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0" r:id="rId4"/>
    <p:sldId id="282" r:id="rId5"/>
    <p:sldId id="283" r:id="rId6"/>
    <p:sldId id="285" r:id="rId7"/>
    <p:sldId id="286" r:id="rId8"/>
    <p:sldId id="287" r:id="rId9"/>
    <p:sldId id="290" r:id="rId10"/>
    <p:sldId id="289" r:id="rId11"/>
    <p:sldId id="291" r:id="rId12"/>
    <p:sldId id="292" r:id="rId13"/>
    <p:sldId id="276" r:id="rId14"/>
    <p:sldId id="293" r:id="rId15"/>
    <p:sldId id="294" r:id="rId16"/>
    <p:sldId id="288" r:id="rId17"/>
    <p:sldId id="296" r:id="rId18"/>
    <p:sldId id="29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Mc5j9iCRXTO7ySzde7+5v1G6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00DD7-3521-46F2-9DA9-42D5379F3F85}">
  <a:tblStyle styleId="{4E900DD7-3521-46F2-9DA9-42D5379F3F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8" autoAdjust="0"/>
    <p:restoredTop sz="89228" autoAdjust="0"/>
  </p:normalViewPr>
  <p:slideViewPr>
    <p:cSldViewPr snapToGrid="0">
      <p:cViewPr varScale="1">
        <p:scale>
          <a:sx n="111" d="100"/>
          <a:sy n="11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9752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75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56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7410943" y="3925097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/>
          <p:nvPr/>
        </p:nvSpPr>
        <p:spPr>
          <a:xfrm>
            <a:off x="4362234" y="4862094"/>
            <a:ext cx="3657600" cy="625522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sz="5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7" y="2836067"/>
            <a:ext cx="6205992" cy="2598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4960" y="26084"/>
            <a:ext cx="26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Activity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8437" y="1938000"/>
            <a:ext cx="10863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Complete the  start code (index.php and </a:t>
            </a:r>
            <a:r>
              <a:rPr lang="en-US" alt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get.php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fulfill the below requirements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816" y="4776774"/>
            <a:ext cx="2472603" cy="693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94238">
            <a:off x="2854703" y="5569085"/>
            <a:ext cx="1715540" cy="360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32128" y="2994166"/>
            <a:ext cx="44230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Your name is ronan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Your hobbies are piano disco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You are a boy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1718" y="6332877"/>
            <a:ext cx="673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http://localhost/get.php?</a:t>
            </a:r>
            <a:r>
              <a:rPr lang="en-US" dirty="0">
                <a:solidFill>
                  <a:srgbClr val="FF0000"/>
                </a:solidFill>
              </a:rPr>
              <a:t>name=ronan&amp;hobbies=piano%0D%0Adisco&amp;gender=ma</a:t>
            </a:r>
            <a:r>
              <a:rPr lang="en-US" dirty="0"/>
              <a:t>le</a:t>
            </a:r>
          </a:p>
        </p:txBody>
      </p:sp>
      <p:sp>
        <p:nvSpPr>
          <p:cNvPr id="22" name="Right Arrow 21"/>
          <p:cNvSpPr/>
          <p:nvPr/>
        </p:nvSpPr>
        <p:spPr>
          <a:xfrm rot="18051161">
            <a:off x="7816228" y="5155792"/>
            <a:ext cx="1715540" cy="360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9" name="Google Shape;274;p9"/>
          <p:cNvSpPr/>
          <p:nvPr/>
        </p:nvSpPr>
        <p:spPr>
          <a:xfrm>
            <a:off x="497286" y="3362864"/>
            <a:ext cx="3433851" cy="1812684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1500" y="3798832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3;p9"/>
          <p:cNvSpPr txBox="1"/>
          <p:nvPr/>
        </p:nvSpPr>
        <p:spPr>
          <a:xfrm>
            <a:off x="8998703" y="3438113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3;p9"/>
          <p:cNvSpPr txBox="1"/>
          <p:nvPr/>
        </p:nvSpPr>
        <p:spPr>
          <a:xfrm>
            <a:off x="1225065" y="3533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2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73260" y="370598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2286716" y="513708"/>
            <a:ext cx="80221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With a GET request</a:t>
            </a:r>
          </a:p>
          <a:p>
            <a:pPr algn="ctr"/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information from client to server is </a:t>
            </a:r>
            <a:r>
              <a:rPr lang="en-US" altLang="en-US" sz="3500" b="1" dirty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on the URL </a:t>
            </a:r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24" y="3798832"/>
            <a:ext cx="645827" cy="63979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281655" y="2542403"/>
            <a:ext cx="1070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http://localhost/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action.php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2000" dirty="0">
                <a:solidFill>
                  <a:srgbClr val="FF6699"/>
                </a:solidFill>
                <a:latin typeface="Consolas" panose="020B0609020204030204" pitchFamily="49" charset="0"/>
              </a:rPr>
              <a:t>name=</a:t>
            </a:r>
            <a:r>
              <a:rPr lang="en-US" sz="2000" b="1" dirty="0">
                <a:solidFill>
                  <a:srgbClr val="FF6699"/>
                </a:solidFill>
                <a:latin typeface="Consolas" panose="020B0609020204030204" pitchFamily="49" charset="0"/>
              </a:rPr>
              <a:t>Ronan</a:t>
            </a:r>
            <a:r>
              <a:rPr lang="en-US" sz="2000" dirty="0">
                <a:solidFill>
                  <a:srgbClr val="FF6699"/>
                </a:solidFill>
                <a:latin typeface="Consolas" panose="020B0609020204030204" pitchFamily="49" charset="0"/>
              </a:rPr>
              <a:t>&amp;secret-password=</a:t>
            </a:r>
            <a:r>
              <a:rPr lang="en-US" sz="2000" b="1" dirty="0">
                <a:solidFill>
                  <a:srgbClr val="FF6699"/>
                </a:solidFill>
                <a:latin typeface="Consolas" panose="020B0609020204030204" pitchFamily="49" charset="0"/>
              </a:rPr>
              <a:t>123IamTheBEst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145" y="3802077"/>
            <a:ext cx="645827" cy="639792"/>
          </a:xfrm>
          <a:prstGeom prst="rect">
            <a:avLst/>
          </a:prstGeom>
        </p:spPr>
      </p:pic>
      <p:sp>
        <p:nvSpPr>
          <p:cNvPr id="28" name="Google Shape;274;p9"/>
          <p:cNvSpPr/>
          <p:nvPr/>
        </p:nvSpPr>
        <p:spPr>
          <a:xfrm>
            <a:off x="8098058" y="3362864"/>
            <a:ext cx="3433851" cy="1812684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7739" y="3255712"/>
            <a:ext cx="561242" cy="61004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4254051" y="3966694"/>
            <a:ext cx="3521094" cy="1803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60125" y="5828192"/>
            <a:ext cx="9661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Q1  -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drawback of method ?</a:t>
            </a:r>
          </a:p>
          <a:p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Q2 - 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 you have an idea to improve it ?</a:t>
            </a:r>
            <a:endParaRPr lang="en-US" alt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7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79" y="661451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0271" y="1227321"/>
            <a:ext cx="10502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GROUP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1772" y="255619"/>
            <a:ext cx="307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Activity 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8436" y="2031008"/>
            <a:ext cx="10863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Compare the 2 way to send data to server (get-way and post-way projects)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435" y="2748709"/>
            <a:ext cx="10863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after clicking on SEND button</a:t>
            </a:r>
          </a:p>
          <a:p>
            <a:pPr lvl="3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- on get-way ?</a:t>
            </a:r>
          </a:p>
          <a:p>
            <a:pPr lvl="4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               - on post-way ?</a:t>
            </a:r>
          </a:p>
          <a:p>
            <a:pPr lvl="3"/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92" y="647279"/>
            <a:ext cx="306215" cy="6090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724" y="4422093"/>
            <a:ext cx="10863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Open the Network tab : where are the parameters</a:t>
            </a:r>
          </a:p>
          <a:p>
            <a:pPr lvl="3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- on get-way ?</a:t>
            </a:r>
          </a:p>
          <a:p>
            <a:pPr lvl="4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               - on post-way ?</a:t>
            </a:r>
          </a:p>
          <a:p>
            <a:pPr lvl="3"/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442" y="3640046"/>
            <a:ext cx="4902558" cy="2045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8839" y="5898229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With Network tab , observe </a:t>
            </a:r>
          </a:p>
          <a:p>
            <a:pPr algn="ctr"/>
            <a:r>
              <a:rPr lang="en-US" i="1" dirty="0"/>
              <a:t>what a GET and a POST request are composed of</a:t>
            </a:r>
          </a:p>
        </p:txBody>
      </p:sp>
    </p:spTree>
    <p:extLst>
      <p:ext uri="{BB962C8B-B14F-4D97-AF65-F5344CB8AC3E}">
        <p14:creationId xmlns:p14="http://schemas.microsoft.com/office/powerpoint/2010/main" val="14575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B44F8-200A-4505-B5F0-A234AC84D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5" name="Google Shape;135;p4">
            <a:extLst>
              <a:ext uri="{FF2B5EF4-FFF2-40B4-BE49-F238E27FC236}">
                <a16:creationId xmlns:a16="http://schemas.microsoft.com/office/drawing/2014/main" id="{22224864-E6A0-4BC4-9956-3098380F7A8E}"/>
              </a:ext>
            </a:extLst>
          </p:cNvPr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943A2C-8D63-43CA-B07C-3BFA854C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80" y="3015761"/>
            <a:ext cx="7316180" cy="384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21EF-9F10-4226-B6D7-3488CA905F3D}"/>
              </a:ext>
            </a:extLst>
          </p:cNvPr>
          <p:cNvSpPr txBox="1"/>
          <p:nvPr/>
        </p:nvSpPr>
        <p:spPr>
          <a:xfrm>
            <a:off x="1502336" y="1169500"/>
            <a:ext cx="8836700" cy="1631216"/>
          </a:xfrm>
          <a:prstGeom prst="rect">
            <a:avLst/>
          </a:prstGeom>
          <a:noFill/>
          <a:ln w="38100">
            <a:solidFill>
              <a:srgbClr val="FF6699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b="1" dirty="0">
                <a:solidFill>
                  <a:srgbClr val="FF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 </a:t>
            </a:r>
            <a:r>
              <a:rPr lang="en-US" sz="2000" b="1" dirty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 </a:t>
            </a: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server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 get the students of class wep21B</a:t>
            </a:r>
            <a:endParaRPr lang="en-US" sz="2000" b="0" i="1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 we want to </a:t>
            </a:r>
            <a:r>
              <a:rPr lang="en-US" sz="2000" b="1" dirty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 data </a:t>
            </a:r>
            <a:r>
              <a:rPr lang="en-US" sz="2000" dirty="0">
                <a:solidFill>
                  <a:srgbClr val="FF66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server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  submit a form to add a new student in the database</a:t>
            </a:r>
          </a:p>
          <a:p>
            <a:endParaRPr lang="en-US" sz="2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19682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79" y="2498502"/>
            <a:ext cx="8621449" cy="363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64539">
            <a:off x="604071" y="377871"/>
            <a:ext cx="1189711" cy="1175202"/>
          </a:xfrm>
          <a:prstGeom prst="rect">
            <a:avLst/>
          </a:prstGeom>
        </p:spPr>
      </p:pic>
      <p:sp>
        <p:nvSpPr>
          <p:cNvPr id="7" name="Google Shape;135;p4">
            <a:extLst>
              <a:ext uri="{FF2B5EF4-FFF2-40B4-BE49-F238E27FC236}">
                <a16:creationId xmlns:a16="http://schemas.microsoft.com/office/drawing/2014/main" id="{22224864-E6A0-4BC4-9956-3098380F7A8E}"/>
              </a:ext>
            </a:extLst>
          </p:cNvPr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4000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Complete the  code to display the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value from the "first name" field</a:t>
            </a:r>
            <a:endParaRPr sz="360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4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79" y="2498502"/>
            <a:ext cx="8621449" cy="363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64539">
            <a:off x="604071" y="377871"/>
            <a:ext cx="1189711" cy="1175202"/>
          </a:xfrm>
          <a:prstGeom prst="rect">
            <a:avLst/>
          </a:prstGeom>
        </p:spPr>
      </p:pic>
      <p:sp>
        <p:nvSpPr>
          <p:cNvPr id="7" name="Google Shape;135;p4">
            <a:extLst>
              <a:ext uri="{FF2B5EF4-FFF2-40B4-BE49-F238E27FC236}">
                <a16:creationId xmlns:a16="http://schemas.microsoft.com/office/drawing/2014/main" id="{22224864-E6A0-4BC4-9956-3098380F7A8E}"/>
              </a:ext>
            </a:extLst>
          </p:cNvPr>
          <p:cNvSpPr txBox="1"/>
          <p:nvPr/>
        </p:nvSpPr>
        <p:spPr>
          <a:xfrm>
            <a:off x="3401355" y="387484"/>
            <a:ext cx="53060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4000"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Complete the  code to display the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value from the "first name" field</a:t>
            </a:r>
            <a:endParaRPr sz="360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403" y="3028950"/>
            <a:ext cx="365447" cy="2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971420" y="2965182"/>
            <a:ext cx="5501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52275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5;p4">
            <a:extLst>
              <a:ext uri="{FF2B5EF4-FFF2-40B4-BE49-F238E27FC236}">
                <a16:creationId xmlns:a16="http://schemas.microsoft.com/office/drawing/2014/main" id="{22224864-E6A0-4BC4-9956-3098380F7A8E}"/>
              </a:ext>
            </a:extLst>
          </p:cNvPr>
          <p:cNvSpPr txBox="1"/>
          <p:nvPr/>
        </p:nvSpPr>
        <p:spPr>
          <a:xfrm>
            <a:off x="3010059" y="601178"/>
            <a:ext cx="73316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happen if the parameter key is incorrect?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255604" y="2816716"/>
            <a:ext cx="4384675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lvl="1" defTabSz="914400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&lt;form action=“</a:t>
            </a:r>
            <a:r>
              <a:rPr lang="en-GB" alt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post.php</a:t>
            </a: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 method=“post"&gt;</a:t>
            </a:r>
          </a:p>
          <a:p>
            <a:pPr lvl="1" defTabSz="914400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&lt;label&gt;User Name: &lt;/label&gt;</a:t>
            </a:r>
          </a:p>
          <a:p>
            <a:pPr lvl="1" defTabSz="914400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 &lt;input type="text"     	name="</a:t>
            </a:r>
            <a:r>
              <a:rPr lang="en-GB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username</a:t>
            </a: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" /&gt; </a:t>
            </a:r>
          </a:p>
          <a:p>
            <a:pPr lvl="1" defTabSz="914400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&lt;input type="submit" name="sub" value="Send" /&gt; </a:t>
            </a:r>
          </a:p>
          <a:p>
            <a:pPr lvl="1" defTabSz="914400"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&lt;/form&gt;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12467" y="2816717"/>
            <a:ext cx="4249881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&lt;?</a:t>
            </a:r>
            <a:r>
              <a:rPr lang="en-GB" altLang="en-US" sz="16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php</a:t>
            </a:r>
            <a:endParaRPr lang="en-GB" altLang="en-US" sz="1600" dirty="0"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$name = $_POST['</a:t>
            </a:r>
            <a:r>
              <a:rPr lang="en-GB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user</a:t>
            </a: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'];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echo "Your name is ".$name;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6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?&gt;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600" dirty="0"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600" dirty="0"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600" dirty="0"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600" dirty="0">
              <a:latin typeface="Consolas" panose="020B06090202040302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 rot="19868453">
            <a:off x="187844" y="629819"/>
            <a:ext cx="2135521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273481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0462" y="3058838"/>
            <a:ext cx="6615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Q2 – </a:t>
            </a:r>
            <a:r>
              <a:rPr lang="en-US" sz="3000" dirty="0"/>
              <a:t>Data are </a:t>
            </a:r>
            <a:r>
              <a:rPr lang="en-US" sz="3000" b="1" dirty="0"/>
              <a:t>EXPOSED</a:t>
            </a:r>
            <a:r>
              <a:rPr lang="en-US" sz="3000" dirty="0"/>
              <a:t> on the URL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20462" y="3880239"/>
            <a:ext cx="6893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Q3 – </a:t>
            </a:r>
            <a:r>
              <a:rPr lang="en-US" sz="3000" dirty="0"/>
              <a:t>This request can be </a:t>
            </a:r>
            <a:r>
              <a:rPr lang="en-US" sz="3000" b="1" dirty="0"/>
              <a:t>bookmarked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20462" y="4701640"/>
            <a:ext cx="86052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Q4 – </a:t>
            </a:r>
            <a:r>
              <a:rPr lang="en-US" sz="3000" dirty="0"/>
              <a:t>The request can contain </a:t>
            </a:r>
            <a:r>
              <a:rPr lang="en-US" sz="3000" b="1" dirty="0"/>
              <a:t>a file, an image….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64539">
            <a:off x="604071" y="377871"/>
            <a:ext cx="1189711" cy="117520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90390" y="2314920"/>
            <a:ext cx="4520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Q1 – </a:t>
            </a:r>
            <a:r>
              <a:rPr lang="en-US" sz="3000" dirty="0"/>
              <a:t>The </a:t>
            </a:r>
            <a:r>
              <a:rPr lang="en-US" sz="3000" b="1" dirty="0"/>
              <a:t>fastest</a:t>
            </a:r>
            <a:r>
              <a:rPr lang="en-US" sz="3000" dirty="0"/>
              <a:t> request</a:t>
            </a:r>
            <a:endParaRPr lang="en-US" sz="3000" b="1" dirty="0"/>
          </a:p>
        </p:txBody>
      </p:sp>
      <p:sp>
        <p:nvSpPr>
          <p:cNvPr id="8" name="Google Shape;135;p4">
            <a:extLst>
              <a:ext uri="{FF2B5EF4-FFF2-40B4-BE49-F238E27FC236}">
                <a16:creationId xmlns:a16="http://schemas.microsoft.com/office/drawing/2014/main" id="{22224864-E6A0-4BC4-9956-3098380F7A8E}"/>
              </a:ext>
            </a:extLst>
          </p:cNvPr>
          <p:cNvSpPr txBox="1"/>
          <p:nvPr/>
        </p:nvSpPr>
        <p:spPr>
          <a:xfrm>
            <a:off x="3447942" y="17617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or POST ?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2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10425" y="224369"/>
            <a:ext cx="5937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PNC Club application 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4382" y="1209291"/>
            <a:ext cx="914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Write 2 PHP files: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index.php :   the application from</a:t>
            </a:r>
          </a:p>
          <a:p>
            <a:pPr marL="342900" indent="-342900">
              <a:buFontTx/>
              <a:buChar char="-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result.php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  the summary of the data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submited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7" y="624255"/>
            <a:ext cx="571991" cy="6179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75" y="492282"/>
            <a:ext cx="306215" cy="6090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1550" y="282551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93603" y="2796509"/>
            <a:ext cx="3055421" cy="36888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2940" y="328978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Club you want to apply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3604" y="3286599"/>
            <a:ext cx="3055420" cy="36888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5036459" y="3377687"/>
            <a:ext cx="342900" cy="238323"/>
          </a:xfrm>
          <a:prstGeom prst="triangl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087" y="3295379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Robotic Club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48794" y="4667381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Yours skills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3604" y="4655414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07046" y="461541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best 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01974" y="4930530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54568" y="487594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super star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03260" y="5305266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99249" y="5264621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93604" y="5626057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99249" y="5596047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best eater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07669" y="6168423"/>
            <a:ext cx="4641356" cy="3688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51933" y="6187124"/>
            <a:ext cx="135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  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40672" y="3833678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 time for you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5299" y="2563545"/>
            <a:ext cx="5449349" cy="4116655"/>
          </a:xfrm>
          <a:prstGeom prst="rect">
            <a:avLst/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48071" y="4655414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461513" y="457032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 in arts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56441" y="4930530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69883" y="4911528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crazy dancer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57727" y="5305266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61513" y="5263180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 in design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48071" y="5665467"/>
            <a:ext cx="213442" cy="17150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61513" y="5597919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good in speeches</a:t>
            </a:r>
          </a:p>
        </p:txBody>
      </p:sp>
      <p:sp>
        <p:nvSpPr>
          <p:cNvPr id="7" name="Oval 6"/>
          <p:cNvSpPr/>
          <p:nvPr/>
        </p:nvSpPr>
        <p:spPr>
          <a:xfrm>
            <a:off x="2496454" y="3880140"/>
            <a:ext cx="190500" cy="190500"/>
          </a:xfrm>
          <a:prstGeom prst="ellips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8266" y="3843021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Saturday mornings</a:t>
            </a:r>
          </a:p>
        </p:txBody>
      </p:sp>
      <p:sp>
        <p:nvSpPr>
          <p:cNvPr id="54" name="Oval 53"/>
          <p:cNvSpPr/>
          <p:nvPr/>
        </p:nvSpPr>
        <p:spPr>
          <a:xfrm>
            <a:off x="4205042" y="3898841"/>
            <a:ext cx="190500" cy="190500"/>
          </a:xfrm>
          <a:prstGeom prst="ellips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6854" y="3861722"/>
            <a:ext cx="1566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Saturday afternoons</a:t>
            </a:r>
          </a:p>
        </p:txBody>
      </p:sp>
      <p:sp>
        <p:nvSpPr>
          <p:cNvPr id="56" name="Oval 55"/>
          <p:cNvSpPr/>
          <p:nvPr/>
        </p:nvSpPr>
        <p:spPr>
          <a:xfrm>
            <a:off x="2523283" y="4217993"/>
            <a:ext cx="190500" cy="190500"/>
          </a:xfrm>
          <a:prstGeom prst="ellips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45095" y="4180874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Sunday afternoons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739427" y="6052457"/>
            <a:ext cx="1430630" cy="48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90950" y="2563545"/>
            <a:ext cx="4117279" cy="4116655"/>
          </a:xfrm>
          <a:prstGeom prst="rect">
            <a:avLst/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850966" y="3506655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Thx you </a:t>
            </a:r>
            <a:r>
              <a:rPr lang="en-US" sz="3200" dirty="0" err="1"/>
              <a:t>Pandy</a:t>
            </a:r>
            <a:r>
              <a:rPr lang="en-US" sz="3200" dirty="0"/>
              <a:t> !!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9526" y="2666164"/>
            <a:ext cx="1000125" cy="100012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7721123" y="4180874"/>
            <a:ext cx="3518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received your application for the Robotic club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54359" y="4726880"/>
            <a:ext cx="3052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are a crazy dancer and the best eater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52609" y="5199771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 will be available on Sunday afternoon</a:t>
            </a:r>
          </a:p>
        </p:txBody>
      </p:sp>
    </p:spTree>
    <p:extLst>
      <p:ext uri="{BB962C8B-B14F-4D97-AF65-F5344CB8AC3E}">
        <p14:creationId xmlns:p14="http://schemas.microsoft.com/office/powerpoint/2010/main" val="27068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4;p9"/>
          <p:cNvSpPr/>
          <p:nvPr/>
        </p:nvSpPr>
        <p:spPr>
          <a:xfrm>
            <a:off x="8366764" y="2422683"/>
            <a:ext cx="3012436" cy="346947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75;p9"/>
          <p:cNvPicPr preferRelativeResize="0"/>
          <p:nvPr/>
        </p:nvPicPr>
        <p:blipFill rotWithShape="1">
          <a:blip r:embed="rId2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778625" y="3684509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76;p9"/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399228" y="177789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80;p9"/>
          <p:cNvCxnSpPr/>
          <p:nvPr/>
        </p:nvCxnSpPr>
        <p:spPr>
          <a:xfrm>
            <a:off x="5009043" y="4966354"/>
            <a:ext cx="3916286" cy="27679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83;p9"/>
          <p:cNvSpPr txBox="1"/>
          <p:nvPr/>
        </p:nvSpPr>
        <p:spPr>
          <a:xfrm>
            <a:off x="6619041" y="5093875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80;p9"/>
          <p:cNvCxnSpPr/>
          <p:nvPr/>
        </p:nvCxnSpPr>
        <p:spPr>
          <a:xfrm flipH="1" flipV="1">
            <a:off x="5010217" y="3268579"/>
            <a:ext cx="3739767" cy="45155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283;p9"/>
          <p:cNvSpPr txBox="1"/>
          <p:nvPr/>
        </p:nvSpPr>
        <p:spPr>
          <a:xfrm>
            <a:off x="6536149" y="293324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4;p9"/>
          <p:cNvSpPr/>
          <p:nvPr/>
        </p:nvSpPr>
        <p:spPr>
          <a:xfrm>
            <a:off x="965200" y="2427209"/>
            <a:ext cx="4686300" cy="35992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83;p9"/>
          <p:cNvSpPr txBox="1"/>
          <p:nvPr/>
        </p:nvSpPr>
        <p:spPr>
          <a:xfrm>
            <a:off x="2582159" y="1472777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3;p9"/>
          <p:cNvSpPr txBox="1"/>
          <p:nvPr/>
        </p:nvSpPr>
        <p:spPr>
          <a:xfrm>
            <a:off x="9080349" y="135506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3;p9"/>
          <p:cNvSpPr txBox="1"/>
          <p:nvPr/>
        </p:nvSpPr>
        <p:spPr>
          <a:xfrm>
            <a:off x="3423631" y="3790966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83;p9"/>
          <p:cNvSpPr txBox="1"/>
          <p:nvPr/>
        </p:nvSpPr>
        <p:spPr>
          <a:xfrm>
            <a:off x="3488690" y="529106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0;p9"/>
          <p:cNvCxnSpPr/>
          <p:nvPr/>
        </p:nvCxnSpPr>
        <p:spPr>
          <a:xfrm flipH="1">
            <a:off x="2410866" y="4386419"/>
            <a:ext cx="960548" cy="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4584" y="3674832"/>
            <a:ext cx="768281" cy="760108"/>
          </a:xfrm>
          <a:prstGeom prst="rect">
            <a:avLst/>
          </a:prstGeom>
        </p:spPr>
      </p:pic>
      <p:sp>
        <p:nvSpPr>
          <p:cNvPr id="25" name="Google Shape;283;p9"/>
          <p:cNvSpPr txBox="1"/>
          <p:nvPr/>
        </p:nvSpPr>
        <p:spPr>
          <a:xfrm>
            <a:off x="1065017" y="4516441"/>
            <a:ext cx="13058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MANUPULATE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7378" y="2898559"/>
            <a:ext cx="696033" cy="670390"/>
          </a:xfrm>
          <a:prstGeom prst="rect">
            <a:avLst/>
          </a:prstGeom>
        </p:spPr>
      </p:pic>
      <p:sp>
        <p:nvSpPr>
          <p:cNvPr id="30" name="Google Shape;283;p9"/>
          <p:cNvSpPr txBox="1"/>
          <p:nvPr/>
        </p:nvSpPr>
        <p:spPr>
          <a:xfrm>
            <a:off x="10037135" y="3631567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31" name="Google Shape;106;p3"/>
          <p:cNvSpPr txBox="1"/>
          <p:nvPr/>
        </p:nvSpPr>
        <p:spPr>
          <a:xfrm>
            <a:off x="4439520" y="341185"/>
            <a:ext cx="37381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CHAPTER 3 - FORMS</a:t>
            </a:r>
            <a:endParaRPr sz="32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29971" y="4310642"/>
            <a:ext cx="830846" cy="706219"/>
          </a:xfrm>
          <a:prstGeom prst="rect">
            <a:avLst/>
          </a:prstGeom>
        </p:spPr>
      </p:pic>
      <p:sp>
        <p:nvSpPr>
          <p:cNvPr id="33" name="Google Shape;283;p9"/>
          <p:cNvSpPr txBox="1"/>
          <p:nvPr/>
        </p:nvSpPr>
        <p:spPr>
          <a:xfrm>
            <a:off x="10037135" y="5039621"/>
            <a:ext cx="10476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COOKIES</a:t>
            </a:r>
          </a:p>
        </p:txBody>
      </p:sp>
      <p:pic>
        <p:nvPicPr>
          <p:cNvPr id="34" name="Google Shape;276;p9"/>
          <p:cNvPicPr preferRelativeResize="0"/>
          <p:nvPr/>
        </p:nvPicPr>
        <p:blipFill rotWithShape="1">
          <a:blip r:embed="rId3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891140" y="186323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 rot="20198461">
            <a:off x="4077746" y="5802446"/>
            <a:ext cx="1192955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923494" y="2664606"/>
            <a:ext cx="2170296" cy="156925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0198461">
            <a:off x="4456689" y="3986155"/>
            <a:ext cx="1192955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ED21D-E080-4FCF-B8B4-C7380F8E6D46}"/>
              </a:ext>
            </a:extLst>
          </p:cNvPr>
          <p:cNvSpPr txBox="1"/>
          <p:nvPr/>
        </p:nvSpPr>
        <p:spPr>
          <a:xfrm rot="20198461">
            <a:off x="10814891" y="3445207"/>
            <a:ext cx="119295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3</a:t>
            </a:r>
          </a:p>
        </p:txBody>
      </p:sp>
      <p:pic>
        <p:nvPicPr>
          <p:cNvPr id="37" name="Google Shape;90;p1">
            <a:extLst>
              <a:ext uri="{FF2B5EF4-FFF2-40B4-BE49-F238E27FC236}">
                <a16:creationId xmlns:a16="http://schemas.microsoft.com/office/drawing/2014/main" id="{2DCF8C8B-67A7-4156-8395-277CA5ECFB5C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63657" y="2641904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43;g11259906e0b_0_30">
            <a:extLst>
              <a:ext uri="{FF2B5EF4-FFF2-40B4-BE49-F238E27FC236}">
                <a16:creationId xmlns:a16="http://schemas.microsoft.com/office/drawing/2014/main" id="{6A3F6DCE-CCDE-40F9-99E4-04093CF5DD74}"/>
              </a:ext>
            </a:extLst>
          </p:cNvPr>
          <p:cNvPicPr preferRelativeResize="0"/>
          <p:nvPr/>
        </p:nvPicPr>
        <p:blipFill>
          <a:blip r:embed="rId8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78602" y="4538975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FA39932-F1CD-4AB2-97B5-E096B7E34942}"/>
              </a:ext>
            </a:extLst>
          </p:cNvPr>
          <p:cNvSpPr txBox="1"/>
          <p:nvPr/>
        </p:nvSpPr>
        <p:spPr>
          <a:xfrm rot="20198461">
            <a:off x="7455378" y="2720731"/>
            <a:ext cx="1192955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39617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1917650" y="1951588"/>
            <a:ext cx="9497070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Understand the difference between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320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endParaRPr sz="14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fr-F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fr-FR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fr-F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fr-FR" sz="3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fr-F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$_GET and $_POST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endParaRPr lang="fr-FR" sz="3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fr-F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b="1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Redirecting</a:t>
            </a:r>
            <a:r>
              <a:rPr lang="fr-F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fr-FR" sz="3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fr-FR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fr-FR" sz="3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endParaRPr sz="32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3145" y="1678648"/>
            <a:ext cx="933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Run the server</a:t>
            </a:r>
            <a:r>
              <a:rPr lang="en-US" altLang="en-US" sz="2200" dirty="0">
                <a:latin typeface="Consolas" panose="020B0609020204030204" pitchFamily="49" charset="0"/>
                <a:cs typeface="Calibri" panose="020F0502020204030204" pitchFamily="34" charset="0"/>
              </a:rPr>
              <a:t>     (</a:t>
            </a:r>
            <a:r>
              <a:rPr lang="en-US" altLang="en-US" sz="2200" dirty="0" err="1">
                <a:latin typeface="Consolas" panose="020B0609020204030204" pitchFamily="49" charset="0"/>
                <a:cs typeface="Calibri" panose="020F0502020204030204" pitchFamily="34" charset="0"/>
              </a:rPr>
              <a:t>php</a:t>
            </a:r>
            <a:r>
              <a:rPr lang="en-US" altLang="en-US" sz="2200" dirty="0">
                <a:latin typeface="Consolas" panose="020B0609020204030204" pitchFamily="49" charset="0"/>
                <a:cs typeface="Calibri" panose="020F0502020204030204" pitchFamily="34" charset="0"/>
              </a:rPr>
              <a:t> -S localhost:80)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 the browser, write the following query: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2654" y="289137"/>
            <a:ext cx="330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Activity 1-a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5007"/>
              </p:ext>
            </p:extLst>
          </p:nvPr>
        </p:nvGraphicFramePr>
        <p:xfrm>
          <a:off x="3715377" y="2569165"/>
          <a:ext cx="479755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action.php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b="1" dirty="0"/>
                    </a:p>
                    <a:p>
                      <a:r>
                        <a:rPr lang="en-US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name = 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rady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Email =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rady@com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77" y="5075332"/>
            <a:ext cx="3800475" cy="6381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4096" y="4563131"/>
            <a:ext cx="933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Check the display page is: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4095" y="5999538"/>
            <a:ext cx="933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Add a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new parameter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update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action.php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display it</a:t>
            </a:r>
          </a:p>
        </p:txBody>
      </p:sp>
    </p:spTree>
    <p:extLst>
      <p:ext uri="{BB962C8B-B14F-4D97-AF65-F5344CB8AC3E}">
        <p14:creationId xmlns:p14="http://schemas.microsoft.com/office/powerpoint/2010/main" val="7679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7674" y="1227321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96727" y="1215775"/>
            <a:ext cx="933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Run the server</a:t>
            </a:r>
            <a:r>
              <a:rPr lang="en-US" altLang="en-US" sz="2200" dirty="0">
                <a:latin typeface="Consolas" panose="020B0609020204030204" pitchFamily="49" charset="0"/>
                <a:cs typeface="Calibri" panose="020F0502020204030204" pitchFamily="34" charset="0"/>
              </a:rPr>
              <a:t>     (</a:t>
            </a:r>
            <a:r>
              <a:rPr lang="en-US" altLang="en-US" sz="2200" dirty="0" err="1">
                <a:latin typeface="Consolas" panose="020B0609020204030204" pitchFamily="49" charset="0"/>
                <a:cs typeface="Calibri" panose="020F0502020204030204" pitchFamily="34" charset="0"/>
              </a:rPr>
              <a:t>php</a:t>
            </a:r>
            <a:r>
              <a:rPr lang="en-US" altLang="en-US" sz="2200" dirty="0">
                <a:latin typeface="Consolas" panose="020B0609020204030204" pitchFamily="49" charset="0"/>
                <a:cs typeface="Calibri" panose="020F0502020204030204" pitchFamily="34" charset="0"/>
              </a:rPr>
              <a:t> -S localhost:80)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 the browser, write the following query: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460" y="220478"/>
            <a:ext cx="437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Activity 1-b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727" y="3456740"/>
            <a:ext cx="9337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Complete the form and click on 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3512" y="5521867"/>
            <a:ext cx="966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Q1  - Which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executed when clicking on SEND ?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(write the query)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446"/>
              </p:ext>
            </p:extLst>
          </p:nvPr>
        </p:nvGraphicFramePr>
        <p:xfrm>
          <a:off x="3810760" y="2071915"/>
          <a:ext cx="5294603" cy="105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75">
                <a:tc>
                  <a:txBody>
                    <a:bodyPr/>
                    <a:lstStyle/>
                    <a:p>
                      <a:r>
                        <a:rPr lang="en-US" b="1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7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localhost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75">
                <a:tc>
                  <a:txBody>
                    <a:bodyPr/>
                    <a:lstStyle/>
                    <a:p>
                      <a:r>
                        <a:rPr lang="en-US" b="1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index.php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60" y="3955018"/>
            <a:ext cx="3962400" cy="12382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3511" y="6159057"/>
            <a:ext cx="966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Q2  - Which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executed when clicking on SEND ?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760" y="4752304"/>
            <a:ext cx="1134727" cy="440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8119" y="481889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5036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Google Shape;274;p9"/>
          <p:cNvSpPr/>
          <p:nvPr/>
        </p:nvSpPr>
        <p:spPr>
          <a:xfrm>
            <a:off x="145980" y="1692355"/>
            <a:ext cx="5635990" cy="4441745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7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891" y="304524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274" y="118057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83;p9"/>
          <p:cNvSpPr txBox="1"/>
          <p:nvPr/>
        </p:nvSpPr>
        <p:spPr>
          <a:xfrm>
            <a:off x="1343839" y="91562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What’s happen when clicking on </a:t>
            </a:r>
            <a:r>
              <a:rPr lang="en-US" alt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211" y="2294429"/>
            <a:ext cx="645827" cy="63979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4936736" y="3090563"/>
            <a:ext cx="1107407" cy="15401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9505" y="271659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70552" y="341203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5794" y="2758760"/>
            <a:ext cx="1693946" cy="377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5794" y="3368052"/>
            <a:ext cx="1693946" cy="377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3340" y="2411821"/>
            <a:ext cx="3184803" cy="21903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21078" y="4003544"/>
            <a:ext cx="14676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2098" y="2037732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action="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action.php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98432" y="5705591"/>
            <a:ext cx="508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http://localhost/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action.php</a:t>
            </a:r>
            <a:r>
              <a:rPr lang="en-US" dirty="0">
                <a:latin typeface="Consolas" panose="020B0609020204030204" pitchFamily="49" charset="0"/>
              </a:rPr>
              <a:t>?name=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latin typeface="Consolas" panose="020B0609020204030204" pitchFamily="49" charset="0"/>
              </a:rPr>
              <a:t>&amp;mail=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</p:txBody>
      </p:sp>
      <p:sp>
        <p:nvSpPr>
          <p:cNvPr id="55" name="Oval 54"/>
          <p:cNvSpPr/>
          <p:nvPr/>
        </p:nvSpPr>
        <p:spPr>
          <a:xfrm>
            <a:off x="5957799" y="3640272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05176" y="3695767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Request is sent to the server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095216" y="4492368"/>
            <a:ext cx="1331357" cy="9939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42515" y="4745975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01940" y="4630752"/>
            <a:ext cx="1647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request is created</a:t>
            </a:r>
          </a:p>
          <a:p>
            <a:r>
              <a:rPr lang="en-US" dirty="0">
                <a:solidFill>
                  <a:srgbClr val="FF0000"/>
                </a:solidFill>
              </a:rPr>
              <a:t>With the action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3598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Google Shape;274;p9"/>
          <p:cNvSpPr/>
          <p:nvPr/>
        </p:nvSpPr>
        <p:spPr>
          <a:xfrm>
            <a:off x="168194" y="2092405"/>
            <a:ext cx="5635990" cy="4441745"/>
          </a:xfrm>
          <a:prstGeom prst="roundRect">
            <a:avLst>
              <a:gd name="adj" fmla="val 6539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7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105" y="3445294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488" y="1580627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74;p9"/>
          <p:cNvSpPr/>
          <p:nvPr/>
        </p:nvSpPr>
        <p:spPr>
          <a:xfrm>
            <a:off x="8531467" y="2012601"/>
            <a:ext cx="3359547" cy="37123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3;p9"/>
          <p:cNvSpPr txBox="1"/>
          <p:nvPr/>
        </p:nvSpPr>
        <p:spPr>
          <a:xfrm>
            <a:off x="9304709" y="1361318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3;p9"/>
          <p:cNvSpPr txBox="1"/>
          <p:nvPr/>
        </p:nvSpPr>
        <p:spPr>
          <a:xfrm>
            <a:off x="1366053" y="131567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83;p9"/>
          <p:cNvSpPr txBox="1"/>
          <p:nvPr/>
        </p:nvSpPr>
        <p:spPr>
          <a:xfrm>
            <a:off x="9379303" y="3805373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EXECUTE PHP CODE</a:t>
            </a:r>
            <a:endParaRPr sz="1400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83;p9"/>
          <p:cNvSpPr txBox="1"/>
          <p:nvPr/>
        </p:nvSpPr>
        <p:spPr>
          <a:xfrm>
            <a:off x="9685476" y="5190130"/>
            <a:ext cx="1682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GENERATE HTML</a:t>
            </a:r>
            <a:endParaRPr sz="1400" i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2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266" y="1629189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">
            <a:extLst>
              <a:ext uri="{FF2B5EF4-FFF2-40B4-BE49-F238E27FC236}">
                <a16:creationId xmlns:a16="http://schemas.microsoft.com/office/drawing/2014/main" id="{2DCF8C8B-67A7-4156-8395-277CA5ECFB5C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9048295" y="2606583"/>
            <a:ext cx="2272935" cy="12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43;g11259906e0b_0_30">
            <a:extLst>
              <a:ext uri="{FF2B5EF4-FFF2-40B4-BE49-F238E27FC236}">
                <a16:creationId xmlns:a16="http://schemas.microsoft.com/office/drawing/2014/main" id="{6A3F6DCE-CCDE-40F9-99E4-04093CF5DD74}"/>
              </a:ext>
            </a:extLst>
          </p:cNvPr>
          <p:cNvPicPr preferRelativeResize="0"/>
          <p:nvPr/>
        </p:nvPicPr>
        <p:blipFill>
          <a:blip r:embed="rId5">
            <a:alphaModFix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75388" y="4438042"/>
            <a:ext cx="560918" cy="73132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2986189" y="108937"/>
            <a:ext cx="80221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What’s happen when clicking on </a:t>
            </a:r>
            <a:r>
              <a:rPr lang="en-US" alt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alt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425" y="2694479"/>
            <a:ext cx="645827" cy="639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719" y="311664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Your name is AA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2766" y="3812084"/>
            <a:ext cx="2289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Your mail is BB</a:t>
            </a:r>
          </a:p>
          <a:p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1005554" y="2811871"/>
            <a:ext cx="3184803" cy="21903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79651" y="2150558"/>
            <a:ext cx="5082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http://localhost/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action.php</a:t>
            </a:r>
            <a:r>
              <a:rPr lang="en-US" dirty="0">
                <a:latin typeface="Consolas" panose="020B0609020204030204" pitchFamily="49" charset="0"/>
              </a:rPr>
              <a:t>?name=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latin typeface="Consolas" panose="020B0609020204030204" pitchFamily="49" charset="0"/>
              </a:rPr>
              <a:t>&amp;mail=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632" y="2681614"/>
            <a:ext cx="645827" cy="639792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333298" y="2995374"/>
            <a:ext cx="1685400" cy="19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706236" y="3128171"/>
            <a:ext cx="907667" cy="6397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85499" y="4097381"/>
            <a:ext cx="359955" cy="10064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8178165" y="3578304"/>
            <a:ext cx="1255760" cy="178801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391150" y="3629098"/>
            <a:ext cx="2269458" cy="94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75588" y="4574601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19486" y="5160313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server get the request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And return the HTML</a:t>
            </a:r>
          </a:p>
        </p:txBody>
      </p:sp>
    </p:spTree>
    <p:extLst>
      <p:ext uri="{BB962C8B-B14F-4D97-AF65-F5344CB8AC3E}">
        <p14:creationId xmlns:p14="http://schemas.microsoft.com/office/powerpoint/2010/main" val="401440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408" y="4957425"/>
            <a:ext cx="6045245" cy="13234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&lt;form action="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action.php</a:t>
            </a:r>
            <a:r>
              <a:rPr lang="en-US" sz="1600" dirty="0">
                <a:latin typeface="Consolas" panose="020B0609020204030204" pitchFamily="49" charset="0"/>
              </a:rPr>
              <a:t>" method="get"&gt;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Name: &lt;input type="text"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name="name"&gt;&lt;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E-mail: &lt;input type="text"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name="email</a:t>
            </a:r>
            <a:r>
              <a:rPr lang="en-US" sz="1600" dirty="0">
                <a:latin typeface="Consolas" panose="020B0609020204030204" pitchFamily="49" charset="0"/>
              </a:rPr>
              <a:t>"&gt;&lt;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&lt;button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type="submit</a:t>
            </a:r>
            <a:r>
              <a:rPr lang="en-US" sz="1600" dirty="0">
                <a:latin typeface="Consolas" panose="020B0609020204030204" pitchFamily="49" charset="0"/>
              </a:rPr>
              <a:t>"&gt;SEND&lt;/button&gt;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&lt;/form&gt;</a:t>
            </a:r>
          </a:p>
        </p:txBody>
      </p:sp>
      <p:pic>
        <p:nvPicPr>
          <p:cNvPr id="7" name="Google Shape;2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43" y="133565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3;p9"/>
          <p:cNvSpPr txBox="1"/>
          <p:nvPr/>
        </p:nvSpPr>
        <p:spPr>
          <a:xfrm>
            <a:off x="1291974" y="928701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Arrow Connector 9"/>
          <p:cNvCxnSpPr>
            <a:stCxn id="13" idx="2"/>
          </p:cNvCxnSpPr>
          <p:nvPr/>
        </p:nvCxnSpPr>
        <p:spPr>
          <a:xfrm>
            <a:off x="1241686" y="3860232"/>
            <a:ext cx="900959" cy="19212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41661" y="2773873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" y="3552455"/>
            <a:ext cx="248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click on </a:t>
            </a:r>
            <a:r>
              <a:rPr lang="en-US" b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4" name="Oval 13"/>
          <p:cNvSpPr/>
          <p:nvPr/>
        </p:nvSpPr>
        <p:spPr>
          <a:xfrm>
            <a:off x="3773160" y="2822144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1456" y="3357871"/>
            <a:ext cx="2627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request is sent with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action file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6"/>
                </a:solidFill>
              </a:rPr>
              <a:t>all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All input value in the request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98079" y="4154060"/>
            <a:ext cx="1216151" cy="770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3380" y="4192585"/>
            <a:ext cx="247648" cy="10108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03380" y="4199465"/>
            <a:ext cx="1156681" cy="12299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69122" y="2134582"/>
            <a:ext cx="4262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http://localhost/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action.php</a:t>
            </a:r>
            <a:r>
              <a:rPr lang="en-US" sz="1200" dirty="0">
                <a:latin typeface="Consolas" panose="020B0609020204030204" pitchFamily="49" charset="0"/>
              </a:rPr>
              <a:t>?</a:t>
            </a:r>
            <a:r>
              <a:rPr lang="en-US" sz="1200" b="1" dirty="0">
                <a:solidFill>
                  <a:schemeClr val="accent6"/>
                </a:solidFill>
                <a:latin typeface="Consolas" panose="020B0609020204030204" pitchFamily="49" charset="0"/>
              </a:rPr>
              <a:t>name=sd&amp;email=qsdqsd</a:t>
            </a:r>
          </a:p>
        </p:txBody>
      </p:sp>
      <p:pic>
        <p:nvPicPr>
          <p:cNvPr id="26" name="Google Shape;2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88782" y="1368414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83;p9"/>
          <p:cNvSpPr txBox="1"/>
          <p:nvPr/>
        </p:nvSpPr>
        <p:spPr>
          <a:xfrm>
            <a:off x="9685613" y="917602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83;p9"/>
          <p:cNvSpPr txBox="1"/>
          <p:nvPr/>
        </p:nvSpPr>
        <p:spPr>
          <a:xfrm>
            <a:off x="6172352" y="1041290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REQUEST URL</a:t>
            </a:r>
            <a:endParaRPr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349200" y="2802658"/>
            <a:ext cx="485888" cy="4858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55675" y="3459618"/>
            <a:ext cx="3183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server can access to the input value from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The  URL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parameters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98134" y="4922470"/>
            <a:ext cx="3102131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b="1" dirty="0">
                <a:solidFill>
                  <a:srgbClr val="0070C0"/>
                </a:solidFill>
              </a:rPr>
              <a:t>($_GET["name"]) </a:t>
            </a:r>
            <a:r>
              <a:rPr lang="en-US" dirty="0"/>
              <a:t>{</a:t>
            </a:r>
          </a:p>
          <a:p>
            <a:r>
              <a:rPr lang="en-US" dirty="0"/>
              <a:t>   echo $_GET["name"] </a:t>
            </a:r>
          </a:p>
          <a:p>
            <a:r>
              <a:rPr lang="en-US" dirty="0"/>
              <a:t>}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8262" y="1441359"/>
            <a:ext cx="561242" cy="6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21800" y="59499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39" y="2179904"/>
            <a:ext cx="3004004" cy="36317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0880" y="628164"/>
            <a:ext cx="4564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500" i="1" dirty="0">
                <a:latin typeface="Calibri" panose="020F0502020204030204" pitchFamily="34" charset="0"/>
                <a:cs typeface="Calibri" panose="020F0502020204030204" pitchFamily="34" charset="0"/>
              </a:rPr>
              <a:t>Structure your projects 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68707" y="4021500"/>
            <a:ext cx="1298264" cy="2094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1143" y="4046249"/>
            <a:ext cx="545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Header and footer of  the application</a:t>
            </a:r>
            <a:endParaRPr lang="en-US" sz="18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68705" y="4230915"/>
            <a:ext cx="1298266" cy="240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68705" y="5080580"/>
            <a:ext cx="129826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1143" y="4895914"/>
            <a:ext cx="545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File called when HTTP request is GET</a:t>
            </a:r>
            <a:endParaRPr lang="en-US" sz="1800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68705" y="5446095"/>
            <a:ext cx="1298264" cy="3750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41143" y="5636480"/>
            <a:ext cx="545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main view </a:t>
            </a:r>
            <a:r>
              <a:rPr lang="en-US" sz="1800" dirty="0" err="1">
                <a:solidFill>
                  <a:schemeClr val="tx1"/>
                </a:solidFill>
              </a:rPr>
              <a:t>containg</a:t>
            </a:r>
            <a:r>
              <a:rPr lang="en-US" sz="1800" dirty="0">
                <a:solidFill>
                  <a:schemeClr val="tx1"/>
                </a:solidFill>
              </a:rPr>
              <a:t> the FORM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" y="0"/>
            <a:ext cx="1712891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2024668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948</Words>
  <Application>Microsoft Macintosh PowerPoint</Application>
  <PresentationFormat>Widescreen</PresentationFormat>
  <Paragraphs>200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Visal Sork</cp:lastModifiedBy>
  <cp:revision>59</cp:revision>
  <cp:lastPrinted>2022-02-28T07:58:43Z</cp:lastPrinted>
  <dcterms:created xsi:type="dcterms:W3CDTF">2021-05-24T08:47:07Z</dcterms:created>
  <dcterms:modified xsi:type="dcterms:W3CDTF">2022-12-29T08:28:37Z</dcterms:modified>
</cp:coreProperties>
</file>