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9" r:id="rId4"/>
    <p:sldId id="281" r:id="rId5"/>
    <p:sldId id="294" r:id="rId6"/>
    <p:sldId id="296" r:id="rId7"/>
    <p:sldId id="284" r:id="rId8"/>
    <p:sldId id="285" r:id="rId9"/>
    <p:sldId id="297" r:id="rId10"/>
    <p:sldId id="288" r:id="rId11"/>
    <p:sldId id="291" r:id="rId12"/>
    <p:sldId id="28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RAPy+3ibT5W2XqOPBqzLkdrc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44D9D3"/>
    <a:srgbClr val="54C4CF"/>
    <a:srgbClr val="F8C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60"/>
  </p:normalViewPr>
  <p:slideViewPr>
    <p:cSldViewPr snapToGrid="0">
      <p:cViewPr>
        <p:scale>
          <a:sx n="50" d="100"/>
          <a:sy n="50" d="100"/>
        </p:scale>
        <p:origin x="15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049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5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38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3087974" y="4445626"/>
            <a:ext cx="599606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</a:t>
            </a:r>
            <a:r>
              <a:rPr lang="fr-FR" sz="28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– </a:t>
            </a:r>
            <a:r>
              <a:rPr lang="fr-F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 TO SQL SERVER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CD7F34-9B23-4515-9009-39A6D325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" y="5218279"/>
            <a:ext cx="7381729" cy="6327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40983" y="462662"/>
            <a:ext cx="5480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3-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Get results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662698"/>
            <a:ext cx="42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7610" y="1754757"/>
            <a:ext cx="10247755" cy="181588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fetchAll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array of associative arrays of query results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F4DF8BE-F04F-4D26-9915-13505115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316297"/>
            <a:ext cx="3003143" cy="213522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43563" y="527797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55512A1-1F64-4CC8-880B-53C1DFC9D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530" y="3599388"/>
            <a:ext cx="11141613" cy="8818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i="1" dirty="0"/>
              <a:t>If you expect only </a:t>
            </a:r>
            <a:r>
              <a:rPr lang="en-US" sz="2000" b="1" i="1" dirty="0"/>
              <a:t>one record</a:t>
            </a:r>
            <a:r>
              <a:rPr lang="en-US" sz="2000" i="1" dirty="0"/>
              <a:t> as result, you can use the </a:t>
            </a:r>
            <a:r>
              <a:rPr lang="en-US" sz="2000" b="1" i="1" dirty="0"/>
              <a:t>$statement-&gt;fetch() </a:t>
            </a:r>
            <a:r>
              <a:rPr lang="en-US" sz="2000" i="1" dirty="0"/>
              <a:t>function instead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04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6D53F8-436C-4ADA-ADAD-A0422EA6D75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60252" y="561340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48105669-AE4F-4CDE-9FC8-387ABD65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32097"/>
              </p:ext>
            </p:extLst>
          </p:nvPr>
        </p:nvGraphicFramePr>
        <p:xfrm>
          <a:off x="0" y="2488080"/>
          <a:ext cx="51062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140">
                  <a:extLst>
                    <a:ext uri="{9D8B030D-6E8A-4147-A177-3AD203B41FA5}">
                      <a16:colId xmlns:a16="http://schemas.microsoft.com/office/drawing/2014/main" xmlns="" val="347019229"/>
                    </a:ext>
                  </a:extLst>
                </a:gridCol>
                <a:gridCol w="2553140">
                  <a:extLst>
                    <a:ext uri="{9D8B030D-6E8A-4147-A177-3AD203B41FA5}">
                      <a16:colId xmlns:a16="http://schemas.microsoft.com/office/drawing/2014/main" xmlns="" val="384478164"/>
                    </a:ext>
                  </a:extLst>
                </a:gridCol>
              </a:tblGrid>
              <a:tr h="497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8258935"/>
                  </a:ext>
                </a:extLst>
              </a:tr>
              <a:tr h="497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rady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452270"/>
                  </a:ext>
                </a:extLst>
              </a:tr>
              <a:tr h="4978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hyacinthe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5678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4DF8BE-F04F-4D26-9915-13505115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025" y="1797256"/>
            <a:ext cx="4920444" cy="349842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4A3557AC-847E-4354-8403-1C860D587B5F}"/>
              </a:ext>
            </a:extLst>
          </p:cNvPr>
          <p:cNvSpPr/>
          <p:nvPr/>
        </p:nvSpPr>
        <p:spPr>
          <a:xfrm>
            <a:off x="5190686" y="3055327"/>
            <a:ext cx="1350499" cy="4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29ADAA1-4AE0-403D-A563-A456ECE99B12}"/>
              </a:ext>
            </a:extLst>
          </p:cNvPr>
          <p:cNvSpPr txBox="1"/>
          <p:nvPr/>
        </p:nvSpPr>
        <p:spPr>
          <a:xfrm>
            <a:off x="5326087" y="2747550"/>
            <a:ext cx="107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fetchAll</a:t>
            </a:r>
            <a:r>
              <a:rPr lang="en-US" b="1" i="1" dirty="0"/>
              <a:t>() 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1CDDB912-B397-44CF-8AA3-18AF587265AC}"/>
              </a:ext>
            </a:extLst>
          </p:cNvPr>
          <p:cNvSpPr txBox="1">
            <a:spLocks/>
          </p:cNvSpPr>
          <p:nvPr/>
        </p:nvSpPr>
        <p:spPr>
          <a:xfrm>
            <a:off x="1934958" y="5091188"/>
            <a:ext cx="29119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Users Table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F1A4066C-3B22-4B25-A2AC-A30541AD88D2}"/>
              </a:ext>
            </a:extLst>
          </p:cNvPr>
          <p:cNvSpPr txBox="1">
            <a:spLocks/>
          </p:cNvSpPr>
          <p:nvPr/>
        </p:nvSpPr>
        <p:spPr>
          <a:xfrm>
            <a:off x="8479324" y="5099326"/>
            <a:ext cx="29119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$</a:t>
            </a:r>
            <a:r>
              <a:rPr lang="en-US" sz="2000" dirty="0" err="1"/>
              <a:t>user_list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11316" y="576567"/>
            <a:ext cx="5145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PHP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A4918-78EE-4F63-AD37-2ABA8FD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07BCD3-A399-4362-853B-6070AA549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/>
              <a:t>Add database in the project from activity 1:</a:t>
            </a:r>
            <a:br>
              <a:rPr lang="en-US" sz="3600" dirty="0"/>
            </a:br>
            <a:endParaRPr lang="en-US" sz="3600" dirty="0"/>
          </a:p>
          <a:p>
            <a:pPr marL="857250" indent="-742950">
              <a:buSzPct val="100000"/>
              <a:buFont typeface="+mj-lt"/>
              <a:buAutoNum type="arabicPeriod"/>
            </a:pPr>
            <a:r>
              <a:rPr lang="en-US" sz="3600" dirty="0"/>
              <a:t>Create a new database </a:t>
            </a:r>
            <a:r>
              <a:rPr lang="en-US" sz="3600" i="1" dirty="0" err="1"/>
              <a:t>PHP_connect</a:t>
            </a:r>
            <a:r>
              <a:rPr lang="en-US" sz="3600" dirty="0"/>
              <a:t> in MySQL</a:t>
            </a:r>
          </a:p>
          <a:p>
            <a:pPr marL="857250" indent="-742950">
              <a:buSzPct val="100000"/>
              <a:buFont typeface="+mj-lt"/>
              <a:buAutoNum type="arabicPeriod"/>
            </a:pPr>
            <a:r>
              <a:rPr lang="en-US" sz="3600" dirty="0"/>
              <a:t>Create table </a:t>
            </a:r>
            <a:r>
              <a:rPr lang="en-US" sz="3600" i="1" dirty="0"/>
              <a:t>posts</a:t>
            </a:r>
            <a:r>
              <a:rPr lang="en-US" sz="3600" dirty="0"/>
              <a:t> (from </a:t>
            </a:r>
            <a:r>
              <a:rPr lang="en-US" sz="3600" i="1" dirty="0" err="1"/>
              <a:t>posts.sql</a:t>
            </a:r>
            <a:r>
              <a:rPr lang="en-US" sz="3600" i="1" dirty="0"/>
              <a:t> </a:t>
            </a:r>
            <a:r>
              <a:rPr lang="en-US" sz="3600" dirty="0"/>
              <a:t>file)</a:t>
            </a:r>
          </a:p>
          <a:p>
            <a:pPr marL="857250" indent="-742950">
              <a:buSzPct val="100000"/>
              <a:buFont typeface="+mj-lt"/>
              <a:buAutoNum type="arabicPeriod"/>
            </a:pPr>
            <a:r>
              <a:rPr lang="en-US" sz="3600" dirty="0"/>
              <a:t>Complete the PHP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783413-E376-46B1-86C9-63E053C21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C94497-C8E9-43F5-8825-04CCF7CB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56A4A2-6C3A-45F6-8959-9B9969601624}"/>
              </a:ext>
            </a:extLst>
          </p:cNvPr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61F290-ABD6-456D-A34A-175D62D5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8A89B0-BF4B-429F-ADA9-33E68BF6AAA2}"/>
              </a:ext>
            </a:extLst>
          </p:cNvPr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8A731C-F755-49CD-8EAB-864E80C585FC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7129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20;g112dce5bcf7_0_3">
            <a:extLst>
              <a:ext uri="{FF2B5EF4-FFF2-40B4-BE49-F238E27FC236}">
                <a16:creationId xmlns:a16="http://schemas.microsoft.com/office/drawing/2014/main" xmlns="" id="{D1C586E4-37B0-47CA-A4A9-ABB54BABA411}"/>
              </a:ext>
            </a:extLst>
          </p:cNvPr>
          <p:cNvSpPr/>
          <p:nvPr/>
        </p:nvSpPr>
        <p:spPr>
          <a:xfrm>
            <a:off x="257360" y="2857053"/>
            <a:ext cx="3166271" cy="2696591"/>
          </a:xfrm>
          <a:prstGeom prst="roundRect">
            <a:avLst>
              <a:gd name="adj" fmla="val 16667"/>
            </a:avLst>
          </a:prstGeom>
          <a:ln w="63500"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6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4;p9"/>
          <p:cNvSpPr/>
          <p:nvPr/>
        </p:nvSpPr>
        <p:spPr>
          <a:xfrm>
            <a:off x="8366764" y="2422683"/>
            <a:ext cx="3012436" cy="34694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75;p9"/>
          <p:cNvPicPr preferRelativeResize="0"/>
          <p:nvPr/>
        </p:nvPicPr>
        <p:blipFill rotWithShape="1">
          <a:blip r:embed="rId2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76;p9"/>
          <p:cNvPicPr preferRelativeResize="0"/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80;p9"/>
          <p:cNvCxnSpPr/>
          <p:nvPr/>
        </p:nvCxnSpPr>
        <p:spPr>
          <a:xfrm>
            <a:off x="5009043" y="4966354"/>
            <a:ext cx="3916286" cy="27679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83;p9"/>
          <p:cNvSpPr txBox="1"/>
          <p:nvPr/>
        </p:nvSpPr>
        <p:spPr>
          <a:xfrm>
            <a:off x="6619041" y="5093875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80;p9"/>
          <p:cNvCxnSpPr/>
          <p:nvPr/>
        </p:nvCxnSpPr>
        <p:spPr>
          <a:xfrm flipH="1" flipV="1">
            <a:off x="5010217" y="3268579"/>
            <a:ext cx="3739767" cy="45155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283;p9"/>
          <p:cNvSpPr txBox="1"/>
          <p:nvPr/>
        </p:nvSpPr>
        <p:spPr>
          <a:xfrm>
            <a:off x="6536149" y="293324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74;p9"/>
          <p:cNvSpPr/>
          <p:nvPr/>
        </p:nvSpPr>
        <p:spPr>
          <a:xfrm>
            <a:off x="965200" y="2427209"/>
            <a:ext cx="4686300" cy="35992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0;p1"/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63657" y="2641904"/>
            <a:ext cx="2272935" cy="129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3;p9"/>
          <p:cNvSpPr txBox="1"/>
          <p:nvPr/>
        </p:nvSpPr>
        <p:spPr>
          <a:xfrm>
            <a:off x="2582159" y="1472777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3;p9"/>
          <p:cNvSpPr txBox="1"/>
          <p:nvPr/>
        </p:nvSpPr>
        <p:spPr>
          <a:xfrm>
            <a:off x="9080349" y="135506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3;p9"/>
          <p:cNvSpPr txBox="1"/>
          <p:nvPr/>
        </p:nvSpPr>
        <p:spPr>
          <a:xfrm>
            <a:off x="3423631" y="3790966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43;g11259906e0b_0_30"/>
          <p:cNvPicPr preferRelativeResize="0"/>
          <p:nvPr/>
        </p:nvPicPr>
        <p:blipFill>
          <a:blip r:embed="rId5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83;p9"/>
          <p:cNvSpPr txBox="1"/>
          <p:nvPr/>
        </p:nvSpPr>
        <p:spPr>
          <a:xfrm>
            <a:off x="3488690" y="529106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0;p9"/>
          <p:cNvCxnSpPr/>
          <p:nvPr/>
        </p:nvCxnSpPr>
        <p:spPr>
          <a:xfrm flipH="1">
            <a:off x="2410866" y="4386419"/>
            <a:ext cx="960548" cy="0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5" name="Google Shape;283;p9"/>
          <p:cNvSpPr txBox="1"/>
          <p:nvPr/>
        </p:nvSpPr>
        <p:spPr>
          <a:xfrm>
            <a:off x="1065017" y="4516441"/>
            <a:ext cx="13058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1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7378" y="2898559"/>
            <a:ext cx="696033" cy="670390"/>
          </a:xfrm>
          <a:prstGeom prst="rect">
            <a:avLst/>
          </a:prstGeom>
        </p:spPr>
      </p:pic>
      <p:sp>
        <p:nvSpPr>
          <p:cNvPr id="30" name="Google Shape;283;p9"/>
          <p:cNvSpPr txBox="1"/>
          <p:nvPr/>
        </p:nvSpPr>
        <p:spPr>
          <a:xfrm>
            <a:off x="10037135" y="3631567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31" name="Google Shape;106;p3"/>
          <p:cNvSpPr txBox="1"/>
          <p:nvPr/>
        </p:nvSpPr>
        <p:spPr>
          <a:xfrm>
            <a:off x="3926379" y="257129"/>
            <a:ext cx="52187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fr-FR" sz="3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lang="fr-FR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lang="fr-FR" sz="3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ROADMAP </a:t>
            </a:r>
            <a:endParaRPr lang="fr-FR" sz="32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29971" y="4310642"/>
            <a:ext cx="830846" cy="706219"/>
          </a:xfrm>
          <a:prstGeom prst="rect">
            <a:avLst/>
          </a:prstGeom>
        </p:spPr>
      </p:pic>
      <p:sp>
        <p:nvSpPr>
          <p:cNvPr id="33" name="Google Shape;283;p9"/>
          <p:cNvSpPr txBox="1"/>
          <p:nvPr/>
        </p:nvSpPr>
        <p:spPr>
          <a:xfrm>
            <a:off x="10037135" y="5039621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</a:p>
        </p:txBody>
      </p:sp>
      <p:pic>
        <p:nvPicPr>
          <p:cNvPr id="34" name="Google Shape;276;p9"/>
          <p:cNvPicPr preferRelativeResize="0"/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/>
          <p:cNvSpPr txBox="1"/>
          <p:nvPr/>
        </p:nvSpPr>
        <p:spPr>
          <a:xfrm rot="20198461">
            <a:off x="7762084" y="3152848"/>
            <a:ext cx="11929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2</a:t>
            </a:r>
          </a:p>
        </p:txBody>
      </p:sp>
      <p:sp>
        <p:nvSpPr>
          <p:cNvPr id="39" name="TextBox 38"/>
          <p:cNvSpPr txBox="1"/>
          <p:nvPr/>
        </p:nvSpPr>
        <p:spPr>
          <a:xfrm rot="20198461">
            <a:off x="10814891" y="3445207"/>
            <a:ext cx="11929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3</a:t>
            </a:r>
          </a:p>
        </p:txBody>
      </p:sp>
      <p:sp>
        <p:nvSpPr>
          <p:cNvPr id="40" name="TextBox 39"/>
          <p:cNvSpPr txBox="1"/>
          <p:nvPr/>
        </p:nvSpPr>
        <p:spPr>
          <a:xfrm rot="20198461">
            <a:off x="450752" y="3457640"/>
            <a:ext cx="11929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4</a:t>
            </a:r>
          </a:p>
        </p:txBody>
      </p:sp>
      <p:sp>
        <p:nvSpPr>
          <p:cNvPr id="41" name="TextBox 40"/>
          <p:cNvSpPr txBox="1"/>
          <p:nvPr/>
        </p:nvSpPr>
        <p:spPr>
          <a:xfrm rot="20198461">
            <a:off x="10987106" y="4918357"/>
            <a:ext cx="78418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EXTRA</a:t>
            </a:r>
          </a:p>
        </p:txBody>
      </p:sp>
      <p:sp>
        <p:nvSpPr>
          <p:cNvPr id="42" name="TextBox 41"/>
          <p:cNvSpPr txBox="1"/>
          <p:nvPr/>
        </p:nvSpPr>
        <p:spPr>
          <a:xfrm rot="20198461">
            <a:off x="4077746" y="5802446"/>
            <a:ext cx="11929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1</a:t>
            </a:r>
          </a:p>
        </p:txBody>
      </p:sp>
      <p:sp>
        <p:nvSpPr>
          <p:cNvPr id="43" name="TextBox 42"/>
          <p:cNvSpPr txBox="1"/>
          <p:nvPr/>
        </p:nvSpPr>
        <p:spPr>
          <a:xfrm rot="20198461">
            <a:off x="4456689" y="3986155"/>
            <a:ext cx="11929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1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4584" y="3674832"/>
            <a:ext cx="768281" cy="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2452472" y="2298184"/>
            <a:ext cx="802502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lang="en-US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lang="en-US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database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ingdings" panose="05000000000000000000" pitchFamily="2" charset="2"/>
              <a:buChar char="ü"/>
            </a:pP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055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ü"/>
            </a:pPr>
            <a:r>
              <a:rPr lang="fr-FR" sz="4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fr-FR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ueries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PHP</a:t>
            </a:r>
            <a:r>
              <a:rPr lang="fr-FR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  <a:r>
              <a:rPr lang="fr-FR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055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ü"/>
            </a:pPr>
            <a:r>
              <a:rPr lang="fr-FR" sz="40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fr-FR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fr-FR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fr-FR" sz="4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querries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A4918-78EE-4F63-AD37-2ABA8FDC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6" y="365126"/>
            <a:ext cx="9384323" cy="908362"/>
          </a:xfrm>
        </p:spPr>
        <p:txBody>
          <a:bodyPr/>
          <a:lstStyle/>
          <a:p>
            <a:pPr algn="ctr"/>
            <a:r>
              <a:rPr lang="en-US" dirty="0"/>
              <a:t>Activity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07BCD3-A399-4362-853B-6070AA54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74" y="2464934"/>
            <a:ext cx="6603609" cy="3024795"/>
          </a:xfrm>
        </p:spPr>
        <p:txBody>
          <a:bodyPr>
            <a:normAutofit/>
          </a:bodyPr>
          <a:lstStyle/>
          <a:p>
            <a:r>
              <a:rPr lang="en-US" sz="2000" dirty="0"/>
              <a:t>Can you create and display many posts ?</a:t>
            </a:r>
          </a:p>
          <a:p>
            <a:r>
              <a:rPr lang="en-US" sz="2000" dirty="0"/>
              <a:t>Can you share posts with your friends if you share the link of your server ?</a:t>
            </a:r>
          </a:p>
          <a:p>
            <a:r>
              <a:rPr lang="en-US" sz="2000" dirty="0"/>
              <a:t>What do you think about the variable </a:t>
            </a:r>
            <a:r>
              <a:rPr lang="en-US" sz="2000" i="1" dirty="0"/>
              <a:t>$posts </a:t>
            </a:r>
            <a:r>
              <a:rPr lang="en-US" sz="2000" dirty="0"/>
              <a:t>? How long is its lifetime ?</a:t>
            </a:r>
            <a:br>
              <a:rPr lang="en-US" sz="2000" dirty="0"/>
            </a:br>
            <a:r>
              <a:rPr lang="en-US" sz="2000" dirty="0"/>
              <a:t>How many posts are stored ?</a:t>
            </a:r>
          </a:p>
          <a:p>
            <a:r>
              <a:rPr lang="en-US" sz="2000" dirty="0"/>
              <a:t>Does the server store the data from request parameters ($_POST)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783413-E376-46B1-86C9-63E053C21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E1E048-F53C-4105-BF0B-06859936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154EBE-FCAE-436B-AF3E-496262F56517}"/>
              </a:ext>
            </a:extLst>
          </p:cNvPr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555B9D-EDFC-4754-A89D-D44A01388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F98079-717B-43E0-980A-F6E020F5DB8F}"/>
              </a:ext>
            </a:extLst>
          </p:cNvPr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499842-9A79-4AF4-A520-DBDA9BF6161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D09E25B-3713-437F-B3EB-2A070C9F4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710" y="2464934"/>
            <a:ext cx="4297332" cy="26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9A539E-199D-41C0-A76C-FD47C781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9B5512-33C3-4BBB-A62D-FAFB932CC1A3}"/>
              </a:ext>
            </a:extLst>
          </p:cNvPr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9B888-BC38-4109-B117-56B816BEB8EB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74FC0D-5876-4C04-989C-84920F34A2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79" y="583846"/>
            <a:ext cx="607924" cy="660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1C0D91-D328-42E7-9A66-5BC7B23A2BC5}"/>
              </a:ext>
            </a:extLst>
          </p:cNvPr>
          <p:cNvSpPr txBox="1"/>
          <p:nvPr/>
        </p:nvSpPr>
        <p:spPr>
          <a:xfrm>
            <a:off x="906820" y="127348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9" name="Google Shape;248;p13"/>
          <p:cNvPicPr preferRelativeResize="0"/>
          <p:nvPr/>
        </p:nvPicPr>
        <p:blipFill rotWithShape="1">
          <a:blip r:embed="rId4">
            <a:alphaModFix/>
          </a:blip>
          <a:srcRect l="12784" t="18378" r="63758" b="22645"/>
          <a:stretch/>
        </p:blipFill>
        <p:spPr>
          <a:xfrm>
            <a:off x="8097241" y="1550486"/>
            <a:ext cx="740633" cy="8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07EF90D-2035-4DFC-9EE6-92579B875EC3}"/>
              </a:ext>
            </a:extLst>
          </p:cNvPr>
          <p:cNvSpPr txBox="1"/>
          <p:nvPr/>
        </p:nvSpPr>
        <p:spPr>
          <a:xfrm>
            <a:off x="2847999" y="1716659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$_GET</a:t>
            </a:r>
            <a:br>
              <a:rPr lang="en-US" sz="2800" b="1" dirty="0"/>
            </a:br>
            <a:r>
              <a:rPr lang="en-US" sz="2800" b="1" dirty="0"/>
              <a:t>$_POST</a:t>
            </a:r>
          </a:p>
        </p:txBody>
      </p:sp>
      <p:pic>
        <p:nvPicPr>
          <p:cNvPr id="21" name="Picture 2" descr="PHP - Wikipedia">
            <a:extLst>
              <a:ext uri="{FF2B5EF4-FFF2-40B4-BE49-F238E27FC236}">
                <a16:creationId xmlns:a16="http://schemas.microsoft.com/office/drawing/2014/main" xmlns="" id="{A40E2871-2FB7-44C2-8E99-0EB7628A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39" y="1578508"/>
            <a:ext cx="1767297" cy="9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475699" y="174406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6475" y="4253339"/>
            <a:ext cx="8592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PHP run, the variable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$posts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reset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PHP get the parameters from $GET or  $POST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PHP  generates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HTML file from the PHP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4719" y="45132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PHP without database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6571" y="5904836"/>
            <a:ext cx="7015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keep anything on server </a:t>
            </a:r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586" y="4278966"/>
            <a:ext cx="1356880" cy="12161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055586" y="554084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memory !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7398530" y="1848179"/>
            <a:ext cx="381000" cy="413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34719" y="451328"/>
            <a:ext cx="4089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PHP with database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2858" y="5575794"/>
            <a:ext cx="9703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keep and remember values on server side !</a:t>
            </a:r>
            <a:endParaRPr lang="en-US" sz="3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26505" y="498366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Elephant memory 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05" y="3567894"/>
            <a:ext cx="1337652" cy="13376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07EF90D-2035-4DFC-9EE6-92579B875EC3}"/>
              </a:ext>
            </a:extLst>
          </p:cNvPr>
          <p:cNvSpPr txBox="1"/>
          <p:nvPr/>
        </p:nvSpPr>
        <p:spPr>
          <a:xfrm>
            <a:off x="2116971" y="1635641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$_GET</a:t>
            </a:r>
            <a:br>
              <a:rPr lang="en-US" sz="2800" b="1" dirty="0"/>
            </a:br>
            <a:r>
              <a:rPr lang="en-US" sz="2800" b="1" dirty="0"/>
              <a:t>$_POST</a:t>
            </a:r>
          </a:p>
        </p:txBody>
      </p:sp>
      <p:pic>
        <p:nvPicPr>
          <p:cNvPr id="29" name="Picture 2" descr="PHP - Wikipedia">
            <a:extLst>
              <a:ext uri="{FF2B5EF4-FFF2-40B4-BE49-F238E27FC236}">
                <a16:creationId xmlns:a16="http://schemas.microsoft.com/office/drawing/2014/main" xmlns="" id="{A40E2871-2FB7-44C2-8E99-0EB7628A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11" y="1497490"/>
            <a:ext cx="1767297" cy="9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44671" y="166304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pic>
        <p:nvPicPr>
          <p:cNvPr id="32" name="Google Shape;248;p13"/>
          <p:cNvPicPr preferRelativeResize="0"/>
          <p:nvPr/>
        </p:nvPicPr>
        <p:blipFill rotWithShape="1">
          <a:blip r:embed="rId4">
            <a:alphaModFix/>
          </a:blip>
          <a:srcRect l="12784" t="18378" r="63758" b="22645"/>
          <a:stretch/>
        </p:blipFill>
        <p:spPr>
          <a:xfrm>
            <a:off x="9481616" y="1444228"/>
            <a:ext cx="740633" cy="8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836" y="1497490"/>
            <a:ext cx="711270" cy="8460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20727" y="1635641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2248" y="3890092"/>
            <a:ext cx="707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PHP get the parameters from $GET or  $POST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 requests queries to the database on server</a:t>
            </a:r>
            <a:endParaRPr lang="en-US" sz="2400" b="1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PHP  generates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HTML file from the PHP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8805234" y="1713702"/>
            <a:ext cx="381000" cy="413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DD34B-0A8E-404D-BBDA-6F2E21A3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801" y="107057"/>
            <a:ext cx="5192653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1 - C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onnect</a:t>
            </a:r>
            <a:r>
              <a:rPr lang="en-US" sz="4000" dirty="0" smtClean="0"/>
              <a:t> to database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CA7E9D-D68B-49B3-B13D-F1CD42C0492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46028" y="6541879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DABBB6F-8384-419B-9FA7-827E3905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5" y="2630690"/>
            <a:ext cx="11615425" cy="1914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551478-E6BC-4813-8AA0-B31613AEFC20}"/>
              </a:ext>
            </a:extLst>
          </p:cNvPr>
          <p:cNvSpPr txBox="1"/>
          <p:nvPr/>
        </p:nvSpPr>
        <p:spPr>
          <a:xfrm rot="21092279">
            <a:off x="1983062" y="4976575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PDO</a:t>
            </a:r>
            <a:r>
              <a:rPr lang="en-US" sz="1800" dirty="0">
                <a:latin typeface="+mn-lt"/>
              </a:rPr>
              <a:t> is an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interface for accessing databases in PHP</a:t>
            </a:r>
          </a:p>
          <a:p>
            <a:r>
              <a:rPr lang="en-US" sz="1800" dirty="0">
                <a:solidFill>
                  <a:srgbClr val="333333"/>
                </a:solidFill>
                <a:latin typeface="+mn-lt"/>
              </a:rPr>
              <a:t>With the </a:t>
            </a:r>
            <a:r>
              <a:rPr lang="en-US" sz="1800" b="1" i="1" dirty="0">
                <a:solidFill>
                  <a:srgbClr val="333333"/>
                </a:solidFill>
                <a:latin typeface="+mn-lt"/>
              </a:rPr>
              <a:t>new </a:t>
            </a:r>
            <a:r>
              <a:rPr lang="en-US" sz="1800" dirty="0">
                <a:solidFill>
                  <a:srgbClr val="333333"/>
                </a:solidFill>
                <a:latin typeface="+mn-lt"/>
              </a:rPr>
              <a:t>keyword, you create a new connection</a:t>
            </a:r>
            <a:endParaRPr lang="en-US" sz="1800" b="1" i="1" dirty="0">
              <a:latin typeface="+mn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A9670D9A-911F-4506-AAFE-83FB0A89B74F}"/>
              </a:ext>
            </a:extLst>
          </p:cNvPr>
          <p:cNvSpPr/>
          <p:nvPr/>
        </p:nvSpPr>
        <p:spPr>
          <a:xfrm>
            <a:off x="2165754" y="4659055"/>
            <a:ext cx="1575582" cy="562708"/>
          </a:xfrm>
          <a:custGeom>
            <a:avLst/>
            <a:gdLst>
              <a:gd name="connsiteX0" fmla="*/ 1575582 w 1575582"/>
              <a:gd name="connsiteY0" fmla="*/ 562708 h 562708"/>
              <a:gd name="connsiteX1" fmla="*/ 956603 w 1575582"/>
              <a:gd name="connsiteY1" fmla="*/ 211016 h 562708"/>
              <a:gd name="connsiteX2" fmla="*/ 253219 w 1575582"/>
              <a:gd name="connsiteY2" fmla="*/ 548640 h 562708"/>
              <a:gd name="connsiteX3" fmla="*/ 0 w 1575582"/>
              <a:gd name="connsiteY3" fmla="*/ 0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5582" h="562708">
                <a:moveTo>
                  <a:pt x="1575582" y="562708"/>
                </a:moveTo>
                <a:cubicBezTo>
                  <a:pt x="1376289" y="388034"/>
                  <a:pt x="1176997" y="213361"/>
                  <a:pt x="956603" y="211016"/>
                </a:cubicBezTo>
                <a:cubicBezTo>
                  <a:pt x="736209" y="208671"/>
                  <a:pt x="412653" y="583809"/>
                  <a:pt x="253219" y="548640"/>
                </a:cubicBezTo>
                <a:cubicBezTo>
                  <a:pt x="93785" y="513471"/>
                  <a:pt x="91440" y="72683"/>
                  <a:pt x="0" y="0"/>
                </a:cubicBezTo>
              </a:path>
            </a:pathLst>
          </a:custGeom>
          <a:noFill/>
          <a:ln w="63500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EF180676-C70A-4E87-98D1-FDFA5FE5404B}"/>
              </a:ext>
            </a:extLst>
          </p:cNvPr>
          <p:cNvSpPr/>
          <p:nvPr/>
        </p:nvSpPr>
        <p:spPr>
          <a:xfrm rot="21416008">
            <a:off x="1681969" y="1901787"/>
            <a:ext cx="1876487" cy="657868"/>
          </a:xfrm>
          <a:custGeom>
            <a:avLst/>
            <a:gdLst>
              <a:gd name="connsiteX0" fmla="*/ 1899139 w 1899139"/>
              <a:gd name="connsiteY0" fmla="*/ 0 h 604911"/>
              <a:gd name="connsiteX1" fmla="*/ 506437 w 1899139"/>
              <a:gd name="connsiteY1" fmla="*/ 211016 h 604911"/>
              <a:gd name="connsiteX2" fmla="*/ 0 w 1899139"/>
              <a:gd name="connsiteY2" fmla="*/ 604911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139" h="604911">
                <a:moveTo>
                  <a:pt x="1899139" y="0"/>
                </a:moveTo>
                <a:cubicBezTo>
                  <a:pt x="1361049" y="55098"/>
                  <a:pt x="822960" y="110197"/>
                  <a:pt x="506437" y="211016"/>
                </a:cubicBezTo>
                <a:cubicBezTo>
                  <a:pt x="189914" y="311835"/>
                  <a:pt x="51581" y="543951"/>
                  <a:pt x="0" y="604911"/>
                </a:cubicBezTo>
              </a:path>
            </a:pathLst>
          </a:custGeom>
          <a:noFill/>
          <a:ln w="635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E9B6B46-0209-463B-BBCC-E0DD35020EFB}"/>
              </a:ext>
            </a:extLst>
          </p:cNvPr>
          <p:cNvSpPr txBox="1"/>
          <p:nvPr/>
        </p:nvSpPr>
        <p:spPr>
          <a:xfrm rot="199219">
            <a:off x="3589503" y="1656430"/>
            <a:ext cx="467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PDO need </a:t>
            </a:r>
            <a:r>
              <a:rPr lang="en-US" sz="1800" b="1" dirty="0">
                <a:latin typeface="+mn-lt"/>
              </a:rPr>
              <a:t>parameters</a:t>
            </a:r>
            <a:r>
              <a:rPr lang="en-US" sz="1800" dirty="0">
                <a:latin typeface="+mn-lt"/>
              </a:rPr>
              <a:t> to know how to connect to the good database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3BA76C2E-85C5-43D3-AEDE-AF7DB58321A9}"/>
              </a:ext>
            </a:extLst>
          </p:cNvPr>
          <p:cNvSpPr/>
          <p:nvPr/>
        </p:nvSpPr>
        <p:spPr>
          <a:xfrm>
            <a:off x="915305" y="4560579"/>
            <a:ext cx="2629083" cy="1768518"/>
          </a:xfrm>
          <a:custGeom>
            <a:avLst/>
            <a:gdLst>
              <a:gd name="connsiteX0" fmla="*/ 2629083 w 2629083"/>
              <a:gd name="connsiteY0" fmla="*/ 1758461 h 1768518"/>
              <a:gd name="connsiteX1" fmla="*/ 307914 w 2629083"/>
              <a:gd name="connsiteY1" fmla="*/ 1505243 h 1768518"/>
              <a:gd name="connsiteX2" fmla="*/ 12492 w 2629083"/>
              <a:gd name="connsiteY2" fmla="*/ 0 h 17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9083" h="1768518">
                <a:moveTo>
                  <a:pt x="2629083" y="1758461"/>
                </a:moveTo>
                <a:cubicBezTo>
                  <a:pt x="1686547" y="1778390"/>
                  <a:pt x="744012" y="1798320"/>
                  <a:pt x="307914" y="1505243"/>
                </a:cubicBezTo>
                <a:cubicBezTo>
                  <a:pt x="-128185" y="1212166"/>
                  <a:pt x="33593" y="157089"/>
                  <a:pt x="12492" y="0"/>
                </a:cubicBezTo>
              </a:path>
            </a:pathLst>
          </a:custGeom>
          <a:noFill/>
          <a:ln w="635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511FD78-4E37-42D7-B8EC-535F420CA45B}"/>
              </a:ext>
            </a:extLst>
          </p:cNvPr>
          <p:cNvSpPr txBox="1"/>
          <p:nvPr/>
        </p:nvSpPr>
        <p:spPr>
          <a:xfrm rot="21426981">
            <a:off x="3556949" y="5889883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Store the returned value in a variable </a:t>
            </a:r>
            <a:r>
              <a:rPr lang="en-US" sz="1800" b="1" dirty="0">
                <a:latin typeface="+mn-lt"/>
              </a:rPr>
              <a:t>$</a:t>
            </a:r>
            <a:r>
              <a:rPr lang="en-US" sz="1800" b="1" dirty="0" err="1">
                <a:latin typeface="+mn-lt"/>
              </a:rPr>
              <a:t>db</a:t>
            </a:r>
            <a:r>
              <a:rPr lang="en-US" sz="1800" dirty="0">
                <a:latin typeface="+mn-lt"/>
              </a:rPr>
              <a:t>, we will use it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to execute SQL queries on the database !</a:t>
            </a:r>
          </a:p>
        </p:txBody>
      </p:sp>
    </p:spTree>
    <p:extLst>
      <p:ext uri="{BB962C8B-B14F-4D97-AF65-F5344CB8AC3E}">
        <p14:creationId xmlns:p14="http://schemas.microsoft.com/office/powerpoint/2010/main" val="13307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6D53F8-436C-4ADA-ADAD-A0422EA6D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575491-52C7-407D-8AF3-026C532A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11" y="4879493"/>
            <a:ext cx="11783589" cy="98987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559DD34B-0A8E-404D-BBDA-6F2E21A3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865" y="210095"/>
            <a:ext cx="468122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 – Execute a </a:t>
            </a:r>
            <a:r>
              <a:rPr lang="en-US" sz="4000" b="1" dirty="0" smtClean="0"/>
              <a:t>query  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81576" y="2022639"/>
            <a:ext cx="10247755" cy="138499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/>
              <a:t>$</a:t>
            </a:r>
            <a:r>
              <a:rPr lang="en-US" sz="2800" b="1" dirty="0" err="1"/>
              <a:t>db</a:t>
            </a:r>
            <a:r>
              <a:rPr lang="en-US" sz="2800" b="1" dirty="0"/>
              <a:t>-&gt;query()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execute a SQL query from PHP code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6D53F8-436C-4ADA-ADAD-A0422EA6D75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30326" y="600800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7013481-DA21-4E0A-A965-03F92937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2" y="3689605"/>
            <a:ext cx="11352548" cy="868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B999344-2FDB-4D3C-9A60-0E0B402EE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6"/>
          <a:stretch/>
        </p:blipFill>
        <p:spPr>
          <a:xfrm>
            <a:off x="4022224" y="5510529"/>
            <a:ext cx="6793528" cy="36512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ED9B9A01-18DF-4949-948B-34E5E3F45287}"/>
              </a:ext>
            </a:extLst>
          </p:cNvPr>
          <p:cNvSpPr txBox="1">
            <a:spLocks/>
          </p:cNvSpPr>
          <p:nvPr/>
        </p:nvSpPr>
        <p:spPr>
          <a:xfrm>
            <a:off x="6416328" y="5021134"/>
            <a:ext cx="1581442" cy="71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dirty="0"/>
              <a:t>Same as: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xmlns="" id="{E52D2FA3-D9EA-4BD4-8FAC-E8CB4437F779}"/>
              </a:ext>
            </a:extLst>
          </p:cNvPr>
          <p:cNvSpPr/>
          <p:nvPr/>
        </p:nvSpPr>
        <p:spPr>
          <a:xfrm rot="5400000">
            <a:off x="6954627" y="247822"/>
            <a:ext cx="464591" cy="9173205"/>
          </a:xfrm>
          <a:prstGeom prst="rightBrace">
            <a:avLst/>
          </a:prstGeom>
          <a:ln w="635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59DD34B-0A8E-404D-BBDA-6F2E21A3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865" y="210095"/>
            <a:ext cx="468122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 – Execute a </a:t>
            </a:r>
            <a:r>
              <a:rPr lang="en-US" sz="4000" b="1" dirty="0" smtClean="0"/>
              <a:t>query  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92252" y="2179642"/>
            <a:ext cx="850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insert data, just concatenate the data with the query: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361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Activity 1</vt:lpstr>
      <vt:lpstr>PowerPoint Presentation</vt:lpstr>
      <vt:lpstr>PowerPoint Presentation</vt:lpstr>
      <vt:lpstr>1 - Connect to database</vt:lpstr>
      <vt:lpstr>2 – Execute a query  </vt:lpstr>
      <vt:lpstr>2 – Execute a query  </vt:lpstr>
      <vt:lpstr>PowerPoint Presentation</vt:lpstr>
      <vt:lpstr>PowerPoint Presentation</vt:lpstr>
      <vt:lpstr>Activity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RONAN</cp:lastModifiedBy>
  <cp:revision>173</cp:revision>
  <dcterms:created xsi:type="dcterms:W3CDTF">2021-05-24T08:47:07Z</dcterms:created>
  <dcterms:modified xsi:type="dcterms:W3CDTF">2022-03-07T07:30:16Z</dcterms:modified>
</cp:coreProperties>
</file>