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60" r:id="rId3"/>
    <p:sldId id="491" r:id="rId4"/>
    <p:sldId id="494" r:id="rId5"/>
    <p:sldId id="559" r:id="rId6"/>
    <p:sldId id="558" r:id="rId7"/>
    <p:sldId id="564" r:id="rId8"/>
    <p:sldId id="560" r:id="rId9"/>
    <p:sldId id="552" r:id="rId10"/>
    <p:sldId id="563" r:id="rId11"/>
    <p:sldId id="561" r:id="rId12"/>
    <p:sldId id="490" r:id="rId13"/>
    <p:sldId id="553" r:id="rId14"/>
    <p:sldId id="554" r:id="rId15"/>
    <p:sldId id="565" r:id="rId16"/>
    <p:sldId id="526" r:id="rId17"/>
    <p:sldId id="555" r:id="rId18"/>
    <p:sldId id="513" r:id="rId19"/>
    <p:sldId id="557" r:id="rId20"/>
    <p:sldId id="562" r:id="rId21"/>
    <p:sldId id="517" r:id="rId22"/>
    <p:sldId id="55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d KOETSCHET" initials="MK" lastIdx="4" clrIdx="0">
    <p:extLst>
      <p:ext uri="{19B8F6BF-5375-455C-9EA6-DF929625EA0E}">
        <p15:presenceInfo xmlns:p15="http://schemas.microsoft.com/office/powerpoint/2012/main" userId="S-1-5-21-870802064-3471738178-3633100515-77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3F3"/>
    <a:srgbClr val="FF53C6"/>
    <a:srgbClr val="006699"/>
    <a:srgbClr val="FF66CC"/>
    <a:srgbClr val="1A4164"/>
    <a:srgbClr val="0088CC"/>
    <a:srgbClr val="9933FF"/>
    <a:srgbClr val="CC00FF"/>
    <a:srgbClr val="FFF7F7"/>
    <a:srgbClr val="FF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79" autoAdjust="0"/>
  </p:normalViewPr>
  <p:slideViewPr>
    <p:cSldViewPr snapToGrid="0">
      <p:cViewPr varScale="1">
        <p:scale>
          <a:sx n="66" d="100"/>
          <a:sy n="66" d="100"/>
        </p:scale>
        <p:origin x="576" y="3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2T17:03:12.754" idx="4">
    <p:pos x="10" y="10"/>
    <p:text>A lot of "Explain" in this session. Since it is the 1st one, maybe more hands-on activities wouls set the tones and interest the students</p:text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5A9A1-49DC-4DC5-B6ED-0FBCB8F7ED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99E2-BB67-4712-8955-5CA3021EE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39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4421-D40C-4788-AB2F-F41C97B0F7E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DBD3-9814-4FCA-9122-327D4D58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81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dns/glossary/what-is-a-domain-nam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loudflare.com/learning/dns/glossary/what-is-my-ip-address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dns/glossary/what-is-a-domain-nam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loudflare.com/learning/dns/glossary/what-is-my-ip-address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7DBD3-9814-4FCA-9122-327D4D58A48D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77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Let student identify each</a:t>
            </a:r>
            <a:r>
              <a:rPr lang="en-US" baseline="0" dirty="0" smtClean="0"/>
              <a:t> part of the URL (TLD, SDL, subdomains).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D7DBD3-9814-4FCA-9122-327D4D58A4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05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15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13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02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Ask student to work in group of two and discuss about the different way to get access to internet.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Let student choose the best internet solution for each network size.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7DBD3-9814-4FCA-9122-327D4D58A48D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8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spcFirstLastPara="1" wrap="square" lIns="93272" tIns="93272" rIns="93272" bIns="93272" anchor="t" anchorCtr="0">
            <a:noAutofit/>
          </a:bodyPr>
          <a:lstStyle/>
          <a:p>
            <a:endParaRPr/>
          </a:p>
        </p:txBody>
      </p:sp>
      <p:sp>
        <p:nvSpPr>
          <p:cNvPr id="275" name="Google Shape;2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Life without internet would be like: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internet-communication (e-mail, messenger, social media ...)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Effect on Business (online store, e-commerce, making money online …)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Access to information &amp; resource cut (education, entertainment…) 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7DBD3-9814-4FCA-9122-327D4D58A48D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7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users type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domain names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such as ‘google.com’ or ‘nytimes.com’ into web browsers, DNS is responsible for finding the correct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IP address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those sites.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1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users type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domain names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such as ‘google.com’ or ‘nytimes.com’ into web browsers, DNS is responsible for finding the correct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IP address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those sites.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73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01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Explain</a:t>
            </a:r>
            <a:r>
              <a:rPr lang="en-US" baseline="0" dirty="0" smtClean="0"/>
              <a:t> each element to student : Top-level domain, second-level domain, subdomain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62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46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F8078-B848-4719-8B29-7B48485E70B1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42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5008-553F-0FA2-175B-2F36831EC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E49EA-CE67-4224-6026-7B6EDB400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0DE6-08FE-1D3E-67E8-EB649C54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CE48-4462-29AA-8DF9-4997C5FA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FEF0-0ABD-F7D3-7456-3CE751D4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6659-AB12-3B8E-6602-FAE26264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617A2-5030-2A24-517F-1FC0697F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26B36-5D62-8E7B-788B-745809CC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4D63C-B1E8-81F0-D57B-17477FC7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D75CC-4818-D7E2-0607-41C34416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5CB8D-4D11-A2A7-36D1-DDC0D23DF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AC54F-D201-0BA2-27D5-86D8D5800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3721-B68A-4C4F-F3D0-137E1E6E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34466-E87F-0A8B-7F7D-0C86E1C2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6FBC9-2F0B-048E-6080-76B3BF13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4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621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8"/>
          <p:cNvSpPr txBox="1"/>
          <p:nvPr userDrawn="1"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56B0BB-B9C9-4636-800D-05194318F4E9}" type="slidenum">
              <a:rPr lang="ja-JP" altLang="fr-FR" sz="1400">
                <a:solidFill>
                  <a:srgbClr val="22BBEA"/>
                </a:solidFill>
                <a:ea typeface="ＭＳ Ｐゴシック" pitchFamily="34" charset="-128"/>
              </a:rPr>
              <a:pPr algn="r" eaLnBrk="1" hangingPunct="1"/>
              <a:t>‹#›</a:t>
            </a:fld>
            <a:endParaRPr lang="fr-FR" altLang="ja-JP" sz="1600">
              <a:solidFill>
                <a:srgbClr val="22BBEA"/>
              </a:solidFill>
              <a:ea typeface="ＭＳ Ｐゴシック" pitchFamily="34" charset="-128"/>
            </a:endParaRPr>
          </a:p>
        </p:txBody>
      </p:sp>
      <p:sp>
        <p:nvSpPr>
          <p:cNvPr id="6" name="Google Shape;189;p18"/>
          <p:cNvSpPr/>
          <p:nvPr userDrawn="1"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90;p18"/>
          <p:cNvSpPr/>
          <p:nvPr userDrawn="1"/>
        </p:nvSpPr>
        <p:spPr>
          <a:xfrm>
            <a:off x="-28988" y="67734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7;p1"/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693" y="228600"/>
            <a:ext cx="489057" cy="512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991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0" i="0" u="none" strike="noStrike" cap="none">
              <a:solidFill>
                <a:srgbClr val="22BB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4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Google Shape;25;p24"/>
          <p:cNvSpPr/>
          <p:nvPr/>
        </p:nvSpPr>
        <p:spPr>
          <a:xfrm>
            <a:off x="-28988" y="68496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" name="Google Shape;26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25693" y="228600"/>
            <a:ext cx="489057" cy="512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985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6755-BE15-52EF-FD6C-C5556594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B312-B873-91CF-0C31-56850EE7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DB21-D20B-E51A-925E-FDB924B5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33659-403C-BE1A-6F93-F68BAD95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A1EC-E8D4-4FAE-DB5D-1F8CBF62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15A6-1724-85AC-84F8-367B0DB8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32AF-F3F0-484C-4FC8-BC1449717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2F153-6FA3-7B12-8100-00B26568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AF9CC-306B-9C32-40C9-D48DA09A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AF8B-E32C-B9B0-0CD4-7B5F05B2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6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F4E3-FBF1-5B51-20D5-B11AE692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41C8-A60B-C903-5C16-F871B4643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36C9-CB3E-2058-40BA-AAF860D93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44596-5498-46F6-779E-423590EE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2ADEE-4E8E-0A32-653D-9381691D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0F3CB-5837-9415-287F-C38665ED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5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A237-0604-31E2-75A1-A2882FAD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A9DFB-5403-83DD-CD6D-DC880F0F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0C84E-C52C-87F9-FEF2-338786D27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8EDD2-B35D-DA74-8C1B-A774A6A49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428B2-AB0D-6414-7E83-0961DB78E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62DAC-D361-24BB-28D3-DA1963CB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C522C-12E9-96F0-13B1-58046552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61E72-28B7-C4E9-2E7F-85A71C70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907E-965A-F3B8-C308-17DEED62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53948-9BD8-7404-F790-6F9C7E09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08096-E73D-7CA9-0C55-94BAF8BC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7A502-0D04-78D9-04DF-BE523AE7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596EA-2A27-B4F3-64E6-EEB027C2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9FA63-8E04-5F98-79D8-AC0D9325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92607-FE2E-D105-9413-5827F341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2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E9F-64EC-058E-7AFE-9DBED507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C2F0-7B14-7C30-2914-9487A3200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B7D66-5423-57F8-AACD-C4D75981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A791C-0FD3-FC44-D4AA-77EC41B5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CF23F-D6E0-3BE3-AAF4-8A0D8815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1A475-A0F0-3023-3DB6-6236D30D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04E0-BE67-DDDE-784F-558E3BEA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DFD80-0829-4EEB-3067-D8F8BBCCE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88543-7805-BF0C-149F-2498E88BA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5A68B-E3BF-73DF-0B95-EE2993EF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85F3E-DEEB-39E4-C0E7-B0959199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7D1D-0462-AA62-50FE-7BCA1F23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0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DBEEC-A2EA-4A5D-D5E0-8125C88F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92B44-F06A-3062-DE4D-03370C3C0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2979D-CF29-BBB5-F82F-7B1BE0A8D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D1B4-96C3-3630-77ED-8262DE35D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B186A-FA80-E0F5-D80A-62FB3EA07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40AD7-079C-4F9F-8B13-497756BB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5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9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8CC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8;p3">
            <a:extLst>
              <a:ext uri="{FF2B5EF4-FFF2-40B4-BE49-F238E27FC236}">
                <a16:creationId xmlns:a16="http://schemas.microsoft.com/office/drawing/2014/main" id="{680C9F9A-43DA-523B-11EF-1C846378E97F}"/>
              </a:ext>
            </a:extLst>
          </p:cNvPr>
          <p:cNvSpPr/>
          <p:nvPr/>
        </p:nvSpPr>
        <p:spPr>
          <a:xfrm>
            <a:off x="2116110" y="1485900"/>
            <a:ext cx="7959777" cy="4220980"/>
          </a:xfrm>
          <a:prstGeom prst="rect">
            <a:avLst/>
          </a:prstGeom>
          <a:solidFill>
            <a:srgbClr val="1A4164">
              <a:alpha val="42745"/>
            </a:srgbClr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99;p3">
            <a:extLst>
              <a:ext uri="{FF2B5EF4-FFF2-40B4-BE49-F238E27FC236}">
                <a16:creationId xmlns:a16="http://schemas.microsoft.com/office/drawing/2014/main" id="{8E314446-FD7C-EB27-EE58-78C06287651C}"/>
              </a:ext>
            </a:extLst>
          </p:cNvPr>
          <p:cNvSpPr txBox="1"/>
          <p:nvPr/>
        </p:nvSpPr>
        <p:spPr>
          <a:xfrm>
            <a:off x="2733766" y="1749287"/>
            <a:ext cx="6724464" cy="369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GB" sz="8000" b="1" dirty="0" smtClean="0">
                <a:cs typeface="Arial"/>
                <a:sym typeface="Arial"/>
              </a:rPr>
              <a:t>DNS Server</a:t>
            </a:r>
            <a:endParaRPr sz="8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4292200" y="581686"/>
            <a:ext cx="3607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Chapter03 IP Addressing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5226207" y="1624159"/>
            <a:ext cx="1739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Session 02 </a:t>
            </a:r>
          </a:p>
        </p:txBody>
      </p:sp>
    </p:spTree>
    <p:extLst>
      <p:ext uri="{BB962C8B-B14F-4D97-AF65-F5344CB8AC3E}">
        <p14:creationId xmlns:p14="http://schemas.microsoft.com/office/powerpoint/2010/main" val="14294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3049172" y="345586"/>
            <a:ext cx="5606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Domain Name Structure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5488" y="1146722"/>
            <a:ext cx="8114491" cy="53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3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3143765" y="511373"/>
            <a:ext cx="5606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Domain Name Structure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229" y="1922973"/>
            <a:ext cx="10588929" cy="442970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061" y="201787"/>
            <a:ext cx="1348970" cy="13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88;p6" descr="Image result for arduino logo">
            <a:extLst>
              <a:ext uri="{FF2B5EF4-FFF2-40B4-BE49-F238E27FC236}">
                <a16:creationId xmlns:a16="http://schemas.microsoft.com/office/drawing/2014/main" id="{9271958F-9EC3-BE47-09A0-A2EEC83F3BA9}"/>
              </a:ext>
            </a:extLst>
          </p:cNvPr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92;p6">
            <a:extLst>
              <a:ext uri="{FF2B5EF4-FFF2-40B4-BE49-F238E27FC236}">
                <a16:creationId xmlns:a16="http://schemas.microsoft.com/office/drawing/2014/main" id="{A97D51D5-6548-4B46-4015-C8EA377CF99D}"/>
              </a:ext>
            </a:extLst>
          </p:cNvPr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-GB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400" dirty="0"/>
          </a:p>
        </p:txBody>
      </p:sp>
      <p:sp>
        <p:nvSpPr>
          <p:cNvPr id="12" name="Google Shape;330;p8">
            <a:extLst>
              <a:ext uri="{FF2B5EF4-FFF2-40B4-BE49-F238E27FC236}">
                <a16:creationId xmlns:a16="http://schemas.microsoft.com/office/drawing/2014/main" id="{8789CADA-C354-F549-FAED-55F863A819E3}"/>
              </a:ext>
            </a:extLst>
          </p:cNvPr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GB" sz="16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lang="en-GB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E60B73-8F07-57AF-821F-60B89DC9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0" y="508102"/>
            <a:ext cx="233772" cy="546645"/>
          </a:xfrm>
          <a:prstGeom prst="rect">
            <a:avLst/>
          </a:prstGeom>
        </p:spPr>
      </p:pic>
      <p:pic>
        <p:nvPicPr>
          <p:cNvPr id="14" name="Google Shape;329;p8">
            <a:extLst>
              <a:ext uri="{FF2B5EF4-FFF2-40B4-BE49-F238E27FC236}">
                <a16:creationId xmlns:a16="http://schemas.microsoft.com/office/drawing/2014/main" id="{399ACA03-C9F1-32A4-5F96-FABF7016B079}"/>
              </a:ext>
            </a:extLst>
          </p:cNvPr>
          <p:cNvPicPr preferRelativeResize="0"/>
          <p:nvPr/>
        </p:nvPicPr>
        <p:blipFill rotWithShape="1"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460375" y="574924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86E213-7948-68C1-6B57-A2A706A7B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01" y="508102"/>
            <a:ext cx="233772" cy="5466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20C94D-6846-1EE1-74BC-21EF0F66D511}"/>
              </a:ext>
            </a:extLst>
          </p:cNvPr>
          <p:cNvSpPr txBox="1"/>
          <p:nvPr/>
        </p:nvSpPr>
        <p:spPr>
          <a:xfrm>
            <a:off x="2665515" y="313314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ACTIVITY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1964964" y="945792"/>
            <a:ext cx="749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"/>
                <a:ea typeface="Arial"/>
                <a:cs typeface="Arial"/>
                <a:sym typeface="Arial"/>
              </a:rPr>
              <a:t>Identify the DNS Structure below:  </a:t>
            </a:r>
          </a:p>
        </p:txBody>
      </p:sp>
      <p:pic>
        <p:nvPicPr>
          <p:cNvPr id="2052" name="Picture 4" descr="Best Business team discussing strategy Illustration download in PNG &amp; Vector  form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147" y="2334126"/>
            <a:ext cx="7825854" cy="521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539280" y="2265087"/>
            <a:ext cx="74948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GB" sz="2800" dirty="0" smtClean="0">
                <a:latin typeface="Arial"/>
                <a:ea typeface="Arial"/>
                <a:cs typeface="Arial"/>
                <a:sym typeface="Arial"/>
              </a:rPr>
              <a:t>www.news.sportclub.com.th</a:t>
            </a:r>
            <a:endParaRPr lang="en-GB" sz="2800" dirty="0"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GB" sz="2800" dirty="0" smtClean="0">
                <a:latin typeface="Arial"/>
                <a:ea typeface="Arial"/>
                <a:cs typeface="Arial"/>
                <a:sym typeface="Arial"/>
              </a:rPr>
              <a:t>cat.blog.myjurney.com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GB" sz="2800" dirty="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GB" sz="2800" dirty="0" smtClean="0">
                <a:latin typeface="Arial"/>
                <a:ea typeface="Arial"/>
                <a:cs typeface="Arial"/>
                <a:sym typeface="Arial"/>
              </a:rPr>
              <a:t>ambodia.passerellesnumeriques.org</a:t>
            </a:r>
          </a:p>
        </p:txBody>
      </p:sp>
    </p:spTree>
    <p:extLst>
      <p:ext uri="{BB962C8B-B14F-4D97-AF65-F5344CB8AC3E}">
        <p14:creationId xmlns:p14="http://schemas.microsoft.com/office/powerpoint/2010/main" val="22980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99">
            <a:alpha val="3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167739" y="0"/>
            <a:ext cx="8024261" cy="2627745"/>
            <a:chOff x="3325298" y="4230254"/>
            <a:chExt cx="8866703" cy="2627745"/>
          </a:xfrm>
        </p:grpSpPr>
        <p:sp>
          <p:nvSpPr>
            <p:cNvPr id="6" name="Freeform 5"/>
            <p:cNvSpPr/>
            <p:nvPr/>
          </p:nvSpPr>
          <p:spPr>
            <a:xfrm>
              <a:off x="4548413" y="4230254"/>
              <a:ext cx="7643588" cy="2627745"/>
            </a:xfrm>
            <a:custGeom>
              <a:avLst/>
              <a:gdLst>
                <a:gd name="connsiteX0" fmla="*/ 1187083 w 6129867"/>
                <a:gd name="connsiteY0" fmla="*/ 0 h 2622550"/>
                <a:gd name="connsiteX1" fmla="*/ 6129867 w 6129867"/>
                <a:gd name="connsiteY1" fmla="*/ 0 h 2622550"/>
                <a:gd name="connsiteX2" fmla="*/ 6129867 w 6129867"/>
                <a:gd name="connsiteY2" fmla="*/ 2622550 h 2622550"/>
                <a:gd name="connsiteX3" fmla="*/ 1187083 w 6129867"/>
                <a:gd name="connsiteY3" fmla="*/ 2622550 h 2622550"/>
                <a:gd name="connsiteX4" fmla="*/ 0 w 6129867"/>
                <a:gd name="connsiteY4" fmla="*/ 1311275 h 2622550"/>
                <a:gd name="connsiteX5" fmla="*/ 1187083 w 6129867"/>
                <a:gd name="connsiteY5" fmla="*/ 0 h 262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9867" h="2622550">
                  <a:moveTo>
                    <a:pt x="1187083" y="0"/>
                  </a:moveTo>
                  <a:lnTo>
                    <a:pt x="6129867" y="0"/>
                  </a:lnTo>
                  <a:lnTo>
                    <a:pt x="6129867" y="2622550"/>
                  </a:lnTo>
                  <a:lnTo>
                    <a:pt x="1187083" y="2622550"/>
                  </a:lnTo>
                  <a:cubicBezTo>
                    <a:pt x="531540" y="2622550"/>
                    <a:pt x="0" y="2035512"/>
                    <a:pt x="0" y="1311275"/>
                  </a:cubicBezTo>
                  <a:cubicBezTo>
                    <a:pt x="0" y="587039"/>
                    <a:pt x="531540" y="0"/>
                    <a:pt x="1187083" y="0"/>
                  </a:cubicBezTo>
                  <a:close/>
                </a:path>
              </a:pathLst>
            </a:custGeom>
            <a:solidFill>
              <a:srgbClr val="008EC0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" name="Google Shape;299;p3">
              <a:extLst>
                <a:ext uri="{FF2B5EF4-FFF2-40B4-BE49-F238E27FC236}">
                  <a16:creationId xmlns:a16="http://schemas.microsoft.com/office/drawing/2014/main" id="{8E314446-FD7C-EB27-EE58-78C06287651C}"/>
                </a:ext>
              </a:extLst>
            </p:cNvPr>
            <p:cNvSpPr txBox="1"/>
            <p:nvPr/>
          </p:nvSpPr>
          <p:spPr>
            <a:xfrm>
              <a:off x="3325298" y="4377687"/>
              <a:ext cx="8712963" cy="233287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>
                <a:buClr>
                  <a:srgbClr val="000000"/>
                </a:buClr>
                <a:buSzPts val="2400"/>
              </a:pPr>
              <a:r>
                <a:rPr lang="en-GB" sz="4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DNS Name Resolution</a:t>
              </a:r>
              <a:endParaRPr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4" descr="Webroot Endpoint and DNS Protection | Pulse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9" y="2367815"/>
            <a:ext cx="4456149" cy="44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4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ow DNS Works - Domain Name System - Digital Vary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11366" r="4216" b="18914"/>
          <a:stretch/>
        </p:blipFill>
        <p:spPr bwMode="auto">
          <a:xfrm>
            <a:off x="385347" y="973495"/>
            <a:ext cx="11211549" cy="478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8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NS servers: what they are and how they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15" y="1"/>
            <a:ext cx="82908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16568" y="2661059"/>
            <a:ext cx="3561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latin typeface="Arial"/>
                <a:ea typeface="Arial"/>
                <a:cs typeface="Arial"/>
                <a:sym typeface="Arial"/>
              </a:rPr>
              <a:t>DNS Name Resolution Process </a:t>
            </a:r>
          </a:p>
        </p:txBody>
      </p:sp>
    </p:spTree>
    <p:extLst>
      <p:ext uri="{BB962C8B-B14F-4D97-AF65-F5344CB8AC3E}">
        <p14:creationId xmlns:p14="http://schemas.microsoft.com/office/powerpoint/2010/main" val="33064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469612" y="369332"/>
            <a:ext cx="740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DNS Name Resolution Process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214" y="1607908"/>
            <a:ext cx="6747786" cy="5159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61063" y="1490823"/>
            <a:ext cx="56223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200" b="1" dirty="0" smtClean="0">
                <a:latin typeface="Arial"/>
                <a:ea typeface="Arial"/>
                <a:cs typeface="Arial"/>
                <a:sym typeface="Arial"/>
              </a:rPr>
              <a:t>Components in this communication: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rial"/>
                <a:ea typeface="Arial"/>
                <a:cs typeface="Arial"/>
                <a:sym typeface="Arial"/>
              </a:rPr>
              <a:t>DNS Resolver (Local DNS / ISP)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rial"/>
                <a:ea typeface="Arial"/>
                <a:cs typeface="Arial"/>
                <a:sym typeface="Arial"/>
              </a:rPr>
              <a:t>Root Name Server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rial"/>
                <a:ea typeface="Arial"/>
                <a:cs typeface="Arial"/>
                <a:sym typeface="Arial"/>
              </a:rPr>
              <a:t>.com TLD Server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rial"/>
                <a:ea typeface="Arial"/>
                <a:cs typeface="Arial"/>
                <a:sym typeface="Arial"/>
              </a:rPr>
              <a:t>Amazon Route 53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rial"/>
                <a:ea typeface="Arial"/>
                <a:cs typeface="Arial"/>
                <a:sym typeface="Arial"/>
              </a:rPr>
              <a:t>Web Server </a:t>
            </a:r>
          </a:p>
        </p:txBody>
      </p:sp>
    </p:spTree>
    <p:extLst>
      <p:ext uri="{BB962C8B-B14F-4D97-AF65-F5344CB8AC3E}">
        <p14:creationId xmlns:p14="http://schemas.microsoft.com/office/powerpoint/2010/main" val="100916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167739" y="649994"/>
            <a:ext cx="8024261" cy="2627745"/>
            <a:chOff x="3325298" y="4230254"/>
            <a:chExt cx="8866703" cy="2627745"/>
          </a:xfrm>
        </p:grpSpPr>
        <p:sp>
          <p:nvSpPr>
            <p:cNvPr id="6" name="Freeform 5"/>
            <p:cNvSpPr/>
            <p:nvPr/>
          </p:nvSpPr>
          <p:spPr>
            <a:xfrm>
              <a:off x="4548413" y="4230254"/>
              <a:ext cx="7643588" cy="2627745"/>
            </a:xfrm>
            <a:custGeom>
              <a:avLst/>
              <a:gdLst>
                <a:gd name="connsiteX0" fmla="*/ 1187083 w 6129867"/>
                <a:gd name="connsiteY0" fmla="*/ 0 h 2622550"/>
                <a:gd name="connsiteX1" fmla="*/ 6129867 w 6129867"/>
                <a:gd name="connsiteY1" fmla="*/ 0 h 2622550"/>
                <a:gd name="connsiteX2" fmla="*/ 6129867 w 6129867"/>
                <a:gd name="connsiteY2" fmla="*/ 2622550 h 2622550"/>
                <a:gd name="connsiteX3" fmla="*/ 1187083 w 6129867"/>
                <a:gd name="connsiteY3" fmla="*/ 2622550 h 2622550"/>
                <a:gd name="connsiteX4" fmla="*/ 0 w 6129867"/>
                <a:gd name="connsiteY4" fmla="*/ 1311275 h 2622550"/>
                <a:gd name="connsiteX5" fmla="*/ 1187083 w 6129867"/>
                <a:gd name="connsiteY5" fmla="*/ 0 h 262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9867" h="2622550">
                  <a:moveTo>
                    <a:pt x="1187083" y="0"/>
                  </a:moveTo>
                  <a:lnTo>
                    <a:pt x="6129867" y="0"/>
                  </a:lnTo>
                  <a:lnTo>
                    <a:pt x="6129867" y="2622550"/>
                  </a:lnTo>
                  <a:lnTo>
                    <a:pt x="1187083" y="2622550"/>
                  </a:lnTo>
                  <a:cubicBezTo>
                    <a:pt x="531540" y="2622550"/>
                    <a:pt x="0" y="2035512"/>
                    <a:pt x="0" y="1311275"/>
                  </a:cubicBezTo>
                  <a:cubicBezTo>
                    <a:pt x="0" y="587039"/>
                    <a:pt x="531540" y="0"/>
                    <a:pt x="1187083" y="0"/>
                  </a:cubicBezTo>
                  <a:close/>
                </a:path>
              </a:pathLst>
            </a:custGeom>
            <a:solidFill>
              <a:srgbClr val="008EC0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" name="Google Shape;299;p3">
              <a:extLst>
                <a:ext uri="{FF2B5EF4-FFF2-40B4-BE49-F238E27FC236}">
                  <a16:creationId xmlns:a16="http://schemas.microsoft.com/office/drawing/2014/main" id="{8E314446-FD7C-EB27-EE58-78C06287651C}"/>
                </a:ext>
              </a:extLst>
            </p:cNvPr>
            <p:cNvSpPr txBox="1"/>
            <p:nvPr/>
          </p:nvSpPr>
          <p:spPr>
            <a:xfrm>
              <a:off x="3325298" y="4377687"/>
              <a:ext cx="8712963" cy="233287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>
                <a:buClr>
                  <a:srgbClr val="000000"/>
                </a:buClr>
                <a:buSzPts val="2400"/>
              </a:pPr>
              <a:r>
                <a:rPr lang="en-GB" sz="4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Public DNS Server</a:t>
              </a:r>
              <a:endParaRPr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198" name="Picture 6" descr="Public DNS - A Recursive DNS Service Provided by DNSP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" y="1691158"/>
            <a:ext cx="5987203" cy="520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3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887" y="1465913"/>
            <a:ext cx="8664839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en-US" sz="3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en-US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give you the domain name?</a:t>
            </a:r>
            <a:endParaRPr lang="en-US" alt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69" y="3050700"/>
            <a:ext cx="9197552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</a:t>
            </a:r>
            <a:r>
              <a:rPr lang="en-US" altLang="en-US" sz="36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</a:t>
            </a:r>
            <a:r>
              <a:rPr lang="en-US" altLang="en-US" sz="36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name?</a:t>
            </a:r>
            <a:endParaRPr lang="en-US" alt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89A7065B-F441-A521-DB91-B4E4CB31ABB1}"/>
              </a:ext>
            </a:extLst>
          </p:cNvPr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EXPLORE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D8A683-42BE-FBDF-E1BC-19482197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61" y="599552"/>
            <a:ext cx="186684" cy="371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6D8F29-D380-A3E1-A492-30467C374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87" y="585977"/>
            <a:ext cx="186684" cy="3712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F868AF-530A-B1A3-692B-D36404BD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5" y="590503"/>
            <a:ext cx="186684" cy="3712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CFAA6B-54A8-6A53-DDE4-AC3E18534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48" y="486656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38">
            <a:extLst>
              <a:ext uri="{FF2B5EF4-FFF2-40B4-BE49-F238E27FC236}">
                <a16:creationId xmlns:a16="http://schemas.microsoft.com/office/drawing/2014/main" id="{B7C7E592-93A6-87C4-8B90-490CFB3A7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0" y="1000667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5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900" y="2807781"/>
            <a:ext cx="3932317" cy="393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327437" y="369332"/>
            <a:ext cx="740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Domain Name Providers </a:t>
            </a:r>
          </a:p>
        </p:txBody>
      </p:sp>
      <p:pic>
        <p:nvPicPr>
          <p:cNvPr id="9" name="Picture 2" descr="GoDaddy logo and symbol, meaning, history,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96" y="1544252"/>
            <a:ext cx="3103086" cy="174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Bluehost logo.svg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83" y="1906193"/>
            <a:ext cx="4050378" cy="76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stinger | Drupal.or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44" y="3298030"/>
            <a:ext cx="3898525" cy="128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Hostgator-logo.png - Wikimedia Commons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49" y="5170098"/>
            <a:ext cx="5281651" cy="92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8647" y="3627219"/>
            <a:ext cx="4106814" cy="703377"/>
          </a:xfrm>
          <a:prstGeom prst="rect">
            <a:avLst/>
          </a:prstGeom>
        </p:spPr>
      </p:pic>
      <p:pic>
        <p:nvPicPr>
          <p:cNvPr id="1036" name="Picture 12" descr="File:Web.com logo.svg - Wikipedia"/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83" y="5170098"/>
            <a:ext cx="4503069" cy="79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4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" descr="Image result for arduino logo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"/>
          <p:cNvSpPr txBox="1"/>
          <p:nvPr/>
        </p:nvSpPr>
        <p:spPr>
          <a:xfrm>
            <a:off x="3149316" y="82203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r>
              <a:rPr lang="en-GB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81;p5">
            <a:extLst>
              <a:ext uri="{FF2B5EF4-FFF2-40B4-BE49-F238E27FC236}">
                <a16:creationId xmlns:a16="http://schemas.microsoft.com/office/drawing/2014/main" id="{E72FBEC3-1ACE-3064-EBB0-AF72685D324C}"/>
              </a:ext>
            </a:extLst>
          </p:cNvPr>
          <p:cNvSpPr txBox="1"/>
          <p:nvPr/>
        </p:nvSpPr>
        <p:spPr>
          <a:xfrm>
            <a:off x="2026229" y="2071650"/>
            <a:ext cx="9563678" cy="20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Understanding how </a:t>
            </a:r>
            <a:r>
              <a:rPr lang="en-US" sz="2800" b="1" dirty="0" smtClean="0">
                <a:solidFill>
                  <a:srgbClr val="FF53C6"/>
                </a:solidFill>
                <a:ea typeface="Arial"/>
                <a:cs typeface="Arial" panose="020B0604020202020204" pitchFamily="34" charset="0"/>
                <a:sym typeface="Arial"/>
              </a:rPr>
              <a:t>DNS server work</a:t>
            </a:r>
          </a:p>
          <a:p>
            <a:pPr marL="571500" indent="-571500">
              <a:lnSpc>
                <a:spcPct val="150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Identify the </a:t>
            </a:r>
            <a:r>
              <a:rPr lang="en-US" sz="2800" b="1" dirty="0" smtClean="0">
                <a:solidFill>
                  <a:srgbClr val="FF53C6"/>
                </a:solidFill>
                <a:ea typeface="Arial"/>
                <a:cs typeface="Arial" panose="020B0604020202020204" pitchFamily="34" charset="0"/>
                <a:sym typeface="Arial"/>
              </a:rPr>
              <a:t>important of DNS </a:t>
            </a: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server for web development</a:t>
            </a:r>
          </a:p>
          <a:p>
            <a:pPr marL="571500" indent="-571500">
              <a:lnSpc>
                <a:spcPct val="150000"/>
              </a:lnSpc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Explain how DNS </a:t>
            </a:r>
            <a:r>
              <a:rPr lang="en-US" sz="2800" b="1" dirty="0" smtClean="0">
                <a:solidFill>
                  <a:srgbClr val="FF53C6"/>
                </a:solidFill>
                <a:ea typeface="Arial"/>
                <a:cs typeface="Arial" panose="020B0604020202020204" pitchFamily="34" charset="0"/>
                <a:sym typeface="Arial"/>
              </a:rPr>
              <a:t>Name resolution </a:t>
            </a:r>
            <a:r>
              <a:rPr lang="en-US" sz="2800" dirty="0" smtClean="0">
                <a:ea typeface="Arial"/>
                <a:cs typeface="Arial" panose="020B0604020202020204" pitchFamily="34" charset="0"/>
                <a:sym typeface="Arial"/>
              </a:rPr>
              <a:t>work</a:t>
            </a:r>
            <a:endParaRPr lang="en-US" sz="2800" dirty="0"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056" y="4133698"/>
            <a:ext cx="3021290" cy="30212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29" y="756189"/>
            <a:ext cx="1015847" cy="1015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363" y="813187"/>
            <a:ext cx="1015847" cy="1015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2561801" y="343865"/>
            <a:ext cx="8260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How to register public domain name 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3" y="2887580"/>
            <a:ext cx="3785632" cy="3785632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4894661" y="2187764"/>
            <a:ext cx="3594632" cy="699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b="1" dirty="0" smtClean="0">
                <a:latin typeface="Calibri "/>
                <a:cs typeface="Arial" panose="020B0604020202020204" pitchFamily="34" charset="0"/>
              </a:rPr>
              <a:t>You need to : </a:t>
            </a:r>
            <a:endParaRPr lang="en-US" sz="2400" b="1" dirty="0">
              <a:latin typeface="Calibri "/>
              <a:cs typeface="Arial" panose="020B0604020202020204" pitchFamily="34" charset="0"/>
            </a:endParaRPr>
          </a:p>
        </p:txBody>
      </p:sp>
      <p:sp>
        <p:nvSpPr>
          <p:cNvPr id="10" name="Google Shape;185;p6"/>
          <p:cNvSpPr txBox="1"/>
          <p:nvPr/>
        </p:nvSpPr>
        <p:spPr>
          <a:xfrm>
            <a:off x="4894661" y="2887580"/>
            <a:ext cx="7393592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Have your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Calibri"/>
              </a:rPr>
              <a:t>credit cards </a:t>
            </a: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(Master card / Visa Card … ) 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Select you favorite Domain Name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Calibri"/>
              </a:rPr>
              <a:t>provider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Create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Calibri"/>
              </a:rPr>
              <a:t>account</a:t>
            </a: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 for login to provider website 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Choose your favorite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Calibri"/>
              </a:rPr>
              <a:t>domain name </a:t>
            </a: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and available 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Process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  <a:sym typeface="Calibri"/>
              </a:rPr>
              <a:t>payment 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 descr="GoDaddy logo and symbol, meaning, history,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627" y="1008223"/>
            <a:ext cx="4591248" cy="258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File:Amazon Web Services Logo.svg - Wikipedia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28" y="4328416"/>
            <a:ext cx="3065606" cy="18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38" y="3245077"/>
            <a:ext cx="4001251" cy="40012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1115931" y="1876027"/>
            <a:ext cx="4578288" cy="1208842"/>
          </a:xfrm>
          <a:prstGeom prst="wedgeRoundRectCallout">
            <a:avLst>
              <a:gd name="adj1" fmla="val -3391"/>
              <a:gd name="adj2" fmla="val 8731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sz="900" dirty="0">
              <a:latin typeface="Arial"/>
              <a:ea typeface="Arial"/>
              <a:cs typeface="Arial"/>
              <a:sym typeface="Arial"/>
            </a:endParaRPr>
          </a:p>
          <a:p>
            <a:r>
              <a:rPr lang="en-GB" sz="2800" dirty="0" smtClean="0">
                <a:latin typeface="Arial"/>
                <a:ea typeface="Arial"/>
                <a:cs typeface="Arial"/>
                <a:sym typeface="Arial"/>
              </a:rPr>
              <a:t>Buying a </a:t>
            </a:r>
            <a:r>
              <a:rPr lang="en-GB" sz="2800" dirty="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GB" sz="2800" dirty="0" smtClean="0">
                <a:latin typeface="Arial"/>
                <a:ea typeface="Arial"/>
                <a:cs typeface="Arial"/>
                <a:sym typeface="Arial"/>
              </a:rPr>
              <a:t>omain </a:t>
            </a:r>
            <a:r>
              <a:rPr lang="en-GB" sz="2800" dirty="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GB" sz="2800" dirty="0" smtClean="0">
                <a:latin typeface="Arial"/>
                <a:ea typeface="Arial"/>
                <a:cs typeface="Arial"/>
                <a:sym typeface="Arial"/>
              </a:rPr>
              <a:t>ame!</a:t>
            </a:r>
          </a:p>
          <a:p>
            <a:endParaRPr lang="en-GB" sz="2800" dirty="0" smtClean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00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572" y="1800708"/>
            <a:ext cx="5780224" cy="20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81;p5">
            <a:extLst>
              <a:ext uri="{FF2B5EF4-FFF2-40B4-BE49-F238E27FC236}">
                <a16:creationId xmlns:a16="http://schemas.microsoft.com/office/drawing/2014/main" id="{E72FBEC3-1ACE-3064-EBB0-AF72685D324C}"/>
              </a:ext>
            </a:extLst>
          </p:cNvPr>
          <p:cNvSpPr txBox="1"/>
          <p:nvPr/>
        </p:nvSpPr>
        <p:spPr>
          <a:xfrm>
            <a:off x="2374467" y="153836"/>
            <a:ext cx="7459568" cy="104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4000" b="1" dirty="0" smtClean="0">
                <a:ea typeface="Arial"/>
                <a:cs typeface="Arial" panose="020B0604020202020204" pitchFamily="34" charset="0"/>
                <a:sym typeface="Arial"/>
              </a:rPr>
              <a:t>Remember these IP addresses</a:t>
            </a:r>
            <a:endParaRPr lang="en-US" sz="6600" b="1" dirty="0" smtClean="0"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7" name="Google Shape;145;p4"/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rgbClr val="9933F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dirty="0"/>
          </a:p>
        </p:txBody>
      </p:sp>
      <p:pic>
        <p:nvPicPr>
          <p:cNvPr id="18" name="Google Shape;14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506" y="521641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4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6932" y="508066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190" y="51259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" y="435729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18" y="907851"/>
            <a:ext cx="5810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2</a:t>
            </a:r>
            <a:r>
              <a:rPr lang="en-US" altLang="en-US" sz="1200" dirty="0" smtClean="0"/>
              <a:t> </a:t>
            </a:r>
            <a:r>
              <a:rPr lang="en-US" altLang="en-US" sz="1200" dirty="0"/>
              <a:t>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How to Reduce DNS Lookups to Improve Website Performance - 10We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450" y="4088114"/>
            <a:ext cx="4940518" cy="276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281;p5">
            <a:extLst>
              <a:ext uri="{FF2B5EF4-FFF2-40B4-BE49-F238E27FC236}">
                <a16:creationId xmlns:a16="http://schemas.microsoft.com/office/drawing/2014/main" id="{E72FBEC3-1ACE-3064-EBB0-AF72685D324C}"/>
              </a:ext>
            </a:extLst>
          </p:cNvPr>
          <p:cNvSpPr txBox="1"/>
          <p:nvPr/>
        </p:nvSpPr>
        <p:spPr>
          <a:xfrm>
            <a:off x="2582116" y="1610102"/>
            <a:ext cx="2658751" cy="7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2800" b="1" dirty="0" smtClean="0">
                <a:solidFill>
                  <a:srgbClr val="0070C0"/>
                </a:solidFill>
                <a:ea typeface="Arial"/>
                <a:cs typeface="Arial" panose="020B0604020202020204" pitchFamily="34" charset="0"/>
                <a:sym typeface="Arial"/>
              </a:rPr>
              <a:t>216.58.196.14</a:t>
            </a:r>
            <a:endParaRPr lang="en-US" sz="4800" b="1" dirty="0" smtClean="0">
              <a:solidFill>
                <a:srgbClr val="0070C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5" name="Google Shape;281;p5">
            <a:extLst>
              <a:ext uri="{FF2B5EF4-FFF2-40B4-BE49-F238E27FC236}">
                <a16:creationId xmlns:a16="http://schemas.microsoft.com/office/drawing/2014/main" id="{E72FBEC3-1ACE-3064-EBB0-AF72685D324C}"/>
              </a:ext>
            </a:extLst>
          </p:cNvPr>
          <p:cNvSpPr txBox="1"/>
          <p:nvPr/>
        </p:nvSpPr>
        <p:spPr>
          <a:xfrm>
            <a:off x="2582115" y="2641742"/>
            <a:ext cx="2658751" cy="7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2800" b="1" dirty="0" smtClean="0">
                <a:solidFill>
                  <a:srgbClr val="0070C0"/>
                </a:solidFill>
                <a:ea typeface="Arial"/>
                <a:cs typeface="Arial" panose="020B0604020202020204" pitchFamily="34" charset="0"/>
                <a:sym typeface="Arial"/>
              </a:rPr>
              <a:t>118.67.200.220</a:t>
            </a:r>
            <a:endParaRPr lang="en-US" sz="4800" b="1" dirty="0" smtClean="0">
              <a:solidFill>
                <a:srgbClr val="0070C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6" name="Google Shape;281;p5">
            <a:extLst>
              <a:ext uri="{FF2B5EF4-FFF2-40B4-BE49-F238E27FC236}">
                <a16:creationId xmlns:a16="http://schemas.microsoft.com/office/drawing/2014/main" id="{E72FBEC3-1ACE-3064-EBB0-AF72685D324C}"/>
              </a:ext>
            </a:extLst>
          </p:cNvPr>
          <p:cNvSpPr txBox="1"/>
          <p:nvPr/>
        </p:nvSpPr>
        <p:spPr>
          <a:xfrm>
            <a:off x="2530365" y="3673382"/>
            <a:ext cx="2658751" cy="7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2800" b="1" dirty="0" smtClean="0">
                <a:solidFill>
                  <a:srgbClr val="0070C0"/>
                </a:solidFill>
                <a:ea typeface="Arial"/>
                <a:cs typeface="Arial" panose="020B0604020202020204" pitchFamily="34" charset="0"/>
                <a:sym typeface="Arial"/>
              </a:rPr>
              <a:t>192.168.107.8</a:t>
            </a:r>
            <a:endParaRPr lang="en-US" sz="4800" b="1" dirty="0" smtClean="0">
              <a:solidFill>
                <a:srgbClr val="0070C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4" name="Google Shape;281;p5">
            <a:extLst>
              <a:ext uri="{FF2B5EF4-FFF2-40B4-BE49-F238E27FC236}">
                <a16:creationId xmlns:a16="http://schemas.microsoft.com/office/drawing/2014/main" id="{E72FBEC3-1ACE-3064-EBB0-AF72685D324C}"/>
              </a:ext>
            </a:extLst>
          </p:cNvPr>
          <p:cNvSpPr txBox="1"/>
          <p:nvPr/>
        </p:nvSpPr>
        <p:spPr>
          <a:xfrm>
            <a:off x="5617416" y="1610102"/>
            <a:ext cx="4153117" cy="7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2800" b="1" dirty="0" smtClean="0">
                <a:solidFill>
                  <a:srgbClr val="FF0000"/>
                </a:solidFill>
                <a:ea typeface="Arial"/>
                <a:cs typeface="Arial" panose="020B0604020202020204" pitchFamily="34" charset="0"/>
                <a:sym typeface="Arial"/>
              </a:rPr>
              <a:t>=&gt;    www.google.com</a:t>
            </a:r>
            <a:endParaRPr lang="en-US" sz="4800" b="1" dirty="0" smtClean="0">
              <a:solidFill>
                <a:srgbClr val="FF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5" name="Google Shape;281;p5">
            <a:extLst>
              <a:ext uri="{FF2B5EF4-FFF2-40B4-BE49-F238E27FC236}">
                <a16:creationId xmlns:a16="http://schemas.microsoft.com/office/drawing/2014/main" id="{E72FBEC3-1ACE-3064-EBB0-AF72685D324C}"/>
              </a:ext>
            </a:extLst>
          </p:cNvPr>
          <p:cNvSpPr txBox="1"/>
          <p:nvPr/>
        </p:nvSpPr>
        <p:spPr>
          <a:xfrm>
            <a:off x="5807914" y="2641742"/>
            <a:ext cx="4153117" cy="7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2800" b="1" dirty="0" smtClean="0">
                <a:solidFill>
                  <a:srgbClr val="FF0000"/>
                </a:solidFill>
                <a:ea typeface="Arial"/>
                <a:cs typeface="Arial" panose="020B0604020202020204" pitchFamily="34" charset="0"/>
                <a:sym typeface="Arial"/>
              </a:rPr>
              <a:t>=&gt;    www.facebook.com</a:t>
            </a:r>
            <a:endParaRPr lang="en-US" sz="4800" b="1" dirty="0" smtClean="0">
              <a:solidFill>
                <a:srgbClr val="FF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6" name="Google Shape;281;p5">
            <a:extLst>
              <a:ext uri="{FF2B5EF4-FFF2-40B4-BE49-F238E27FC236}">
                <a16:creationId xmlns:a16="http://schemas.microsoft.com/office/drawing/2014/main" id="{E72FBEC3-1ACE-3064-EBB0-AF72685D324C}"/>
              </a:ext>
            </a:extLst>
          </p:cNvPr>
          <p:cNvSpPr txBox="1"/>
          <p:nvPr/>
        </p:nvSpPr>
        <p:spPr>
          <a:xfrm>
            <a:off x="5680918" y="3673381"/>
            <a:ext cx="4153117" cy="7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sz="2800" b="1" dirty="0" smtClean="0">
                <a:solidFill>
                  <a:srgbClr val="FF0000"/>
                </a:solidFill>
                <a:ea typeface="Arial"/>
                <a:cs typeface="Arial" panose="020B0604020202020204" pitchFamily="34" charset="0"/>
                <a:sym typeface="Arial"/>
              </a:rPr>
              <a:t>=&gt;    kampotsd.pnc.lan</a:t>
            </a:r>
            <a:endParaRPr lang="en-US" sz="4800" b="1" dirty="0" smtClean="0">
              <a:solidFill>
                <a:srgbClr val="FF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58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123267" y="1664855"/>
            <a:ext cx="8068732" cy="2627745"/>
            <a:chOff x="3276157" y="4230254"/>
            <a:chExt cx="8915843" cy="2627745"/>
          </a:xfrm>
        </p:grpSpPr>
        <p:sp>
          <p:nvSpPr>
            <p:cNvPr id="6" name="Freeform 5"/>
            <p:cNvSpPr/>
            <p:nvPr/>
          </p:nvSpPr>
          <p:spPr>
            <a:xfrm>
              <a:off x="4853843" y="4230254"/>
              <a:ext cx="7338157" cy="2627745"/>
            </a:xfrm>
            <a:custGeom>
              <a:avLst/>
              <a:gdLst>
                <a:gd name="connsiteX0" fmla="*/ 1187083 w 6129867"/>
                <a:gd name="connsiteY0" fmla="*/ 0 h 2622550"/>
                <a:gd name="connsiteX1" fmla="*/ 6129867 w 6129867"/>
                <a:gd name="connsiteY1" fmla="*/ 0 h 2622550"/>
                <a:gd name="connsiteX2" fmla="*/ 6129867 w 6129867"/>
                <a:gd name="connsiteY2" fmla="*/ 2622550 h 2622550"/>
                <a:gd name="connsiteX3" fmla="*/ 1187083 w 6129867"/>
                <a:gd name="connsiteY3" fmla="*/ 2622550 h 2622550"/>
                <a:gd name="connsiteX4" fmla="*/ 0 w 6129867"/>
                <a:gd name="connsiteY4" fmla="*/ 1311275 h 2622550"/>
                <a:gd name="connsiteX5" fmla="*/ 1187083 w 6129867"/>
                <a:gd name="connsiteY5" fmla="*/ 0 h 262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29867" h="2622550">
                  <a:moveTo>
                    <a:pt x="1187083" y="0"/>
                  </a:moveTo>
                  <a:lnTo>
                    <a:pt x="6129867" y="0"/>
                  </a:lnTo>
                  <a:lnTo>
                    <a:pt x="6129867" y="2622550"/>
                  </a:lnTo>
                  <a:lnTo>
                    <a:pt x="1187083" y="2622550"/>
                  </a:lnTo>
                  <a:cubicBezTo>
                    <a:pt x="531540" y="2622550"/>
                    <a:pt x="0" y="2035512"/>
                    <a:pt x="0" y="1311275"/>
                  </a:cubicBezTo>
                  <a:cubicBezTo>
                    <a:pt x="0" y="587039"/>
                    <a:pt x="531540" y="0"/>
                    <a:pt x="1187083" y="0"/>
                  </a:cubicBezTo>
                  <a:close/>
                </a:path>
              </a:pathLst>
            </a:custGeom>
            <a:solidFill>
              <a:srgbClr val="008EC0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" name="Google Shape;299;p3">
              <a:extLst>
                <a:ext uri="{FF2B5EF4-FFF2-40B4-BE49-F238E27FC236}">
                  <a16:creationId xmlns:a16="http://schemas.microsoft.com/office/drawing/2014/main" id="{8E314446-FD7C-EB27-EE58-78C06287651C}"/>
                </a:ext>
              </a:extLst>
            </p:cNvPr>
            <p:cNvSpPr txBox="1"/>
            <p:nvPr/>
          </p:nvSpPr>
          <p:spPr>
            <a:xfrm>
              <a:off x="3276157" y="4253347"/>
              <a:ext cx="8645109" cy="233287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>
                <a:buClr>
                  <a:srgbClr val="000000"/>
                </a:buClr>
                <a:buSzPts val="2400"/>
              </a:pPr>
              <a:r>
                <a:rPr lang="en-GB" sz="4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What is DNS Server?</a:t>
              </a:r>
              <a:endParaRPr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50" name="Picture 2" descr="Best DNS Server Illustration download in PNG &amp; Vector form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096" y="1972019"/>
            <a:ext cx="5776333" cy="577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865" y="308574"/>
            <a:ext cx="7384238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you </a:t>
            </a:r>
            <a:r>
              <a:rPr lang="en-US" altLang="en-US" sz="2800" b="1" dirty="0" smtClean="0">
                <a:solidFill>
                  <a:srgbClr val="FF53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any website?</a:t>
            </a:r>
            <a:endParaRPr lang="en-US" alt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543" y="1532292"/>
            <a:ext cx="8916436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website address (</a:t>
            </a:r>
            <a:r>
              <a:rPr lang="en-US" altLang="en-US" sz="2800" b="1" dirty="0" smtClean="0">
                <a:solidFill>
                  <a:srgbClr val="FF53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use for?</a:t>
            </a:r>
            <a:endParaRPr lang="en-US" alt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6728" y="2505858"/>
            <a:ext cx="11991011" cy="119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network communication, URL cannot use as </a:t>
            </a:r>
            <a:r>
              <a:rPr lang="en-US" altLang="en-US" sz="2800" b="1" dirty="0" smtClean="0">
                <a:solidFill>
                  <a:srgbClr val="FF53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  <a:r>
              <a:rPr lang="en-US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89A7065B-F441-A521-DB91-B4E4CB31ABB1}"/>
              </a:ext>
            </a:extLst>
          </p:cNvPr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EXPLORE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D8A683-42BE-FBDF-E1BC-19482197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61" y="599552"/>
            <a:ext cx="186684" cy="371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6D8F29-D380-A3E1-A492-30467C374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87" y="585977"/>
            <a:ext cx="186684" cy="3712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F868AF-530A-B1A3-692B-D36404BD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5" y="590503"/>
            <a:ext cx="186684" cy="3712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CFAA6B-54A8-6A53-DDE4-AC3E18534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48" y="486656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38">
            <a:extLst>
              <a:ext uri="{FF2B5EF4-FFF2-40B4-BE49-F238E27FC236}">
                <a16:creationId xmlns:a16="http://schemas.microsoft.com/office/drawing/2014/main" id="{B7C7E592-93A6-87C4-8B90-490CFB3A7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0" y="1000667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5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305" y="3738208"/>
            <a:ext cx="3207391" cy="3207391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74" y="4252143"/>
            <a:ext cx="8237275" cy="119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en-US" sz="2800" b="1" dirty="0" smtClean="0">
                <a:solidFill>
                  <a:srgbClr val="FF53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address </a:t>
            </a:r>
            <a:r>
              <a:rPr lang="en-US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only destination that used in network communication. </a:t>
            </a:r>
            <a:endParaRPr lang="en-US" alt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15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3574412" y="549186"/>
            <a:ext cx="5606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DNS Server</a:t>
            </a:r>
          </a:p>
        </p:txBody>
      </p:sp>
      <p:sp>
        <p:nvSpPr>
          <p:cNvPr id="10" name="Google Shape;185;p6"/>
          <p:cNvSpPr txBox="1"/>
          <p:nvPr/>
        </p:nvSpPr>
        <p:spPr>
          <a:xfrm>
            <a:off x="1532745" y="1478761"/>
            <a:ext cx="10572784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DNS (Domain Name System)</a:t>
            </a: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 is the phonebook of the Internet.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cs typeface="Arial" panose="020B0604020202020204" pitchFamily="34" charset="0"/>
              <a:sym typeface="Calibri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When user type domain name (URL) into browser, DNS is responsible for translating those domain name to IP address, leading them to the correct website. 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sz="1600" dirty="0">
              <a:cs typeface="Arial" panose="020B0604020202020204" pitchFamily="34" charset="0"/>
            </a:endParaRPr>
          </a:p>
        </p:txBody>
      </p:sp>
      <p:pic>
        <p:nvPicPr>
          <p:cNvPr id="10250" name="Picture 10" descr="Domain Name Syste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32" y="3383763"/>
            <a:ext cx="6997264" cy="326539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4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6" y="3750221"/>
            <a:ext cx="3107779" cy="3107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81" y="3625175"/>
            <a:ext cx="3232825" cy="3232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138463" y="931415"/>
            <a:ext cx="5165179" cy="1583412"/>
          </a:xfrm>
          <a:prstGeom prst="wedgeRoundRectCallout">
            <a:avLst>
              <a:gd name="adj1" fmla="val -11911"/>
              <a:gd name="adj2" fmla="val 12872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GB" sz="900" dirty="0" smtClean="0"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GB" sz="2600" dirty="0" smtClean="0">
                <a:latin typeface="Arial"/>
                <a:ea typeface="Arial"/>
                <a:cs typeface="Arial"/>
                <a:sym typeface="Arial"/>
              </a:rPr>
              <a:t>What protocol and port that DNS Server use?</a:t>
            </a:r>
          </a:p>
          <a:p>
            <a:pPr algn="ctr"/>
            <a:endParaRPr lang="en-GB" sz="2600" dirty="0" smtClea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6770147" y="740559"/>
            <a:ext cx="5165179" cy="1583412"/>
          </a:xfrm>
          <a:prstGeom prst="wedgeRoundRectCallout">
            <a:avLst>
              <a:gd name="adj1" fmla="val 8354"/>
              <a:gd name="adj2" fmla="val 14164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GB" sz="900" dirty="0" smtClean="0"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GB" sz="2600" dirty="0" smtClean="0">
                <a:latin typeface="Arial"/>
                <a:ea typeface="Arial"/>
                <a:cs typeface="Arial"/>
                <a:sym typeface="Arial"/>
              </a:rPr>
              <a:t>Used DNS protocol and UDP/TCP port </a:t>
            </a:r>
            <a:r>
              <a:rPr lang="en-GB" sz="2600" b="1" dirty="0" smtClean="0">
                <a:latin typeface="Arial"/>
                <a:ea typeface="Arial"/>
                <a:cs typeface="Arial"/>
                <a:sym typeface="Arial"/>
              </a:rPr>
              <a:t>53</a:t>
            </a:r>
            <a:r>
              <a:rPr lang="en-GB" sz="2600" dirty="0" smtClean="0"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ctr"/>
            <a:endParaRPr lang="en-GB" sz="2600" dirty="0" smtClean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8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85;p6"/>
          <p:cNvSpPr txBox="1"/>
          <p:nvPr/>
        </p:nvSpPr>
        <p:spPr>
          <a:xfrm>
            <a:off x="8563838" y="1116984"/>
            <a:ext cx="260190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Phone Contact List</a:t>
            </a:r>
            <a:endParaRPr sz="1600" dirty="0">
              <a:cs typeface="Arial" panose="020B0604020202020204" pitchFamily="34" charset="0"/>
            </a:endParaRPr>
          </a:p>
        </p:txBody>
      </p:sp>
      <p:pic>
        <p:nvPicPr>
          <p:cNvPr id="9218" name="Picture 2" descr="Simple Contact List with ListTile | by Osarugue Enehizena |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597" y="1770077"/>
            <a:ext cx="2252376" cy="454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Secondary DNS — A faster, more resilient way to serve your DNS record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794" y="3402217"/>
            <a:ext cx="3300678" cy="284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371940" y="1347796"/>
            <a:ext cx="5447646" cy="1940957"/>
          </a:xfrm>
          <a:prstGeom prst="wedgeRoundRectCallout">
            <a:avLst>
              <a:gd name="adj1" fmla="val -3603"/>
              <a:gd name="adj2" fmla="val 73024"/>
              <a:gd name="adj3" fmla="val 16667"/>
            </a:avLst>
          </a:prstGeom>
          <a:solidFill>
            <a:srgbClr val="D9E3F3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 smtClean="0">
                <a:latin typeface="Arial"/>
                <a:ea typeface="Arial"/>
                <a:cs typeface="Arial"/>
                <a:sym typeface="Arial"/>
              </a:rPr>
              <a:t>208.65.153.238	=     youtube.com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Arial"/>
                <a:ea typeface="Arial"/>
                <a:cs typeface="Arial"/>
                <a:sym typeface="Arial"/>
              </a:rPr>
              <a:t>157.240.15.35	=     facebook.com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Arial"/>
                <a:ea typeface="Arial"/>
                <a:cs typeface="Arial"/>
                <a:sym typeface="Arial"/>
              </a:rPr>
              <a:t>142.250.199.46	=     google.com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Arial"/>
                <a:ea typeface="Arial"/>
                <a:cs typeface="Arial"/>
                <a:sym typeface="Arial"/>
              </a:rPr>
              <a:t>205.251.242.103	=     amazon.com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latin typeface="Arial"/>
                <a:ea typeface="Arial"/>
                <a:cs typeface="Arial"/>
                <a:sym typeface="Arial"/>
              </a:rPr>
              <a:t>103.102.46.114	=     </a:t>
            </a:r>
            <a:r>
              <a:rPr lang="en-GB" sz="1200" dirty="0" smtClean="0">
                <a:latin typeface="Arial"/>
                <a:ea typeface="Arial"/>
                <a:cs typeface="Arial"/>
                <a:sym typeface="Arial"/>
              </a:rPr>
              <a:t>timetables2.pnc.passerellesnumeriques.org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Arial"/>
                <a:ea typeface="Arial"/>
                <a:cs typeface="Arial"/>
                <a:sym typeface="Arial"/>
              </a:rPr>
              <a:t>162.215.118.3	=     www.puthisastra.edu.kh</a:t>
            </a:r>
          </a:p>
        </p:txBody>
      </p:sp>
      <p:sp>
        <p:nvSpPr>
          <p:cNvPr id="14" name="Google Shape;185;p6"/>
          <p:cNvSpPr txBox="1"/>
          <p:nvPr/>
        </p:nvSpPr>
        <p:spPr>
          <a:xfrm>
            <a:off x="371940" y="3713129"/>
            <a:ext cx="260190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DNS </a:t>
            </a:r>
            <a:r>
              <a:rPr lang="en-US" sz="20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is the phonebook of the Internet</a:t>
            </a: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. </a:t>
            </a:r>
            <a:endParaRPr sz="1600" dirty="0">
              <a:cs typeface="Arial" panose="020B0604020202020204" pitchFamily="34" charset="0"/>
            </a:endParaRPr>
          </a:p>
        </p:txBody>
      </p:sp>
      <p:pic>
        <p:nvPicPr>
          <p:cNvPr id="9230" name="Picture 14" descr="Versus Generic color fill icon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395" y="3980575"/>
            <a:ext cx="1352191" cy="135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9E0E-B3A2-5D42-E525-DBC8F2A3BE4F}"/>
              </a:ext>
            </a:extLst>
          </p:cNvPr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B96CA45-A10D-6894-B467-7333E598E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9FD02077-0916-1CA6-F5AE-A3028D17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5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D435E340-FFED-E0A7-7095-597177C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D25953-85F1-694D-3AED-7F4493DA5B17}"/>
              </a:ext>
            </a:extLst>
          </p:cNvPr>
          <p:cNvSpPr txBox="1"/>
          <p:nvPr/>
        </p:nvSpPr>
        <p:spPr>
          <a:xfrm>
            <a:off x="3049172" y="345586"/>
            <a:ext cx="5606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"/>
                <a:ea typeface="Arial"/>
                <a:cs typeface="Arial"/>
                <a:sym typeface="Arial"/>
              </a:rPr>
              <a:t>Domain Name Structure</a:t>
            </a:r>
          </a:p>
        </p:txBody>
      </p:sp>
      <p:sp>
        <p:nvSpPr>
          <p:cNvPr id="11" name="Google Shape;185;p6"/>
          <p:cNvSpPr txBox="1"/>
          <p:nvPr/>
        </p:nvSpPr>
        <p:spPr>
          <a:xfrm>
            <a:off x="1293188" y="1392466"/>
            <a:ext cx="1056994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Domain names are organized into a tree-like structure, with : 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cs typeface="Arial" panose="020B0604020202020204" pitchFamily="34" charset="0"/>
                <a:sym typeface="Calibri"/>
              </a:rPr>
              <a:t>Top-level </a:t>
            </a: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domains (TLD)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cs typeface="Arial" panose="020B0604020202020204" pitchFamily="34" charset="0"/>
                <a:sym typeface="Calibri"/>
              </a:rPr>
              <a:t>S</a:t>
            </a:r>
            <a:r>
              <a:rPr lang="en-US" sz="2400" dirty="0" smtClean="0">
                <a:solidFill>
                  <a:srgbClr val="0070C0"/>
                </a:solidFill>
                <a:cs typeface="Arial" panose="020B0604020202020204" pitchFamily="34" charset="0"/>
                <a:sym typeface="Calibri"/>
              </a:rPr>
              <a:t>econd-level</a:t>
            </a: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 domains (SDL)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cs typeface="Arial" panose="020B0604020202020204" pitchFamily="34" charset="0"/>
                <a:sym typeface="Calibri"/>
              </a:rPr>
              <a:t>Subdomain</a:t>
            </a:r>
            <a:r>
              <a:rPr lang="en-US" sz="2400" dirty="0" smtClean="0">
                <a:solidFill>
                  <a:schemeClr val="dk1"/>
                </a:solidFill>
                <a:cs typeface="Arial" panose="020B0604020202020204" pitchFamily="34" charset="0"/>
                <a:sym typeface="Calibri"/>
              </a:rPr>
              <a:t> (Hostname)</a:t>
            </a:r>
            <a:endParaRPr sz="1600" dirty="0"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082" y="3288110"/>
            <a:ext cx="5799221" cy="33317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Right Arrow 2"/>
          <p:cNvSpPr/>
          <p:nvPr/>
        </p:nvSpPr>
        <p:spPr>
          <a:xfrm>
            <a:off x="1780672" y="4436634"/>
            <a:ext cx="2502569" cy="10347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8199</TotalTime>
  <Words>564</Words>
  <Application>Microsoft Office PowerPoint</Application>
  <PresentationFormat>Widescreen</PresentationFormat>
  <Paragraphs>119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ＭＳ Ｐゴシック</vt:lpstr>
      <vt:lpstr>Arial</vt:lpstr>
      <vt:lpstr>Calibri</vt:lpstr>
      <vt:lpstr>Calibri 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Mengheang Pho</dc:creator>
  <cp:lastModifiedBy>Savoeurn Chorch</cp:lastModifiedBy>
  <cp:revision>632</cp:revision>
  <dcterms:created xsi:type="dcterms:W3CDTF">2023-01-25T07:23:06Z</dcterms:created>
  <dcterms:modified xsi:type="dcterms:W3CDTF">2023-11-08T02:19:11Z</dcterms:modified>
</cp:coreProperties>
</file>