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256" r:id="rId3"/>
    <p:sldId id="460" r:id="rId4"/>
    <p:sldId id="559" r:id="rId5"/>
    <p:sldId id="494" r:id="rId6"/>
    <p:sldId id="558" r:id="rId7"/>
    <p:sldId id="575" r:id="rId8"/>
    <p:sldId id="564" r:id="rId9"/>
    <p:sldId id="567" r:id="rId10"/>
    <p:sldId id="568" r:id="rId11"/>
    <p:sldId id="491" r:id="rId12"/>
    <p:sldId id="583" r:id="rId13"/>
    <p:sldId id="584" r:id="rId14"/>
    <p:sldId id="593" r:id="rId15"/>
    <p:sldId id="585" r:id="rId16"/>
    <p:sldId id="586" r:id="rId17"/>
    <p:sldId id="587" r:id="rId18"/>
    <p:sldId id="553" r:id="rId19"/>
    <p:sldId id="554" r:id="rId20"/>
    <p:sldId id="526" r:id="rId21"/>
    <p:sldId id="591" r:id="rId22"/>
    <p:sldId id="592" r:id="rId23"/>
    <p:sldId id="569" r:id="rId24"/>
    <p:sldId id="589" r:id="rId25"/>
    <p:sldId id="570" r:id="rId26"/>
    <p:sldId id="571" r:id="rId27"/>
    <p:sldId id="572" r:id="rId28"/>
    <p:sldId id="574" r:id="rId29"/>
    <p:sldId id="517" r:id="rId30"/>
    <p:sldId id="55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d KOETSCHET" initials="MK" lastIdx="4" clrIdx="0">
    <p:extLst>
      <p:ext uri="{19B8F6BF-5375-455C-9EA6-DF929625EA0E}">
        <p15:presenceInfo xmlns:p15="http://schemas.microsoft.com/office/powerpoint/2012/main" userId="S-1-5-21-870802064-3471738178-3633100515-7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C00FF"/>
    <a:srgbClr val="FF53C6"/>
    <a:srgbClr val="FFCD2D"/>
    <a:srgbClr val="D9E3F3"/>
    <a:srgbClr val="006699"/>
    <a:srgbClr val="FF66CC"/>
    <a:srgbClr val="1A4164"/>
    <a:srgbClr val="0088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3" autoAdjust="0"/>
    <p:restoredTop sz="93979" autoAdjust="0"/>
  </p:normalViewPr>
  <p:slideViewPr>
    <p:cSldViewPr snapToGrid="0">
      <p:cViewPr varScale="1">
        <p:scale>
          <a:sx n="66" d="100"/>
          <a:sy n="66" d="100"/>
        </p:scale>
        <p:origin x="648" y="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2T17:03:12.754" idx="4">
    <p:pos x="10" y="10"/>
    <p:text>A lot of "Explain" in this session. Since it is the 1st one, maybe more hands-on activities wouls set the tones and interest the students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5A9A1-49DC-4DC5-B6ED-0FBCB8F7ED8A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99E2-BB67-4712-8955-5CA3021EE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39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4421-D40C-4788-AB2F-F41C97B0F7E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DBD3-9814-4FCA-9122-327D4D5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81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4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2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26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668074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7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Web hosting</a:t>
            </a:r>
            <a:r>
              <a:rPr lang="en-US" baseline="0" dirty="0" smtClean="0"/>
              <a:t> provider is a company that provides web hosting services for websites, usually paid for through a subscription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9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5008-553F-0FA2-175B-2F36831E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E49EA-CE67-4224-6026-7B6EDB4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0DE6-08FE-1D3E-67E8-EB649C5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CE48-4462-29AA-8DF9-4997C5F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FEF0-0ABD-F7D3-7456-3CE751D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6659-AB12-3B8E-6602-FAE2626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17A2-5030-2A24-517F-1FC0697F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6B36-5D62-8E7B-788B-745809C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D63C-B1E8-81F0-D57B-17477FC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75CC-4818-D7E2-0607-41C3441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CB8D-4D11-A2A7-36D1-DDC0D23D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AC54F-D201-0BA2-27D5-86D8D580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3721-B68A-4C4F-F3D0-137E1E6E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4466-E87F-0A8B-7F7D-0C86E1C2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FBC9-2F0B-048E-6080-76B3BF1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2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17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5008-553F-0FA2-175B-2F36831E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E49EA-CE67-4224-6026-7B6EDB4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0DE6-08FE-1D3E-67E8-EB649C5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CE48-4462-29AA-8DF9-4997C5F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FEF0-0ABD-F7D3-7456-3CE751D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6755-BE15-52EF-FD6C-C5556594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B312-B873-91CF-0C31-56850EE7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DB21-D20B-E51A-925E-FDB924B5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3659-403C-BE1A-6F93-F68BAD95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A1EC-E8D4-4FAE-DB5D-1F8CBF6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15A6-1724-85AC-84F8-367B0DB8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32AF-F3F0-484C-4FC8-BC144971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F153-6FA3-7B12-8100-00B26568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AF9CC-306B-9C32-40C9-D48DA09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AF8B-E32C-B9B0-0CD4-7B5F05B2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F4E3-FBF1-5B51-20D5-B11AE69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41C8-A60B-C903-5C16-F871B464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36C9-CB3E-2058-40BA-AAF860D9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4596-5498-46F6-779E-423590EE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2ADEE-4E8E-0A32-653D-9381691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F3CB-5837-9415-287F-C38665ED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237-0604-31E2-75A1-A2882FA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9DFB-5403-83DD-CD6D-DC880F0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C84E-C52C-87F9-FEF2-338786D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8EDD2-B35D-DA74-8C1B-A774A6A49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28B2-AB0D-6414-7E83-0961DB78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2DAC-D361-24BB-28D3-DA1963CB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C522C-12E9-96F0-13B1-5804655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1E72-28B7-C4E9-2E7F-85A71C7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6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907E-965A-F3B8-C308-17DEED62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53948-9BD8-7404-F790-6F9C7E0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8096-E73D-7CA9-0C55-94BAF8BC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A502-0D04-78D9-04DF-BE523AE7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6755-BE15-52EF-FD6C-C5556594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B312-B873-91CF-0C31-56850EE7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DB21-D20B-E51A-925E-FDB924B5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3659-403C-BE1A-6F93-F68BAD95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A1EC-E8D4-4FAE-DB5D-1F8CBF6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596EA-2A27-B4F3-64E6-EEB027C2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9FA63-8E04-5F98-79D8-AC0D9325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2607-FE2E-D105-9413-5827F341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4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E9F-64EC-058E-7AFE-9DBED507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C2F0-7B14-7C30-2914-9487A320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B7D66-5423-57F8-AACD-C4D75981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791C-0FD3-FC44-D4AA-77EC41B5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F23F-D6E0-3BE3-AAF4-8A0D881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A475-A0F0-3023-3DB6-6236D30D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0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04E0-BE67-DDDE-784F-558E3BEA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DFD80-0829-4EEB-3067-D8F8BBC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8543-7805-BF0C-149F-2498E88B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68B-E3BF-73DF-0B95-EE2993E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5F3E-DEEB-39E4-C0E7-B0959199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7D1D-0462-AA62-50FE-7BCA1F2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1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6659-AB12-3B8E-6602-FAE2626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17A2-5030-2A24-517F-1FC0697F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6B36-5D62-8E7B-788B-745809C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D63C-B1E8-81F0-D57B-17477FC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75CC-4818-D7E2-0607-41C3441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8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CB8D-4D11-A2A7-36D1-DDC0D23D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AC54F-D201-0BA2-27D5-86D8D580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3721-B68A-4C4F-F3D0-137E1E6E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4466-E87F-0A8B-7F7D-0C86E1C2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FBC9-2F0B-048E-6080-76B3BF1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2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721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i="0" u="none" strike="noStrike" cap="none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-28988" y="68496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1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15A6-1724-85AC-84F8-367B0DB8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32AF-F3F0-484C-4FC8-BC144971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F153-6FA3-7B12-8100-00B26568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AF9CC-306B-9C32-40C9-D48DA09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AF8B-E32C-B9B0-0CD4-7B5F05B2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F4E3-FBF1-5B51-20D5-B11AE69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41C8-A60B-C903-5C16-F871B464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36C9-CB3E-2058-40BA-AAF860D9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4596-5498-46F6-779E-423590EE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2ADEE-4E8E-0A32-653D-9381691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F3CB-5837-9415-287F-C38665ED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237-0604-31E2-75A1-A2882FA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9DFB-5403-83DD-CD6D-DC880F0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C84E-C52C-87F9-FEF2-338786D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8EDD2-B35D-DA74-8C1B-A774A6A49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28B2-AB0D-6414-7E83-0961DB78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2DAC-D361-24BB-28D3-DA1963CB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C522C-12E9-96F0-13B1-5804655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1E72-28B7-C4E9-2E7F-85A71C7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907E-965A-F3B8-C308-17DEED62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53948-9BD8-7404-F790-6F9C7E0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8096-E73D-7CA9-0C55-94BAF8BC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A502-0D04-78D9-04DF-BE523AE7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596EA-2A27-B4F3-64E6-EEB027C2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9FA63-8E04-5F98-79D8-AC0D9325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2607-FE2E-D105-9413-5827F341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E9F-64EC-058E-7AFE-9DBED507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C2F0-7B14-7C30-2914-9487A320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B7D66-5423-57F8-AACD-C4D75981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791C-0FD3-FC44-D4AA-77EC41B5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F23F-D6E0-3BE3-AAF4-8A0D881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A475-A0F0-3023-3DB6-6236D30D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04E0-BE67-DDDE-784F-558E3BEA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DFD80-0829-4EEB-3067-D8F8BBC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8543-7805-BF0C-149F-2498E88B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68B-E3BF-73DF-0B95-EE2993E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5F3E-DEEB-39E4-C0E7-B0959199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7D1D-0462-AA62-50FE-7BCA1F2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DBEEC-A2EA-4A5D-D5E0-8125C88F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2B44-F06A-3062-DE4D-03370C3C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979D-CF29-BBB5-F82F-7B1BE0A8D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D1B4-96C3-3630-77ED-8262DE35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186A-FA80-E0F5-D80A-62FB3EA0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DBEEC-A2EA-4A5D-D5E0-8125C88F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2B44-F06A-3062-DE4D-03370C3C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979D-CF29-BBB5-F82F-7B1BE0A8D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D1B4-96C3-3630-77ED-8262DE35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186A-FA80-E0F5-D80A-62FB3EA0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onos.co.uk/digitalguide/hosting/technical-matters/what-is-http/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8;p3">
            <a:extLst>
              <a:ext uri="{FF2B5EF4-FFF2-40B4-BE49-F238E27FC236}">
                <a16:creationId xmlns:a16="http://schemas.microsoft.com/office/drawing/2014/main" id="{680C9F9A-43DA-523B-11EF-1C846378E97F}"/>
              </a:ext>
            </a:extLst>
          </p:cNvPr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chemeClr val="accent2">
              <a:lumMod val="75000"/>
              <a:alpha val="42745"/>
            </a:scheme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9;p3">
            <a:extLst>
              <a:ext uri="{FF2B5EF4-FFF2-40B4-BE49-F238E27FC236}">
                <a16:creationId xmlns:a16="http://schemas.microsoft.com/office/drawing/2014/main" id="{8E314446-FD7C-EB27-EE58-78C06287651C}"/>
              </a:ext>
            </a:extLst>
          </p:cNvPr>
          <p:cNvSpPr txBox="1"/>
          <p:nvPr/>
        </p:nvSpPr>
        <p:spPr>
          <a:xfrm>
            <a:off x="2733766" y="1749287"/>
            <a:ext cx="6724464" cy="369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8000" b="1" dirty="0" smtClean="0">
                <a:cs typeface="Arial"/>
                <a:sym typeface="Arial"/>
              </a:rPr>
              <a:t>WEB SERVER </a:t>
            </a:r>
            <a:r>
              <a:rPr lang="en-GB" sz="5400" b="1" dirty="0" smtClean="0">
                <a:cs typeface="Arial"/>
                <a:sym typeface="Arial"/>
              </a:rPr>
              <a:t>Introduction</a:t>
            </a:r>
            <a:endParaRPr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4292200" y="581686"/>
            <a:ext cx="3533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Chapter04 WEB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5226207" y="1624159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01 </a:t>
            </a:r>
          </a:p>
        </p:txBody>
      </p:sp>
    </p:spTree>
    <p:extLst>
      <p:ext uri="{BB962C8B-B14F-4D97-AF65-F5344CB8AC3E}">
        <p14:creationId xmlns:p14="http://schemas.microsoft.com/office/powerpoint/2010/main" val="14294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r="4079"/>
          <a:stretch/>
        </p:blipFill>
        <p:spPr>
          <a:xfrm>
            <a:off x="246095" y="2695074"/>
            <a:ext cx="6596281" cy="416292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236" y="435729"/>
            <a:ext cx="738423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down at least 5 popular websites that you know. </a:t>
            </a:r>
            <a:endParaRPr lang="en-US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289" y="2132222"/>
            <a:ext cx="706440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4000" b="1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those websites hosting?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288;p6" descr="Image result for arduino logo">
            <a:extLst>
              <a:ext uri="{FF2B5EF4-FFF2-40B4-BE49-F238E27FC236}">
                <a16:creationId xmlns:a16="http://schemas.microsoft.com/office/drawing/2014/main" id="{9271958F-9EC3-BE47-09A0-A2EEC83F3BA9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2;p6">
            <a:extLst>
              <a:ext uri="{FF2B5EF4-FFF2-40B4-BE49-F238E27FC236}">
                <a16:creationId xmlns:a16="http://schemas.microsoft.com/office/drawing/2014/main" id="{A97D51D5-6548-4B46-4015-C8EA377CF99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14" name="Google Shape;330;p8">
            <a:extLst>
              <a:ext uri="{FF2B5EF4-FFF2-40B4-BE49-F238E27FC236}">
                <a16:creationId xmlns:a16="http://schemas.microsoft.com/office/drawing/2014/main" id="{8789CADA-C354-F549-FAED-55F863A819E3}"/>
              </a:ext>
            </a:extLst>
          </p:cNvPr>
          <p:cNvSpPr txBox="1"/>
          <p:nvPr/>
        </p:nvSpPr>
        <p:spPr>
          <a:xfrm>
            <a:off x="155575" y="850873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E60B73-8F07-57AF-821F-60B89DC96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16" name="Google Shape;329;p8">
            <a:extLst>
              <a:ext uri="{FF2B5EF4-FFF2-40B4-BE49-F238E27FC236}">
                <a16:creationId xmlns:a16="http://schemas.microsoft.com/office/drawing/2014/main" id="{399ACA03-C9F1-32A4-5F96-FABF7016B079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84148" y="50292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86E213-7948-68C1-6B57-A2A706A7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20C94D-6846-1EE1-74BC-21EF0F66D511}"/>
              </a:ext>
            </a:extLst>
          </p:cNvPr>
          <p:cNvSpPr txBox="1"/>
          <p:nvPr/>
        </p:nvSpPr>
        <p:spPr>
          <a:xfrm>
            <a:off x="155575" y="2033321"/>
            <a:ext cx="2301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ACTIVITY 1</a:t>
            </a:r>
          </a:p>
        </p:txBody>
      </p:sp>
    </p:spTree>
    <p:extLst>
      <p:ext uri="{BB962C8B-B14F-4D97-AF65-F5344CB8AC3E}">
        <p14:creationId xmlns:p14="http://schemas.microsoft.com/office/powerpoint/2010/main" val="35558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19400" y="1"/>
            <a:ext cx="9372600" cy="2671864"/>
            <a:chOff x="2548407" y="4230254"/>
            <a:chExt cx="9643594" cy="2627745"/>
          </a:xfrm>
        </p:grpSpPr>
        <p:sp>
          <p:nvSpPr>
            <p:cNvPr id="6" name="Freeform 5"/>
            <p:cNvSpPr/>
            <p:nvPr/>
          </p:nvSpPr>
          <p:spPr>
            <a:xfrm>
              <a:off x="3456577" y="4230254"/>
              <a:ext cx="8735424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83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2548407" y="4390387"/>
              <a:ext cx="9510904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How to host a website?</a:t>
              </a:r>
              <a:endParaRPr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Website Hosting Services | Ingold Solutions Gm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5" y="2308700"/>
            <a:ext cx="640079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000" y="2672273"/>
            <a:ext cx="7656162" cy="97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</a:t>
            </a:r>
            <a:r>
              <a:rPr lang="en-US" altLang="en-US" sz="4000" b="1" dirty="0" smtClean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mean?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288" y="1558065"/>
            <a:ext cx="5435940" cy="543594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95" y="585977"/>
            <a:ext cx="9094705" cy="16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</a:t>
            </a:r>
            <a:r>
              <a:rPr lang="en-US" altLang="en-US" sz="4000" b="1" dirty="0" smtClean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host a website?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347" y="4398362"/>
            <a:ext cx="7656162" cy="97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altLang="en-US" sz="4000" b="1" dirty="0" smtClean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Hosting Service</a:t>
            </a:r>
            <a:r>
              <a:rPr lang="en-US" alt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9A7065B-F441-A521-DB91-B4E4CB31ABB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ENGAGE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8A683-42BE-FBDF-E1BC-19482197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61" y="599552"/>
            <a:ext cx="186684" cy="371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6D8F29-D380-A3E1-A492-30467C374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887" y="585977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868AF-530A-B1A3-692B-D36404BD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45" y="590503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CFAA6B-54A8-6A53-DDE4-AC3E185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38">
            <a:extLst>
              <a:ext uri="{FF2B5EF4-FFF2-40B4-BE49-F238E27FC236}">
                <a16:creationId xmlns:a16="http://schemas.microsoft.com/office/drawing/2014/main" id="{B7C7E592-93A6-87C4-8B90-490CFB3A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3</a:t>
            </a:r>
            <a:r>
              <a:rPr lang="en-US" altLang="fr-FR" sz="1200" dirty="0" smtClean="0"/>
              <a:t> </a:t>
            </a:r>
            <a:r>
              <a:rPr lang="en-US" altLang="fr-FR" sz="1200" dirty="0"/>
              <a:t>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What is Web Hosting Service?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007" y="3520153"/>
            <a:ext cx="7109362" cy="31597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0234" y="1579723"/>
            <a:ext cx="114617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Web hosting 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is a service that makes the website accessible and available to the internet (online). </a:t>
            </a:r>
          </a:p>
          <a:p>
            <a:pPr lvl="0"/>
            <a:endParaRPr lang="en-US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Web hosting provider 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is a company which offers services and technologies required for website to be viewed on the Internet.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lvl="0"/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2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 Hosting Providers</a:t>
            </a:r>
          </a:p>
        </p:txBody>
      </p:sp>
      <p:pic>
        <p:nvPicPr>
          <p:cNvPr id="1026" name="Picture 2" descr="GoDaddy logo and symbol, meaning, history,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9" y="1656814"/>
            <a:ext cx="2505360" cy="140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flare Images | Drupal.or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9" y="3281377"/>
            <a:ext cx="2288669" cy="11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logo - Social media &amp; Logo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1" y="4977280"/>
            <a:ext cx="2471653" cy="123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Web Services - SCC En la Red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24" y="1872112"/>
            <a:ext cx="2961791" cy="111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&amp;1 IONOS Vector Logo - (.SVG + .PNG) - GetVectorLogo.Co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71" y="3464257"/>
            <a:ext cx="2496377" cy="138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Bluehost logo.svg - Wikipedia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5640065"/>
            <a:ext cx="2804194" cy="5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25 Beautiful Websites Designed With Wix | Inspirationfee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24" y="2298672"/>
            <a:ext cx="3079893" cy="6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Hostgator-logo.png - Wikimedia Commons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99" y="3852221"/>
            <a:ext cx="3516741" cy="6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stinger | Drupal.or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96" y="5346125"/>
            <a:ext cx="329374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345698" y="270073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Web Hosting </a:t>
            </a:r>
            <a:r>
              <a:rPr lang="en-GB" sz="3200" b="1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lans</a:t>
            </a:r>
          </a:p>
        </p:txBody>
      </p:sp>
      <p:pic>
        <p:nvPicPr>
          <p:cNvPr id="3074" name="Picture 2" descr="14 Reasons Why Laravel Shared Hosting is Not Goo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9" y="1717662"/>
            <a:ext cx="10920756" cy="45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Hosting your website (Guideline)</a:t>
            </a:r>
          </a:p>
        </p:txBody>
      </p:sp>
      <p:sp>
        <p:nvSpPr>
          <p:cNvPr id="9" name="Google Shape;185;p6"/>
          <p:cNvSpPr txBox="1"/>
          <p:nvPr/>
        </p:nvSpPr>
        <p:spPr>
          <a:xfrm>
            <a:off x="2849230" y="1696555"/>
            <a:ext cx="8848089" cy="30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Compare hosting companies 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Choose a website hosting company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Choose a website hosting plan (subscription platform)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Register a public domain name 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63" y="369332"/>
            <a:ext cx="1454853" cy="1454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" y="4099445"/>
            <a:ext cx="2797011" cy="27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67739" y="0"/>
            <a:ext cx="8024261" cy="2627745"/>
            <a:chOff x="3325298" y="4230254"/>
            <a:chExt cx="8866703" cy="2627745"/>
          </a:xfrm>
        </p:grpSpPr>
        <p:sp>
          <p:nvSpPr>
            <p:cNvPr id="6" name="Freeform 5"/>
            <p:cNvSpPr/>
            <p:nvPr/>
          </p:nvSpPr>
          <p:spPr>
            <a:xfrm>
              <a:off x="4548413" y="4230254"/>
              <a:ext cx="7643588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3325298" y="4377687"/>
              <a:ext cx="8712963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4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Backend &amp; Frontend</a:t>
              </a:r>
              <a:endParaRPr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MEIT |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8550"/>
            <a:ext cx="4663774" cy="446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/>
          <a:stretch/>
        </p:blipFill>
        <p:spPr>
          <a:xfrm>
            <a:off x="0" y="3580382"/>
            <a:ext cx="5858444" cy="3367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90" y="0"/>
            <a:ext cx="5994400" cy="2882714"/>
          </a:xfrm>
          <a:prstGeom prst="rect">
            <a:avLst/>
          </a:prstGeom>
        </p:spPr>
      </p:pic>
      <p:pic>
        <p:nvPicPr>
          <p:cNvPr id="5122" name="Picture 2" descr="Versus - Free gaming ic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82" y="2882714"/>
            <a:ext cx="1218415" cy="1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91812" y="150799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Back-End vs Front-End</a:t>
            </a:r>
          </a:p>
        </p:txBody>
      </p:sp>
      <p:pic>
        <p:nvPicPr>
          <p:cNvPr id="1026" name="Picture 2" descr="front y backend - Compra Online con Ofertas OFF64%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31" y="1393668"/>
            <a:ext cx="10251931" cy="52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026229" y="2071650"/>
            <a:ext cx="9563678" cy="20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Understanding how </a:t>
            </a:r>
            <a:r>
              <a:rPr lang="en-US" sz="2800" b="1" dirty="0" smtClean="0">
                <a:solidFill>
                  <a:srgbClr val="FF53C6"/>
                </a:solidFill>
                <a:ea typeface="Arial"/>
                <a:cs typeface="Arial" panose="020B0604020202020204" pitchFamily="34" charset="0"/>
                <a:sym typeface="Arial"/>
              </a:rPr>
              <a:t>WEB Server work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Identify the </a:t>
            </a:r>
            <a:r>
              <a:rPr lang="en-US" sz="2800" b="1" dirty="0" smtClean="0">
                <a:solidFill>
                  <a:srgbClr val="FF53C6"/>
                </a:solidFill>
                <a:ea typeface="Arial"/>
                <a:cs typeface="Arial" panose="020B0604020202020204" pitchFamily="34" charset="0"/>
                <a:sym typeface="Arial"/>
              </a:rPr>
              <a:t>important of WEB </a:t>
            </a: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server for web development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Explain how web client connect to web server</a:t>
            </a:r>
            <a:endParaRPr lang="en-US" sz="28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56" y="4133698"/>
            <a:ext cx="3021290" cy="3021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9" y="756189"/>
            <a:ext cx="1015847" cy="1015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63" y="813187"/>
            <a:ext cx="1015847" cy="1015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91812" y="150799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Back-End vs Front-End</a:t>
            </a:r>
          </a:p>
        </p:txBody>
      </p:sp>
      <p:sp>
        <p:nvSpPr>
          <p:cNvPr id="9" name="Google Shape;185;p6"/>
          <p:cNvSpPr txBox="1"/>
          <p:nvPr/>
        </p:nvSpPr>
        <p:spPr>
          <a:xfrm>
            <a:off x="718279" y="1480178"/>
            <a:ext cx="4676574" cy="5014751"/>
          </a:xfrm>
          <a:prstGeom prst="roundRect">
            <a:avLst>
              <a:gd name="adj" fmla="val 1105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Frontend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The process of adding functionality to graphical user interface (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UI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) to create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web experiences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Focus on how website and application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look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The area of application or website with which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visitors interact directly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Language : CSS, HTML, JavaScript…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Arial" panose="020B0604020202020204" pitchFamily="34" charset="0"/>
                <a:sym typeface="Calibri"/>
              </a:rPr>
              <a:t>Frameworks: React, Angular, </a:t>
            </a:r>
            <a:r>
              <a:rPr lang="en-US" sz="2000" dirty="0" err="1" smtClean="0">
                <a:cs typeface="Arial" panose="020B0604020202020204" pitchFamily="34" charset="0"/>
                <a:sym typeface="Calibri"/>
              </a:rPr>
              <a:t>Vuejs</a:t>
            </a:r>
            <a:r>
              <a:rPr lang="en-US" sz="2000" dirty="0" smtClean="0">
                <a:cs typeface="Arial" panose="020B0604020202020204" pitchFamily="34" charset="0"/>
                <a:sym typeface="Calibri"/>
              </a:rPr>
              <a:t> …</a:t>
            </a:r>
            <a:endParaRPr lang="en-US" sz="20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Google Shape;185;p6"/>
          <p:cNvSpPr txBox="1"/>
          <p:nvPr/>
        </p:nvSpPr>
        <p:spPr>
          <a:xfrm>
            <a:off x="6786183" y="1447615"/>
            <a:ext cx="4767729" cy="5047314"/>
          </a:xfrm>
          <a:prstGeom prst="roundRect">
            <a:avLst>
              <a:gd name="adj" fmla="val 1105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cs typeface="Arial" panose="020B0604020202020204" pitchFamily="34" charset="0"/>
                <a:sym typeface="Calibri"/>
              </a:rPr>
              <a:t>Back</a:t>
            </a:r>
            <a:r>
              <a:rPr lang="en-US" sz="24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end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The process of creating the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logic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database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s, and data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structure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 of a web app. 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Focus on how website or application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work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Known as the “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server-side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” is the side that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  <a:sym typeface="Calibri"/>
              </a:rPr>
              <a:t>users do not see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.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Language : PHP, Python, Ruby…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Frameworks : </a:t>
            </a:r>
            <a:r>
              <a:rPr lang="en-US" sz="2000" dirty="0" err="1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Laravel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, Express JS…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8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91812" y="150799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Back-End vs Front-End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005" y="1215088"/>
            <a:ext cx="8686939" cy="50553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05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97976" y="332656"/>
            <a:ext cx="7596048" cy="79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Dynamic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Website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53B1C4-7018-88CA-299B-5A6B4C84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23" y="1310804"/>
            <a:ext cx="10451048" cy="50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7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71" y="3257777"/>
            <a:ext cx="4001251" cy="40012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798421" y="1036763"/>
            <a:ext cx="6127661" cy="1685568"/>
          </a:xfrm>
          <a:prstGeom prst="wedgeRoundRectCallout">
            <a:avLst>
              <a:gd name="adj1" fmla="val -3391"/>
              <a:gd name="adj2" fmla="val 873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GB" sz="900" dirty="0" smtClean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Demo about Backend and Frontend</a:t>
            </a:r>
          </a:p>
          <a:p>
            <a:pPr algn="ctr"/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GB" sz="2800" b="1" dirty="0" smtClean="0">
                <a:latin typeface="Arial"/>
                <a:ea typeface="Arial"/>
                <a:cs typeface="Arial"/>
                <a:sym typeface="Arial"/>
              </a:rPr>
              <a:t>PNC Timetables</a:t>
            </a:r>
          </a:p>
          <a:p>
            <a:pPr algn="ctr"/>
            <a:endParaRPr lang="en-GB" sz="2800" dirty="0" smtClean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4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60993" y="1597447"/>
            <a:ext cx="8931008" cy="2748928"/>
            <a:chOff x="2323355" y="4109072"/>
            <a:chExt cx="9868646" cy="2748928"/>
          </a:xfrm>
        </p:grpSpPr>
        <p:sp>
          <p:nvSpPr>
            <p:cNvPr id="6" name="Freeform 5"/>
            <p:cNvSpPr/>
            <p:nvPr/>
          </p:nvSpPr>
          <p:spPr>
            <a:xfrm>
              <a:off x="2323355" y="4109072"/>
              <a:ext cx="9868646" cy="2748928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3159868" y="4201418"/>
              <a:ext cx="8712964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6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Web Communication</a:t>
              </a:r>
              <a:endParaRPr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8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4B643-136E-04A6-D420-27B99F1F6FCA}"/>
              </a:ext>
            </a:extLst>
          </p:cNvPr>
          <p:cNvSpPr txBox="1"/>
          <p:nvPr/>
        </p:nvSpPr>
        <p:spPr>
          <a:xfrm>
            <a:off x="754832" y="548680"/>
            <a:ext cx="10153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How end-user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connect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to Web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06FBC-1F2E-06B0-C2B9-428738BE24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30" y="3330340"/>
            <a:ext cx="3808365" cy="3122859"/>
          </a:xfrm>
          <a:prstGeom prst="rect">
            <a:avLst/>
          </a:prstGeom>
        </p:spPr>
      </p:pic>
      <p:pic>
        <p:nvPicPr>
          <p:cNvPr id="2054" name="Picture 6" descr="Hosting PNG Transparent Images - PNG All">
            <a:extLst>
              <a:ext uri="{FF2B5EF4-FFF2-40B4-BE49-F238E27FC236}">
                <a16:creationId xmlns:a16="http://schemas.microsoft.com/office/drawing/2014/main" id="{417C3833-19F0-C124-741F-B6A02EDAB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0340"/>
            <a:ext cx="4897372" cy="299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3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C048A-2F01-9BC9-DE02-E0C9AB989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" t="8458" r="4811" b="5901"/>
          <a:stretch/>
        </p:blipFill>
        <p:spPr>
          <a:xfrm>
            <a:off x="144378" y="544049"/>
            <a:ext cx="11496600" cy="62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75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041638" y="562461"/>
            <a:ext cx="826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Web communication according to HTTP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4760" t="22988" r="3465" b="21156"/>
          <a:stretch/>
        </p:blipFill>
        <p:spPr>
          <a:xfrm>
            <a:off x="522523" y="1786127"/>
            <a:ext cx="11177391" cy="38265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0495" y="6325247"/>
            <a:ext cx="1061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://www.ionos.co.uk/digitalguide/hosting/technical-matters/what-is-http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GoDaddy logo and symbol, meaning, history,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17" y="291453"/>
            <a:ext cx="3976766" cy="223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le:Amazon Web Services Logo.svg - Wikip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179" y="2499292"/>
            <a:ext cx="2492439" cy="14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38" y="3245077"/>
            <a:ext cx="4001251" cy="40012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612401" y="1672189"/>
            <a:ext cx="5089484" cy="1208842"/>
          </a:xfrm>
          <a:prstGeom prst="wedgeRoundRectCallout">
            <a:avLst>
              <a:gd name="adj1" fmla="val -3391"/>
              <a:gd name="adj2" fmla="val 873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GB" sz="900" dirty="0" smtClean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Hosting a website on Apache Web Server !</a:t>
            </a:r>
          </a:p>
        </p:txBody>
      </p:sp>
      <p:pic>
        <p:nvPicPr>
          <p:cNvPr id="1026" name="Picture 2" descr="File:Apache Software Foundation Logo (2016).svg - Wikipedia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131" y="4305367"/>
            <a:ext cx="3848534" cy="18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40" y="1907034"/>
            <a:ext cx="6450681" cy="23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892" y="973334"/>
            <a:ext cx="738423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need web server?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9A7065B-F441-A521-DB91-B4E4CB31ABB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ENGAGE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D8A683-42BE-FBDF-E1BC-19482197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61" y="599552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D8F29-D380-A3E1-A492-30467C37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585977"/>
            <a:ext cx="186684" cy="371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F868AF-530A-B1A3-692B-D36404BD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5" y="590503"/>
            <a:ext cx="186684" cy="371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FAA6B-54A8-6A53-DDE4-AC3E185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B7C7E592-93A6-87C4-8B90-490CFB3A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3</a:t>
            </a:r>
            <a:r>
              <a:rPr lang="en-US" altLang="fr-FR" sz="1200" dirty="0" smtClean="0"/>
              <a:t> </a:t>
            </a:r>
            <a:r>
              <a:rPr lang="en-US" altLang="fr-FR" sz="1200" dirty="0"/>
              <a:t>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Lenovo ST550 Server - Xeon 3106 Bronze Octac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0708"/>
            <a:ext cx="3853424" cy="45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057" y="2440955"/>
            <a:ext cx="738423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web servers work?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040" y="5344943"/>
            <a:ext cx="738423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web servers communicate?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892" y="3892949"/>
            <a:ext cx="738423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web server need Internet?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7771" y="1664855"/>
            <a:ext cx="8134229" cy="2627745"/>
            <a:chOff x="3203785" y="4230254"/>
            <a:chExt cx="8988216" cy="2627745"/>
          </a:xfrm>
        </p:grpSpPr>
        <p:sp>
          <p:nvSpPr>
            <p:cNvPr id="6" name="Freeform 5"/>
            <p:cNvSpPr/>
            <p:nvPr/>
          </p:nvSpPr>
          <p:spPr>
            <a:xfrm>
              <a:off x="3427136" y="4230254"/>
              <a:ext cx="8764865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3203785" y="4377687"/>
              <a:ext cx="864510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4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What is a  Web Server?</a:t>
              </a:r>
              <a:endParaRPr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574412" y="549186"/>
            <a:ext cx="5606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WEB SERVER</a:t>
            </a:r>
          </a:p>
        </p:txBody>
      </p:sp>
      <p:sp>
        <p:nvSpPr>
          <p:cNvPr id="10" name="Google Shape;185;p6"/>
          <p:cNvSpPr txBox="1"/>
          <p:nvPr/>
        </p:nvSpPr>
        <p:spPr>
          <a:xfrm>
            <a:off x="997744" y="1892648"/>
            <a:ext cx="10572784" cy="29238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A web server is a computer server that </a:t>
            </a:r>
            <a:r>
              <a:rPr lang="en-US" sz="2400" dirty="0" smtClean="0">
                <a:solidFill>
                  <a:srgbClr val="FF3399"/>
                </a:solidFill>
                <a:cs typeface="Arial" panose="020B0604020202020204" pitchFamily="34" charset="0"/>
                <a:sym typeface="Calibri"/>
              </a:rPr>
              <a:t>hosts web pages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, making them accessible online.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Web server </a:t>
            </a:r>
            <a:r>
              <a:rPr lang="en-US" sz="2400" dirty="0" smtClean="0">
                <a:solidFill>
                  <a:srgbClr val="FF3399"/>
                </a:solidFill>
                <a:cs typeface="Arial" panose="020B0604020202020204" pitchFamily="34" charset="0"/>
                <a:sym typeface="Calibri"/>
              </a:rPr>
              <a:t>stores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and </a:t>
            </a:r>
            <a:r>
              <a:rPr lang="en-US" sz="2400" dirty="0" smtClean="0">
                <a:solidFill>
                  <a:srgbClr val="FF3399"/>
                </a:solidFill>
                <a:cs typeface="Arial" panose="020B0604020202020204" pitchFamily="34" charset="0"/>
                <a:sym typeface="Calibri"/>
              </a:rPr>
              <a:t>delivers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the content for website – such as text, images, video, and application data to clients that requested.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Web server communicates with a web browser using </a:t>
            </a:r>
            <a:r>
              <a:rPr lang="en-US" sz="2400" dirty="0" smtClean="0">
                <a:solidFill>
                  <a:srgbClr val="FF3399"/>
                </a:solidFill>
                <a:cs typeface="Arial" panose="020B0604020202020204" pitchFamily="34" charset="0"/>
                <a:sym typeface="Calibri"/>
              </a:rPr>
              <a:t>HTTP </a:t>
            </a:r>
            <a:r>
              <a:rPr lang="en-US" sz="2400" dirty="0" smtClean="0">
                <a:solidFill>
                  <a:srgbClr val="FF3399"/>
                </a:solidFill>
                <a:cs typeface="Arial" panose="020B0604020202020204" pitchFamily="34" charset="0"/>
                <a:sym typeface="Calibri"/>
              </a:rPr>
              <a:t>protocol </a:t>
            </a:r>
            <a:r>
              <a:rPr lang="en-US" sz="2400" dirty="0" smtClean="0">
                <a:cs typeface="Arial" panose="020B0604020202020204" pitchFamily="34" charset="0"/>
                <a:sym typeface="Calibri"/>
              </a:rPr>
              <a:t>by default. </a:t>
            </a:r>
            <a:endParaRPr lang="en-US" sz="2400" dirty="0" smtClean="0">
              <a:cs typeface="Arial" panose="020B0604020202020204" pitchFamily="34" charset="0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sz="16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86" y="5063346"/>
            <a:ext cx="1634537" cy="163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7" y="1924113"/>
            <a:ext cx="11430301" cy="3504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420408" y="424057"/>
            <a:ext cx="5606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Web Server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6" y="3750221"/>
            <a:ext cx="3107779" cy="3107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81" y="3625175"/>
            <a:ext cx="3232825" cy="3232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138463" y="931415"/>
            <a:ext cx="5165179" cy="1583412"/>
          </a:xfrm>
          <a:prstGeom prst="wedgeRoundRectCallout">
            <a:avLst>
              <a:gd name="adj1" fmla="val -11911"/>
              <a:gd name="adj2" fmla="val 1287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GB" sz="900" dirty="0" smtClean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GB" sz="2600" dirty="0" smtClean="0">
                <a:latin typeface="Arial"/>
                <a:ea typeface="Arial"/>
                <a:cs typeface="Arial"/>
                <a:sym typeface="Arial"/>
              </a:rPr>
              <a:t>What is the port that HTTP protocol use for communication?</a:t>
            </a:r>
          </a:p>
          <a:p>
            <a:pPr algn="ctr"/>
            <a:endParaRPr lang="en-GB" sz="2600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6674806" y="1723121"/>
            <a:ext cx="5165179" cy="987504"/>
          </a:xfrm>
          <a:prstGeom prst="wedgeRoundRectCallout">
            <a:avLst>
              <a:gd name="adj1" fmla="val 8354"/>
              <a:gd name="adj2" fmla="val 14164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600" dirty="0" smtClean="0">
                <a:latin typeface="Arial"/>
                <a:ea typeface="Arial"/>
                <a:cs typeface="Arial"/>
                <a:sym typeface="Arial"/>
              </a:rPr>
              <a:t>HTTP protocol using TCP port </a:t>
            </a:r>
            <a:r>
              <a:rPr lang="en-GB" sz="2600" b="1" dirty="0" smtClean="0">
                <a:latin typeface="Arial"/>
                <a:ea typeface="Arial"/>
                <a:cs typeface="Arial"/>
                <a:sym typeface="Arial"/>
              </a:rPr>
              <a:t>80</a:t>
            </a:r>
            <a:r>
              <a:rPr lang="en-GB" sz="26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8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4B643-136E-04A6-D420-27B99F1F6FCA}"/>
              </a:ext>
            </a:extLst>
          </p:cNvPr>
          <p:cNvSpPr txBox="1"/>
          <p:nvPr/>
        </p:nvSpPr>
        <p:spPr>
          <a:xfrm>
            <a:off x="246500" y="476589"/>
            <a:ext cx="1256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How to make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a computer 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become Web Server 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Best cPanel Hosting | Cheap Unlimited Web Hosting | Top cPanel Hosting |  Cheap Hosting Plans | Advika Web">
            <a:extLst>
              <a:ext uri="{FF2B5EF4-FFF2-40B4-BE49-F238E27FC236}">
                <a16:creationId xmlns:a16="http://schemas.microsoft.com/office/drawing/2014/main" id="{791D8A58-BF52-46AA-90E4-4230C0C2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64" y="3215486"/>
            <a:ext cx="6946899" cy="369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14B643-136E-04A6-D420-27B99F1F6FCA}"/>
              </a:ext>
            </a:extLst>
          </p:cNvPr>
          <p:cNvSpPr txBox="1"/>
          <p:nvPr/>
        </p:nvSpPr>
        <p:spPr>
          <a:xfrm>
            <a:off x="246500" y="1903222"/>
            <a:ext cx="111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What are the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type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of Web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Server Software?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639" y="3589525"/>
            <a:ext cx="3475906" cy="34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16D9B-9DB4-54FC-98E3-AC14A76EF4B7}"/>
              </a:ext>
            </a:extLst>
          </p:cNvPr>
          <p:cNvSpPr txBox="1"/>
          <p:nvPr/>
        </p:nvSpPr>
        <p:spPr>
          <a:xfrm>
            <a:off x="2691128" y="247586"/>
            <a:ext cx="636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B2703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Type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of Web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Server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Software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A3A2D-66C6-6227-C9DC-BD7410B6D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7" t="26375" r="11609" b="12200"/>
          <a:stretch/>
        </p:blipFill>
        <p:spPr>
          <a:xfrm>
            <a:off x="726200" y="3901313"/>
            <a:ext cx="5500429" cy="2118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76" name="Picture 4" descr="Web Elements PNG Transparent Backgrounds Images | PNG Arts">
            <a:extLst>
              <a:ext uri="{FF2B5EF4-FFF2-40B4-BE49-F238E27FC236}">
                <a16:creationId xmlns:a16="http://schemas.microsoft.com/office/drawing/2014/main" id="{11C699FC-9CBA-8B63-6FF0-6890523B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1583891"/>
            <a:ext cx="5210929" cy="52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413" y="1868624"/>
            <a:ext cx="6136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To setup a computer become a web server you need to </a:t>
            </a:r>
            <a:r>
              <a:rPr lang="en-US" sz="2400" i="1" dirty="0" smtClean="0">
                <a:solidFill>
                  <a:srgbClr val="0070C0"/>
                </a:solidFill>
                <a:cs typeface="Arial" panose="020B0604020202020204" pitchFamily="34" charset="0"/>
                <a:sym typeface="Calibri"/>
              </a:rPr>
              <a:t>configure web server software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. </a:t>
            </a:r>
          </a:p>
          <a:p>
            <a:pPr lvl="0"/>
            <a:endParaRPr lang="en-US" sz="2400" dirty="0" smtClean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Here are the type of Web server software: </a:t>
            </a:r>
            <a:endParaRPr lang="en-US" sz="2400" dirty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4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9379</TotalTime>
  <Words>561</Words>
  <Application>Microsoft Office PowerPoint</Application>
  <PresentationFormat>Widescreen</PresentationFormat>
  <Paragraphs>129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游ゴシック</vt:lpstr>
      <vt:lpstr>Arial</vt:lpstr>
      <vt:lpstr>Calibri</vt:lpstr>
      <vt:lpstr>Calibri Light</vt:lpstr>
      <vt:lpstr>Segoe UI Black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Savoeurn Chorch</cp:lastModifiedBy>
  <cp:revision>804</cp:revision>
  <dcterms:created xsi:type="dcterms:W3CDTF">2023-01-25T07:23:06Z</dcterms:created>
  <dcterms:modified xsi:type="dcterms:W3CDTF">2023-11-21T08:29:24Z</dcterms:modified>
</cp:coreProperties>
</file>