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0" r:id="rId3"/>
    <p:sldId id="494" r:id="rId4"/>
    <p:sldId id="573" r:id="rId5"/>
    <p:sldId id="597" r:id="rId6"/>
    <p:sldId id="579" r:id="rId7"/>
    <p:sldId id="578" r:id="rId8"/>
    <p:sldId id="592" r:id="rId9"/>
    <p:sldId id="581" r:id="rId10"/>
    <p:sldId id="582" r:id="rId11"/>
    <p:sldId id="580" r:id="rId12"/>
    <p:sldId id="583" r:id="rId13"/>
    <p:sldId id="584" r:id="rId14"/>
    <p:sldId id="595" r:id="rId15"/>
    <p:sldId id="590" r:id="rId16"/>
    <p:sldId id="596" r:id="rId17"/>
    <p:sldId id="585" r:id="rId18"/>
    <p:sldId id="593" r:id="rId19"/>
    <p:sldId id="594" r:id="rId20"/>
    <p:sldId id="586" r:id="rId21"/>
    <p:sldId id="591" r:id="rId22"/>
    <p:sldId id="587" r:id="rId23"/>
    <p:sldId id="588" r:id="rId24"/>
    <p:sldId id="589" r:id="rId25"/>
    <p:sldId id="55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d KOETSCHET" initials="MK" lastIdx="4" clrIdx="0">
    <p:extLst>
      <p:ext uri="{19B8F6BF-5375-455C-9EA6-DF929625EA0E}">
        <p15:presenceInfo xmlns:p15="http://schemas.microsoft.com/office/powerpoint/2012/main" userId="S-1-5-21-870802064-3471738178-3633100515-77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53C6"/>
    <a:srgbClr val="FF66CC"/>
    <a:srgbClr val="CC00FF"/>
    <a:srgbClr val="FFCD2D"/>
    <a:srgbClr val="D9E3F3"/>
    <a:srgbClr val="006699"/>
    <a:srgbClr val="1A4164"/>
    <a:srgbClr val="0088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79" autoAdjust="0"/>
  </p:normalViewPr>
  <p:slideViewPr>
    <p:cSldViewPr snapToGrid="0">
      <p:cViewPr varScale="1">
        <p:scale>
          <a:sx n="66" d="100"/>
          <a:sy n="66" d="100"/>
        </p:scale>
        <p:origin x="576" y="3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2T17:03:12.754" idx="4">
    <p:pos x="10" y="10"/>
    <p:text>A lot of "Explain" in this session. Since it is the 1st one, maybe more hands-on activities wouls set the tones and interest the students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5A9A1-49DC-4DC5-B6ED-0FBCB8F7ED8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99E2-BB67-4712-8955-5CA3021EE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39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4421-D40C-4788-AB2F-F41C97B0F7E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DBD3-9814-4FCA-9122-327D4D5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81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39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11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7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89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3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Injection : attacker successfully submits invalid data to the application. </a:t>
            </a:r>
          </a:p>
          <a:p>
            <a:pPr marL="0" indent="0">
              <a:buFontTx/>
              <a:buNone/>
            </a:pPr>
            <a:r>
              <a:rPr lang="en-US" dirty="0" smtClean="0"/>
              <a:t>		Ex. SQL injection. 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Broken Authentication : web application's authentication system having weak </a:t>
            </a:r>
          </a:p>
          <a:p>
            <a:pPr marL="0" indent="0">
              <a:buFontTx/>
              <a:buNone/>
            </a:pPr>
            <a:r>
              <a:rPr lang="en-US" dirty="0" smtClean="0"/>
              <a:t>		security feature. Ex. "credential stuffing"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Sensitive Data Exposure : attacker gain unauthorized access and compromise</a:t>
            </a:r>
          </a:p>
          <a:p>
            <a:pPr marL="0" indent="0">
              <a:buFontTx/>
              <a:buNone/>
            </a:pPr>
            <a:r>
              <a:rPr lang="en-US" dirty="0" smtClean="0"/>
              <a:t>data that should be private (lack of encryption). Ex. intercepting &amp; hijacking.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Broke Access Control : attacker be able to give them access to content they not </a:t>
            </a:r>
          </a:p>
          <a:p>
            <a:pPr marL="0" indent="0">
              <a:buFontTx/>
              <a:buNone/>
            </a:pPr>
            <a:r>
              <a:rPr lang="en-US" dirty="0" smtClean="0"/>
              <a:t>be able to, such as administrative tools. 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Security Misconfiguration : is the vulnerability that make web application unsecure. </a:t>
            </a:r>
          </a:p>
          <a:p>
            <a:pPr marL="0" indent="0">
              <a:buFontTx/>
              <a:buNone/>
            </a:pPr>
            <a:r>
              <a:rPr lang="en-US" dirty="0" smtClean="0"/>
              <a:t>Ex. Weak password, using unsecure protocol (HTTP), default password, unpatched software.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Cross Site Scripting (XSS) : attacker added malicious code or script to a webpage through</a:t>
            </a:r>
          </a:p>
          <a:p>
            <a:pPr marL="0" indent="0">
              <a:buFontTx/>
              <a:buNone/>
            </a:pPr>
            <a:r>
              <a:rPr lang="en-US" dirty="0" smtClean="0"/>
              <a:t>site's input (comment section, form submissions, </a:t>
            </a:r>
            <a:r>
              <a:rPr lang="en-US" dirty="0" err="1" smtClean="0"/>
              <a:t>etc</a:t>
            </a:r>
            <a:r>
              <a:rPr lang="en-US" dirty="0" smtClean="0"/>
              <a:t>). 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Session hijacking attack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attacker takes advantage of the active session between the victim and the server and intervenes in the session of another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0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8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3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8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7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5008-553F-0FA2-175B-2F36831E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E49EA-CE67-4224-6026-7B6EDB40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0DE6-08FE-1D3E-67E8-EB649C5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CE48-4462-29AA-8DF9-4997C5FA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FEF0-0ABD-F7D3-7456-3CE751D4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6659-AB12-3B8E-6602-FAE26264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617A2-5030-2A24-517F-1FC0697F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6B36-5D62-8E7B-788B-745809CC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D63C-B1E8-81F0-D57B-17477FC7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75CC-4818-D7E2-0607-41C34416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5CB8D-4D11-A2A7-36D1-DDC0D23DF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AC54F-D201-0BA2-27D5-86D8D5800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3721-B68A-4C4F-F3D0-137E1E6E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4466-E87F-0A8B-7F7D-0C86E1C2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6FBC9-2F0B-048E-6080-76B3BF13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62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17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6755-BE15-52EF-FD6C-C5556594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B312-B873-91CF-0C31-56850EE7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DB21-D20B-E51A-925E-FDB924B5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3659-403C-BE1A-6F93-F68BAD95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A1EC-E8D4-4FAE-DB5D-1F8CBF62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15A6-1724-85AC-84F8-367B0DB8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32AF-F3F0-484C-4FC8-BC144971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2F153-6FA3-7B12-8100-00B26568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AF9CC-306B-9C32-40C9-D48DA09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AF8B-E32C-B9B0-0CD4-7B5F05B2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F4E3-FBF1-5B51-20D5-B11AE692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41C8-A60B-C903-5C16-F871B464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36C9-CB3E-2058-40BA-AAF860D93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44596-5498-46F6-779E-423590EE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2ADEE-4E8E-0A32-653D-9381691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F3CB-5837-9415-287F-C38665ED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A237-0604-31E2-75A1-A2882FA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9DFB-5403-83DD-CD6D-DC880F0F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C84E-C52C-87F9-FEF2-338786D2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8EDD2-B35D-DA74-8C1B-A774A6A49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428B2-AB0D-6414-7E83-0961DB78E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62DAC-D361-24BB-28D3-DA1963CB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C522C-12E9-96F0-13B1-58046552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61E72-28B7-C4E9-2E7F-85A71C7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907E-965A-F3B8-C308-17DEED62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53948-9BD8-7404-F790-6F9C7E0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08096-E73D-7CA9-0C55-94BAF8BC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7A502-0D04-78D9-04DF-BE523AE7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596EA-2A27-B4F3-64E6-EEB027C2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9FA63-8E04-5F98-79D8-AC0D9325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92607-FE2E-D105-9413-5827F341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E9F-64EC-058E-7AFE-9DBED507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C2F0-7B14-7C30-2914-9487A320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B7D66-5423-57F8-AACD-C4D75981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A791C-0FD3-FC44-D4AA-77EC41B5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CF23F-D6E0-3BE3-AAF4-8A0D8815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A475-A0F0-3023-3DB6-6236D30D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04E0-BE67-DDDE-784F-558E3BEA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DFD80-0829-4EEB-3067-D8F8BBCCE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88543-7805-BF0C-149F-2498E88B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A68B-E3BF-73DF-0B95-EE2993EF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85F3E-DEEB-39E4-C0E7-B0959199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7D1D-0462-AA62-50FE-7BCA1F23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0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DBEEC-A2EA-4A5D-D5E0-8125C88F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2B44-F06A-3062-DE4D-03370C3C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2979D-CF29-BBB5-F82F-7B1BE0A8D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D1B4-96C3-3630-77ED-8262DE35D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186A-FA80-E0F5-D80A-62FB3EA07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8;p3">
            <a:extLst>
              <a:ext uri="{FF2B5EF4-FFF2-40B4-BE49-F238E27FC236}">
                <a16:creationId xmlns:a16="http://schemas.microsoft.com/office/drawing/2014/main" id="{680C9F9A-43DA-523B-11EF-1C846378E97F}"/>
              </a:ext>
            </a:extLst>
          </p:cNvPr>
          <p:cNvSpPr/>
          <p:nvPr/>
        </p:nvSpPr>
        <p:spPr>
          <a:xfrm>
            <a:off x="2116110" y="1485900"/>
            <a:ext cx="7959777" cy="4220980"/>
          </a:xfrm>
          <a:prstGeom prst="rect">
            <a:avLst/>
          </a:prstGeom>
          <a:solidFill>
            <a:schemeClr val="accent6">
              <a:lumMod val="75000"/>
              <a:alpha val="86000"/>
            </a:schemeClr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99;p3">
            <a:extLst>
              <a:ext uri="{FF2B5EF4-FFF2-40B4-BE49-F238E27FC236}">
                <a16:creationId xmlns:a16="http://schemas.microsoft.com/office/drawing/2014/main" id="{8E314446-FD7C-EB27-EE58-78C06287651C}"/>
              </a:ext>
            </a:extLst>
          </p:cNvPr>
          <p:cNvSpPr txBox="1"/>
          <p:nvPr/>
        </p:nvSpPr>
        <p:spPr>
          <a:xfrm>
            <a:off x="2733766" y="1749287"/>
            <a:ext cx="6724464" cy="369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GB" sz="8000" b="1" dirty="0" smtClean="0">
                <a:cs typeface="Arial"/>
                <a:sym typeface="Arial"/>
              </a:rPr>
              <a:t>Security</a:t>
            </a:r>
          </a:p>
          <a:p>
            <a:pPr algn="ctr">
              <a:buClr>
                <a:srgbClr val="000000"/>
              </a:buClr>
              <a:buSzPts val="2400"/>
            </a:pPr>
            <a:r>
              <a:rPr lang="en-GB" sz="5400" b="1" dirty="0" smtClean="0">
                <a:cs typeface="Arial"/>
                <a:sym typeface="Arial"/>
              </a:rPr>
              <a:t>On Web Server</a:t>
            </a:r>
            <a:endParaRPr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4292200" y="581686"/>
            <a:ext cx="3533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Chapter04 WEB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5226207" y="1624159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03 </a:t>
            </a:r>
          </a:p>
        </p:txBody>
      </p:sp>
    </p:spTree>
    <p:extLst>
      <p:ext uri="{BB962C8B-B14F-4D97-AF65-F5344CB8AC3E}">
        <p14:creationId xmlns:p14="http://schemas.microsoft.com/office/powerpoint/2010/main" val="14294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838" y="2573573"/>
            <a:ext cx="7656162" cy="97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make HTTPS secure?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288" y="1558065"/>
            <a:ext cx="5435940" cy="543594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679" y="369332"/>
            <a:ext cx="9094705" cy="163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HTTPS?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047" y="4294164"/>
            <a:ext cx="7656162" cy="97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encryption works?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9A7065B-F441-A521-DB91-B4E4CB31ABB1}"/>
              </a:ext>
            </a:extLst>
          </p:cNvPr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ENGAGE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D8A683-42BE-FBDF-E1BC-194821973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61" y="599552"/>
            <a:ext cx="186684" cy="3712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6D8F29-D380-A3E1-A492-30467C374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887" y="585977"/>
            <a:ext cx="186684" cy="371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868AF-530A-B1A3-692B-D36404BD1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145" y="590503"/>
            <a:ext cx="186684" cy="371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CFAA6B-54A8-6A53-DDE4-AC3E1853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38">
            <a:extLst>
              <a:ext uri="{FF2B5EF4-FFF2-40B4-BE49-F238E27FC236}">
                <a16:creationId xmlns:a16="http://schemas.microsoft.com/office/drawing/2014/main" id="{B7C7E592-93A6-87C4-8B90-490CFB3A7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3</a:t>
            </a:r>
            <a:r>
              <a:rPr lang="en-US" altLang="fr-FR" sz="1200" dirty="0" smtClean="0"/>
              <a:t> </a:t>
            </a:r>
            <a:r>
              <a:rPr lang="en-US" altLang="fr-FR" sz="1200" dirty="0"/>
              <a:t>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54739" y="1232453"/>
            <a:ext cx="9337261" cy="2671864"/>
            <a:chOff x="2584768" y="4230254"/>
            <a:chExt cx="9607233" cy="2627745"/>
          </a:xfrm>
        </p:grpSpPr>
        <p:sp>
          <p:nvSpPr>
            <p:cNvPr id="6" name="Freeform 5"/>
            <p:cNvSpPr/>
            <p:nvPr/>
          </p:nvSpPr>
          <p:spPr>
            <a:xfrm>
              <a:off x="3556287" y="4230254"/>
              <a:ext cx="8635714" cy="2627745"/>
            </a:xfrm>
            <a:custGeom>
              <a:avLst/>
              <a:gdLst>
                <a:gd name="connsiteX0" fmla="*/ 1187083 w 6129867"/>
                <a:gd name="connsiteY0" fmla="*/ 0 h 2622550"/>
                <a:gd name="connsiteX1" fmla="*/ 6129867 w 6129867"/>
                <a:gd name="connsiteY1" fmla="*/ 0 h 2622550"/>
                <a:gd name="connsiteX2" fmla="*/ 6129867 w 6129867"/>
                <a:gd name="connsiteY2" fmla="*/ 2622550 h 2622550"/>
                <a:gd name="connsiteX3" fmla="*/ 1187083 w 6129867"/>
                <a:gd name="connsiteY3" fmla="*/ 2622550 h 2622550"/>
                <a:gd name="connsiteX4" fmla="*/ 0 w 6129867"/>
                <a:gd name="connsiteY4" fmla="*/ 1311275 h 2622550"/>
                <a:gd name="connsiteX5" fmla="*/ 1187083 w 6129867"/>
                <a:gd name="connsiteY5" fmla="*/ 0 h 262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9867" h="262255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83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Google Shape;299;p3">
              <a:extLst>
                <a:ext uri="{FF2B5EF4-FFF2-40B4-BE49-F238E27FC236}">
                  <a16:creationId xmlns:a16="http://schemas.microsoft.com/office/drawing/2014/main" id="{8E314446-FD7C-EB27-EE58-78C06287651C}"/>
                </a:ext>
              </a:extLst>
            </p:cNvPr>
            <p:cNvSpPr txBox="1"/>
            <p:nvPr/>
          </p:nvSpPr>
          <p:spPr>
            <a:xfrm>
              <a:off x="2584768" y="4416454"/>
              <a:ext cx="9510904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2400"/>
              </a:pPr>
              <a:r>
                <a:rPr lang="en-GB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Encryption (SSL/TSL)</a:t>
              </a:r>
              <a:endParaRPr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0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SSL/TLS Protocol</a:t>
            </a:r>
          </a:p>
        </p:txBody>
      </p:sp>
      <p:sp>
        <p:nvSpPr>
          <p:cNvPr id="9" name="Rectangle 8"/>
          <p:cNvSpPr/>
          <p:nvPr/>
        </p:nvSpPr>
        <p:spPr>
          <a:xfrm>
            <a:off x="811925" y="1472676"/>
            <a:ext cx="114617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SSL (Secure Socket Layer) was developed by </a:t>
            </a:r>
            <a:r>
              <a:rPr lang="en-US" sz="2400" b="1" dirty="0"/>
              <a:t>NETSAPCE</a:t>
            </a:r>
            <a:r>
              <a:rPr lang="en-US" sz="2400" dirty="0"/>
              <a:t> in </a:t>
            </a:r>
            <a:r>
              <a:rPr lang="en-US" sz="2400" b="1" dirty="0" smtClean="0"/>
              <a:t>1990s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SSL </a:t>
            </a:r>
            <a:r>
              <a:rPr lang="en-US" sz="2400" dirty="0"/>
              <a:t>was rebranded as TLS (</a:t>
            </a:r>
            <a:r>
              <a:rPr lang="en-US" sz="2400" b="1" dirty="0"/>
              <a:t>Transport Layer Security</a:t>
            </a:r>
            <a:r>
              <a:rPr lang="en-US" sz="2400" dirty="0"/>
              <a:t>) </a:t>
            </a:r>
            <a:endParaRPr lang="en-US" sz="2400" dirty="0" smtClean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SSL is </a:t>
            </a:r>
            <a:r>
              <a:rPr lang="en-US" sz="2400" dirty="0"/>
              <a:t>a protocol that is being used to provide secure </a:t>
            </a:r>
            <a:r>
              <a:rPr lang="en-US" sz="2400" dirty="0" smtClean="0"/>
              <a:t>communications (</a:t>
            </a:r>
            <a:r>
              <a:rPr lang="en-US" sz="2400" b="1" dirty="0" smtClean="0"/>
              <a:t>encryption</a:t>
            </a:r>
            <a:r>
              <a:rPr lang="en-US" sz="2400" dirty="0" smtClean="0"/>
              <a:t>) </a:t>
            </a:r>
            <a:r>
              <a:rPr lang="en-US" sz="2400" dirty="0"/>
              <a:t>to a computer network</a:t>
            </a:r>
            <a:r>
              <a:rPr lang="en-US" sz="2400" dirty="0" smtClean="0"/>
              <a:t>.</a:t>
            </a:r>
          </a:p>
          <a:p>
            <a:pPr lvl="0">
              <a:lnSpc>
                <a:spcPct val="150000"/>
              </a:lnSpc>
            </a:pP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ym typeface="Calibri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lvl="0">
              <a:lnSpc>
                <a:spcPct val="150000"/>
              </a:lnSpc>
            </a:pPr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202" y="3830854"/>
            <a:ext cx="6687033" cy="24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Encryption Methods</a:t>
            </a:r>
          </a:p>
        </p:txBody>
      </p:sp>
      <p:sp>
        <p:nvSpPr>
          <p:cNvPr id="2" name="AutoShape 4" descr="What is Public Key Encryption? - AboutSSL.or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b="6594"/>
          <a:stretch/>
        </p:blipFill>
        <p:spPr>
          <a:xfrm>
            <a:off x="1043014" y="1550791"/>
            <a:ext cx="10256521" cy="50136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92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Encryption Methods</a:t>
            </a:r>
          </a:p>
        </p:txBody>
      </p:sp>
      <p:sp>
        <p:nvSpPr>
          <p:cNvPr id="2" name="AutoShape 4" descr="What is Public Key Encryption? - AboutSSL.or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b="8036"/>
          <a:stretch/>
        </p:blipFill>
        <p:spPr>
          <a:xfrm>
            <a:off x="950182" y="1635054"/>
            <a:ext cx="10442186" cy="50256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3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Certificate Authority (CA)</a:t>
            </a:r>
          </a:p>
        </p:txBody>
      </p:sp>
      <p:sp>
        <p:nvSpPr>
          <p:cNvPr id="9" name="Rectangle 8"/>
          <p:cNvSpPr/>
          <p:nvPr/>
        </p:nvSpPr>
        <p:spPr>
          <a:xfrm>
            <a:off x="811926" y="1561096"/>
            <a:ext cx="1114265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SSL Certificate is used </a:t>
            </a:r>
            <a:r>
              <a:rPr lang="en-US" sz="2400" dirty="0"/>
              <a:t>to identify on website </a:t>
            </a:r>
            <a:r>
              <a:rPr lang="en-US" sz="2400" dirty="0">
                <a:solidFill>
                  <a:srgbClr val="FF0000"/>
                </a:solidFill>
              </a:rPr>
              <a:t>to be </a:t>
            </a:r>
            <a:r>
              <a:rPr lang="en-US" sz="2400" dirty="0" smtClean="0">
                <a:solidFill>
                  <a:srgbClr val="FF0000"/>
                </a:solidFill>
              </a:rPr>
              <a:t>trusted</a:t>
            </a:r>
            <a:r>
              <a:rPr lang="en-US" sz="2400" dirty="0" smtClean="0"/>
              <a:t>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Certificate authority (CA) is </a:t>
            </a:r>
            <a:r>
              <a:rPr lang="en-US" sz="2400" dirty="0">
                <a:solidFill>
                  <a:schemeClr val="dk1"/>
                </a:solidFill>
                <a:cs typeface="Arial" panose="020B0604020202020204" pitchFamily="34" charset="0"/>
              </a:rPr>
              <a:t>an 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organization</a:t>
            </a:r>
            <a:r>
              <a:rPr lang="en-US" sz="2400" dirty="0">
                <a:solidFill>
                  <a:schemeClr val="dk1"/>
                </a:solidFill>
                <a:cs typeface="Arial" panose="020B0604020202020204" pitchFamily="34" charset="0"/>
              </a:rPr>
              <a:t> that acts to validate identities and bind them to cryptographic key pairs with digital certificates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List of CAs: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Symantec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Geo Trust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DigiCert</a:t>
            </a:r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GoDaddy</a:t>
            </a:r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SSL.com</a:t>
            </a:r>
            <a:endParaRPr lang="en-US" sz="2400" dirty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lvl="0"/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9544" r="12210"/>
          <a:stretch/>
        </p:blipFill>
        <p:spPr>
          <a:xfrm>
            <a:off x="6681415" y="3445845"/>
            <a:ext cx="5121334" cy="327258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98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496" y="135558"/>
            <a:ext cx="6551193" cy="6469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92370" y="2387157"/>
            <a:ext cx="4620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Arial"/>
                <a:ea typeface="Arial"/>
                <a:cs typeface="Arial"/>
                <a:sym typeface="Arial"/>
              </a:rPr>
              <a:t>Checking the detail information on certificate. </a:t>
            </a:r>
          </a:p>
        </p:txBody>
      </p:sp>
      <p:pic>
        <p:nvPicPr>
          <p:cNvPr id="8194" name="Picture 2" descr="How to Get a Free SSL Certificate for Your WordPress Website - Make Tech  Eas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20" y="3370547"/>
            <a:ext cx="2664627" cy="18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9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3825606" y="101600"/>
            <a:ext cx="473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HTTPS Connection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749875"/>
            <a:ext cx="11430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688706" y="444500"/>
            <a:ext cx="473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HTTPS Connection</a:t>
            </a:r>
          </a:p>
        </p:txBody>
      </p:sp>
      <p:pic>
        <p:nvPicPr>
          <p:cNvPr id="3074" name="Picture 2" descr="Buy SSL Certificates at a Reasonable Price &amp; Secure your Hosting | ION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35" y="675533"/>
            <a:ext cx="3200932" cy="274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65" y="3606800"/>
            <a:ext cx="3464384" cy="3464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56" y="31350"/>
            <a:ext cx="5570145" cy="6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700387" y="414996"/>
            <a:ext cx="6308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implement HTTPS?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7419" y="1579723"/>
            <a:ext cx="11461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Purchase SSL/TLS certificate from a trusted Certificate Authority (CA)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Configure hosting with SSL certificate 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Redirect all internal links from HTTP to HTTPS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Once you done, your site will look like this: </a:t>
            </a:r>
            <a:endParaRPr lang="en-US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lvl="0">
              <a:lnSpc>
                <a:spcPct val="150000"/>
              </a:lnSpc>
            </a:pPr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3828"/>
          <a:stretch/>
        </p:blipFill>
        <p:spPr>
          <a:xfrm>
            <a:off x="6759304" y="3142909"/>
            <a:ext cx="5330206" cy="362056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5051390" y="4718833"/>
            <a:ext cx="1289786" cy="577515"/>
          </a:xfrm>
          <a:prstGeom prst="rightArrow">
            <a:avLst>
              <a:gd name="adj1" fmla="val 43333"/>
              <a:gd name="adj2" fmla="val 6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3149316" y="8220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en-GB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2178629" y="2061170"/>
            <a:ext cx="9732886" cy="270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Understanding how </a:t>
            </a:r>
            <a:r>
              <a:rPr lang="en-US" sz="2800" dirty="0" smtClean="0">
                <a:solidFill>
                  <a:srgbClr val="FF53C6"/>
                </a:solidFill>
                <a:ea typeface="Arial"/>
                <a:cs typeface="Arial" panose="020B0604020202020204" pitchFamily="34" charset="0"/>
                <a:sym typeface="Arial"/>
              </a:rPr>
              <a:t>HTTP and HTTPS </a:t>
            </a: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protocol works </a:t>
            </a:r>
          </a:p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Identify the </a:t>
            </a:r>
            <a:r>
              <a:rPr lang="en-US" sz="2800" dirty="0" smtClean="0">
                <a:solidFill>
                  <a:srgbClr val="FF53C6"/>
                </a:solidFill>
                <a:ea typeface="Arial"/>
                <a:cs typeface="Arial" panose="020B0604020202020204" pitchFamily="34" charset="0"/>
                <a:sym typeface="Arial"/>
              </a:rPr>
              <a:t>important of security </a:t>
            </a: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on web server</a:t>
            </a:r>
          </a:p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Explain how </a:t>
            </a:r>
            <a:r>
              <a:rPr lang="en-US" sz="2800" dirty="0" smtClean="0">
                <a:solidFill>
                  <a:srgbClr val="FF66CC"/>
                </a:solidFill>
                <a:ea typeface="Arial"/>
                <a:cs typeface="Arial" panose="020B0604020202020204" pitchFamily="34" charset="0"/>
                <a:sym typeface="Arial"/>
              </a:rPr>
              <a:t>encryption </a:t>
            </a: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works</a:t>
            </a:r>
          </a:p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Understanding some kind of </a:t>
            </a:r>
            <a:r>
              <a:rPr lang="en-US" sz="2800" dirty="0" smtClean="0">
                <a:solidFill>
                  <a:srgbClr val="FF66CC"/>
                </a:solidFill>
                <a:ea typeface="Arial"/>
                <a:cs typeface="Arial" panose="020B0604020202020204" pitchFamily="34" charset="0"/>
                <a:sym typeface="Arial"/>
              </a:rPr>
              <a:t>cyber attacks </a:t>
            </a: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on web application</a:t>
            </a:r>
            <a:endParaRPr lang="en-US" sz="2800" dirty="0"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289" y="4201886"/>
            <a:ext cx="2915766" cy="2915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29" y="756189"/>
            <a:ext cx="1015847" cy="1015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363" y="813187"/>
            <a:ext cx="1015847" cy="1015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345" y="606644"/>
            <a:ext cx="9877055" cy="163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4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Security </a:t>
            </a:r>
            <a:r>
              <a:rPr lang="en-US" alt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r>
              <a:rPr lang="en-US" altLang="en-US" sz="4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should know as a Web Developer</a:t>
            </a:r>
            <a:endParaRPr lang="en-US" alt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ow much does it cost to launch a cyber attack?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781299"/>
            <a:ext cx="4508831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9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" r="4079"/>
          <a:stretch/>
        </p:blipFill>
        <p:spPr>
          <a:xfrm>
            <a:off x="0" y="2695074"/>
            <a:ext cx="6596281" cy="416292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281" y="340531"/>
            <a:ext cx="419651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4000" b="1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find out!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288;p6" descr="Image result for arduino logo">
            <a:extLst>
              <a:ext uri="{FF2B5EF4-FFF2-40B4-BE49-F238E27FC236}">
                <a16:creationId xmlns:a16="http://schemas.microsoft.com/office/drawing/2014/main" id="{9271958F-9EC3-BE47-09A0-A2EEC83F3BA9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2;p6">
            <a:extLst>
              <a:ext uri="{FF2B5EF4-FFF2-40B4-BE49-F238E27FC236}">
                <a16:creationId xmlns:a16="http://schemas.microsoft.com/office/drawing/2014/main" id="{A97D51D5-6548-4B46-4015-C8EA377CF99D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14" name="Google Shape;330;p8">
            <a:extLst>
              <a:ext uri="{FF2B5EF4-FFF2-40B4-BE49-F238E27FC236}">
                <a16:creationId xmlns:a16="http://schemas.microsoft.com/office/drawing/2014/main" id="{8789CADA-C354-F549-FAED-55F863A819E3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E60B73-8F07-57AF-821F-60B89DC96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16" name="Google Shape;329;p8">
            <a:extLst>
              <a:ext uri="{FF2B5EF4-FFF2-40B4-BE49-F238E27FC236}">
                <a16:creationId xmlns:a16="http://schemas.microsoft.com/office/drawing/2014/main" id="{399ACA03-C9F1-32A4-5F96-FABF7016B079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86E213-7948-68C1-6B57-A2A706A7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20C94D-6846-1EE1-74BC-21EF0F66D511}"/>
              </a:ext>
            </a:extLst>
          </p:cNvPr>
          <p:cNvSpPr txBox="1"/>
          <p:nvPr/>
        </p:nvSpPr>
        <p:spPr>
          <a:xfrm>
            <a:off x="55339" y="1605900"/>
            <a:ext cx="2301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ACTIVITY 1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1751149"/>
            <a:ext cx="6476999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is </a:t>
            </a:r>
            <a:r>
              <a:rPr lang="en-US" altLang="en-US" sz="3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Attack</a:t>
            </a:r>
            <a:r>
              <a:rPr lang="en-US" alt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1" y="3050465"/>
            <a:ext cx="6476999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The </a:t>
            </a:r>
            <a:r>
              <a:rPr lang="en-US" altLang="en-US" sz="3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en-US" alt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attack</a:t>
            </a:r>
            <a:endParaRPr lang="en-US" alt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242" y="4205178"/>
            <a:ext cx="6476999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altLang="en-US" sz="3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attacks </a:t>
            </a:r>
            <a:endParaRPr lang="en-US" alt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21" y="1008223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/>
              <a:t>10 </a:t>
            </a:r>
            <a:r>
              <a:rPr lang="en-US" altLang="en-US" sz="1200" dirty="0"/>
              <a:t>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Cyber Attacks on Web Application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7744" y="4961426"/>
            <a:ext cx="2809859" cy="5107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Injection </a:t>
            </a:r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19938" y="1848343"/>
            <a:ext cx="346002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Broke authentication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2513" y="6005385"/>
            <a:ext cx="377752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Sensitive Data Exposure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03955" y="1971453"/>
            <a:ext cx="377752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Broke access control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67628" y="3492433"/>
            <a:ext cx="377752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Security misconfiguration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11478" y="5013413"/>
            <a:ext cx="32910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Cross site scripting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9807" y="3433386"/>
            <a:ext cx="377752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Session hijacking attack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124" y="2433118"/>
            <a:ext cx="3992707" cy="31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44" y="677402"/>
            <a:ext cx="10595512" cy="163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4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</a:t>
            </a:r>
            <a:r>
              <a:rPr lang="en-US" altLang="en-US" sz="4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your content on Web Server</a:t>
            </a:r>
            <a:endParaRPr lang="en-US" alt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Best Internet protection Illustration download in PNG &amp; Vector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2311495"/>
            <a:ext cx="46228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6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21" y="1008223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/>
              <a:t>10 </a:t>
            </a:r>
            <a:r>
              <a:rPr lang="en-US" altLang="en-US" sz="1200" dirty="0"/>
              <a:t>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Security Tips for Web Developers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1790" y="1709245"/>
            <a:ext cx="9158369" cy="470898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Understand </a:t>
            </a:r>
            <a:r>
              <a:rPr lang="en-US" sz="2600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the criteria of strong password</a:t>
            </a:r>
          </a:p>
          <a:p>
            <a:pPr marL="342900" lvl="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Limiting </a:t>
            </a:r>
            <a:r>
              <a:rPr lang="en-US" sz="2600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the number of authentication attempts </a:t>
            </a:r>
          </a:p>
          <a:p>
            <a:pPr marL="342900" lvl="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Implement </a:t>
            </a:r>
            <a:r>
              <a:rPr lang="en-US" sz="2600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the principle of least privilege</a:t>
            </a:r>
          </a:p>
          <a:p>
            <a:pPr marL="342900" lvl="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Using </a:t>
            </a:r>
            <a:r>
              <a:rPr lang="en-US" sz="2600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SSL certificates (HTTPS)</a:t>
            </a:r>
          </a:p>
          <a:p>
            <a:pPr marL="342900" lvl="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Use </a:t>
            </a:r>
            <a:r>
              <a:rPr lang="en-US" sz="2600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the safer </a:t>
            </a:r>
            <a:r>
              <a:rPr lang="en-US" sz="26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frameworks </a:t>
            </a:r>
            <a:endParaRPr lang="en-US" sz="2600" dirty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L="342900" lvl="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Configuration </a:t>
            </a:r>
            <a:r>
              <a:rPr lang="en-US" sz="2600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checking </a:t>
            </a:r>
            <a:r>
              <a:rPr lang="en-US" sz="26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regularly </a:t>
            </a:r>
            <a:r>
              <a:rPr lang="en-US" sz="2600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&amp; software up to date </a:t>
            </a:r>
          </a:p>
          <a:p>
            <a:pPr marL="342900" lvl="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Validate </a:t>
            </a:r>
            <a:r>
              <a:rPr lang="en-US" sz="2600" dirty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input data</a:t>
            </a:r>
          </a:p>
          <a:p>
            <a:pPr marL="342900" lvl="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Backup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538" y="184666"/>
            <a:ext cx="1331293" cy="13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40" y="1907034"/>
            <a:ext cx="6450681" cy="23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7771" y="1620681"/>
            <a:ext cx="8134229" cy="2627745"/>
            <a:chOff x="3203785" y="4230254"/>
            <a:chExt cx="8988216" cy="2627745"/>
          </a:xfrm>
        </p:grpSpPr>
        <p:sp>
          <p:nvSpPr>
            <p:cNvPr id="6" name="Freeform 5"/>
            <p:cNvSpPr/>
            <p:nvPr/>
          </p:nvSpPr>
          <p:spPr>
            <a:xfrm>
              <a:off x="3427136" y="4230254"/>
              <a:ext cx="8764865" cy="2627745"/>
            </a:xfrm>
            <a:custGeom>
              <a:avLst/>
              <a:gdLst>
                <a:gd name="connsiteX0" fmla="*/ 1187083 w 6129867"/>
                <a:gd name="connsiteY0" fmla="*/ 0 h 2622550"/>
                <a:gd name="connsiteX1" fmla="*/ 6129867 w 6129867"/>
                <a:gd name="connsiteY1" fmla="*/ 0 h 2622550"/>
                <a:gd name="connsiteX2" fmla="*/ 6129867 w 6129867"/>
                <a:gd name="connsiteY2" fmla="*/ 2622550 h 2622550"/>
                <a:gd name="connsiteX3" fmla="*/ 1187083 w 6129867"/>
                <a:gd name="connsiteY3" fmla="*/ 2622550 h 2622550"/>
                <a:gd name="connsiteX4" fmla="*/ 0 w 6129867"/>
                <a:gd name="connsiteY4" fmla="*/ 1311275 h 2622550"/>
                <a:gd name="connsiteX5" fmla="*/ 1187083 w 6129867"/>
                <a:gd name="connsiteY5" fmla="*/ 0 h 262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9867" h="262255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72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Google Shape;299;p3">
              <a:extLst>
                <a:ext uri="{FF2B5EF4-FFF2-40B4-BE49-F238E27FC236}">
                  <a16:creationId xmlns:a16="http://schemas.microsoft.com/office/drawing/2014/main" id="{8E314446-FD7C-EB27-EE58-78C06287651C}"/>
                </a:ext>
              </a:extLst>
            </p:cNvPr>
            <p:cNvSpPr txBox="1"/>
            <p:nvPr/>
          </p:nvSpPr>
          <p:spPr>
            <a:xfrm>
              <a:off x="3203785" y="4377687"/>
              <a:ext cx="8645109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2400"/>
              </a:pPr>
              <a:r>
                <a:rPr lang="en-GB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HTTP vs HTTPS</a:t>
              </a:r>
              <a:endParaRPr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1791779" y="369332"/>
            <a:ext cx="826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HTTP protocol fundamental </a:t>
            </a:r>
          </a:p>
        </p:txBody>
      </p:sp>
      <p:sp>
        <p:nvSpPr>
          <p:cNvPr id="9" name="Google Shape;185;p6"/>
          <p:cNvSpPr txBox="1"/>
          <p:nvPr/>
        </p:nvSpPr>
        <p:spPr>
          <a:xfrm>
            <a:off x="1115931" y="1494344"/>
            <a:ext cx="10572784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HTTP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Stand for </a:t>
            </a:r>
            <a:r>
              <a:rPr lang="en-US" sz="2400" b="1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Hypertext Transfer Protocol  ( http:// 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Use for web communication (information exchange on the Internet)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Use TCP port </a:t>
            </a:r>
            <a:r>
              <a:rPr lang="en-US" sz="2400" b="1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80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 by default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Requests sent via URL (website address)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Clear text and stateless (unencrypted)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Less secure (vulnerable to hackers)</a:t>
            </a:r>
          </a:p>
          <a:p>
            <a:pPr lvl="1"/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736" t="3581"/>
          <a:stretch/>
        </p:blipFill>
        <p:spPr>
          <a:xfrm>
            <a:off x="3517141" y="5395202"/>
            <a:ext cx="5982119" cy="1041798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618704" y="5627344"/>
            <a:ext cx="1289786" cy="577515"/>
          </a:xfrm>
          <a:prstGeom prst="rightArrow">
            <a:avLst>
              <a:gd name="adj1" fmla="val 43333"/>
              <a:gd name="adj2" fmla="val 6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077" y="118844"/>
            <a:ext cx="1369833" cy="13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332272"/>
            <a:ext cx="11640953" cy="609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1791779" y="369332"/>
            <a:ext cx="826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HTTP Request Methods</a:t>
            </a:r>
          </a:p>
        </p:txBody>
      </p:sp>
      <p:pic>
        <p:nvPicPr>
          <p:cNvPr id="6146" name="Picture 2" descr="Javarevisited: Mapping of HTTP Methods to RESTful Web Services Function in  Java?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4"/>
          <a:stretch/>
        </p:blipFill>
        <p:spPr bwMode="auto">
          <a:xfrm>
            <a:off x="1504379" y="1610530"/>
            <a:ext cx="9044909" cy="482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046" y="184666"/>
            <a:ext cx="1425864" cy="14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44" y="1285222"/>
            <a:ext cx="10377384" cy="50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03" y="2749777"/>
            <a:ext cx="4496551" cy="4496551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74" y="1992226"/>
            <a:ext cx="7064408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600" b="1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Wireshark – Analyst packets</a:t>
            </a:r>
            <a:endParaRPr lang="en-US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8682" y="4561681"/>
            <a:ext cx="4267200" cy="20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1791779" y="369332"/>
            <a:ext cx="826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HTTPS protocol fundamental </a:t>
            </a:r>
          </a:p>
        </p:txBody>
      </p:sp>
      <p:sp>
        <p:nvSpPr>
          <p:cNvPr id="9" name="Google Shape;185;p6"/>
          <p:cNvSpPr txBox="1"/>
          <p:nvPr/>
        </p:nvSpPr>
        <p:spPr>
          <a:xfrm>
            <a:off x="811925" y="2159133"/>
            <a:ext cx="10754702" cy="31085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HTTPS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anose="020B0604020202020204" pitchFamily="34" charset="0"/>
                <a:sym typeface="Calibri"/>
              </a:rPr>
              <a:t>Stand </a:t>
            </a:r>
            <a:r>
              <a:rPr lang="en-US" sz="2400" b="1" dirty="0" smtClean="0">
                <a:cs typeface="Arial" panose="020B0604020202020204" pitchFamily="34" charset="0"/>
                <a:sym typeface="Calibri"/>
              </a:rPr>
              <a:t>for Hypertext Transfer Protocol </a:t>
            </a:r>
            <a:r>
              <a:rPr lang="en-US" sz="2400" b="1" dirty="0" smtClean="0">
                <a:solidFill>
                  <a:srgbClr val="FF0000"/>
                </a:solidFill>
                <a:cs typeface="Arial" panose="020B0604020202020204" pitchFamily="34" charset="0"/>
                <a:sym typeface="Calibri"/>
              </a:rPr>
              <a:t>Secure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anose="020B0604020202020204" pitchFamily="34" charset="0"/>
                <a:sym typeface="Calibri"/>
              </a:rPr>
              <a:t>Encrypt information sent between browser and web server (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  <a:sym typeface="Calibri"/>
              </a:rPr>
              <a:t>secure</a:t>
            </a:r>
            <a:r>
              <a:rPr lang="en-US" sz="2400" dirty="0" smtClean="0">
                <a:cs typeface="Arial" panose="020B0604020202020204" pitchFamily="34" charset="0"/>
                <a:sym typeface="Calibri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anose="020B0604020202020204" pitchFamily="34" charset="0"/>
                <a:sym typeface="Calibri"/>
              </a:rPr>
              <a:t>Use TCP port 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  <a:sym typeface="Calibri"/>
              </a:rPr>
              <a:t>443</a:t>
            </a:r>
            <a:r>
              <a:rPr lang="en-US" sz="2400" dirty="0" smtClean="0">
                <a:cs typeface="Arial" panose="020B0604020202020204" pitchFamily="34" charset="0"/>
                <a:sym typeface="Calibri"/>
              </a:rPr>
              <a:t> by default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anose="020B0604020202020204" pitchFamily="34" charset="0"/>
                <a:sym typeface="Calibri"/>
              </a:rPr>
              <a:t>HTTPS make hackers hard to break the connection and steal the personal data </a:t>
            </a:r>
          </a:p>
          <a:p>
            <a:pPr lvl="1"/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077" y="118844"/>
            <a:ext cx="1369833" cy="13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</TotalTime>
  <Words>650</Words>
  <Application>Microsoft Office PowerPoint</Application>
  <PresentationFormat>Widescreen</PresentationFormat>
  <Paragraphs>142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Mengheang Pho</dc:creator>
  <cp:lastModifiedBy>Savoeurn Chorch</cp:lastModifiedBy>
  <cp:revision>893</cp:revision>
  <dcterms:created xsi:type="dcterms:W3CDTF">2023-01-25T07:23:06Z</dcterms:created>
  <dcterms:modified xsi:type="dcterms:W3CDTF">2023-11-22T02:10:11Z</dcterms:modified>
</cp:coreProperties>
</file>