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7" r:id="rId2"/>
    <p:sldId id="257" r:id="rId3"/>
    <p:sldId id="324" r:id="rId4"/>
    <p:sldId id="318" r:id="rId5"/>
    <p:sldId id="320" r:id="rId6"/>
    <p:sldId id="325" r:id="rId7"/>
    <p:sldId id="327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2701" autoAdjust="0"/>
  </p:normalViewPr>
  <p:slideViewPr>
    <p:cSldViewPr snapToGrid="0">
      <p:cViewPr varScale="1">
        <p:scale>
          <a:sx n="68" d="100"/>
          <a:sy n="68" d="100"/>
        </p:scale>
        <p:origin x="89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D0967-9BA1-4DC5-926D-1DD6A4A3214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C25CA-FF6E-4009-8D2F-8D3D97E6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9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E041-8BFA-41AF-B190-95AC9C995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10938-FAD4-4CC8-AB6C-BE529F45E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7763-BB2D-4A45-97B3-A159C577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F951-66F5-4C9B-B3CD-5CD98360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3B04C-55AA-431B-B8B8-B692F726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95C6-C874-4009-8AC1-A4B06CD4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8D8CA-285F-46C3-B741-E00547AC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11B3-3A03-4420-82DA-8C6A4DC3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0092-7469-41D6-BFC9-AF857C4D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80AD-139D-4DB7-948D-546FD60F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6AC98-4B46-4A1D-9886-053766DC5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4F6A6-0B18-49FC-B499-E7DB0EB3E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B708-CA54-4F47-BA01-2A56E06F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40E-8228-4BDE-8667-E145D604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A97B-F1A3-48BE-A8DF-D02AA2A5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A601-A55D-442C-99E2-E46D49DA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3090-ED73-463F-9005-A9A1F4AB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8533-E447-48C2-8888-B684137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1FFD-ADD6-4C31-BD43-03ABB22E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C022-A0EC-4C3D-B890-2DFE92AB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C41D-4DBB-4270-A894-6E440F2D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42B7-11A1-4467-958F-33A5EA71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6B52-DF91-4931-A64C-886A4C1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A8CC-135C-4B20-825D-8397C1A3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A314-591C-462A-9163-3A18C51A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64AE-2D3B-464E-BFEF-43229B9A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737B-7A42-4D0D-9AC6-FA5124473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9A506-8D50-41DE-9773-6C7ECC4A3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32BC7-5213-4578-B72A-027C0288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5A20-1D0C-4FE4-8546-628AC83E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661F-A1B9-46E4-B5EE-6B9E3B2E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E69-583D-424E-A11E-F1CB01F7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294F-5B28-4F08-8800-E3F36FC8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C6A2D-F06D-4651-A5FF-F1875FA7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9AC3A-325A-4C34-BACF-E5469CC9F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50C2A-70C4-453F-BB3B-6688DE668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AD2F8-C1D4-4C60-8A2B-5F419E6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55FD1-B8A5-427F-8591-FB4C227E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1211D-715D-4DCC-952E-C156636A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263-E130-4E49-953C-990DBAB2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88C2B-B362-41E6-A1C4-CCACBBA1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43710-4134-4749-B072-8328ED48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769B-1A87-49A9-9A38-55667E28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CC4E4-B9F1-4FE1-B973-C019C71D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BFE46-559B-4D1E-ABF4-2D8B1994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DC9F6-E48D-41A0-A0E4-A219E31B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E38D-4EB8-4961-BC91-D0C9F2A5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C798-DC80-44E6-97D3-7B21EB03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D44AC-5787-420A-9368-82BF43E9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1EACB-96E0-4576-8BED-8A51A173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E32C8-4571-4183-A232-4F8E249A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F857-CC39-42AE-9AD8-CBED0EF7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518A-4616-4664-96BD-FB8F988F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83C06-5A77-4D67-A408-1DCD2FF0C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3BD7E-47BF-4C96-8D65-6D2ABD39F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C93D-FB4E-4125-818B-7FC0990D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0841F-7D8A-4D03-8A25-05E2ED15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98845-9D4C-480F-B838-C3198903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0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CB572-91C5-476C-ADDE-C39A564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62C8B-C0A2-4469-9A87-4B26C4BA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79FB-6916-4FD3-BA30-882F4C77A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00EF-7958-49DB-BB2F-E478D5C84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F238-B1E0-422C-BB9C-3BF5F2B5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F4B4A-79AF-4FAD-955B-07B40572EAB5}"/>
              </a:ext>
            </a:extLst>
          </p:cNvPr>
          <p:cNvSpPr/>
          <p:nvPr/>
        </p:nvSpPr>
        <p:spPr>
          <a:xfrm>
            <a:off x="-109913" y="-50587"/>
            <a:ext cx="12598400" cy="711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B89D8-A875-4D25-930E-34EC37EEF636}"/>
              </a:ext>
            </a:extLst>
          </p:cNvPr>
          <p:cNvSpPr txBox="1"/>
          <p:nvPr/>
        </p:nvSpPr>
        <p:spPr>
          <a:xfrm>
            <a:off x="1403926" y="1635487"/>
            <a:ext cx="9570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Welcome to Professional Life - Term 3 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48" y="4667864"/>
            <a:ext cx="2035277" cy="20352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0" y="1307690"/>
            <a:ext cx="9792929" cy="2969342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334488" y="2644470"/>
            <a:ext cx="1001931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Term 3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 more about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HIIG event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(topic or event in general)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cs typeface="Calibri"/>
                <a:sym typeface="Calibri"/>
              </a:rPr>
              <a:t> Prepare the </a:t>
            </a:r>
            <a:r>
              <a:rPr lang="en-US" sz="3200" b="1" dirty="0">
                <a:solidFill>
                  <a:schemeClr val="dk1"/>
                </a:solidFill>
                <a:cs typeface="Calibri"/>
                <a:sym typeface="Calibri"/>
              </a:rPr>
              <a:t>1</a:t>
            </a:r>
            <a:r>
              <a:rPr lang="en-US" sz="3200" b="1" baseline="30000" dirty="0">
                <a:solidFill>
                  <a:schemeClr val="dk1"/>
                </a:solidFill>
                <a:cs typeface="Calibri"/>
                <a:sym typeface="Calibri"/>
              </a:rPr>
              <a:t>st</a:t>
            </a:r>
            <a:r>
              <a:rPr lang="en-US" sz="3200" b="1" dirty="0">
                <a:solidFill>
                  <a:schemeClr val="dk1"/>
                </a:solidFill>
                <a:cs typeface="Calibri"/>
                <a:sym typeface="Calibri"/>
              </a:rPr>
              <a:t> event </a:t>
            </a:r>
            <a:r>
              <a:rPr lang="en-US" sz="3200" dirty="0">
                <a:solidFill>
                  <a:schemeClr val="dk1"/>
                </a:solidFill>
                <a:cs typeface="Calibri"/>
                <a:sym typeface="Calibri"/>
              </a:rPr>
              <a:t>you will join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F894732-8A87-83CA-ED54-27655628D56F}"/>
              </a:ext>
            </a:extLst>
          </p:cNvPr>
          <p:cNvSpPr txBox="1"/>
          <p:nvPr/>
        </p:nvSpPr>
        <p:spPr>
          <a:xfrm>
            <a:off x="1509742" y="2299093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4C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3083C-796B-142D-0A4B-26D9AD85179B}"/>
              </a:ext>
            </a:extLst>
          </p:cNvPr>
          <p:cNvSpPr txBox="1"/>
          <p:nvPr/>
        </p:nvSpPr>
        <p:spPr>
          <a:xfrm>
            <a:off x="3381873" y="176789"/>
            <a:ext cx="602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 3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85B466-71C7-D2B9-C7F5-2386656486D2}"/>
              </a:ext>
            </a:extLst>
          </p:cNvPr>
          <p:cNvSpPr/>
          <p:nvPr/>
        </p:nvSpPr>
        <p:spPr>
          <a:xfrm>
            <a:off x="1195623" y="1011395"/>
            <a:ext cx="1252157" cy="1252157"/>
          </a:xfrm>
          <a:prstGeom prst="ellipse">
            <a:avLst/>
          </a:prstGeom>
          <a:noFill/>
          <a:ln w="76200">
            <a:solidFill>
              <a:srgbClr val="64C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38631C-4903-150E-73F2-482CE2E038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0203" y="1124290"/>
            <a:ext cx="920538" cy="9631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CCA3837-B313-EFAA-A53A-59634F099246}"/>
              </a:ext>
            </a:extLst>
          </p:cNvPr>
          <p:cNvSpPr/>
          <p:nvPr/>
        </p:nvSpPr>
        <p:spPr>
          <a:xfrm>
            <a:off x="1268682" y="3017721"/>
            <a:ext cx="1252157" cy="1252157"/>
          </a:xfrm>
          <a:prstGeom prst="ellipse">
            <a:avLst/>
          </a:prstGeom>
          <a:noFill/>
          <a:ln w="76200">
            <a:solidFill>
              <a:srgbClr val="FA6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16D54-5380-9D26-B1A1-A8BF1B504412}"/>
              </a:ext>
            </a:extLst>
          </p:cNvPr>
          <p:cNvSpPr txBox="1"/>
          <p:nvPr/>
        </p:nvSpPr>
        <p:spPr>
          <a:xfrm>
            <a:off x="1215465" y="4371346"/>
            <a:ext cx="1390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A64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910F61-85EB-BF0F-B93E-100078F476DB}"/>
              </a:ext>
            </a:extLst>
          </p:cNvPr>
          <p:cNvGrpSpPr/>
          <p:nvPr/>
        </p:nvGrpSpPr>
        <p:grpSpPr>
          <a:xfrm>
            <a:off x="5092944" y="3000345"/>
            <a:ext cx="3610910" cy="1689037"/>
            <a:chOff x="5092944" y="3000345"/>
            <a:chExt cx="3610910" cy="168903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05E85-0245-D8C9-8D06-6FA73DC487ED}"/>
                </a:ext>
              </a:extLst>
            </p:cNvPr>
            <p:cNvSpPr txBox="1"/>
            <p:nvPr/>
          </p:nvSpPr>
          <p:spPr>
            <a:xfrm>
              <a:off x="6219515" y="4350828"/>
              <a:ext cx="2484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JOIN </a:t>
              </a: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EVENTS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4F6D17-44E2-ECE9-7F93-0E0C1616919D}"/>
                </a:ext>
              </a:extLst>
            </p:cNvPr>
            <p:cNvSpPr/>
            <p:nvPr/>
          </p:nvSpPr>
          <p:spPr>
            <a:xfrm>
              <a:off x="6936022" y="300034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05BB367-AD9E-8DAF-FD4B-9EA0F072E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2944" y="3619684"/>
              <a:ext cx="1825382" cy="20753"/>
            </a:xfrm>
            <a:prstGeom prst="line">
              <a:avLst/>
            </a:prstGeom>
            <a:noFill/>
            <a:ln w="76200">
              <a:solidFill>
                <a:srgbClr val="FA6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38F94E-BE1F-C92A-E457-B96E14BF3D05}"/>
              </a:ext>
            </a:extLst>
          </p:cNvPr>
          <p:cNvGrpSpPr/>
          <p:nvPr/>
        </p:nvGrpSpPr>
        <p:grpSpPr>
          <a:xfrm>
            <a:off x="2481156" y="1001535"/>
            <a:ext cx="3716541" cy="1636112"/>
            <a:chOff x="2481156" y="1001535"/>
            <a:chExt cx="3716541" cy="16361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E9E4CA-FBB4-B1D6-B983-52CC24D36A58}"/>
                </a:ext>
              </a:extLst>
            </p:cNvPr>
            <p:cNvSpPr txBox="1"/>
            <p:nvPr/>
          </p:nvSpPr>
          <p:spPr>
            <a:xfrm>
              <a:off x="2546476" y="2299093"/>
              <a:ext cx="3651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PRESENTATION 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SKILLS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192308-A58C-5FBD-F106-C5121393905D}"/>
                </a:ext>
              </a:extLst>
            </p:cNvPr>
            <p:cNvSpPr/>
            <p:nvPr/>
          </p:nvSpPr>
          <p:spPr>
            <a:xfrm>
              <a:off x="3776541" y="100153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0B0A76-6AC5-3F3A-FF0D-F86A0B9C08BD}"/>
                </a:ext>
              </a:extLst>
            </p:cNvPr>
            <p:cNvCxnSpPr>
              <a:cxnSpLocks/>
            </p:cNvCxnSpPr>
            <p:nvPr/>
          </p:nvCxnSpPr>
          <p:spPr>
            <a:xfrm>
              <a:off x="2481156" y="1637473"/>
              <a:ext cx="1295385" cy="0"/>
            </a:xfrm>
            <a:prstGeom prst="line">
              <a:avLst/>
            </a:prstGeom>
            <a:noFill/>
            <a:ln w="76200">
              <a:solidFill>
                <a:srgbClr val="64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B42C35E-7DF4-4812-F068-0D47F3225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63" y="1201008"/>
            <a:ext cx="896085" cy="8572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18241DF-CC4A-26E5-107A-DB17C447E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016" y="5124164"/>
            <a:ext cx="1182839" cy="104833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82BA5E55-3D82-8D09-21C6-8FC4673CEBED}"/>
              </a:ext>
            </a:extLst>
          </p:cNvPr>
          <p:cNvSpPr/>
          <p:nvPr/>
        </p:nvSpPr>
        <p:spPr>
          <a:xfrm>
            <a:off x="3829967" y="4979403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38F94E-BE1F-C92A-E457-B96E14BF3D05}"/>
              </a:ext>
            </a:extLst>
          </p:cNvPr>
          <p:cNvGrpSpPr/>
          <p:nvPr/>
        </p:nvGrpSpPr>
        <p:grpSpPr>
          <a:xfrm>
            <a:off x="5024288" y="998471"/>
            <a:ext cx="3736203" cy="1636112"/>
            <a:chOff x="2481156" y="1001535"/>
            <a:chExt cx="3736203" cy="163611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E9E4CA-FBB4-B1D6-B983-52CC24D36A58}"/>
                </a:ext>
              </a:extLst>
            </p:cNvPr>
            <p:cNvSpPr txBox="1"/>
            <p:nvPr/>
          </p:nvSpPr>
          <p:spPr>
            <a:xfrm>
              <a:off x="2566138" y="2299093"/>
              <a:ext cx="3651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ONLINE</a:t>
              </a: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RESEARCH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6192308-A58C-5FBD-F106-C5121393905D}"/>
                </a:ext>
              </a:extLst>
            </p:cNvPr>
            <p:cNvSpPr/>
            <p:nvPr/>
          </p:nvSpPr>
          <p:spPr>
            <a:xfrm>
              <a:off x="3776541" y="100153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0B0A76-6AC5-3F3A-FF0D-F86A0B9C08BD}"/>
                </a:ext>
              </a:extLst>
            </p:cNvPr>
            <p:cNvCxnSpPr>
              <a:cxnSpLocks/>
            </p:cNvCxnSpPr>
            <p:nvPr/>
          </p:nvCxnSpPr>
          <p:spPr>
            <a:xfrm>
              <a:off x="2481156" y="1637473"/>
              <a:ext cx="1295385" cy="0"/>
            </a:xfrm>
            <a:prstGeom prst="line">
              <a:avLst/>
            </a:prstGeom>
            <a:noFill/>
            <a:ln w="76200">
              <a:solidFill>
                <a:srgbClr val="64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293" y="1287661"/>
            <a:ext cx="723706" cy="72370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BC38F94E-BE1F-C92A-E457-B96E14BF3D05}"/>
              </a:ext>
            </a:extLst>
          </p:cNvPr>
          <p:cNvGrpSpPr/>
          <p:nvPr/>
        </p:nvGrpSpPr>
        <p:grpSpPr>
          <a:xfrm>
            <a:off x="7571830" y="964808"/>
            <a:ext cx="3736203" cy="1636112"/>
            <a:chOff x="2481156" y="1001535"/>
            <a:chExt cx="3736203" cy="163611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E9E4CA-FBB4-B1D6-B983-52CC24D36A58}"/>
                </a:ext>
              </a:extLst>
            </p:cNvPr>
            <p:cNvSpPr txBox="1"/>
            <p:nvPr/>
          </p:nvSpPr>
          <p:spPr>
            <a:xfrm>
              <a:off x="2566138" y="2299093"/>
              <a:ext cx="3651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BENCHMARCK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OPTIONS</a:t>
              </a:r>
              <a:endParaRPr 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6192308-A58C-5FBD-F106-C5121393905D}"/>
                </a:ext>
              </a:extLst>
            </p:cNvPr>
            <p:cNvSpPr/>
            <p:nvPr/>
          </p:nvSpPr>
          <p:spPr>
            <a:xfrm>
              <a:off x="3776541" y="100153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0B0A76-6AC5-3F3A-FF0D-F86A0B9C08BD}"/>
                </a:ext>
              </a:extLst>
            </p:cNvPr>
            <p:cNvCxnSpPr>
              <a:cxnSpLocks/>
            </p:cNvCxnSpPr>
            <p:nvPr/>
          </p:nvCxnSpPr>
          <p:spPr>
            <a:xfrm>
              <a:off x="2481156" y="1637473"/>
              <a:ext cx="1295385" cy="0"/>
            </a:xfrm>
            <a:prstGeom prst="line">
              <a:avLst/>
            </a:prstGeom>
            <a:noFill/>
            <a:ln w="76200">
              <a:solidFill>
                <a:srgbClr val="64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3285" y="1260387"/>
            <a:ext cx="748043" cy="748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722" y="3267927"/>
            <a:ext cx="863472" cy="863472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E8D7D13B-0003-D0C4-D12C-9D3AB4FA6BD5}"/>
              </a:ext>
            </a:extLst>
          </p:cNvPr>
          <p:cNvSpPr/>
          <p:nvPr/>
        </p:nvSpPr>
        <p:spPr>
          <a:xfrm>
            <a:off x="3829967" y="3025109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439" y="3238003"/>
            <a:ext cx="931499" cy="93149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3405E85-0245-D8C9-8D06-6FA73DC487ED}"/>
              </a:ext>
            </a:extLst>
          </p:cNvPr>
          <p:cNvSpPr txBox="1"/>
          <p:nvPr/>
        </p:nvSpPr>
        <p:spPr>
          <a:xfrm>
            <a:off x="3342678" y="4349496"/>
            <a:ext cx="248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SOCIAL MEDIA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4910F61-85EB-BF0F-B93E-100078F476DB}"/>
              </a:ext>
            </a:extLst>
          </p:cNvPr>
          <p:cNvGrpSpPr/>
          <p:nvPr/>
        </p:nvGrpSpPr>
        <p:grpSpPr>
          <a:xfrm>
            <a:off x="8187513" y="2985198"/>
            <a:ext cx="3591246" cy="1689037"/>
            <a:chOff x="5112608" y="3000345"/>
            <a:chExt cx="3591246" cy="1689037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A253F5E-B97C-B02A-818A-1A3D8F8F8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13617" y="3191333"/>
              <a:ext cx="898269" cy="90485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405E85-0245-D8C9-8D06-6FA73DC487ED}"/>
                </a:ext>
              </a:extLst>
            </p:cNvPr>
            <p:cNvSpPr txBox="1"/>
            <p:nvPr/>
          </p:nvSpPr>
          <p:spPr>
            <a:xfrm>
              <a:off x="6219515" y="4350828"/>
              <a:ext cx="2484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BUILD A </a:t>
              </a: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NETWORK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4F6D17-44E2-ECE9-7F93-0E0C1616919D}"/>
                </a:ext>
              </a:extLst>
            </p:cNvPr>
            <p:cNvSpPr/>
            <p:nvPr/>
          </p:nvSpPr>
          <p:spPr>
            <a:xfrm>
              <a:off x="6936022" y="300034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05BB367-AD9E-8DAF-FD4B-9EA0F072E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608" y="3619684"/>
              <a:ext cx="1825382" cy="20753"/>
            </a:xfrm>
            <a:prstGeom prst="line">
              <a:avLst/>
            </a:prstGeom>
            <a:noFill/>
            <a:ln w="76200">
              <a:solidFill>
                <a:srgbClr val="FA6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4462" y="3157169"/>
            <a:ext cx="894735" cy="894735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9CCA3837-B313-EFAA-A53A-59634F099246}"/>
              </a:ext>
            </a:extLst>
          </p:cNvPr>
          <p:cNvSpPr/>
          <p:nvPr/>
        </p:nvSpPr>
        <p:spPr>
          <a:xfrm>
            <a:off x="1250012" y="4979403"/>
            <a:ext cx="1252157" cy="125215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116D54-5380-9D26-B1A1-A8BF1B504412}"/>
              </a:ext>
            </a:extLst>
          </p:cNvPr>
          <p:cNvSpPr txBox="1"/>
          <p:nvPr/>
        </p:nvSpPr>
        <p:spPr>
          <a:xfrm>
            <a:off x="1098567" y="6333028"/>
            <a:ext cx="158729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A CAREER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741" y="5224714"/>
            <a:ext cx="720069" cy="720069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5BB367-AD9E-8DAF-FD4B-9EA0F072E33F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520839" y="3643800"/>
            <a:ext cx="1331760" cy="7388"/>
          </a:xfrm>
          <a:prstGeom prst="line">
            <a:avLst/>
          </a:prstGeom>
          <a:noFill/>
          <a:ln w="76200">
            <a:solidFill>
              <a:srgbClr val="FA6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05BB367-AD9E-8DAF-FD4B-9EA0F072E33F}"/>
              </a:ext>
            </a:extLst>
          </p:cNvPr>
          <p:cNvCxnSpPr>
            <a:cxnSpLocks/>
          </p:cNvCxnSpPr>
          <p:nvPr/>
        </p:nvCxnSpPr>
        <p:spPr>
          <a:xfrm>
            <a:off x="2520839" y="5614497"/>
            <a:ext cx="1331760" cy="7388"/>
          </a:xfrm>
          <a:prstGeom prst="lin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3405E85-0245-D8C9-8D06-6FA73DC487ED}"/>
              </a:ext>
            </a:extLst>
          </p:cNvPr>
          <p:cNvSpPr txBox="1"/>
          <p:nvPr/>
        </p:nvSpPr>
        <p:spPr>
          <a:xfrm>
            <a:off x="3213875" y="6283592"/>
            <a:ext cx="248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EXPLORE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IT JOBS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405E85-0245-D8C9-8D06-6FA73DC487ED}"/>
              </a:ext>
            </a:extLst>
          </p:cNvPr>
          <p:cNvSpPr txBox="1"/>
          <p:nvPr/>
        </p:nvSpPr>
        <p:spPr>
          <a:xfrm>
            <a:off x="5827017" y="6283592"/>
            <a:ext cx="248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ANALYZE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JOB MARKET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0308" y="5148432"/>
            <a:ext cx="888949" cy="888949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82BA5E55-3D82-8D09-21C6-8FC4673CEBED}"/>
              </a:ext>
            </a:extLst>
          </p:cNvPr>
          <p:cNvSpPr/>
          <p:nvPr/>
        </p:nvSpPr>
        <p:spPr>
          <a:xfrm>
            <a:off x="6435524" y="4978040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05BB367-AD9E-8DAF-FD4B-9EA0F072E33F}"/>
              </a:ext>
            </a:extLst>
          </p:cNvPr>
          <p:cNvCxnSpPr>
            <a:cxnSpLocks/>
          </p:cNvCxnSpPr>
          <p:nvPr/>
        </p:nvCxnSpPr>
        <p:spPr>
          <a:xfrm>
            <a:off x="5092944" y="5620265"/>
            <a:ext cx="1331760" cy="7388"/>
          </a:xfrm>
          <a:prstGeom prst="lin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16315" y="5202820"/>
            <a:ext cx="825910" cy="825910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82BA5E55-3D82-8D09-21C6-8FC4673CEBED}"/>
              </a:ext>
            </a:extLst>
          </p:cNvPr>
          <p:cNvSpPr/>
          <p:nvPr/>
        </p:nvSpPr>
        <p:spPr>
          <a:xfrm>
            <a:off x="9092320" y="5020221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05BB367-AD9E-8DAF-FD4B-9EA0F072E33F}"/>
              </a:ext>
            </a:extLst>
          </p:cNvPr>
          <p:cNvCxnSpPr>
            <a:cxnSpLocks/>
          </p:cNvCxnSpPr>
          <p:nvPr/>
        </p:nvCxnSpPr>
        <p:spPr>
          <a:xfrm>
            <a:off x="7693590" y="5646114"/>
            <a:ext cx="1331760" cy="7388"/>
          </a:xfrm>
          <a:prstGeom prst="lin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405E85-0245-D8C9-8D06-6FA73DC487ED}"/>
              </a:ext>
            </a:extLst>
          </p:cNvPr>
          <p:cNvSpPr txBox="1"/>
          <p:nvPr/>
        </p:nvSpPr>
        <p:spPr>
          <a:xfrm>
            <a:off x="8428829" y="6320358"/>
            <a:ext cx="248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BUILD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 CAREER PLAN</a:t>
            </a:r>
          </a:p>
        </p:txBody>
      </p:sp>
      <p:sp>
        <p:nvSpPr>
          <p:cNvPr id="61" name="Google Shape;135;p5">
            <a:extLst>
              <a:ext uri="{FF2B5EF4-FFF2-40B4-BE49-F238E27FC236}">
                <a16:creationId xmlns:a16="http://schemas.microsoft.com/office/drawing/2014/main" id="{C125633F-1DDC-4655-9668-6E8046849F5B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62" name="Google Shape;154;p5">
            <a:extLst>
              <a:ext uri="{FF2B5EF4-FFF2-40B4-BE49-F238E27FC236}">
                <a16:creationId xmlns:a16="http://schemas.microsoft.com/office/drawing/2014/main" id="{065AA294-35F7-4F69-ABFE-B0F8AE9C3C89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155;p5">
            <a:extLst>
              <a:ext uri="{FF2B5EF4-FFF2-40B4-BE49-F238E27FC236}">
                <a16:creationId xmlns:a16="http://schemas.microsoft.com/office/drawing/2014/main" id="{56D1A099-5B18-4EFD-9882-1CBCA3A8AEFD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109;p3">
            <a:extLst>
              <a:ext uri="{FF2B5EF4-FFF2-40B4-BE49-F238E27FC236}">
                <a16:creationId xmlns:a16="http://schemas.microsoft.com/office/drawing/2014/main" id="{5EEBB479-9590-4E5F-BE49-901EF9270C3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2980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94C65D-A8E5-41D6-9566-8DE19FFF9C5B}"/>
              </a:ext>
            </a:extLst>
          </p:cNvPr>
          <p:cNvSpPr txBox="1"/>
          <p:nvPr/>
        </p:nvSpPr>
        <p:spPr>
          <a:xfrm>
            <a:off x="4484624" y="592669"/>
            <a:ext cx="3699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Overview Term 3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8C073-6029-4EEA-86A4-59065F988B67}"/>
              </a:ext>
            </a:extLst>
          </p:cNvPr>
          <p:cNvSpPr txBox="1"/>
          <p:nvPr/>
        </p:nvSpPr>
        <p:spPr>
          <a:xfrm>
            <a:off x="255743" y="224319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47D24-FFB7-4FD9-B6F6-1F116EB45D01}"/>
              </a:ext>
            </a:extLst>
          </p:cNvPr>
          <p:cNvSpPr txBox="1"/>
          <p:nvPr/>
        </p:nvSpPr>
        <p:spPr>
          <a:xfrm>
            <a:off x="6814540" y="220550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Feb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55600-98EE-4D5E-BEF5-F1FE935D70CA}"/>
              </a:ext>
            </a:extLst>
          </p:cNvPr>
          <p:cNvSpPr txBox="1"/>
          <p:nvPr/>
        </p:nvSpPr>
        <p:spPr>
          <a:xfrm>
            <a:off x="2372205" y="220550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Dec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17F61-ADAF-4FFD-93AB-7DAC6F8E53E8}"/>
              </a:ext>
            </a:extLst>
          </p:cNvPr>
          <p:cNvSpPr txBox="1"/>
          <p:nvPr/>
        </p:nvSpPr>
        <p:spPr>
          <a:xfrm>
            <a:off x="4523824" y="220199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Jan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51D32A-0E72-4E27-9575-8CC89FF69A44}"/>
              </a:ext>
            </a:extLst>
          </p:cNvPr>
          <p:cNvSpPr/>
          <p:nvPr/>
        </p:nvSpPr>
        <p:spPr>
          <a:xfrm>
            <a:off x="255743" y="3190240"/>
            <a:ext cx="1278296" cy="375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80FEF-7564-41A9-ACC9-70DDA366B80B}"/>
              </a:ext>
            </a:extLst>
          </p:cNvPr>
          <p:cNvSpPr txBox="1"/>
          <p:nvPr/>
        </p:nvSpPr>
        <p:spPr>
          <a:xfrm>
            <a:off x="212355" y="3612056"/>
            <a:ext cx="1428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C1- Present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your work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776659-0D63-43D3-B8AC-6CC5738F0F6C}"/>
              </a:ext>
            </a:extLst>
          </p:cNvPr>
          <p:cNvSpPr/>
          <p:nvPr/>
        </p:nvSpPr>
        <p:spPr>
          <a:xfrm>
            <a:off x="1680915" y="3188498"/>
            <a:ext cx="2292259" cy="3874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5FDA9-AD8E-4DC3-A1FB-3E832F14D697}"/>
              </a:ext>
            </a:extLst>
          </p:cNvPr>
          <p:cNvSpPr txBox="1"/>
          <p:nvPr/>
        </p:nvSpPr>
        <p:spPr>
          <a:xfrm>
            <a:off x="9246926" y="218134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Mar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6449F-B46E-481C-B5D8-C6CEE26B8A16}"/>
              </a:ext>
            </a:extLst>
          </p:cNvPr>
          <p:cNvSpPr txBox="1"/>
          <p:nvPr/>
        </p:nvSpPr>
        <p:spPr>
          <a:xfrm>
            <a:off x="1630809" y="3565889"/>
            <a:ext cx="3168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C2- Build a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4C04B5-F3F8-4A98-84F8-5FACA7D3ADD4}"/>
              </a:ext>
            </a:extLst>
          </p:cNvPr>
          <p:cNvSpPr/>
          <p:nvPr/>
        </p:nvSpPr>
        <p:spPr>
          <a:xfrm>
            <a:off x="6997959" y="3189086"/>
            <a:ext cx="2094441" cy="38686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825E39-ADB5-4143-98F9-BDBCBB5373E9}"/>
              </a:ext>
            </a:extLst>
          </p:cNvPr>
          <p:cNvSpPr txBox="1"/>
          <p:nvPr/>
        </p:nvSpPr>
        <p:spPr>
          <a:xfrm>
            <a:off x="7088887" y="3555701"/>
            <a:ext cx="2094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C4- Know your options after PNC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41F340-B872-4096-AC46-8BCE39627D23}"/>
              </a:ext>
            </a:extLst>
          </p:cNvPr>
          <p:cNvCxnSpPr>
            <a:cxnSpLocks/>
          </p:cNvCxnSpPr>
          <p:nvPr/>
        </p:nvCxnSpPr>
        <p:spPr>
          <a:xfrm flipV="1">
            <a:off x="255743" y="2674374"/>
            <a:ext cx="11275792" cy="362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B1776659-0D63-43D3-B8AC-6CC5738F0F6C}"/>
              </a:ext>
            </a:extLst>
          </p:cNvPr>
          <p:cNvSpPr/>
          <p:nvPr/>
        </p:nvSpPr>
        <p:spPr>
          <a:xfrm>
            <a:off x="4120051" y="3188498"/>
            <a:ext cx="2731032" cy="3874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66449F-B46E-481C-B5D8-C6CEE26B8A16}"/>
              </a:ext>
            </a:extLst>
          </p:cNvPr>
          <p:cNvSpPr txBox="1"/>
          <p:nvPr/>
        </p:nvSpPr>
        <p:spPr>
          <a:xfrm>
            <a:off x="4053189" y="3565889"/>
            <a:ext cx="2691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C3 – Explore the IT job market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ectangle: Rounded Corners 15">
            <a:extLst>
              <a:ext uri="{FF2B5EF4-FFF2-40B4-BE49-F238E27FC236}">
                <a16:creationId xmlns:a16="http://schemas.microsoft.com/office/drawing/2014/main" id="{194C04B5-F3F8-4A98-84F8-5FACA7D3ADD4}"/>
              </a:ext>
            </a:extLst>
          </p:cNvPr>
          <p:cNvSpPr/>
          <p:nvPr/>
        </p:nvSpPr>
        <p:spPr>
          <a:xfrm>
            <a:off x="9224299" y="3189086"/>
            <a:ext cx="2094441" cy="3868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825E39-ADB5-4143-98F9-BDBCBB5373E9}"/>
              </a:ext>
            </a:extLst>
          </p:cNvPr>
          <p:cNvSpPr txBox="1"/>
          <p:nvPr/>
        </p:nvSpPr>
        <p:spPr>
          <a:xfrm>
            <a:off x="9421060" y="3612056"/>
            <a:ext cx="2094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C5- Build a career plan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192308-A58C-5FBD-F106-C5121393905D}"/>
              </a:ext>
            </a:extLst>
          </p:cNvPr>
          <p:cNvSpPr/>
          <p:nvPr/>
        </p:nvSpPr>
        <p:spPr>
          <a:xfrm>
            <a:off x="393398" y="4277784"/>
            <a:ext cx="855107" cy="8551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B42C35E-7DF4-4812-F068-0D47F3225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0" y="4477257"/>
            <a:ext cx="611943" cy="58543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984F6D17-44E2-ECE9-7F93-0E0C1616919D}"/>
              </a:ext>
            </a:extLst>
          </p:cNvPr>
          <p:cNvSpPr/>
          <p:nvPr/>
        </p:nvSpPr>
        <p:spPr>
          <a:xfrm>
            <a:off x="2586594" y="4362345"/>
            <a:ext cx="857713" cy="85771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8D7D13B-0003-D0C4-D12C-9D3AB4FA6BD5}"/>
              </a:ext>
            </a:extLst>
          </p:cNvPr>
          <p:cNvSpPr/>
          <p:nvPr/>
        </p:nvSpPr>
        <p:spPr>
          <a:xfrm>
            <a:off x="1681420" y="4312741"/>
            <a:ext cx="857713" cy="85771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81" y="4424624"/>
            <a:ext cx="638066" cy="638066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4910F61-85EB-BF0F-B93E-100078F476DB}"/>
              </a:ext>
            </a:extLst>
          </p:cNvPr>
          <p:cNvGrpSpPr/>
          <p:nvPr/>
        </p:nvGrpSpPr>
        <p:grpSpPr>
          <a:xfrm>
            <a:off x="2124180" y="5131568"/>
            <a:ext cx="829906" cy="829906"/>
            <a:chOff x="6936022" y="3000345"/>
            <a:chExt cx="1252157" cy="125215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A253F5E-B97C-B02A-818A-1A3D8F8F8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3617" y="3191333"/>
              <a:ext cx="898269" cy="904850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84F6D17-44E2-ECE9-7F93-0E0C1616919D}"/>
                </a:ext>
              </a:extLst>
            </p:cNvPr>
            <p:cNvSpPr/>
            <p:nvPr/>
          </p:nvSpPr>
          <p:spPr>
            <a:xfrm>
              <a:off x="6936022" y="300034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677" y="4431223"/>
            <a:ext cx="612883" cy="61288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4186" y="4627720"/>
            <a:ext cx="519456" cy="51945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486" y="4609409"/>
            <a:ext cx="519456" cy="519456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984F6D17-44E2-ECE9-7F93-0E0C1616919D}"/>
              </a:ext>
            </a:extLst>
          </p:cNvPr>
          <p:cNvSpPr/>
          <p:nvPr/>
        </p:nvSpPr>
        <p:spPr>
          <a:xfrm>
            <a:off x="4128123" y="4421696"/>
            <a:ext cx="857713" cy="85771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4F6D17-44E2-ECE9-7F93-0E0C1616919D}"/>
              </a:ext>
            </a:extLst>
          </p:cNvPr>
          <p:cNvSpPr/>
          <p:nvPr/>
        </p:nvSpPr>
        <p:spPr>
          <a:xfrm>
            <a:off x="7098357" y="4394982"/>
            <a:ext cx="857713" cy="85771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18241DF-CC4A-26E5-107A-DB17C447E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30" y="4481126"/>
            <a:ext cx="842668" cy="746847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82BA5E55-3D82-8D09-21C6-8FC4673CEBED}"/>
              </a:ext>
            </a:extLst>
          </p:cNvPr>
          <p:cNvSpPr/>
          <p:nvPr/>
        </p:nvSpPr>
        <p:spPr>
          <a:xfrm>
            <a:off x="5020380" y="4394982"/>
            <a:ext cx="892051" cy="892051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148" y="4481126"/>
            <a:ext cx="664255" cy="664255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82BA5E55-3D82-8D09-21C6-8FC4673CEBED}"/>
              </a:ext>
            </a:extLst>
          </p:cNvPr>
          <p:cNvSpPr/>
          <p:nvPr/>
        </p:nvSpPr>
        <p:spPr>
          <a:xfrm>
            <a:off x="5939319" y="4394981"/>
            <a:ext cx="875221" cy="875221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192308-A58C-5FBD-F106-C5121393905D}"/>
              </a:ext>
            </a:extLst>
          </p:cNvPr>
          <p:cNvSpPr/>
          <p:nvPr/>
        </p:nvSpPr>
        <p:spPr>
          <a:xfrm>
            <a:off x="4559640" y="5294876"/>
            <a:ext cx="891186" cy="891186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9901" y="5510383"/>
            <a:ext cx="515076" cy="515076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984F6D17-44E2-ECE9-7F93-0E0C1616919D}"/>
              </a:ext>
            </a:extLst>
          </p:cNvPr>
          <p:cNvSpPr/>
          <p:nvPr/>
        </p:nvSpPr>
        <p:spPr>
          <a:xfrm>
            <a:off x="5522573" y="5295213"/>
            <a:ext cx="857713" cy="85771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656" y="5364091"/>
            <a:ext cx="612883" cy="612883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06192308-A58C-5FBD-F106-C5121393905D}"/>
              </a:ext>
            </a:extLst>
          </p:cNvPr>
          <p:cNvSpPr/>
          <p:nvPr/>
        </p:nvSpPr>
        <p:spPr>
          <a:xfrm>
            <a:off x="8040047" y="4394981"/>
            <a:ext cx="852584" cy="852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9384" y="4558584"/>
            <a:ext cx="509337" cy="509337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984F6D17-44E2-ECE9-7F93-0E0C1616919D}"/>
              </a:ext>
            </a:extLst>
          </p:cNvPr>
          <p:cNvSpPr/>
          <p:nvPr/>
        </p:nvSpPr>
        <p:spPr>
          <a:xfrm>
            <a:off x="7601935" y="5218155"/>
            <a:ext cx="857713" cy="85771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018" y="5287033"/>
            <a:ext cx="612883" cy="612883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55247" y="4499003"/>
            <a:ext cx="563687" cy="563687"/>
          </a:xfrm>
          <a:prstGeom prst="rect">
            <a:avLst/>
          </a:prstGeom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82BA5E55-3D82-8D09-21C6-8FC4673CEBED}"/>
              </a:ext>
            </a:extLst>
          </p:cNvPr>
          <p:cNvSpPr/>
          <p:nvPr/>
        </p:nvSpPr>
        <p:spPr>
          <a:xfrm>
            <a:off x="9404108" y="4424806"/>
            <a:ext cx="854603" cy="85460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6192308-A58C-5FBD-F106-C5121393905D}"/>
              </a:ext>
            </a:extLst>
          </p:cNvPr>
          <p:cNvSpPr/>
          <p:nvPr/>
        </p:nvSpPr>
        <p:spPr>
          <a:xfrm>
            <a:off x="10312798" y="4434349"/>
            <a:ext cx="891186" cy="891186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3059" y="4649856"/>
            <a:ext cx="515076" cy="515076"/>
          </a:xfrm>
          <a:prstGeom prst="rect">
            <a:avLst/>
          </a:prstGeom>
        </p:spPr>
      </p:pic>
      <p:sp>
        <p:nvSpPr>
          <p:cNvPr id="48" name="Google Shape;135;p5">
            <a:extLst>
              <a:ext uri="{FF2B5EF4-FFF2-40B4-BE49-F238E27FC236}">
                <a16:creationId xmlns:a16="http://schemas.microsoft.com/office/drawing/2014/main" id="{C125633F-1DDC-4655-9668-6E8046849F5B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49" name="Google Shape;154;p5">
            <a:extLst>
              <a:ext uri="{FF2B5EF4-FFF2-40B4-BE49-F238E27FC236}">
                <a16:creationId xmlns:a16="http://schemas.microsoft.com/office/drawing/2014/main" id="{065AA294-35F7-4F69-ABFE-B0F8AE9C3C8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55;p5">
            <a:extLst>
              <a:ext uri="{FF2B5EF4-FFF2-40B4-BE49-F238E27FC236}">
                <a16:creationId xmlns:a16="http://schemas.microsoft.com/office/drawing/2014/main" id="{56D1A099-5B18-4EFD-9882-1CBCA3A8AEFD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109;p3">
            <a:extLst>
              <a:ext uri="{FF2B5EF4-FFF2-40B4-BE49-F238E27FC236}">
                <a16:creationId xmlns:a16="http://schemas.microsoft.com/office/drawing/2014/main" id="{5EEBB479-9590-4E5F-BE49-901EF9270C3E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F3F1-F6E5-4203-8761-206BFF47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646" y="249869"/>
            <a:ext cx="10515600" cy="1325563"/>
          </a:xfrm>
        </p:spPr>
        <p:txBody>
          <a:bodyPr/>
          <a:lstStyle/>
          <a:p>
            <a:r>
              <a:rPr lang="en-US" dirty="0"/>
              <a:t>Evaluation of Term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6E0FE-11B4-41E9-B654-3AAB6FC8B1B8}"/>
              </a:ext>
            </a:extLst>
          </p:cNvPr>
          <p:cNvSpPr txBox="1"/>
          <p:nvPr/>
        </p:nvSpPr>
        <p:spPr>
          <a:xfrm>
            <a:off x="6358758" y="297442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576" y="377321"/>
            <a:ext cx="1352264" cy="1352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A8C073-6029-4EEA-86A4-59065F988B67}"/>
              </a:ext>
            </a:extLst>
          </p:cNvPr>
          <p:cNvSpPr txBox="1"/>
          <p:nvPr/>
        </p:nvSpPr>
        <p:spPr>
          <a:xfrm>
            <a:off x="255743" y="224319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47D24-FFB7-4FD9-B6F6-1F116EB45D01}"/>
              </a:ext>
            </a:extLst>
          </p:cNvPr>
          <p:cNvSpPr txBox="1"/>
          <p:nvPr/>
        </p:nvSpPr>
        <p:spPr>
          <a:xfrm>
            <a:off x="6814540" y="220550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455600-98EE-4D5E-BEF5-F1FE935D70CA}"/>
              </a:ext>
            </a:extLst>
          </p:cNvPr>
          <p:cNvSpPr txBox="1"/>
          <p:nvPr/>
        </p:nvSpPr>
        <p:spPr>
          <a:xfrm>
            <a:off x="2372205" y="220550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17F61-ADAF-4FFD-93AB-7DAC6F8E53E8}"/>
              </a:ext>
            </a:extLst>
          </p:cNvPr>
          <p:cNvSpPr txBox="1"/>
          <p:nvPr/>
        </p:nvSpPr>
        <p:spPr>
          <a:xfrm>
            <a:off x="4523824" y="220199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Jan</a:t>
            </a:r>
          </a:p>
        </p:txBody>
      </p:sp>
      <p:sp>
        <p:nvSpPr>
          <p:cNvPr id="22" name="Rectangle: Rounded Corners 10">
            <a:extLst>
              <a:ext uri="{FF2B5EF4-FFF2-40B4-BE49-F238E27FC236}">
                <a16:creationId xmlns:a16="http://schemas.microsoft.com/office/drawing/2014/main" id="{0651D32A-0E72-4E27-9575-8CC89FF69A44}"/>
              </a:ext>
            </a:extLst>
          </p:cNvPr>
          <p:cNvSpPr/>
          <p:nvPr/>
        </p:nvSpPr>
        <p:spPr>
          <a:xfrm>
            <a:off x="255743" y="3190240"/>
            <a:ext cx="1278296" cy="375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A80FEF-7564-41A9-ACC9-70DDA366B80B}"/>
              </a:ext>
            </a:extLst>
          </p:cNvPr>
          <p:cNvSpPr txBox="1"/>
          <p:nvPr/>
        </p:nvSpPr>
        <p:spPr>
          <a:xfrm>
            <a:off x="622875" y="3178009"/>
            <a:ext cx="635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C1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B1776659-0D63-43D3-B8AC-6CC5738F0F6C}"/>
              </a:ext>
            </a:extLst>
          </p:cNvPr>
          <p:cNvSpPr/>
          <p:nvPr/>
        </p:nvSpPr>
        <p:spPr>
          <a:xfrm>
            <a:off x="1680915" y="3188498"/>
            <a:ext cx="2292259" cy="3874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85FDA9-AD8E-4DC3-A1FB-3E832F14D697}"/>
              </a:ext>
            </a:extLst>
          </p:cNvPr>
          <p:cNvSpPr txBox="1"/>
          <p:nvPr/>
        </p:nvSpPr>
        <p:spPr>
          <a:xfrm>
            <a:off x="9246926" y="218134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Mar</a:t>
            </a:r>
          </a:p>
        </p:txBody>
      </p:sp>
      <p:sp>
        <p:nvSpPr>
          <p:cNvPr id="27" name="Rectangle: Rounded Corners 15">
            <a:extLst>
              <a:ext uri="{FF2B5EF4-FFF2-40B4-BE49-F238E27FC236}">
                <a16:creationId xmlns:a16="http://schemas.microsoft.com/office/drawing/2014/main" id="{194C04B5-F3F8-4A98-84F8-5FACA7D3ADD4}"/>
              </a:ext>
            </a:extLst>
          </p:cNvPr>
          <p:cNvSpPr/>
          <p:nvPr/>
        </p:nvSpPr>
        <p:spPr>
          <a:xfrm>
            <a:off x="6997959" y="3189086"/>
            <a:ext cx="2094441" cy="38686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41F340-B872-4096-AC46-8BCE39627D23}"/>
              </a:ext>
            </a:extLst>
          </p:cNvPr>
          <p:cNvCxnSpPr>
            <a:cxnSpLocks/>
          </p:cNvCxnSpPr>
          <p:nvPr/>
        </p:nvCxnSpPr>
        <p:spPr>
          <a:xfrm flipV="1">
            <a:off x="255743" y="2674374"/>
            <a:ext cx="11275792" cy="362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12">
            <a:extLst>
              <a:ext uri="{FF2B5EF4-FFF2-40B4-BE49-F238E27FC236}">
                <a16:creationId xmlns:a16="http://schemas.microsoft.com/office/drawing/2014/main" id="{B1776659-0D63-43D3-B8AC-6CC5738F0F6C}"/>
              </a:ext>
            </a:extLst>
          </p:cNvPr>
          <p:cNvSpPr/>
          <p:nvPr/>
        </p:nvSpPr>
        <p:spPr>
          <a:xfrm>
            <a:off x="4120051" y="3188498"/>
            <a:ext cx="2731032" cy="3874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15">
            <a:extLst>
              <a:ext uri="{FF2B5EF4-FFF2-40B4-BE49-F238E27FC236}">
                <a16:creationId xmlns:a16="http://schemas.microsoft.com/office/drawing/2014/main" id="{194C04B5-F3F8-4A98-84F8-5FACA7D3ADD4}"/>
              </a:ext>
            </a:extLst>
          </p:cNvPr>
          <p:cNvSpPr/>
          <p:nvPr/>
        </p:nvSpPr>
        <p:spPr>
          <a:xfrm>
            <a:off x="9224299" y="3189086"/>
            <a:ext cx="2094441" cy="3868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9918" y="3640280"/>
            <a:ext cx="1619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Presentation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A80FEF-7564-41A9-ACC9-70DDA366B80B}"/>
              </a:ext>
            </a:extLst>
          </p:cNvPr>
          <p:cNvSpPr txBox="1"/>
          <p:nvPr/>
        </p:nvSpPr>
        <p:spPr>
          <a:xfrm>
            <a:off x="2551657" y="3201496"/>
            <a:ext cx="55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5196" y="3686446"/>
            <a:ext cx="223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Create a LinkedIn profile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A80FEF-7564-41A9-ACC9-70DDA366B80B}"/>
              </a:ext>
            </a:extLst>
          </p:cNvPr>
          <p:cNvSpPr txBox="1"/>
          <p:nvPr/>
        </p:nvSpPr>
        <p:spPr>
          <a:xfrm>
            <a:off x="5272271" y="3201496"/>
            <a:ext cx="55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A80FEF-7564-41A9-ACC9-70DDA366B80B}"/>
              </a:ext>
            </a:extLst>
          </p:cNvPr>
          <p:cNvSpPr txBox="1"/>
          <p:nvPr/>
        </p:nvSpPr>
        <p:spPr>
          <a:xfrm>
            <a:off x="7857431" y="3188498"/>
            <a:ext cx="55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A80FEF-7564-41A9-ACC9-70DDA366B80B}"/>
              </a:ext>
            </a:extLst>
          </p:cNvPr>
          <p:cNvSpPr txBox="1"/>
          <p:nvPr/>
        </p:nvSpPr>
        <p:spPr>
          <a:xfrm>
            <a:off x="10027194" y="3175429"/>
            <a:ext cx="55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09411" y="3729745"/>
            <a:ext cx="223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Report on events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Quiz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5959" y="3684865"/>
            <a:ext cx="2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Report on universities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Quiz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89258" y="3716444"/>
            <a:ext cx="223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Career plan</a:t>
            </a:r>
          </a:p>
        </p:txBody>
      </p:sp>
      <p:sp>
        <p:nvSpPr>
          <p:cNvPr id="26" name="Google Shape;135;p5">
            <a:extLst>
              <a:ext uri="{FF2B5EF4-FFF2-40B4-BE49-F238E27FC236}">
                <a16:creationId xmlns:a16="http://schemas.microsoft.com/office/drawing/2014/main" id="{C125633F-1DDC-4655-9668-6E8046849F5B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28" name="Google Shape;154;p5">
            <a:extLst>
              <a:ext uri="{FF2B5EF4-FFF2-40B4-BE49-F238E27FC236}">
                <a16:creationId xmlns:a16="http://schemas.microsoft.com/office/drawing/2014/main" id="{065AA294-35F7-4F69-ABFE-B0F8AE9C3C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55;p5">
            <a:extLst>
              <a:ext uri="{FF2B5EF4-FFF2-40B4-BE49-F238E27FC236}">
                <a16:creationId xmlns:a16="http://schemas.microsoft.com/office/drawing/2014/main" id="{56D1A099-5B18-4EFD-9882-1CBCA3A8AEFD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109;p3">
            <a:extLst>
              <a:ext uri="{FF2B5EF4-FFF2-40B4-BE49-F238E27FC236}">
                <a16:creationId xmlns:a16="http://schemas.microsoft.com/office/drawing/2014/main" id="{5EEBB479-9590-4E5F-BE49-901EF9270C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64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216443"/>
              </p:ext>
            </p:extLst>
          </p:nvPr>
        </p:nvGraphicFramePr>
        <p:xfrm>
          <a:off x="1010879" y="2018392"/>
          <a:ext cx="10170242" cy="3565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1300">
                  <a:extLst>
                    <a:ext uri="{9D8B030D-6E8A-4147-A177-3AD203B41FA5}">
                      <a16:colId xmlns:a16="http://schemas.microsoft.com/office/drawing/2014/main" val="2378793446"/>
                    </a:ext>
                  </a:extLst>
                </a:gridCol>
                <a:gridCol w="1728942">
                  <a:extLst>
                    <a:ext uri="{9D8B030D-6E8A-4147-A177-3AD203B41FA5}">
                      <a16:colId xmlns:a16="http://schemas.microsoft.com/office/drawing/2014/main" val="3260596384"/>
                    </a:ext>
                  </a:extLst>
                </a:gridCol>
              </a:tblGrid>
              <a:tr h="48139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Quiz 1</a:t>
                      </a:r>
                      <a:r>
                        <a:rPr lang="en-US" sz="1900" dirty="0">
                          <a:effectLst/>
                        </a:rPr>
                        <a:t> - Chapter 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10  %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1690879790"/>
                  </a:ext>
                </a:extLst>
              </a:tr>
              <a:tr h="48139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Quiz 2 </a:t>
                      </a:r>
                      <a:r>
                        <a:rPr lang="en-US" sz="1900" dirty="0">
                          <a:effectLst/>
                        </a:rPr>
                        <a:t>- Chapter 4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10 %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4143295426"/>
                  </a:ext>
                </a:extLst>
              </a:tr>
              <a:tr h="48139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Project 1: </a:t>
                      </a:r>
                      <a:r>
                        <a:rPr lang="en-US" sz="1900" dirty="0">
                          <a:effectLst/>
                        </a:rPr>
                        <a:t>Presentation - Chapter 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 20 %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857209083"/>
                  </a:ext>
                </a:extLst>
              </a:tr>
              <a:tr h="48139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Project 2: </a:t>
                      </a:r>
                      <a:r>
                        <a:rPr lang="en-US" sz="1900" dirty="0">
                          <a:effectLst/>
                        </a:rPr>
                        <a:t>LinkedIn Profile - Chapter 2 (profile, network, page they follow)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10 %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3117667492"/>
                  </a:ext>
                </a:extLst>
              </a:tr>
              <a:tr h="6775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Project 3: </a:t>
                      </a:r>
                      <a:r>
                        <a:rPr lang="en-US" sz="1900" dirty="0">
                          <a:effectLst/>
                        </a:rPr>
                        <a:t>Report on events (external speakers, career forum, company visit) - Chapter 3 (info, reflection)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20 %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3280641611"/>
                  </a:ext>
                </a:extLst>
              </a:tr>
              <a:tr h="48139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Project 4: </a:t>
                      </a:r>
                      <a:r>
                        <a:rPr lang="en-US" sz="1900" dirty="0">
                          <a:effectLst/>
                        </a:rPr>
                        <a:t>Report on university - </a:t>
                      </a:r>
                      <a:r>
                        <a:rPr lang="en-US" sz="1900" b="1" dirty="0">
                          <a:effectLst/>
                        </a:rPr>
                        <a:t>group work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10 %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1210717394"/>
                  </a:ext>
                </a:extLst>
              </a:tr>
              <a:tr h="48139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Final project: </a:t>
                      </a:r>
                      <a:r>
                        <a:rPr lang="en-US" sz="1900" dirty="0">
                          <a:effectLst/>
                        </a:rPr>
                        <a:t>Career plan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20 %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407851035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E37F3F1-F6E5-4203-8761-206BFF471FA9}"/>
              </a:ext>
            </a:extLst>
          </p:cNvPr>
          <p:cNvSpPr txBox="1">
            <a:spLocks/>
          </p:cNvSpPr>
          <p:nvPr/>
        </p:nvSpPr>
        <p:spPr>
          <a:xfrm>
            <a:off x="3664646" y="249869"/>
            <a:ext cx="51942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Evaluation of Term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576" y="377321"/>
            <a:ext cx="1352264" cy="135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6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8933" y="341234"/>
            <a:ext cx="72770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 about HIIG event</a:t>
            </a:r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dirty="0"/>
          </a:p>
        </p:txBody>
      </p:sp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09;p3">
            <a:extLst>
              <a:ext uri="{FF2B5EF4-FFF2-40B4-BE49-F238E27FC236}">
                <a16:creationId xmlns:a16="http://schemas.microsoft.com/office/drawing/2014/main" id="{5EEBB479-9590-4E5F-BE49-901EF9270C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682295" y="2793864"/>
            <a:ext cx="7081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DaunPenh" panose="01010101010101010101" pitchFamily="2" charset="0"/>
              </a:rPr>
              <a:t>Some of your classmates joined an interesting event on Friday!</a:t>
            </a:r>
          </a:p>
          <a:p>
            <a:endParaRPr lang="en-US" sz="2000" dirty="0"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DaunPenh" panose="01010101010101010101" pitchFamily="2" charset="0"/>
              </a:rPr>
              <a:t>What do you want to know about it?</a:t>
            </a: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2198914" y="2423278"/>
            <a:ext cx="8762999" cy="17568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395" y="2002971"/>
            <a:ext cx="1393371" cy="13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5" y="341234"/>
            <a:ext cx="7277084" cy="1325563"/>
          </a:xfrm>
        </p:spPr>
        <p:txBody>
          <a:bodyPr/>
          <a:lstStyle/>
          <a:p>
            <a:r>
              <a:rPr lang="en-US" dirty="0"/>
              <a:t>Prepare National Career forum</a:t>
            </a:r>
          </a:p>
        </p:txBody>
      </p:sp>
      <p:sp>
        <p:nvSpPr>
          <p:cNvPr id="8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dirty="0"/>
          </a:p>
        </p:txBody>
      </p:sp>
      <p:pic>
        <p:nvPicPr>
          <p:cNvPr id="9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38;p5">
            <a:extLst>
              <a:ext uri="{FF2B5EF4-FFF2-40B4-BE49-F238E27FC236}">
                <a16:creationId xmlns:a16="http://schemas.microsoft.com/office/drawing/2014/main" id="{66CC1DFC-6DA6-409A-9CD0-6A7F22936D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38;p5">
            <a:extLst>
              <a:ext uri="{FF2B5EF4-FFF2-40B4-BE49-F238E27FC236}">
                <a16:creationId xmlns:a16="http://schemas.microsoft.com/office/drawing/2014/main" id="{66CC1DFC-6DA6-409A-9CD0-6A7F22936D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5540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824900" y="2008031"/>
            <a:ext cx="52846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Before the event: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Which information do you need?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DaunPenh" panose="01010101010101010101" pitchFamily="2" charset="0"/>
              </a:rPr>
              <a:t>Look for those information!</a:t>
            </a:r>
          </a:p>
          <a:p>
            <a:endParaRPr lang="en-US" sz="2000" dirty="0"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DaunPenh" panose="01010101010101010101" pitchFamily="2" charset="0"/>
              </a:rPr>
              <a:t>The day of the event: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DaunPenh" panose="01010101010101010101" pitchFamily="2" charset="0"/>
              </a:rPr>
              <a:t>What do you want to do there? 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DaunPenh" panose="01010101010101010101" pitchFamily="2" charset="0"/>
              </a:rPr>
              <a:t>Who do you want to meet?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DaunPenh" panose="01010101010101010101" pitchFamily="2" charset="0"/>
              </a:rPr>
              <a:t>Which information do you want to get?</a:t>
            </a:r>
            <a:endParaRPr lang="en-US" sz="2000" dirty="0"/>
          </a:p>
        </p:txBody>
      </p:sp>
      <p:sp>
        <p:nvSpPr>
          <p:cNvPr id="16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996224" y="1846335"/>
            <a:ext cx="8976575" cy="291039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9790" y="1353338"/>
            <a:ext cx="1179744" cy="11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322</Words>
  <Application>Microsoft Office PowerPoint</Application>
  <PresentationFormat>Widescreen</PresentationFormat>
  <Paragraphs>89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DaunPenh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Evaluation of Term 3</vt:lpstr>
      <vt:lpstr>PowerPoint Presentation</vt:lpstr>
      <vt:lpstr>PowerPoint Presentation</vt:lpstr>
      <vt:lpstr>Prepare National Career forum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SENGHAK.CHHUN</cp:lastModifiedBy>
  <cp:revision>33</cp:revision>
  <dcterms:created xsi:type="dcterms:W3CDTF">2023-06-27T02:46:31Z</dcterms:created>
  <dcterms:modified xsi:type="dcterms:W3CDTF">2023-11-02T08:53:20Z</dcterms:modified>
</cp:coreProperties>
</file>