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201A-05EC-4980-A19D-C591F472D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12F77-82BD-4485-8FEC-C8B672391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479B-40AE-4C50-96F5-65A9A19A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7B8D4-43D4-4F73-838D-0CE42096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B69B-F090-4930-9FB1-B14E384B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8D14-3EDF-4130-A8F5-F99A8E0B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3B806-AF3E-4D0B-A70B-00E68A858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78ED-AECE-417B-8401-57B84FB8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7EB8-3959-4024-A22A-7325405C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08B0-8C83-4A9A-99E5-242F916E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BED2C-F41D-4313-9AB0-5C89FC4EF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39E8C-26C8-4CE9-844F-F5B3E9F1C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1A91-B18D-45BB-A0AC-4F5F3FEA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D323-633B-4215-BD4D-BFE15E87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4BA6-E44A-4349-989B-34937A4B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F486-1DEE-46BE-AD97-8C280C96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62E1-02A2-442F-8165-2A2E6C45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43AF-B518-473A-B33F-7A4CC3B4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283CE-B8CC-4C0F-A060-3F8589B5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1F35-C3D4-46E5-AF17-D0826ACA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7AD3-AA13-474E-BC32-AF0093D8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6A93F-4E66-4ED3-886A-76AC44ED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3EF5-088F-4165-AA7A-02499DC2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A756-7A21-49FB-ACCE-49ABAD48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37CC-3A66-4857-B272-A6498B23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BE28-8CE5-4434-86C3-F85DB8BB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164F-8662-4F89-BE2E-125E1F9F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A8701-9478-4668-B93D-B01E7648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6578-D461-4FBB-B024-C157D30A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91991-D0FB-4EFF-B5E8-CE760D6B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9477-F7B3-49F0-BA2D-7F33032A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4F8C-BBFA-43D8-A25D-68D686E3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B48D-E0C0-4A21-B356-67DF3434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6A0CB-6CA6-4371-A6B9-9E5CBB5D9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482DA-6C31-4026-BC7D-6982C0361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6AC74-EF23-4077-BE60-FB1714C69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08C0C-D70F-418C-953C-146F704E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BF4B-7DF9-4EFB-82F5-2085E102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88828-113D-4D9A-B8A8-5409216A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DC71-089F-4FA5-94D4-706273C5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0131E-F5D1-48F4-A1DD-2BDE5377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400F6-272B-4511-8C26-0782818C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00F5-8AE2-4C4A-A8E9-4157F61E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7A547-45AE-4DE1-BC12-C827EB68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10A02-9AA0-4F84-8474-F4EF886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1153-D4FA-488D-BDED-BD4B89B8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EEA8-5F50-4B38-939E-2F78BD09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AF96-DD7B-4AA8-B648-AC983FDC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D8BA3-1ECF-432D-B381-F9CF9393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0F117-80E1-4D52-91C9-6C9E10AB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9412-43DB-477F-92F5-44D684AA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900A4-B915-4DD0-A270-9877FA91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E60E-6B61-4A6E-8960-FB20E787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F7806-FCD1-4ED5-808C-FBB1E0DFB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924BB-47C8-4D6E-849E-F2CF50FC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38AD-7850-424E-83D8-8686B8F5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8348C-24D4-493F-AEA5-901D8828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58FC-8DF6-48EA-8BD6-8B81EEA7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99DE1-4BE4-479C-9FC7-E7B6311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9FEB-BEB2-43C3-A3DD-1F7B6744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F4E4-FC9C-46AC-A0AE-5E2B5D438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9178-9693-4AC7-AB08-DE299F81307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555C-5E28-4EAA-AB75-308FF42E4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4802-DF54-49A4-B44B-3B76D3DE1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2018-2B95-4AF4-87E9-6A7EF6AE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soceangov/3278016656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70F7-C6FE-4FA4-8D2D-F29A9BDA4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206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Berthing Scheduling Application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951CD-20EB-4358-B0B2-CFABCA6EA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421"/>
            <a:ext cx="9144000" cy="2658085"/>
          </a:xfrm>
        </p:spPr>
        <p:txBody>
          <a:bodyPr numCol="2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300" dirty="0"/>
              <a:t>Osborn Collins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300" dirty="0"/>
              <a:t>Mark A. Pascual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300" dirty="0" err="1"/>
              <a:t>Driane</a:t>
            </a:r>
            <a:r>
              <a:rPr lang="en-US" sz="4300" dirty="0"/>
              <a:t> Perez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300" dirty="0"/>
              <a:t>Daniel Garcia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300" dirty="0"/>
              <a:t>Justin </a:t>
            </a:r>
            <a:r>
              <a:rPr lang="en-US" sz="4300" dirty="0" err="1"/>
              <a:t>Chuc</a:t>
            </a:r>
            <a:endParaRPr lang="en-US" sz="43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300" dirty="0"/>
              <a:t>Kevin Godoy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1C0FE-13D2-4F45-B978-E50A8E010602}"/>
              </a:ext>
            </a:extLst>
          </p:cNvPr>
          <p:cNvSpPr txBox="1"/>
          <p:nvPr/>
        </p:nvSpPr>
        <p:spPr>
          <a:xfrm>
            <a:off x="4189827" y="2995712"/>
            <a:ext cx="3812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Group #4</a:t>
            </a:r>
          </a:p>
        </p:txBody>
      </p:sp>
    </p:spTree>
    <p:extLst>
      <p:ext uri="{BB962C8B-B14F-4D97-AF65-F5344CB8AC3E}">
        <p14:creationId xmlns:p14="http://schemas.microsoft.com/office/powerpoint/2010/main" val="273037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ky, boat, ship, outdoor object&#10;&#10;Description automatically generated">
            <a:extLst>
              <a:ext uri="{FF2B5EF4-FFF2-40B4-BE49-F238E27FC236}">
                <a16:creationId xmlns:a16="http://schemas.microsoft.com/office/drawing/2014/main" id="{8D51CE89-BF86-44B7-9948-ABDAAC0A3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2150" y="840978"/>
            <a:ext cx="8267700" cy="517604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7978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CE45-F452-4914-A44D-E8770E8C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11CF-C41F-4FDE-AF7C-62F10F64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design of this application, we incorporated all the stakeholders at a Berthing facilities.  Upon a user logging into our secure application, they will be forwarded to their </a:t>
            </a:r>
            <a:r>
              <a:rPr lang="en-US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dashboard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users can perform a range of tasks, </a:t>
            </a:r>
            <a:r>
              <a:rPr lang="en-US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schedules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ship’s </a:t>
            </a:r>
            <a:r>
              <a:rPr lang="en-US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 and departure date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notification of delays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among other things.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application is design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 to be easy to use and improve the overall productivity of Berthing facilities.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4B15-C2A7-45D6-81D9-6B7B3F73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72"/>
            <a:ext cx="10515600" cy="1325563"/>
          </a:xfrm>
        </p:spPr>
        <p:txBody>
          <a:bodyPr/>
          <a:lstStyle/>
          <a:p>
            <a:r>
              <a:rPr lang="en-US" dirty="0"/>
              <a:t>Management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DEE100-088D-42B1-89C3-75B7FF8DB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115765"/>
              </p:ext>
            </p:extLst>
          </p:nvPr>
        </p:nvGraphicFramePr>
        <p:xfrm>
          <a:off x="1237956" y="1353645"/>
          <a:ext cx="9917723" cy="4836141"/>
        </p:xfrm>
        <a:graphic>
          <a:graphicData uri="http://schemas.openxmlformats.org/drawingml/2006/table">
            <a:tbl>
              <a:tblPr/>
              <a:tblGrid>
                <a:gridCol w="635751">
                  <a:extLst>
                    <a:ext uri="{9D8B030D-6E8A-4147-A177-3AD203B41FA5}">
                      <a16:colId xmlns:a16="http://schemas.microsoft.com/office/drawing/2014/main" val="1091549145"/>
                    </a:ext>
                  </a:extLst>
                </a:gridCol>
                <a:gridCol w="3019820">
                  <a:extLst>
                    <a:ext uri="{9D8B030D-6E8A-4147-A177-3AD203B41FA5}">
                      <a16:colId xmlns:a16="http://schemas.microsoft.com/office/drawing/2014/main" val="1417268464"/>
                    </a:ext>
                  </a:extLst>
                </a:gridCol>
                <a:gridCol w="2087384">
                  <a:extLst>
                    <a:ext uri="{9D8B030D-6E8A-4147-A177-3AD203B41FA5}">
                      <a16:colId xmlns:a16="http://schemas.microsoft.com/office/drawing/2014/main" val="2829924671"/>
                    </a:ext>
                  </a:extLst>
                </a:gridCol>
                <a:gridCol w="2087384">
                  <a:extLst>
                    <a:ext uri="{9D8B030D-6E8A-4147-A177-3AD203B41FA5}">
                      <a16:colId xmlns:a16="http://schemas.microsoft.com/office/drawing/2014/main" val="3195687159"/>
                    </a:ext>
                  </a:extLst>
                </a:gridCol>
                <a:gridCol w="2087384">
                  <a:extLst>
                    <a:ext uri="{9D8B030D-6E8A-4147-A177-3AD203B41FA5}">
                      <a16:colId xmlns:a16="http://schemas.microsoft.com/office/drawing/2014/main" val="2578617291"/>
                    </a:ext>
                  </a:extLst>
                </a:gridCol>
              </a:tblGrid>
              <a:tr h="1223361">
                <a:tc>
                  <a:txBody>
                    <a:bodyPr/>
                    <a:lstStyle/>
                    <a:p>
                      <a:pPr fontAlgn="t"/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 to complete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Personnel in charge</a:t>
                      </a:r>
                      <a:endParaRPr lang="en-US" sz="2000" dirty="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Start Date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Finish Date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194065"/>
                  </a:ext>
                </a:extLst>
              </a:tr>
              <a:tr h="903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Revision of Reports #1 and #2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Group Members</a:t>
                      </a:r>
                      <a:endParaRPr lang="en-US" sz="2000" dirty="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10th/04/2022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13th/04/2022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525626"/>
                  </a:ext>
                </a:extLst>
              </a:tr>
              <a:tr h="903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Make corrections of Reports #1 and #2</a:t>
                      </a:r>
                      <a:endParaRPr lang="en-US" sz="2000" dirty="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Group Members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14th/04/2022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14th/04/2022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71971"/>
                  </a:ext>
                </a:extLst>
              </a:tr>
              <a:tr h="903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Combing Report #1 and #2 (Report #3)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Group Members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15th/04/2022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15th/04/2022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111471"/>
                  </a:ext>
                </a:extLst>
              </a:tr>
              <a:tr h="903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Finalizing Report #3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Group Members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16th/04/2022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30th/04/2022</a:t>
                      </a:r>
                      <a:endParaRPr lang="en-US" sz="2000" dirty="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93207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0B4F36-96EC-46AB-AD18-A4E253D7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5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4B15-C2A7-45D6-81D9-6B7B3F73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1325563"/>
          </a:xfrm>
        </p:spPr>
        <p:txBody>
          <a:bodyPr/>
          <a:lstStyle/>
          <a:p>
            <a:r>
              <a:rPr lang="en-US" dirty="0"/>
              <a:t>Management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DEE100-088D-42B1-89C3-75B7FF8DB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004372"/>
              </p:ext>
            </p:extLst>
          </p:nvPr>
        </p:nvGraphicFramePr>
        <p:xfrm>
          <a:off x="838199" y="1068404"/>
          <a:ext cx="10515601" cy="5583010"/>
        </p:xfrm>
        <a:graphic>
          <a:graphicData uri="http://schemas.openxmlformats.org/drawingml/2006/table">
            <a:tbl>
              <a:tblPr/>
              <a:tblGrid>
                <a:gridCol w="674076">
                  <a:extLst>
                    <a:ext uri="{9D8B030D-6E8A-4147-A177-3AD203B41FA5}">
                      <a16:colId xmlns:a16="http://schemas.microsoft.com/office/drawing/2014/main" val="1091549145"/>
                    </a:ext>
                  </a:extLst>
                </a:gridCol>
                <a:gridCol w="3201865">
                  <a:extLst>
                    <a:ext uri="{9D8B030D-6E8A-4147-A177-3AD203B41FA5}">
                      <a16:colId xmlns:a16="http://schemas.microsoft.com/office/drawing/2014/main" val="1417268464"/>
                    </a:ext>
                  </a:extLst>
                </a:gridCol>
                <a:gridCol w="2213220">
                  <a:extLst>
                    <a:ext uri="{9D8B030D-6E8A-4147-A177-3AD203B41FA5}">
                      <a16:colId xmlns:a16="http://schemas.microsoft.com/office/drawing/2014/main" val="2829924671"/>
                    </a:ext>
                  </a:extLst>
                </a:gridCol>
                <a:gridCol w="2213220">
                  <a:extLst>
                    <a:ext uri="{9D8B030D-6E8A-4147-A177-3AD203B41FA5}">
                      <a16:colId xmlns:a16="http://schemas.microsoft.com/office/drawing/2014/main" val="3195687159"/>
                    </a:ext>
                  </a:extLst>
                </a:gridCol>
                <a:gridCol w="2213220">
                  <a:extLst>
                    <a:ext uri="{9D8B030D-6E8A-4147-A177-3AD203B41FA5}">
                      <a16:colId xmlns:a16="http://schemas.microsoft.com/office/drawing/2014/main" val="2578617291"/>
                    </a:ext>
                  </a:extLst>
                </a:gridCol>
              </a:tblGrid>
              <a:tr h="770594">
                <a:tc>
                  <a:txBody>
                    <a:bodyPr/>
                    <a:lstStyle/>
                    <a:p>
                      <a:pPr fontAlgn="t"/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 to complete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Personnel in charge</a:t>
                      </a:r>
                      <a:endParaRPr lang="en-US" sz="2000" dirty="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Start Date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Finish Date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194065"/>
                  </a:ext>
                </a:extLst>
              </a:tr>
              <a:tr h="568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Revision of Demo #1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Group Members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25th/04/2022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30th/04/2022</a:t>
                      </a:r>
                      <a:endParaRPr lang="en-US" sz="2000" dirty="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367752"/>
                  </a:ext>
                </a:extLst>
              </a:tr>
              <a:tr h="12050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Finalizing Demo #2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Daniel Garcia</a:t>
                      </a:r>
                      <a:endParaRPr lang="en-U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Osborn Collins</a:t>
                      </a:r>
                      <a:endParaRPr lang="en-U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 Pascual</a:t>
                      </a:r>
                      <a:endParaRPr lang="en-U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Kevin Godoy</a:t>
                      </a:r>
                      <a:endParaRPr lang="en-U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Driane Peres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1st/05/2022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13th/05/2022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323406"/>
                  </a:ext>
                </a:extLst>
              </a:tr>
              <a:tr h="568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Brochure Preparation</a:t>
                      </a:r>
                      <a:endParaRPr lang="en-U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PowerPoint Presentation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 Pascual</a:t>
                      </a:r>
                      <a:endParaRPr lang="en-U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Justin Chuc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9tt/05/2022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13th/05/2022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658151"/>
                  </a:ext>
                </a:extLst>
              </a:tr>
              <a:tr h="1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Revision of all documents and Demo #2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Brochure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PowerPoint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Report #3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 #2</a:t>
                      </a: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Group Members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14th/05/2022</a:t>
                      </a:r>
                      <a:endParaRPr lang="en-US" sz="200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15th/05/2022</a:t>
                      </a:r>
                      <a:endParaRPr lang="en-US" sz="2000" dirty="0">
                        <a:effectLst/>
                      </a:endParaRPr>
                    </a:p>
                  </a:txBody>
                  <a:tcPr marL="46849" marR="46849" marT="46849" marB="46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4510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0B4F36-96EC-46AB-AD18-A4E253D7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1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4570-A4B2-4796-949E-967011D0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137"/>
            <a:ext cx="10515600" cy="1156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Demo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66802-46B7-4717-ACF2-0AE2900323FF}"/>
              </a:ext>
            </a:extLst>
          </p:cNvPr>
          <p:cNvSpPr txBox="1"/>
          <p:nvPr/>
        </p:nvSpPr>
        <p:spPr>
          <a:xfrm>
            <a:off x="998806" y="1899138"/>
            <a:ext cx="920027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Describe the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Demonstrate how a user uses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Highlight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Interface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Data processing at the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Other important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3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4570-A4B2-4796-949E-967011D0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0637"/>
            <a:ext cx="10515600" cy="1156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70183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304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Times New Roman</vt:lpstr>
      <vt:lpstr>Office Theme</vt:lpstr>
      <vt:lpstr>Berthing Scheduling Application</vt:lpstr>
      <vt:lpstr>PowerPoint Presentation</vt:lpstr>
      <vt:lpstr>About our application</vt:lpstr>
      <vt:lpstr>Management Plan</vt:lpstr>
      <vt:lpstr>Management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Berthing Scheduling Application</dc:title>
  <dc:creator>Mark Pascual</dc:creator>
  <cp:lastModifiedBy>Mark Pascual</cp:lastModifiedBy>
  <cp:revision>6</cp:revision>
  <dcterms:created xsi:type="dcterms:W3CDTF">2022-04-06T15:06:38Z</dcterms:created>
  <dcterms:modified xsi:type="dcterms:W3CDTF">2022-04-06T16:26:57Z</dcterms:modified>
</cp:coreProperties>
</file>