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tHv+xy9yQT4jByccnzufpvR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76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61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41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02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1184529" y="3579060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 dirty="0">
                <a:solidFill>
                  <a:schemeClr val="dk1"/>
                </a:solidFill>
                <a:latin typeface="Comic Sans MS" pitchFamily="66" charset="0"/>
              </a:rPr>
              <a:t>Lesson 1 – Quantifiers</a:t>
            </a:r>
            <a:endParaRPr sz="2800" dirty="0">
              <a:solidFill>
                <a:schemeClr val="dk1"/>
              </a:solidFill>
              <a:latin typeface="Comic Sans MS" pitchFamily="66" charset="0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742650" y="4449242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dk1"/>
                </a:solidFill>
              </a:rPr>
              <a:t>Module 2 – Grammar Study 2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595990" y="218539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Definitions</a:t>
            </a:r>
            <a:endParaRPr sz="40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Google Shape;444;p25"/>
          <p:cNvSpPr txBox="1">
            <a:spLocks/>
          </p:cNvSpPr>
          <p:nvPr/>
        </p:nvSpPr>
        <p:spPr>
          <a:xfrm>
            <a:off x="595990" y="1040641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GB" sz="3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GB" sz="3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quantifier</a:t>
            </a:r>
            <a:r>
              <a:rPr lang="en-GB" sz="3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word (or phrase) which indicates the </a:t>
            </a:r>
            <a:r>
              <a:rPr lang="en-GB" sz="3200" u="sng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en-GB" sz="3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lang="en-GB" sz="3200" u="sng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amount</a:t>
            </a:r>
            <a:r>
              <a:rPr lang="en-GB" sz="3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being referred to. It generally comes before the nouns (or noun phrase).</a:t>
            </a:r>
          </a:p>
          <a:p>
            <a:pPr algn="just"/>
            <a:endParaRPr lang="en-GB" sz="3200" b="1" u="sng" dirty="0">
              <a:solidFill>
                <a:schemeClr val="tx1"/>
              </a:solidFill>
              <a:latin typeface="Comic Sans MS"/>
              <a:sym typeface="Comic Sans MS"/>
            </a:endParaRPr>
          </a:p>
          <a:p>
            <a:pPr algn="just"/>
            <a:r>
              <a:rPr lang="en-US" sz="3200" b="1" u="sng" dirty="0">
                <a:solidFill>
                  <a:srgbClr val="FF0000"/>
                </a:solidFill>
                <a:latin typeface="Comic Sans MS" pitchFamily="66" charset="0"/>
              </a:rPr>
              <a:t>Quantifiers</a:t>
            </a: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sz="3200" b="1" dirty="0" err="1">
                <a:solidFill>
                  <a:srgbClr val="002060"/>
                </a:solidFill>
                <a:latin typeface="Comic Sans MS" pitchFamily="66" charset="0"/>
              </a:rPr>
              <a:t>much,many</a:t>
            </a:r>
            <a:r>
              <a:rPr lang="en-US" sz="3200" b="1" dirty="0">
                <a:solidFill>
                  <a:srgbClr val="002060"/>
                </a:solidFill>
                <a:latin typeface="Comic Sans MS" pitchFamily="66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Comic Sans MS" pitchFamily="66" charset="0"/>
              </a:rPr>
              <a:t>some,any</a:t>
            </a:r>
            <a:r>
              <a:rPr lang="en-US" sz="3200" b="1" dirty="0">
                <a:solidFill>
                  <a:schemeClr val="tx1"/>
                </a:solidFill>
                <a:latin typeface="Comic Sans MS" pitchFamily="66" charset="0"/>
              </a:rPr>
              <a:t>,    </a:t>
            </a:r>
            <a:r>
              <a:rPr lang="en-US" sz="3200" b="1" dirty="0">
                <a:solidFill>
                  <a:srgbClr val="0070C0"/>
                </a:solidFill>
                <a:latin typeface="Comic Sans MS" pitchFamily="66" charset="0"/>
              </a:rPr>
              <a:t>a </a:t>
            </a:r>
            <a:r>
              <a:rPr lang="en-US" sz="3200" b="1" dirty="0" err="1">
                <a:solidFill>
                  <a:srgbClr val="0070C0"/>
                </a:solidFill>
                <a:latin typeface="Comic Sans MS" pitchFamily="66" charset="0"/>
              </a:rPr>
              <a:t>few,a</a:t>
            </a:r>
            <a:r>
              <a:rPr lang="en-US" sz="3200" b="1" dirty="0">
                <a:solidFill>
                  <a:srgbClr val="0070C0"/>
                </a:solidFill>
                <a:latin typeface="Comic Sans MS" pitchFamily="66" charset="0"/>
              </a:rPr>
              <a:t> little</a:t>
            </a:r>
            <a:r>
              <a:rPr lang="en-US" sz="3200" b="1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3200" b="1" dirty="0">
                <a:solidFill>
                  <a:srgbClr val="00B0F0"/>
                </a:solidFill>
                <a:latin typeface="Comic Sans MS" pitchFamily="66" charset="0"/>
              </a:rPr>
              <a:t>a lot of, lots of.</a:t>
            </a: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omic Sans MS" pitchFamily="66" charset="0"/>
            </a:endParaRPr>
          </a:p>
          <a:p>
            <a:pPr marL="288925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omic Sans MS" pitchFamily="66" charset="0"/>
            </a:endParaRPr>
          </a:p>
          <a:p>
            <a:pPr algn="just"/>
            <a:endParaRPr lang="en-GB" sz="3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013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/>
        </p:nvSpPr>
        <p:spPr>
          <a:xfrm>
            <a:off x="326571" y="277528"/>
            <a:ext cx="8458200" cy="458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5143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200" u="sng" dirty="0">
                <a:latin typeface="Comic Sans MS" pitchFamily="66" charset="0"/>
              </a:rPr>
              <a:t>Much and Many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latin typeface="Comic Sans MS" pitchFamily="66" charset="0"/>
              </a:rPr>
              <a:t>Forms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mic Sans MS" pitchFamily="66" charset="0"/>
            </a:endParaRP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itchFamily="66" charset="0"/>
              </a:rPr>
              <a:t>EX: There are not </a:t>
            </a:r>
            <a:r>
              <a:rPr lang="en-US" sz="2400" u="sng" dirty="0">
                <a:latin typeface="Comic Sans MS" pitchFamily="66" charset="0"/>
              </a:rPr>
              <a:t>many students </a:t>
            </a:r>
            <a:r>
              <a:rPr lang="en-US" sz="2400" dirty="0">
                <a:latin typeface="Comic Sans MS" pitchFamily="66" charset="0"/>
              </a:rPr>
              <a:t>in the class.</a:t>
            </a:r>
            <a:endParaRPr lang="en-US" sz="2800" dirty="0">
              <a:latin typeface="Comic Sans MS" pitchFamily="66" charset="0"/>
            </a:endParaRP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itchFamily="66" charset="0"/>
              </a:rPr>
              <a:t>EX: How </a:t>
            </a:r>
            <a:r>
              <a:rPr lang="en-US" sz="2400" u="sng" dirty="0">
                <a:latin typeface="Comic Sans MS" pitchFamily="66" charset="0"/>
              </a:rPr>
              <a:t>many students </a:t>
            </a:r>
            <a:r>
              <a:rPr lang="en-US" sz="2400" dirty="0">
                <a:latin typeface="Comic Sans MS" pitchFamily="66" charset="0"/>
              </a:rPr>
              <a:t>are there?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itchFamily="66" charset="0"/>
              </a:rPr>
              <a:t>EX: There is not </a:t>
            </a:r>
            <a:r>
              <a:rPr lang="en-US" sz="2400" u="sng" dirty="0">
                <a:latin typeface="Comic Sans MS" pitchFamily="66" charset="0"/>
              </a:rPr>
              <a:t>much water </a:t>
            </a:r>
            <a:r>
              <a:rPr lang="en-US" sz="2400" dirty="0">
                <a:latin typeface="Comic Sans MS" pitchFamily="66" charset="0"/>
              </a:rPr>
              <a:t>in the cup.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mic Sans MS" pitchFamily="66" charset="0"/>
              </a:rPr>
              <a:t>EX: How </a:t>
            </a:r>
            <a:r>
              <a:rPr lang="en-US" sz="2400" u="sng" dirty="0">
                <a:latin typeface="Comic Sans MS" pitchFamily="66" charset="0"/>
              </a:rPr>
              <a:t>much water </a:t>
            </a:r>
            <a:r>
              <a:rPr lang="en-US" sz="2400" dirty="0">
                <a:latin typeface="Comic Sans MS" pitchFamily="66" charset="0"/>
              </a:rPr>
              <a:t>is there?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7014B-F78F-4AD4-B4CF-C108B340A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39" y="1072116"/>
            <a:ext cx="7073690" cy="9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E7A14E-4727-42B7-BA63-237EC8BE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274638"/>
            <a:ext cx="8612371" cy="4626971"/>
          </a:xfrm>
        </p:spPr>
        <p:txBody>
          <a:bodyPr/>
          <a:lstStyle/>
          <a:p>
            <a:r>
              <a:rPr lang="en-US" sz="3200" b="0" dirty="0">
                <a:solidFill>
                  <a:schemeClr val="tx1"/>
                </a:solidFill>
                <a:latin typeface="Comic Sans MS" panose="030F0702030302020204" pitchFamily="66" charset="0"/>
              </a:rPr>
              <a:t>2. </a:t>
            </a:r>
            <a:r>
              <a:rPr lang="en-US" sz="3200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Some and Any</a:t>
            </a: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I need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some coffee</a:t>
            </a: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b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I don’t need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any coffee</a:t>
            </a: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b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Can I have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some pens </a:t>
            </a: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please?</a:t>
            </a:r>
            <a:b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Do you need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some coffee</a:t>
            </a: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  <a:b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Would you like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some fresh water</a:t>
            </a: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  <a:b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Does she have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any books</a:t>
            </a: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n-US" sz="3200" b="0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0918C-BE04-4822-AA9F-2276EE18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" y="974724"/>
            <a:ext cx="8931349" cy="140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D36675-1CDF-462E-89DE-6AEF19F32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49" y="2588123"/>
            <a:ext cx="28289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22242-159A-4E8D-91C2-17C1CE1D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93885"/>
            <a:ext cx="8750595" cy="47226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3. </a:t>
            </a:r>
            <a: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  <a:t>A few and a little</a:t>
            </a: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</a:t>
            </a:r>
            <a:r>
              <a:rPr lang="en-US" sz="2800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 few friends </a:t>
            </a: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of mine will visit the museum. </a:t>
            </a: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</a:t>
            </a:r>
            <a:r>
              <a:rPr lang="en-US" sz="2800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 few students </a:t>
            </a: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are not assigned to do the homework.</a:t>
            </a: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There is </a:t>
            </a:r>
            <a:r>
              <a:rPr lang="en-US" sz="2800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 little water </a:t>
            </a: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in the cup.</a:t>
            </a:r>
            <a:b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Can you give me </a:t>
            </a:r>
            <a:r>
              <a:rPr lang="en-US" sz="2800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 little sugar</a:t>
            </a:r>
            <a:r>
              <a:rPr lang="en-US" sz="2800" b="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  <a:endParaRPr lang="en-US" b="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437FC-7047-47A1-B79D-1EF500A1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776"/>
            <a:ext cx="8896350" cy="12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3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E707F8-1385-4276-A992-90D94A25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274638"/>
            <a:ext cx="8846287" cy="47864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3. </a:t>
            </a:r>
            <a: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  <a:t>A lot of/ Lots of</a:t>
            </a: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There are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 lot of students </a:t>
            </a: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in the class.</a:t>
            </a:r>
            <a:b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Are there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lots of visitors </a:t>
            </a: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at the museum?</a:t>
            </a:r>
            <a:b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I don’t have </a:t>
            </a:r>
            <a: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 lot of bread.</a:t>
            </a:r>
            <a:br>
              <a:rPr lang="en-US" b="0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  <a:t>Ex: There is not lots of sugar in the pot.</a:t>
            </a:r>
            <a:br>
              <a:rPr lang="en-US" b="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u="sng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n-US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9757-F84F-4069-B087-D0FF6870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30" y="846616"/>
            <a:ext cx="7862410" cy="9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452" name="Google Shape;452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53" name="Google Shape;453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4" name="Google Shape;454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55" name="Google Shape;45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56" name="Google Shape;456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58" name="Google Shape;458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Google Shape;459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303</Words>
  <Application>Microsoft Office PowerPoint</Application>
  <PresentationFormat>On-screen Show (16:9)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Verdana</vt:lpstr>
      <vt:lpstr>Simple Light</vt:lpstr>
      <vt:lpstr>Lesson 1 – Quantifiers</vt:lpstr>
      <vt:lpstr>Definitions</vt:lpstr>
      <vt:lpstr>PowerPoint Presentation</vt:lpstr>
      <vt:lpstr>2. Some and Any      Ex: I need some coffee.  Ex: I don’t need any coffee. Ex: Can I have some pens please? Ex: Do you need some coffee? Ex: Would you like some fresh water? Ex: Does she have any books? </vt:lpstr>
      <vt:lpstr>3. A few and a little     Ex: A few friends of mine will visit the museum.  Ex: A few students are not assigned to do the homework. Ex: There is a little water in the cup. Ex: Can you give me a little sugar?</vt:lpstr>
      <vt:lpstr>3. A lot of/ Lots of     Ex: There are a lot of students in the class. Ex: Are there lots of visitors at the museum? Ex: I don’t have a lot of bread. Ex: There is not lots of sugar in the pot.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Classroom Energizers </dc:title>
  <dc:creator>ITadmin</dc:creator>
  <cp:lastModifiedBy>Bunthoeun Hun</cp:lastModifiedBy>
  <cp:revision>86</cp:revision>
  <dcterms:modified xsi:type="dcterms:W3CDTF">2021-12-01T02:16:14Z</dcterms:modified>
</cp:coreProperties>
</file>