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27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tHv+xy9yQT4jByccnzufpvRZ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076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90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98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28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8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28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40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4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0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40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0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40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4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4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1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42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42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42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2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42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2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42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42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2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42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2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42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42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7" name="Google Shape;137;p43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43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3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3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43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43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43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43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43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43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3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4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44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4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4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44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5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5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45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45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45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45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45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45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45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45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45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45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45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45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45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45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5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5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2" name="Google Shape;202;p4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46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4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4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4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4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4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46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46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46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6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46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6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47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47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47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47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4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4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4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4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4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47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47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47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47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47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47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7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7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3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4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36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7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38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39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9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9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" name="Google Shape;7;p2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 txBox="1">
            <a:spLocks noGrp="1"/>
          </p:cNvSpPr>
          <p:nvPr>
            <p:ph type="title"/>
          </p:nvPr>
        </p:nvSpPr>
        <p:spPr>
          <a:xfrm>
            <a:off x="1184529" y="3494096"/>
            <a:ext cx="7899921" cy="9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200" dirty="0">
                <a:solidFill>
                  <a:schemeClr val="dk1"/>
                </a:solidFill>
                <a:latin typeface="Comic Sans MS" pitchFamily="66" charset="0"/>
              </a:rPr>
              <a:t>Lesson 4-Zero and First conditionals</a:t>
            </a:r>
            <a:endParaRPr sz="3200" dirty="0">
              <a:solidFill>
                <a:schemeClr val="dk1"/>
              </a:solidFill>
              <a:latin typeface="Comic Sans MS" pitchFamily="66" charset="0"/>
            </a:endParaRPr>
          </a:p>
        </p:txBody>
      </p:sp>
      <p:sp>
        <p:nvSpPr>
          <p:cNvPr id="272" name="Google Shape;272;p1"/>
          <p:cNvSpPr txBox="1">
            <a:spLocks noGrp="1"/>
          </p:cNvSpPr>
          <p:nvPr>
            <p:ph type="title" idx="2"/>
          </p:nvPr>
        </p:nvSpPr>
        <p:spPr>
          <a:xfrm>
            <a:off x="2935111" y="4499940"/>
            <a:ext cx="608603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 b="1" dirty="0">
                <a:solidFill>
                  <a:schemeClr val="dk1"/>
                </a:solidFill>
                <a:latin typeface="Comic Sans MS" panose="030F0702030302020204" pitchFamily="66" charset="0"/>
              </a:rPr>
              <a:t>Module 2 – Grammar Study 2</a:t>
            </a:r>
            <a:endParaRPr sz="3200" b="1"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45;p25">
            <a:extLst>
              <a:ext uri="{FF2B5EF4-FFF2-40B4-BE49-F238E27FC236}">
                <a16:creationId xmlns:a16="http://schemas.microsoft.com/office/drawing/2014/main" id="{91DD75FF-2875-4824-ACCA-22F5F6D4B80A}"/>
              </a:ext>
            </a:extLst>
          </p:cNvPr>
          <p:cNvSpPr txBox="1"/>
          <p:nvPr/>
        </p:nvSpPr>
        <p:spPr>
          <a:xfrm>
            <a:off x="326571" y="214489"/>
            <a:ext cx="8458200" cy="478648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mic Sans MS" pitchFamily="66" charset="0"/>
              </a:rPr>
              <a:t>A zero and first conditional sentence is made up of two halves – if clause and main/result clause.</a:t>
            </a:r>
          </a:p>
          <a:p>
            <a:pPr marL="288925"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latin typeface="Comic Sans MS" pitchFamily="66" charset="0"/>
              </a:rPr>
              <a:t>Zero Conditional </a:t>
            </a:r>
          </a:p>
          <a:p>
            <a:pPr marL="288925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latin typeface="Comic Sans MS" pitchFamily="66" charset="0"/>
              </a:rPr>
              <a:t>A. Form</a:t>
            </a:r>
          </a:p>
          <a:p>
            <a:pPr marL="288925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latin typeface="Comic Sans MS" pitchFamily="66" charset="0"/>
              </a:rPr>
              <a:t>                      </a:t>
            </a:r>
          </a:p>
          <a:p>
            <a:pPr marL="288925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latin typeface="Comic Sans MS" pitchFamily="66" charset="0"/>
              </a:rPr>
              <a:t>IF clause         Main/result clause  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31CACA-A136-4438-8D7D-5C85DF8ABF21}"/>
              </a:ext>
            </a:extLst>
          </p:cNvPr>
          <p:cNvSpPr/>
          <p:nvPr/>
        </p:nvSpPr>
        <p:spPr>
          <a:xfrm>
            <a:off x="359229" y="2923821"/>
            <a:ext cx="3500361" cy="906159"/>
          </a:xfrm>
          <a:prstGeom prst="wedgeRoundRectCallout">
            <a:avLst>
              <a:gd name="adj1" fmla="val -32320"/>
              <a:gd name="adj2" fmla="val 7495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omic Sans MS" panose="030F0702030302020204" pitchFamily="66" charset="0"/>
              </a:rPr>
              <a:t>If+ sub+ v1</a:t>
            </a:r>
            <a:r>
              <a:rPr lang="en-US" sz="2400" b="1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CD78AD9-D381-4964-A252-DBCAE584A730}"/>
              </a:ext>
            </a:extLst>
          </p:cNvPr>
          <p:cNvSpPr/>
          <p:nvPr/>
        </p:nvSpPr>
        <p:spPr>
          <a:xfrm>
            <a:off x="5081007" y="2923820"/>
            <a:ext cx="2923822" cy="906159"/>
          </a:xfrm>
          <a:prstGeom prst="wedgeRoundRectCallout">
            <a:avLst>
              <a:gd name="adj1" fmla="val -3613"/>
              <a:gd name="adj2" fmla="val 86170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omic Sans MS" panose="030F0702030302020204" pitchFamily="66" charset="0"/>
              </a:rPr>
              <a:t>Sub+ v1……</a:t>
            </a:r>
          </a:p>
        </p:txBody>
      </p:sp>
    </p:spTree>
    <p:extLst>
      <p:ext uri="{BB962C8B-B14F-4D97-AF65-F5344CB8AC3E}">
        <p14:creationId xmlns:p14="http://schemas.microsoft.com/office/powerpoint/2010/main" val="289975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DE24015-35BB-42E3-9B6B-875DD74E80AA}"/>
              </a:ext>
            </a:extLst>
          </p:cNvPr>
          <p:cNvSpPr txBox="1">
            <a:spLocks/>
          </p:cNvSpPr>
          <p:nvPr/>
        </p:nvSpPr>
        <p:spPr>
          <a:xfrm>
            <a:off x="1298223" y="627062"/>
            <a:ext cx="6683022" cy="3741737"/>
          </a:xfrm>
          <a:prstGeom prst="roundRect">
            <a:avLst/>
          </a:prstGeom>
          <a:solidFill>
            <a:schemeClr val="accent4"/>
          </a:solidFill>
          <a:ln w="38100" cap="flat" cmpd="sng" algn="ctr">
            <a:solidFill>
              <a:schemeClr val="bg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400" dirty="0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a. If + sub + V1… + </a:t>
            </a:r>
            <a:r>
              <a:rPr lang="en-GB" sz="2400" b="1" dirty="0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,</a:t>
            </a:r>
            <a:r>
              <a:rPr lang="en-GB" sz="2400" dirty="0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 sub + V1…</a:t>
            </a:r>
            <a:endParaRPr lang="en-US" sz="2400" dirty="0">
              <a:latin typeface="Comic Sans MS" panose="030F0702030302020204" pitchFamily="66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</a:pPr>
            <a:r>
              <a:rPr lang="en-GB" sz="2400" dirty="0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b. Sub + V1… + if + sub + V1…</a:t>
            </a:r>
            <a:endParaRPr lang="en-US" sz="2400" dirty="0">
              <a:latin typeface="Comic Sans MS" panose="030F0702030302020204" pitchFamily="66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342900" indent="-342900">
              <a:lnSpc>
                <a:spcPct val="107000"/>
              </a:lnSpc>
              <a:buFont typeface="Verdana" panose="020B0604030504040204" pitchFamily="34" charset="0"/>
              <a:buChar char="-"/>
            </a:pPr>
            <a:r>
              <a:rPr lang="en-GB" sz="2400" dirty="0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If you throw a stone in a lake, it sinks.</a:t>
            </a:r>
            <a:endParaRPr lang="en-US" sz="2400" dirty="0">
              <a:latin typeface="Comic Sans MS" panose="030F0702030302020204" pitchFamily="66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342900" indent="-342900">
              <a:lnSpc>
                <a:spcPct val="107000"/>
              </a:lnSpc>
              <a:buFont typeface="Verdana" panose="020B0604030504040204" pitchFamily="34" charset="0"/>
              <a:buChar char="-"/>
            </a:pPr>
            <a:r>
              <a:rPr lang="en-GB" sz="2400" dirty="0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A stone sinks if you throw it in a lake. </a:t>
            </a:r>
            <a:endParaRPr lang="en-US" sz="2400" dirty="0">
              <a:latin typeface="Comic Sans MS" panose="030F0702030302020204" pitchFamily="66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342900" indent="-342900">
              <a:lnSpc>
                <a:spcPct val="107000"/>
              </a:lnSpc>
              <a:buFont typeface="Verdana" panose="020B0604030504040204" pitchFamily="34" charset="0"/>
              <a:buChar char="-"/>
            </a:pPr>
            <a:r>
              <a:rPr lang="en-GB" sz="2400" dirty="0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You get wet if you stand in the rain. </a:t>
            </a:r>
            <a:endParaRPr lang="en-US" sz="2400" dirty="0">
              <a:latin typeface="Comic Sans MS" panose="030F0702030302020204" pitchFamily="66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Verdana" panose="020B0604030504040204" pitchFamily="34" charset="0"/>
              <a:buChar char="-"/>
            </a:pPr>
            <a:r>
              <a:rPr lang="en-GB" sz="2400" dirty="0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If you stand in the rain, you get wet. </a:t>
            </a:r>
            <a:endParaRPr lang="en-US" sz="2400" dirty="0">
              <a:latin typeface="Comic Sans MS" panose="030F0702030302020204" pitchFamily="66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 </a:t>
            </a:r>
            <a:endParaRPr lang="en-US" sz="2400" dirty="0">
              <a:latin typeface="Comic Sans MS" panose="030F0702030302020204" pitchFamily="66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5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ABE026-CA69-4548-9B8F-6548B240694A}"/>
              </a:ext>
            </a:extLst>
          </p:cNvPr>
          <p:cNvSpPr/>
          <p:nvPr/>
        </p:nvSpPr>
        <p:spPr>
          <a:xfrm>
            <a:off x="1275644" y="767643"/>
            <a:ext cx="6445956" cy="3612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B. Use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 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. statements about real world</a:t>
            </a: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ii. Refer to general truths </a:t>
            </a:r>
          </a:p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- If my husband gets a cold, I usually catch it.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- You get purple if you mix red and blue.</a:t>
            </a:r>
          </a:p>
        </p:txBody>
      </p:sp>
    </p:spTree>
    <p:extLst>
      <p:ext uri="{BB962C8B-B14F-4D97-AF65-F5344CB8AC3E}">
        <p14:creationId xmlns:p14="http://schemas.microsoft.com/office/powerpoint/2010/main" val="229305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CBBC9446-0D54-44B0-ABE5-E46282F8943D}"/>
              </a:ext>
            </a:extLst>
          </p:cNvPr>
          <p:cNvSpPr txBox="1">
            <a:spLocks/>
          </p:cNvSpPr>
          <p:nvPr/>
        </p:nvSpPr>
        <p:spPr>
          <a:xfrm>
            <a:off x="628650" y="274638"/>
            <a:ext cx="7886700" cy="61601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tx1"/>
                </a:solidFill>
                <a:latin typeface="Comic Sans MS" panose="030F0702030302020204" pitchFamily="66" charset="0"/>
              </a:rPr>
              <a:t>First Conditional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9C2722C5-51D3-466A-BAC2-33FF8715D856}"/>
              </a:ext>
            </a:extLst>
          </p:cNvPr>
          <p:cNvSpPr txBox="1">
            <a:spLocks/>
          </p:cNvSpPr>
          <p:nvPr/>
        </p:nvSpPr>
        <p:spPr>
          <a:xfrm>
            <a:off x="628650" y="1027290"/>
            <a:ext cx="7886699" cy="35562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5150" indent="-514350">
              <a:buFont typeface="Arial"/>
              <a:buAutoNum type="alphaUcPeriod"/>
            </a:pPr>
            <a:r>
              <a:rPr lang="en-US" sz="3600" dirty="0">
                <a:latin typeface="Comic Sans MS" panose="030F0702030302020204" pitchFamily="66" charset="0"/>
              </a:rPr>
              <a:t>From</a:t>
            </a:r>
          </a:p>
          <a:p>
            <a:pPr marL="50800"/>
            <a:endParaRPr lang="en-US" dirty="0"/>
          </a:p>
          <a:p>
            <a:pPr marL="50800"/>
            <a:endParaRPr lang="en-US" dirty="0"/>
          </a:p>
          <a:p>
            <a:pPr marL="50800"/>
            <a:endParaRPr lang="en-US" dirty="0"/>
          </a:p>
          <a:p>
            <a:pPr marL="50800"/>
            <a:endParaRPr lang="en-US" dirty="0"/>
          </a:p>
          <a:p>
            <a:pPr marL="50800"/>
            <a:endParaRPr lang="en-US" dirty="0"/>
          </a:p>
          <a:p>
            <a:pPr marL="50800"/>
            <a:endParaRPr lang="en-US" sz="3600" dirty="0">
              <a:latin typeface="Comic Sans MS" panose="030F0702030302020204" pitchFamily="66" charset="0"/>
            </a:endParaRPr>
          </a:p>
          <a:p>
            <a:pPr marL="50800"/>
            <a:r>
              <a:rPr lang="en-US" sz="3600" dirty="0">
                <a:latin typeface="Comic Sans MS" panose="030F0702030302020204" pitchFamily="66" charset="0"/>
              </a:rPr>
              <a:t>If clause                      Main clause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A256C-01A6-4B12-BA72-0F291BF3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8" y="1779433"/>
            <a:ext cx="3584759" cy="1426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9574EB-AD40-42E4-A870-4D3CAB955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648" y="1748951"/>
            <a:ext cx="3895682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0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8">
            <a:extLst>
              <a:ext uri="{FF2B5EF4-FFF2-40B4-BE49-F238E27FC236}">
                <a16:creationId xmlns:a16="http://schemas.microsoft.com/office/drawing/2014/main" id="{B45D0175-DADC-463B-88E5-1E4BD167BF23}"/>
              </a:ext>
            </a:extLst>
          </p:cNvPr>
          <p:cNvSpPr txBox="1">
            <a:spLocks/>
          </p:cNvSpPr>
          <p:nvPr/>
        </p:nvSpPr>
        <p:spPr>
          <a:xfrm>
            <a:off x="1207911" y="349957"/>
            <a:ext cx="7112000" cy="4154310"/>
          </a:xfrm>
          <a:prstGeom prst="roundRect">
            <a:avLst/>
          </a:prstGeom>
          <a:solidFill>
            <a:schemeClr val="accent4"/>
          </a:solidFill>
          <a:ln w="381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400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a. If + sub + V1… + </a:t>
            </a:r>
            <a:r>
              <a:rPr lang="en-GB" sz="2400" b="1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,</a:t>
            </a:r>
            <a:r>
              <a:rPr lang="en-GB" sz="2400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 sub + will + V(base form)</a:t>
            </a:r>
            <a:endParaRPr lang="en-US" sz="2400">
              <a:latin typeface="Comic Sans MS" panose="030F0702030302020204" pitchFamily="66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</a:pPr>
            <a:r>
              <a:rPr lang="en-GB" sz="2400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b. Sub + will + V(b)… + if + sub + V1…</a:t>
            </a:r>
            <a:endParaRPr lang="en-US" sz="2400">
              <a:latin typeface="Comic Sans MS" panose="030F0702030302020204" pitchFamily="66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342900" indent="-342900">
              <a:lnSpc>
                <a:spcPct val="107000"/>
              </a:lnSpc>
              <a:buFont typeface="Verdana" panose="020B0604030504040204" pitchFamily="34" charset="0"/>
              <a:buChar char="-"/>
            </a:pPr>
            <a:r>
              <a:rPr lang="en-GB" sz="2400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If Sreymao leaves, Dara will be sad.</a:t>
            </a:r>
            <a:endParaRPr lang="en-US" sz="2400">
              <a:latin typeface="Comic Sans MS" panose="030F0702030302020204" pitchFamily="66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342900" indent="-342900">
              <a:lnSpc>
                <a:spcPct val="107000"/>
              </a:lnSpc>
              <a:buFont typeface="Verdana" panose="020B0604030504040204" pitchFamily="34" charset="0"/>
              <a:buChar char="-"/>
            </a:pPr>
            <a:r>
              <a:rPr lang="en-GB" sz="2400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Dara will be sad if Sreymao leaves. </a:t>
            </a:r>
            <a:endParaRPr lang="en-US" sz="2400">
              <a:latin typeface="Comic Sans MS" panose="030F0702030302020204" pitchFamily="66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342900" indent="-342900">
              <a:lnSpc>
                <a:spcPct val="107000"/>
              </a:lnSpc>
              <a:buFont typeface="Verdana" panose="020B0604030504040204" pitchFamily="34" charset="0"/>
              <a:buChar char="-"/>
            </a:pPr>
            <a:r>
              <a:rPr lang="en-GB" sz="2400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If you don’t leave my room, I will kick you.</a:t>
            </a:r>
            <a:endParaRPr lang="en-US" sz="2400">
              <a:latin typeface="Comic Sans MS" panose="030F0702030302020204" pitchFamily="66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Verdana" panose="020B0604030504040204" pitchFamily="34" charset="0"/>
              <a:buChar char="-"/>
            </a:pPr>
            <a:r>
              <a:rPr lang="en-GB" sz="2400">
                <a:latin typeface="Comic Sans MS" panose="030F0702030302020204" pitchFamily="66" charset="0"/>
                <a:ea typeface="Calibri" panose="020F0502020204030204" pitchFamily="34" charset="0"/>
                <a:cs typeface="DaunPenh" panose="01010101010101010101" pitchFamily="2" charset="0"/>
              </a:rPr>
              <a:t>I will kick you if you don’t leave my room. </a:t>
            </a:r>
            <a:endParaRPr lang="en-US" sz="2400" dirty="0">
              <a:latin typeface="Comic Sans MS" panose="030F0702030302020204" pitchFamily="66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6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41EEFD-42AA-4D6A-A737-968E0F6B1C5E}"/>
              </a:ext>
            </a:extLst>
          </p:cNvPr>
          <p:cNvSpPr/>
          <p:nvPr/>
        </p:nvSpPr>
        <p:spPr>
          <a:xfrm>
            <a:off x="1027289" y="338667"/>
            <a:ext cx="7168444" cy="396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B. Use </a:t>
            </a:r>
          </a:p>
          <a:p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 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i.Things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that are possible in the present or future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ii.Things</a:t>
            </a:r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 that may happen</a:t>
            </a:r>
          </a:p>
          <a:p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- If it is sunny, we will go to the park.</a:t>
            </a:r>
          </a:p>
          <a:p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- We will go to the park if it is sunny. </a:t>
            </a:r>
          </a:p>
        </p:txBody>
      </p:sp>
    </p:spTree>
    <p:extLst>
      <p:ext uri="{BB962C8B-B14F-4D97-AF65-F5344CB8AC3E}">
        <p14:creationId xmlns:p14="http://schemas.microsoft.com/office/powerpoint/2010/main" val="176110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26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452" name="Google Shape;452;p26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453" name="Google Shape;453;p26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/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454" name="Google Shape;454;p26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455" name="Google Shape;455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627"/>
                    </a:srgbClr>
                  </a:outerShdw>
                </a:effectLst>
              </p:spPr>
            </p:pic>
            <p:sp>
              <p:nvSpPr>
                <p:cNvPr id="456" name="Google Shape;456;p26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7" name="Google Shape;457;p26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458" name="Google Shape;458;p26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59" name="Google Shape;459;p2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6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26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303</Words>
  <Application>Microsoft Office PowerPoint</Application>
  <PresentationFormat>On-screen Show (16:9)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Comic Sans MS</vt:lpstr>
      <vt:lpstr>Verdana</vt:lpstr>
      <vt:lpstr>Simple Light</vt:lpstr>
      <vt:lpstr>Lesson 4-Zero and First conditionals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Classroom Energizers </dc:title>
  <dc:creator>ITadmin</dc:creator>
  <cp:lastModifiedBy>Lavy Hou</cp:lastModifiedBy>
  <cp:revision>90</cp:revision>
  <dcterms:modified xsi:type="dcterms:W3CDTF">2021-11-30T06:43:39Z</dcterms:modified>
</cp:coreProperties>
</file>