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7" r:id="rId3"/>
    <p:sldId id="298" r:id="rId4"/>
    <p:sldId id="300" r:id="rId5"/>
    <p:sldId id="301" r:id="rId6"/>
    <p:sldId id="306" r:id="rId7"/>
    <p:sldId id="303" r:id="rId8"/>
    <p:sldId id="304" r:id="rId9"/>
    <p:sldId id="305" r:id="rId10"/>
    <p:sldId id="27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4" roundtripDataSignature="AMtx7mgtHv+xy9yQT4jByccnzufpvRZ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076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0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98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8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1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42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2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42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2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42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42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2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42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42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43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43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3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3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3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3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3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4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4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4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4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4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5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5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45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45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5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5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5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5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45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45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45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5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45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45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45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5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46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4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4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4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46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46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46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6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46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6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7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47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47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47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7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7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4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36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8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39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9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9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40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0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0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0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1184529" y="3494096"/>
            <a:ext cx="7899921" cy="9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200" dirty="0">
                <a:solidFill>
                  <a:schemeClr val="dk1"/>
                </a:solidFill>
                <a:latin typeface="Comic Sans MS" pitchFamily="66" charset="0"/>
              </a:rPr>
              <a:t>Lesson 5-Comparative and Superlative Adjectives</a:t>
            </a:r>
            <a:endParaRPr sz="3200" dirty="0">
              <a:solidFill>
                <a:schemeClr val="dk1"/>
              </a:solidFill>
              <a:latin typeface="Comic Sans MS" pitchFamily="66" charset="0"/>
            </a:endParaRPr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2935111" y="4499940"/>
            <a:ext cx="608603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b="1" dirty="0">
                <a:solidFill>
                  <a:schemeClr val="dk1"/>
                </a:solidFill>
                <a:latin typeface="Comic Sans MS" panose="030F0702030302020204" pitchFamily="66" charset="0"/>
              </a:rPr>
              <a:t>Module 2 – Grammar Study 2</a:t>
            </a:r>
            <a:endParaRPr sz="3200" b="1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26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452" name="Google Shape;452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453" name="Google Shape;453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54" name="Google Shape;454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455" name="Google Shape;455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456" name="Google Shape;456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7" name="Google Shape;457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458" name="Google Shape;458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9" name="Google Shape;459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B6EE27-B11F-45B6-B93F-B8D876967ABF}"/>
              </a:ext>
            </a:extLst>
          </p:cNvPr>
          <p:cNvSpPr/>
          <p:nvPr/>
        </p:nvSpPr>
        <p:spPr>
          <a:xfrm>
            <a:off x="723014" y="939651"/>
            <a:ext cx="7783033" cy="35579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Comic Sans MS" panose="030F0702030302020204" pitchFamily="66" charset="0"/>
              </a:rPr>
              <a:t>I. Comparative Adjective</a:t>
            </a:r>
          </a:p>
          <a:p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Comparative adjectives are used to compare differences between the two objects that they modify (larger, smaller, faster, higher). They are used in sentences where two nouns are compared</a:t>
            </a:r>
          </a:p>
          <a:p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</a:p>
          <a:p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ABE026-CA69-4548-9B8F-6548B240694A}"/>
              </a:ext>
            </a:extLst>
          </p:cNvPr>
          <p:cNvSpPr/>
          <p:nvPr/>
        </p:nvSpPr>
        <p:spPr>
          <a:xfrm>
            <a:off x="776177" y="627322"/>
            <a:ext cx="7378995" cy="36150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Example: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My house is larger than hers.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This box is smaller than the one I lost.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Your dog is bigger than Jim's dog.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Bopha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is taller than </a:t>
            </a:r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Sokha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5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8">
            <a:extLst>
              <a:ext uri="{FF2B5EF4-FFF2-40B4-BE49-F238E27FC236}">
                <a16:creationId xmlns:a16="http://schemas.microsoft.com/office/drawing/2014/main" id="{B45D0175-DADC-463B-88E5-1E4BD167BF23}"/>
              </a:ext>
            </a:extLst>
          </p:cNvPr>
          <p:cNvSpPr txBox="1">
            <a:spLocks/>
          </p:cNvSpPr>
          <p:nvPr/>
        </p:nvSpPr>
        <p:spPr>
          <a:xfrm>
            <a:off x="797442" y="627322"/>
            <a:ext cx="7772400" cy="3732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II. Superlative Adjective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Superlative adjectives are used to describe an object which is at the upper or lower limit of a quality (the tallest, the smallest, the fastest). They are used in sentences where a subject is compared to a group of objects.</a:t>
            </a:r>
          </a:p>
          <a:p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31076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41EEFD-42AA-4D6A-A737-968E0F6B1C5E}"/>
              </a:ext>
            </a:extLst>
          </p:cNvPr>
          <p:cNvSpPr/>
          <p:nvPr/>
        </p:nvSpPr>
        <p:spPr>
          <a:xfrm>
            <a:off x="499730" y="338666"/>
            <a:ext cx="8070112" cy="4105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Example: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My house is the largest one in our neighborhood.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This is the smallest box I've ever seen.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John is the fastest runner in the football team.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Jupiter is the biggest planet in our Solar System.</a:t>
            </a:r>
          </a:p>
        </p:txBody>
      </p:sp>
    </p:spTree>
    <p:extLst>
      <p:ext uri="{BB962C8B-B14F-4D97-AF65-F5344CB8AC3E}">
        <p14:creationId xmlns:p14="http://schemas.microsoft.com/office/powerpoint/2010/main" val="176110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BEC096-DFB6-4F8F-9E41-9034129765DA}"/>
              </a:ext>
            </a:extLst>
          </p:cNvPr>
          <p:cNvSpPr txBox="1"/>
          <p:nvPr/>
        </p:nvSpPr>
        <p:spPr>
          <a:xfrm>
            <a:off x="1123950" y="565488"/>
            <a:ext cx="72104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III. How to form Comparative and  Superlative Adjectives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One syllable adjective, add er for the comparative and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est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for the superlative. If the adjective has a consonant+ single vowel+ consonant spelling, the final consonant must be doubled before adding the ending.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Ex: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large          larger           the largest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fat             fatter           the fattest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big             bigger           the biggest</a:t>
            </a:r>
          </a:p>
          <a:p>
            <a:endParaRPr 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5F5AA4-0649-40EC-848B-39F76092FB4C}"/>
              </a:ext>
            </a:extLst>
          </p:cNvPr>
          <p:cNvSpPr/>
          <p:nvPr/>
        </p:nvSpPr>
        <p:spPr>
          <a:xfrm>
            <a:off x="2105025" y="3662362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DEA91D1-4FDE-4217-ACE1-76A005516E61}"/>
              </a:ext>
            </a:extLst>
          </p:cNvPr>
          <p:cNvSpPr/>
          <p:nvPr/>
        </p:nvSpPr>
        <p:spPr>
          <a:xfrm>
            <a:off x="3995737" y="3662362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40CDB8A-9613-4D90-BB70-4D1EE47D9990}"/>
              </a:ext>
            </a:extLst>
          </p:cNvPr>
          <p:cNvSpPr/>
          <p:nvPr/>
        </p:nvSpPr>
        <p:spPr>
          <a:xfrm>
            <a:off x="2105024" y="4048542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75DD84A-D53A-48CC-A16A-F371B164CE22}"/>
              </a:ext>
            </a:extLst>
          </p:cNvPr>
          <p:cNvSpPr/>
          <p:nvPr/>
        </p:nvSpPr>
        <p:spPr>
          <a:xfrm>
            <a:off x="3995736" y="4041038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9FA7AB5-B242-4B3C-A110-6ACCDBE64C89}"/>
              </a:ext>
            </a:extLst>
          </p:cNvPr>
          <p:cNvSpPr/>
          <p:nvPr/>
        </p:nvSpPr>
        <p:spPr>
          <a:xfrm>
            <a:off x="2105024" y="4463711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96D776B-3229-417C-9FCA-E30A14F58542}"/>
              </a:ext>
            </a:extLst>
          </p:cNvPr>
          <p:cNvSpPr/>
          <p:nvPr/>
        </p:nvSpPr>
        <p:spPr>
          <a:xfrm>
            <a:off x="4010025" y="4436114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466442-6764-4B50-9140-1CFEDC28AF2A}"/>
              </a:ext>
            </a:extLst>
          </p:cNvPr>
          <p:cNvSpPr txBox="1"/>
          <p:nvPr/>
        </p:nvSpPr>
        <p:spPr>
          <a:xfrm>
            <a:off x="259645" y="553970"/>
            <a:ext cx="85908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omic Sans MS" panose="030F0702030302020204" pitchFamily="66" charset="0"/>
              </a:rPr>
              <a:t>Two or more syllable adjective, add more for comparative and most for the superlative. 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Example: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beautiful            more beautiful            the most beautiful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dangerous          more dangerous          the most dangerous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difficult              more difficult              the most difficult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0E99C8D-9B70-4AF6-9844-076A9CB3D1A5}"/>
              </a:ext>
            </a:extLst>
          </p:cNvPr>
          <p:cNvSpPr/>
          <p:nvPr/>
        </p:nvSpPr>
        <p:spPr>
          <a:xfrm>
            <a:off x="1847850" y="2205037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FBB1BE-7E89-4BEA-A086-5D30A53092E1}"/>
              </a:ext>
            </a:extLst>
          </p:cNvPr>
          <p:cNvSpPr/>
          <p:nvPr/>
        </p:nvSpPr>
        <p:spPr>
          <a:xfrm>
            <a:off x="5153025" y="2205037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E4768F-3439-4A11-8C30-8A20FB7D6B77}"/>
              </a:ext>
            </a:extLst>
          </p:cNvPr>
          <p:cNvSpPr/>
          <p:nvPr/>
        </p:nvSpPr>
        <p:spPr>
          <a:xfrm>
            <a:off x="1847850" y="2575456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0C6DDB-CFB3-44FB-B7F8-A4CBA8DBB3D9}"/>
              </a:ext>
            </a:extLst>
          </p:cNvPr>
          <p:cNvSpPr/>
          <p:nvPr/>
        </p:nvSpPr>
        <p:spPr>
          <a:xfrm>
            <a:off x="5153025" y="2575456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521797-3C11-405D-8931-30202443532A}"/>
              </a:ext>
            </a:extLst>
          </p:cNvPr>
          <p:cNvSpPr/>
          <p:nvPr/>
        </p:nvSpPr>
        <p:spPr>
          <a:xfrm>
            <a:off x="1847849" y="2945875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941D92-E3CD-40D6-AA7A-FF143ECA4BE2}"/>
              </a:ext>
            </a:extLst>
          </p:cNvPr>
          <p:cNvSpPr/>
          <p:nvPr/>
        </p:nvSpPr>
        <p:spPr>
          <a:xfrm>
            <a:off x="5153025" y="2979750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D0A87CE-5E2E-4E72-914C-0A18F45FD5DB}"/>
              </a:ext>
            </a:extLst>
          </p:cNvPr>
          <p:cNvSpPr txBox="1">
            <a:spLocks/>
          </p:cNvSpPr>
          <p:nvPr/>
        </p:nvSpPr>
        <p:spPr>
          <a:xfrm>
            <a:off x="225778" y="274638"/>
            <a:ext cx="8289572" cy="43989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Two-syllable adjective ending in “y” and “y” stands after consonant, change “y” to </a:t>
            </a:r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ier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for comparative and </a:t>
            </a:r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iest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for superlative.</a:t>
            </a:r>
            <a:b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Example:</a:t>
            </a:r>
            <a:b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happy              happier             the happiest</a:t>
            </a:r>
            <a:b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easy                easier               the easiest</a:t>
            </a:r>
            <a:b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friendly          friendlier          the friendliest</a:t>
            </a:r>
            <a:b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C789E28-61BE-487C-AEE9-1684C82727BA}"/>
              </a:ext>
            </a:extLst>
          </p:cNvPr>
          <p:cNvSpPr/>
          <p:nvPr/>
        </p:nvSpPr>
        <p:spPr>
          <a:xfrm>
            <a:off x="2019300" y="2205037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D4B7399-4438-4A2B-BBBE-2134ACDC4B94}"/>
              </a:ext>
            </a:extLst>
          </p:cNvPr>
          <p:cNvSpPr/>
          <p:nvPr/>
        </p:nvSpPr>
        <p:spPr>
          <a:xfrm>
            <a:off x="4914900" y="2205037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FE592D-F455-4A5C-80A3-6FF2BF6455F8}"/>
              </a:ext>
            </a:extLst>
          </p:cNvPr>
          <p:cNvSpPr/>
          <p:nvPr/>
        </p:nvSpPr>
        <p:spPr>
          <a:xfrm>
            <a:off x="2019299" y="2652714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C808D3-9CE0-4F23-BE9D-BD4830498107}"/>
              </a:ext>
            </a:extLst>
          </p:cNvPr>
          <p:cNvSpPr/>
          <p:nvPr/>
        </p:nvSpPr>
        <p:spPr>
          <a:xfrm>
            <a:off x="4914900" y="2652713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446B31-4EBF-49F5-A6C4-51860A9F0E02}"/>
              </a:ext>
            </a:extLst>
          </p:cNvPr>
          <p:cNvSpPr/>
          <p:nvPr/>
        </p:nvSpPr>
        <p:spPr>
          <a:xfrm>
            <a:off x="2300286" y="3072605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F4FEE5-5628-46DB-BA2B-A7B127139EFF}"/>
              </a:ext>
            </a:extLst>
          </p:cNvPr>
          <p:cNvSpPr/>
          <p:nvPr/>
        </p:nvSpPr>
        <p:spPr>
          <a:xfrm>
            <a:off x="4936769" y="3100389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5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650B2F1-7975-4A58-91AD-BFA2C612C20A}"/>
              </a:ext>
            </a:extLst>
          </p:cNvPr>
          <p:cNvSpPr txBox="1">
            <a:spLocks/>
          </p:cNvSpPr>
          <p:nvPr/>
        </p:nvSpPr>
        <p:spPr>
          <a:xfrm>
            <a:off x="135467" y="274638"/>
            <a:ext cx="8875183" cy="41506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Exceptions: Some special irregular comparatives and superlatives which you should be aware of</a:t>
            </a:r>
            <a:b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-Good                        Better                the Best</a:t>
            </a:r>
            <a:b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-Bad                         Worse                 the Worst</a:t>
            </a:r>
            <a:b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-Much/Many             More                   the Most</a:t>
            </a:r>
            <a:b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-Little                       Less                    the Least </a:t>
            </a:r>
            <a:b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-Far      Farther/Further     the  Farthest/Furthest</a:t>
            </a:r>
            <a:b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A43691A-BDCD-4DCD-9412-9C41ADD2A684}"/>
              </a:ext>
            </a:extLst>
          </p:cNvPr>
          <p:cNvSpPr/>
          <p:nvPr/>
        </p:nvSpPr>
        <p:spPr>
          <a:xfrm>
            <a:off x="2000250" y="1328737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D417044-141E-4C5F-B3F6-8A0BFEE87927}"/>
              </a:ext>
            </a:extLst>
          </p:cNvPr>
          <p:cNvSpPr/>
          <p:nvPr/>
        </p:nvSpPr>
        <p:spPr>
          <a:xfrm>
            <a:off x="5534025" y="1347788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E78FFE-815C-4CB2-B278-B13F35B21538}"/>
              </a:ext>
            </a:extLst>
          </p:cNvPr>
          <p:cNvSpPr/>
          <p:nvPr/>
        </p:nvSpPr>
        <p:spPr>
          <a:xfrm>
            <a:off x="2000249" y="1709737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E787C3-989F-4517-87BA-038273BE3FBC}"/>
              </a:ext>
            </a:extLst>
          </p:cNvPr>
          <p:cNvSpPr/>
          <p:nvPr/>
        </p:nvSpPr>
        <p:spPr>
          <a:xfrm>
            <a:off x="5534025" y="1766888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8FFC95-C0E0-461E-B2E8-FBB50187C374}"/>
              </a:ext>
            </a:extLst>
          </p:cNvPr>
          <p:cNvSpPr/>
          <p:nvPr/>
        </p:nvSpPr>
        <p:spPr>
          <a:xfrm>
            <a:off x="2743200" y="2207066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7AE8E81-309F-4508-8FB8-E8B74698E8FE}"/>
              </a:ext>
            </a:extLst>
          </p:cNvPr>
          <p:cNvSpPr/>
          <p:nvPr/>
        </p:nvSpPr>
        <p:spPr>
          <a:xfrm>
            <a:off x="5581649" y="2207066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F1B83F7-BA73-4CA2-B069-7E46941506D4}"/>
              </a:ext>
            </a:extLst>
          </p:cNvPr>
          <p:cNvSpPr/>
          <p:nvPr/>
        </p:nvSpPr>
        <p:spPr>
          <a:xfrm>
            <a:off x="2028823" y="2615052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7BC2697-4FAE-4DC9-9CA5-F2AD67B983A4}"/>
              </a:ext>
            </a:extLst>
          </p:cNvPr>
          <p:cNvSpPr/>
          <p:nvPr/>
        </p:nvSpPr>
        <p:spPr>
          <a:xfrm>
            <a:off x="5600698" y="2626166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864653-E67E-4C6F-B29B-AA046DA20369}"/>
              </a:ext>
            </a:extLst>
          </p:cNvPr>
          <p:cNvSpPr/>
          <p:nvPr/>
        </p:nvSpPr>
        <p:spPr>
          <a:xfrm>
            <a:off x="993422" y="3043237"/>
            <a:ext cx="5619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D8099D-216D-4B63-9FF4-AEFA8D081DDB}"/>
              </a:ext>
            </a:extLst>
          </p:cNvPr>
          <p:cNvSpPr/>
          <p:nvPr/>
        </p:nvSpPr>
        <p:spPr>
          <a:xfrm>
            <a:off x="4402667" y="3043237"/>
            <a:ext cx="45032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951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377</Words>
  <Application>Microsoft Office PowerPoint</Application>
  <PresentationFormat>On-screen Show (16:9)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Comic Sans MS</vt:lpstr>
      <vt:lpstr>Verdana</vt:lpstr>
      <vt:lpstr>Wingdings</vt:lpstr>
      <vt:lpstr>Simple Light</vt:lpstr>
      <vt:lpstr>Lesson 5-Comparative and Superlative Adjectives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Classroom Energizers </dc:title>
  <dc:creator>ITadmin</dc:creator>
  <cp:lastModifiedBy>Lavy Hou</cp:lastModifiedBy>
  <cp:revision>94</cp:revision>
  <dcterms:modified xsi:type="dcterms:W3CDTF">2021-12-21T04:08:37Z</dcterms:modified>
</cp:coreProperties>
</file>