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0464f0c01e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10464f0c01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464f0c01e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464f0c01e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464f0c01e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464f0c01e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0464f0c01e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10464f0c01e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464f0c01e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464f0c01e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0464f0c01e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0464f0c01e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464f0c01e_0_1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0464f0c01e_0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464f0c01e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464f0c01e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464f0c01e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464f0c01e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464f0c01e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464f0c01e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464f0c01e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464f0c01e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464f0c01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464f0c01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" name="Google Shape;57;p1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0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3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3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2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4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2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5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5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6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6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2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6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6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6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2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8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59" name="Google Shape;15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1" name="Google Shape;161;p28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66" name="Google Shape;16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2" name="Google Shape;172;p28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82" name="Google Shape;182;p29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29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29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200" cy="48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" name="Google Shape;203;p30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6" name="Google Shape;206;p30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31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31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13" name="Google Shape;213;p31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4" name="Google Shape;214;p31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15" name="Google Shape;215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31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18" name="Google Shape;218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0" name="Google Shape;220;p31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21" name="Google Shape;221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24" name="Google Shape;224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6" name="Google Shape;226;p31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27" name="Google Shape;227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29" name="Google Shape;229;p31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30" name="Google Shape;230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2" name="Google Shape;232;p31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33" name="Google Shape;233;p31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1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35" name="Google Shape;235;p31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7" name="Google Shape;247;p32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p32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50" name="Google Shape;250;p32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51" name="Google Shape;251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32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54" name="Google Shape;254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6" name="Google Shape;256;p32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57" name="Google Shape;257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9" name="Google Shape;259;p32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60" name="Google Shape;260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62" name="Google Shape;262;p32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63" name="Google Shape;263;p32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2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5" name="Google Shape;265;p32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9" name="Google Shape;26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50000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1" name="Google Shape;271;p32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p33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8" name="Google Shape;278;p33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79" name="Google Shape;279;p33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0" name="Google Shape;280;p33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81" name="Google Shape;281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3" name="Google Shape;283;p33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84" name="Google Shape;284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6" name="Google Shape;286;p33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87" name="Google Shape;287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89" name="Google Shape;289;p33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90" name="Google Shape;290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2" name="Google Shape;292;p33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93" name="Google Shape;293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5" name="Google Shape;295;p33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96" name="Google Shape;296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98" name="Google Shape;298;p33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99" name="Google Shape;299;p3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3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1" name="Google Shape;301;p33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2" name="Google Shape;302;p33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4" name="Google Shape;304;p33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33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33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" name="Google Shape;30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3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asserellesNumerique" TargetMode="External"/><Relationship Id="rId10" Type="http://schemas.openxmlformats.org/officeDocument/2006/relationships/image" Target="../media/image6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passerellesnumeriques.org/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facebook.com/passerelles.numeriques" TargetMode="External"/><Relationship Id="rId5" Type="http://schemas.openxmlformats.org/officeDocument/2006/relationships/hyperlink" Target="https://www.linkedin.com/company/passerellesnum-riques/" TargetMode="External"/><Relationship Id="rId6" Type="http://schemas.openxmlformats.org/officeDocument/2006/relationships/image" Target="../media/image10.png"/><Relationship Id="rId7" Type="http://schemas.openxmlformats.org/officeDocument/2006/relationships/hyperlink" Target="https://twitter.com/passerellesnume" TargetMode="External"/><Relationship Id="rId8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4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15" name="Google Shape;315;p34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4"/>
          <p:cNvSpPr txBox="1"/>
          <p:nvPr>
            <p:ph type="title"/>
          </p:nvPr>
        </p:nvSpPr>
        <p:spPr>
          <a:xfrm>
            <a:off x="98099" y="3670575"/>
            <a:ext cx="8986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6 – </a:t>
            </a: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Present Simple or Present Progressive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7" name="Google Shape;317;p34"/>
          <p:cNvSpPr txBox="1"/>
          <p:nvPr>
            <p:ph idx="2" type="title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/>
        </p:nvSpPr>
        <p:spPr>
          <a:xfrm>
            <a:off x="896950" y="1009075"/>
            <a:ext cx="76803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things that are happening at the moment of speaking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water is boiling now, so you can put the tea in. 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temporary situation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Sreymao is staying in Kampong Cham for a few weeks.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new actions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drinking too much coffee these days because I’m busy at work.</a:t>
            </a:r>
            <a:endParaRPr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people in the pictures or photos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photo, we are walking around the lake.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ic Sans MS"/>
              <a:buAutoNum type="alphaLcPeriod"/>
            </a:pPr>
            <a:r>
              <a:rPr b="1" i="1"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a planned future arrangement </a:t>
            </a:r>
            <a:endParaRPr b="1" i="1" sz="17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648335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Comic Sans MS"/>
              <a:buChar char="-"/>
            </a:pPr>
            <a:r>
              <a:rPr lang="en" sz="1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I’m having lunch with my family tomorrow.</a:t>
            </a:r>
            <a:endParaRPr b="1" i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3" name="Google Shape;373;p4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Use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idx="1" type="body"/>
          </p:nvPr>
        </p:nvSpPr>
        <p:spPr>
          <a:xfrm>
            <a:off x="-8075" y="1177250"/>
            <a:ext cx="8753400" cy="363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1428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verbs add -ing to the base form of the verb:</a:t>
            </a:r>
            <a:endParaRPr b="1"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going, wearing, visiting, eating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Verbs that end in one -e lose the -e:</a:t>
            </a:r>
            <a:endParaRPr b="1"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Smoking, coming, hoping, writing *(L</a:t>
            </a:r>
            <a:r>
              <a:rPr i="1" lang="en" sz="16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ie</a:t>
            </a: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-Lying)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Verbs that end in -ee don’t drop an -e:</a:t>
            </a: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agreeing, seeing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Verbs of one syllable, with one vowel and one consonant, double the </a:t>
            </a: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consonant</a:t>
            </a: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endParaRPr b="1"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stopping, getting, running, planning, jogging.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AutoNum type="arabicPeriod"/>
            </a:pP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 final consonant is -x,-y or -w, it is not doubled: </a:t>
            </a: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boxing,</a:t>
            </a:r>
            <a:r>
              <a:rPr b="1"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playing, showing</a:t>
            </a:r>
            <a:r>
              <a:rPr i="1" lang="en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i="1"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9" name="Google Shape;379;p44"/>
          <p:cNvSpPr txBox="1"/>
          <p:nvPr>
            <p:ph type="title"/>
          </p:nvPr>
        </p:nvSpPr>
        <p:spPr>
          <a:xfrm>
            <a:off x="392425" y="274650"/>
            <a:ext cx="81228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Note: Spelling of verb +ing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5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385" name="Google Shape;385;p45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386" name="Google Shape;386;p45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www.passerellesnumeriques.org</a:t>
                </a:r>
                <a:endParaRPr b="0" i="1" sz="14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387" name="Google Shape;387;p45"/>
              <p:cNvGrpSpPr/>
              <p:nvPr/>
            </p:nvGrpSpPr>
            <p:grpSpPr>
              <a:xfrm>
                <a:off x="0" y="-1"/>
                <a:ext cx="9144000" cy="3152814"/>
                <a:chOff x="0" y="-1"/>
                <a:chExt cx="9144000" cy="3152814"/>
              </a:xfrm>
            </p:grpSpPr>
            <p:pic>
              <p:nvPicPr>
                <p:cNvPr id="388" name="Google Shape;388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61163" y="1328685"/>
                  <a:ext cx="1821675" cy="182412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rotWithShape="0" algn="bl" dir="4680000" dist="219075">
                    <a:srgbClr val="000000">
                      <a:alpha val="8240"/>
                    </a:srgbClr>
                  </a:outerShdw>
                </a:effectLst>
              </p:spPr>
            </p:pic>
            <p:sp>
              <p:nvSpPr>
                <p:cNvPr id="389" name="Google Shape;389;p45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45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b="0" i="1" sz="2400" u="none" cap="none" strike="noStrik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391" name="Google Shape;391;p45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2" name="Google Shape;392;p45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45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45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1860300" y="2950175"/>
            <a:ext cx="5423400" cy="2011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-"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 is a student.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Honey is sweet. </a:t>
            </a:r>
            <a:endParaRPr i="1"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-"/>
            </a:pPr>
            <a:r>
              <a:rPr i="1" lang="en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 usually goes to bed late.</a:t>
            </a:r>
            <a:r>
              <a:rPr lang="e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/>
          </a:p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530550" y="196206"/>
            <a:ext cx="7886700" cy="94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mic Sans MS"/>
                <a:ea typeface="Comic Sans MS"/>
                <a:cs typeface="Comic Sans MS"/>
                <a:sym typeface="Comic Sans MS"/>
              </a:rPr>
              <a:t>Present Simple</a:t>
            </a:r>
            <a:endParaRPr sz="3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853100" y="1478913"/>
            <a:ext cx="5437800" cy="88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 + V1+ 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/>
        </p:nvSpPr>
        <p:spPr>
          <a:xfrm>
            <a:off x="896950" y="1142825"/>
            <a:ext cx="7680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lphaL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things that are always true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Water boils at 100 degrees.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lphaL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permanent situations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Sreymao lives in Kampong Cham.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lphaL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habits or things that we do regularly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drink a glass of milk every morning.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lphaL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Talk about what happens in the books, plays, and films.</a:t>
            </a: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At the end of the book, Daravorn gets married to Sreymao.  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36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Use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0" y="1159575"/>
            <a:ext cx="8846700" cy="364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142875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verbs add -s to the base form of the verb: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want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eat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help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drive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i="1" sz="180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-es to verbs that end in -ss, -sh, -ch, -x, and -o: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kiss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es, 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wash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es, 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watch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es, 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fix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go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Verbs that end in a consonant + -y change the -y to -ies: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carries, flies, worries, tries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eriod"/>
            </a:pPr>
            <a:r>
              <a:rPr b="1"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verbs that end in a vowel + -y only add -s: </a:t>
            </a:r>
            <a:endParaRPr b="1"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uy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s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ay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pl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ay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s, enj</a:t>
            </a:r>
            <a:r>
              <a:rPr i="1" lang="en" sz="18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oy</a:t>
            </a:r>
            <a:r>
              <a:rPr i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endParaRPr i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6" name="Google Shape;336;p37"/>
          <p:cNvSpPr txBox="1"/>
          <p:nvPr>
            <p:ph type="title"/>
          </p:nvPr>
        </p:nvSpPr>
        <p:spPr>
          <a:xfrm>
            <a:off x="392425" y="274650"/>
            <a:ext cx="81228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Note: Spelling of he/she/it forms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485100" y="1383900"/>
            <a:ext cx="8030100" cy="319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omic Sans MS"/>
              <a:buChar char="•"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An adverb of frequency </a:t>
            </a:r>
            <a:r>
              <a:rPr b="1" lang="en" sz="24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describes how often an action happens</a:t>
            </a: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Comic Sans MS"/>
              <a:buChar char="•"/>
            </a:pPr>
            <a:r>
              <a:rPr lang="en" sz="2400">
                <a:solidFill>
                  <a:srgbClr val="202124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We often use adverbs of frequency with Present Simple. </a:t>
            </a:r>
            <a:endParaRPr sz="4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Adverbs of frequency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Adverb of frequency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525" y="792451"/>
            <a:ext cx="5635801" cy="41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406425" y="274650"/>
            <a:ext cx="8109000" cy="76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We use Adverb of frequency</a:t>
            </a: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 before the main verb, but after the verb to be.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4" name="Google Shape;354;p40"/>
          <p:cNvSpPr txBox="1"/>
          <p:nvPr>
            <p:ph idx="1" type="body"/>
          </p:nvPr>
        </p:nvSpPr>
        <p:spPr>
          <a:xfrm>
            <a:off x="1256675" y="1583700"/>
            <a:ext cx="7316400" cy="305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usually</a:t>
            </a: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500" u="sng">
                <a:latin typeface="Comic Sans MS"/>
                <a:ea typeface="Comic Sans MS"/>
                <a:cs typeface="Comic Sans MS"/>
                <a:sym typeface="Comic Sans MS"/>
              </a:rPr>
              <a:t>have</a:t>
            </a: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 breakfast at 9:00.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They</a:t>
            </a:r>
            <a:r>
              <a:rPr lang="en" sz="2500" u="sng">
                <a:latin typeface="Comic Sans MS"/>
                <a:ea typeface="Comic Sans MS"/>
                <a:cs typeface="Comic Sans MS"/>
                <a:sym typeface="Comic Sans MS"/>
              </a:rPr>
              <a:t>’re</a:t>
            </a:r>
            <a:r>
              <a:rPr b="1" lang="en" sz="2500" u="sng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usually</a:t>
            </a: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 here by now.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omic Sans MS"/>
              <a:buChar char="•"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1" lang="en" sz="2500">
                <a:latin typeface="Comic Sans MS"/>
                <a:ea typeface="Comic Sans MS"/>
                <a:cs typeface="Comic Sans MS"/>
                <a:sym typeface="Comic Sans MS"/>
              </a:rPr>
              <a:t>rarely </a:t>
            </a:r>
            <a:r>
              <a:rPr lang="en" sz="2500" u="sng">
                <a:latin typeface="Comic Sans MS"/>
                <a:ea typeface="Comic Sans MS"/>
                <a:cs typeface="Comic Sans MS"/>
                <a:sym typeface="Comic Sans MS"/>
              </a:rPr>
              <a:t>see </a:t>
            </a: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Peter these days.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"/>
          <p:cNvSpPr txBox="1"/>
          <p:nvPr>
            <p:ph idx="1" type="body"/>
          </p:nvPr>
        </p:nvSpPr>
        <p:spPr>
          <a:xfrm>
            <a:off x="812875" y="1639750"/>
            <a:ext cx="7400100" cy="29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omic Sans MS"/>
              <a:buChar char="•"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Sometimes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we play cards.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•"/>
            </a:pP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Usually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I go shopping with friends.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•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We play cards 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sometimes.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mic Sans MS"/>
              <a:buChar char="•"/>
            </a:pP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I go shopping with 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friends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400">
                <a:latin typeface="Comic Sans MS"/>
                <a:ea typeface="Comic Sans MS"/>
                <a:cs typeface="Comic Sans MS"/>
                <a:sym typeface="Comic Sans MS"/>
              </a:rPr>
              <a:t>usually</a:t>
            </a:r>
            <a:r>
              <a:rPr lang="en" sz="24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0" name="Google Shape;360;p41"/>
          <p:cNvSpPr txBox="1"/>
          <p:nvPr>
            <p:ph type="title"/>
          </p:nvPr>
        </p:nvSpPr>
        <p:spPr>
          <a:xfrm>
            <a:off x="364400" y="274650"/>
            <a:ext cx="81510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mic Sans MS"/>
                <a:ea typeface="Comic Sans MS"/>
                <a:cs typeface="Comic Sans MS"/>
                <a:sym typeface="Comic Sans MS"/>
              </a:rPr>
              <a:t>Sometimes and usually can also go at the beginning or the head.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idx="1" type="body"/>
          </p:nvPr>
        </p:nvSpPr>
        <p:spPr>
          <a:xfrm>
            <a:off x="1247350" y="2760950"/>
            <a:ext cx="6891300" cy="18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Char char="-"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They are doing their homework now. </a:t>
            </a:r>
            <a:endParaRPr sz="2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2600">
                <a:latin typeface="Comic Sans MS"/>
                <a:ea typeface="Comic Sans MS"/>
                <a:cs typeface="Comic Sans MS"/>
                <a:sym typeface="Comic Sans MS"/>
              </a:rPr>
              <a:t>Sophal is watching TV in his bedroom</a:t>
            </a:r>
            <a:r>
              <a:rPr lang="en" sz="2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600"/>
          </a:p>
        </p:txBody>
      </p:sp>
      <p:sp>
        <p:nvSpPr>
          <p:cNvPr id="366" name="Google Shape;366;p42"/>
          <p:cNvSpPr txBox="1"/>
          <p:nvPr>
            <p:ph type="title"/>
          </p:nvPr>
        </p:nvSpPr>
        <p:spPr>
          <a:xfrm>
            <a:off x="516550" y="372738"/>
            <a:ext cx="7886700" cy="61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Present Progessive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1853100" y="1478925"/>
            <a:ext cx="5883300" cy="882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7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 + am/is/are + V(ing) +...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