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62" r:id="rId4"/>
    <p:sldId id="263" r:id="rId5"/>
    <p:sldId id="264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E7A83"/>
    <a:srgbClr val="FF5050"/>
    <a:srgbClr val="2F528F"/>
    <a:srgbClr val="F2F2F2"/>
    <a:srgbClr val="000000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38686" autoAdjust="0"/>
  </p:normalViewPr>
  <p:slideViewPr>
    <p:cSldViewPr snapToGrid="0">
      <p:cViewPr varScale="1">
        <p:scale>
          <a:sx n="28" d="100"/>
          <a:sy n="28" d="100"/>
        </p:scale>
        <p:origin x="235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BFD9F9-97CC-4526-A77F-BD237DFE8F74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B967CA-95CC-4FF2-9452-F2D43CF12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265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B967CA-95CC-4FF2-9452-F2D43CF1267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1542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m-KH" dirty="0" smtClean="0"/>
              <a:t>ដំណាក់កាលទី ១៖ គេងលក់ស្រួល</a:t>
            </a:r>
          </a:p>
          <a:p>
            <a:r>
              <a:rPr lang="km-KH" dirty="0" smtClean="0"/>
              <a:t>ដំណាក់កាលដំបូងនៃការគេងត្រូវបានគេស្គាល់ថាជាដំណាក់កាលនៃការគេងស្រាល។ វាគឺជាផ្នែកមួយនៃរយៈពេលមួយដែលមានរយៈពេលខ្លីជាងព្រោះវាធម្មតាមានរយៈពេលពី ៥ ទៅ ១០ នាទីប៉ុណ្ណោះ។ វាគឺជាដំណាក់កាលដែលដើរតួជាអន្តរការីរវាងស្ថានភាពនៃការភ្ញាក់ហើយការគេងកាន់តែជ្រៅដែលកើតឡើងក្នុងដំណាក់កាលដូចខាងក្រោម។</a:t>
            </a:r>
          </a:p>
          <a:p>
            <a:endParaRPr lang="km-KH" dirty="0" smtClean="0"/>
          </a:p>
          <a:p>
            <a:r>
              <a:rPr lang="km-KH" dirty="0" smtClean="0"/>
              <a:t>នៅដំណាក់កាលទី ១ ទាំងចិត្តនិងរាងកាយចាប់ផ្តើមបន្ថយមុខងាររបស់ពួកគេដូច្នេះក្នុងអំឡុងពេលនោះយើងមានអារម្មណ៍ធូរស្បើយហើយហាក់ដូចជាវិលមុខ។ ក្នុងដំណាក់កាលនេះយើងពិតជាមិនដេកលក់ទេដូច្នេះវាងាយស្រួលណាស់ក្នុងការវិលត្រឡប់ទៅរកស្ថានភាពភ្ញាក់ប្រសិនបើនរណាម្នាក់ព្យាយាមដាស់យើង។</a:t>
            </a:r>
          </a:p>
          <a:p>
            <a:endParaRPr lang="km-KH" dirty="0" smtClean="0"/>
          </a:p>
          <a:p>
            <a:r>
              <a:rPr lang="km-KH" dirty="0" smtClean="0"/>
              <a:t>តាមពិតវាជាភាពងាយស្រួលនៃការភ្ញាក់នេះនៅដំណាក់កាលគេងស្រាលដែលមានន័យថាការគេងមិនគួរមានរយៈពេលយូរជាងម្ភៃនាទី។ បន្ទាប់ពីពេលនេះរឿងធម្មតាបំផុតគឺបានឆ្លងដល់ដំណាក់កាលនៃការគេងលក់ស្កប់ស្កល់ដែលបណ្តាលឱ្យពេលភ្ញាក់ពីគេងយើងឃើញថាខ្លួនយើងវង្វេងស្មារតីហើយចង់បន្តគេងទៀត។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B967CA-95CC-4FF2-9452-F2D43CF1267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7358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m-KH" dirty="0" smtClean="0"/>
              <a:t>តំណាក់កាលទី ២ ៈការគេងមធ្យម</a:t>
            </a:r>
          </a:p>
          <a:p>
            <a:r>
              <a:rPr lang="km-KH" dirty="0" smtClean="0"/>
              <a:t>នៅដំណាក់កាលទី ២ នៃការគេងយើងនៅតែត្រូវបានគេចាត់ទុកថាស្ថិតក្នុងស្ថានភាពនៃការគេងលក់ស្រួល។ ទោះយ៉ាងណាទាំងរលកខួរក្បាលនិងសកម្មភាពរាងកាយនិងចលនាភ្នែកចាប់ផ្តើមថយចុះហើយរៀបចំខ្លួនចូលទៅក្នុងស្ថានភាពនៃការសម្រាកកាន់តែជ្រៅ។</a:t>
            </a:r>
          </a:p>
          <a:p>
            <a:endParaRPr lang="km-KH" dirty="0" smtClean="0"/>
          </a:p>
          <a:p>
            <a:r>
              <a:rPr lang="km-KH" dirty="0" smtClean="0"/>
              <a:t>នៅដំណាក់កាលទី ២ នៃការគេងខួរក្បាលបង្កើតនូវសកម្មភាពកើនឡើងភ្លាមៗដែលត្រូវបានគេមើលឃើញថាមានសភាពអន់ថយ។ ទោះបីជាវាមិនត្រូវបានគេដឹងច្បាស់ថាមុខងារអ្វីដែលពួកគេអនុវត្តវាត្រូវបានគេជឿជាក់ថាវាទាក់ទងនឹងការបង្កើតអនុស្សាវរីយ៍ថ្មីនិងដំណើរការនៃព័ត៌មានដែលមានន័យ។</a:t>
            </a:r>
          </a:p>
          <a:p>
            <a:endParaRPr lang="km-KH" dirty="0" smtClean="0"/>
          </a:p>
          <a:p>
            <a:r>
              <a:rPr lang="km-KH" dirty="0" smtClean="0"/>
              <a:t>ដំណាក់កាលនេះគឺជាផ្នែកមួយនៃការសំខាន់បំផុតនៅក្នុងវដ្តនៃការគេងទាំងមូលចាប់តាំងពីអ្នកជំនាញជឿជាក់ថាវានៅទីនោះដែលការចងចាំរយៈពេលវែងត្រូវបានបង្រួបបង្រួម។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B967CA-95CC-4FF2-9452-F2D43CF1267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9142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m-KH" dirty="0" smtClean="0"/>
              <a:t>ដំណាក់កាលទី ៣ និងទី ៤៖ គេងលក់ស្កប់ស្កល់</a:t>
            </a:r>
          </a:p>
          <a:p>
            <a:r>
              <a:rPr lang="km-KH" dirty="0" smtClean="0"/>
              <a:t>ដំណាក់កាលនៃការគេងទាំង ២ នេះច្រើនតែត្រូវបានសិក្សាជាមួយគ្នារហូតដល់ពេលខ្លះពួកគេត្រូវបានដាក់ជាក្រុមតែមួយដំណាក់កាលដែលគេហៅថាដំណាក់កាលគេងជ្រៅ។ ទោះយ៉ាងណាក៏ដោយមានភាពខុសគ្នាខ្លះរវាងពួកគេដែលបណ្តាលឱ្យអ្នកជំនាញភាគច្រើនសម្រេចចិត្តចាត់ទុកពួកគេជាបាតុភូតពីរដាច់ដោយឡែក។</a:t>
            </a:r>
          </a:p>
          <a:p>
            <a:endParaRPr lang="km-KH" dirty="0" smtClean="0"/>
          </a:p>
          <a:p>
            <a:r>
              <a:rPr lang="km-KH" dirty="0" smtClean="0"/>
              <a:t>លក្ខណៈសំខាន់បំផុតមួយនៃដំណាក់កាលនៃការគេងលក់ស្កប់ស្កល់គឺនៅពេលដែលយើងចូលទៅក្នុងវាមួយវាកាន់តែពិបាកសម្រាប់យើងក្នុងការភ្ញាក់។ ជាការពិតប្រសិនបើមាននរណាម្នាក់នាំយើងចេញពីការសំរាករបស់យើងនៅពេលនេះអ្វីដែលគេហៅថា "និចលភាពនៃការគេង" កើតឡើង: អារម្មណ៍ដែលយើងមិនបានភ្ញាក់ពេញលេញជាមួយនឹងផលប៉ះពាល់ដូចជាវិលមុខពិបាកគិតនិងមានអារម្មណ៍ធុញទ្រាន់។</a:t>
            </a:r>
          </a:p>
          <a:p>
            <a:endParaRPr lang="km-KH" dirty="0" smtClean="0"/>
          </a:p>
          <a:p>
            <a:r>
              <a:rPr lang="km-KH" dirty="0" smtClean="0"/>
              <a:t>ក្នុងអំឡុងពេលនៃការគេងជ្រៅ ៗ សាច់ដុំរបស់យើងត្រូវបានសម្រាកទាំងស្រុង។ លើសពីនេះមុខងារមួយចំនួនដូចជាការដកដង្ហើមបទបញ្ជាសីតុណ្ហភាពឬល្បឿននៃចង្វាក់បេះដូងថយចុះដល់កម្រិតមួយដ៏ធំនៅពេលយើងបញ្ចូលវា។</a:t>
            </a:r>
          </a:p>
          <a:p>
            <a:endParaRPr lang="km-KH" dirty="0" smtClean="0"/>
          </a:p>
          <a:p>
            <a:r>
              <a:rPr lang="km-KH" dirty="0" smtClean="0"/>
              <a:t>ដូចគ្នានេះដែរនៅក្នុងដំណាក់កាលនៃការគេងលក់ស្កប់ស្កល់រាងកាយចាប់ផ្តើមផលិតបរិមាណអរម៉ូនលូតលាស់កាន់តែច្រើនហើយទទួលខុសត្រូវចំពោះមុខងារជាច្រើនទាក់ទងនឹងការថែរក្សាសុខុមាលភាពរាងកាយដូចជាការបង្កើតជាលិកាសាច់ដុំថ្មីឬបទបញ្ជារបស់ ប្រព័ន្ធភាពស៊ាំ។ ដោយសារតែបញ្ហានេះដំណាក់កាលទាំងនេះមានសារៈសំខាន់ជាពិសេសសម្រាប់សុខភាពទូទៅរបស់យើង។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B967CA-95CC-4FF2-9452-F2D43CF1267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1377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m-KH" dirty="0" smtClean="0"/>
              <a:t>ដំណាក់កាលទី ៥ ៈគេង </a:t>
            </a:r>
            <a:r>
              <a:rPr lang="en-US" dirty="0" smtClean="0"/>
              <a:t>REM</a:t>
            </a:r>
          </a:p>
          <a:p>
            <a:endParaRPr lang="en-US" dirty="0" smtClean="0"/>
          </a:p>
          <a:p>
            <a:r>
              <a:rPr lang="km-KH" dirty="0" smtClean="0"/>
              <a:t>បន្ទាប់ពីដំណាក់កាលនៃការគេងជ្រៅប្រសិនបើយើងបន្តគេងរាងកាយនិងខួរក្បាលរបស់យើងចូលអ្វីដែលអាចជាដំណាក់កាលដែលគេស្គាល់ថាល្អបំផុតនៃវដ្តទាំងមូលគឺដំណាក់កាល </a:t>
            </a:r>
            <a:r>
              <a:rPr lang="en-US" dirty="0" smtClean="0"/>
              <a:t>REM (</a:t>
            </a:r>
            <a:r>
              <a:rPr lang="km-KH" dirty="0" smtClean="0"/>
              <a:t>ចលនាភ្នែកលឿន) ។ នៅពេលយើងស្ថិតនៅក្នុងវាលក្ខណៈជាច្រើននៃដំណាក់កាលផ្សេងទៀតត្រូវបានបញ្ច្រាស់ទាំងស្រុងដោយឆ្លងកាត់ស្ថានភាពរបស់យើងទៅនឹងសភាពស្រដៀងគ្នាទៅនឹងការភ្ញាក់។</a:t>
            </a:r>
          </a:p>
          <a:p>
            <a:endParaRPr lang="km-KH" dirty="0" smtClean="0"/>
          </a:p>
          <a:p>
            <a:r>
              <a:rPr lang="km-KH" dirty="0" smtClean="0"/>
              <a:t>ឧទាហរណ៍ក្នុងដំណាក់កាល </a:t>
            </a:r>
            <a:r>
              <a:rPr lang="en-US" dirty="0" smtClean="0"/>
              <a:t>REM </a:t>
            </a:r>
            <a:r>
              <a:rPr lang="km-KH" dirty="0" smtClean="0"/>
              <a:t>ទាំងល្បឿននៃចង្វាក់បេះដូងនិងសម្ពាធឈាមរបស់យើងកើនឡើងគួរឱ្យកត់សម្គាល់ជាពិសេសនៅពេលយើងប្រៀបធៀបពួកគេជាមួយស្ថានភាពរបស់ពួកគេក្នុងដំណាក់កាលគេងជ្រៅ។ លើសពីនេះទៅទៀតការដកដង្ហើមរបស់យើងមានភាពមិនទៀងទាត់លឿននិងរាក់។ ហើយរាងកាយរបស់យើងទាំងមូលមានសមត្ថភាពក្នុងការធ្វើចលនាដោយសេរី។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B967CA-95CC-4FF2-9452-F2D43CF1267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190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9D28A-F8EB-420F-BB34-DF3F64CE0F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D0AE61-6823-40B4-8485-12A74536AA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8AB878-9255-420D-BF9D-D0DFC834F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706EC-7876-4687-9EA7-FED81B956AF2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A8BCB-4ECF-4848-8E81-EE1969D22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E6B16-8984-44AF-B460-E70CBEB57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E7B2A-E272-48D9-904D-E8FA9FAEE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1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C55D3-E1F7-44C7-89CA-3F04B8F7E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C4E3DD-2174-418A-ACB0-89873E63AD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6D084-D81D-4D6C-9DDE-D0C25305F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706EC-7876-4687-9EA7-FED81B956AF2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D038F-2F06-4DD5-B0AB-7CA18EAF5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C9B17F-303C-4BC3-A610-359FCB205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E7B2A-E272-48D9-904D-E8FA9FAEE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334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6A360E-5592-42B9-BA5C-E4A3480881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B17CBA-F73F-4DB2-A3AA-F3F7DF8DC4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038E5-E959-49D2-BDCA-92E1EA108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706EC-7876-4687-9EA7-FED81B956AF2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D29B4-DC51-47F8-98F0-4AF02F259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41A97-AB52-4F52-8577-CF63966FD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E7B2A-E272-48D9-904D-E8FA9FAEE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768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15155-2CCB-4449-A017-7E91180E9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413C8-887B-4B05-B687-EA3F66964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7D85C-422E-4A40-A6C4-1E55237C1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706EC-7876-4687-9EA7-FED81B956AF2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4B77A-1F3E-4070-A452-AAF74704B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DBB7B0-E45A-4BD2-921D-76B1BE588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E7B2A-E272-48D9-904D-E8FA9FAEE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95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CB051-5776-4303-8AF3-FBFF24660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32BF8-AEDE-462C-9936-7E0C92D2A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E1BD3-76BA-4F29-B241-E5E5CC5D5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706EC-7876-4687-9EA7-FED81B956AF2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971202-5EA1-449E-8AE2-A688B5298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C635E-4666-4E88-A8F9-6D7C60A82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E7B2A-E272-48D9-904D-E8FA9FAEE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346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41CA7-4747-4A0A-89C4-6C5BDA66E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95F6F-E9D7-46CD-A089-B09D851F3F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B1AB2E-1C93-4618-AF65-FCCD3370EF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4BF8F6-74C6-4E14-A8E3-13959012E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706EC-7876-4687-9EA7-FED81B956AF2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E3A720-C1B1-4CD7-994E-ECA19971A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CD68FD-6C81-41B3-8907-0A817D195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E7B2A-E272-48D9-904D-E8FA9FAEE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38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815D1-AE2B-40BB-836A-970F42D6C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D1821C-E599-4D6E-A135-3357FEAA0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FE78DD-A8F3-4E7F-BD58-BF91F020DC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AA199A-8479-4ADB-A4D8-72A1B83E26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AECBB7-C4CC-49B0-8E4F-E5B53591F5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A30F6F-3611-45C2-8C0A-8422A540A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706EC-7876-4687-9EA7-FED81B956AF2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6E4FCF-36BB-4F3B-938B-34EFC0A69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F184EB-0F9F-497C-9169-E45D17457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E7B2A-E272-48D9-904D-E8FA9FAEE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693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428D1-8C87-49EB-8E8A-76B6A8A0C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4FBE31-345F-4326-B208-97BF763B0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706EC-7876-4687-9EA7-FED81B956AF2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6C3122-AF2D-4315-83BC-2AA97BF64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7122A-CB0B-4A17-8919-B042741A0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E7B2A-E272-48D9-904D-E8FA9FAEE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297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EC7213-F192-4C91-ADD3-4244F6C24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706EC-7876-4687-9EA7-FED81B956AF2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F82569-23DA-4EFD-BCFF-D4D289886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7DFED9-6ECD-4F4C-BC88-569DECE98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E7B2A-E272-48D9-904D-E8FA9FAEE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554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8C74A-CABA-4770-B9E4-FFC0A1719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65ADF-9313-4A84-B637-88B280C47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868712-763F-4918-8D04-6A2E2AC777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A10132-CF9F-4F5C-8BE9-B1E1204D0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706EC-7876-4687-9EA7-FED81B956AF2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F97F5E-C2E2-4101-8902-4B3AF673B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6A9D9C-1DB0-4660-A7BD-0AC2A09C5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E7B2A-E272-48D9-904D-E8FA9FAEE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213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9FBF0-4E14-4D23-B274-AD16DC3A8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A7133F-BB45-4352-9340-C882EA5E9E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95C3F7-12DE-43A5-8744-283374D132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CD407A-0AB1-4358-9424-5D5BFF3C4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706EC-7876-4687-9EA7-FED81B956AF2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5CE4DF-D1DC-4598-A493-82E150953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9A0A31-97AA-42FB-AF62-11E795A1F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E7B2A-E272-48D9-904D-E8FA9FAEE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2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4C0389-3748-4B4F-9B2B-0A12AECA4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0700C3-7144-489B-A7CC-C601DAECC3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ACAE6-2D99-4848-8145-E00EE3A1D2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A706EC-7876-4687-9EA7-FED81B956AF2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8E03A-8300-42BE-9006-F146DD3B7F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BAE284-EB60-4654-A3D6-83F980FD64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E7B2A-E272-48D9-904D-E8FA9FAEE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719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4.sv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2.png"/><Relationship Id="rId5" Type="http://schemas.openxmlformats.org/officeDocument/2006/relationships/image" Target="../media/image5.png"/><Relationship Id="rId15" Type="http://schemas.openxmlformats.org/officeDocument/2006/relationships/image" Target="../media/image13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2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A74DDA3-690F-4CF2-B10D-92C63FCA719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2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115470C-7FFE-4E3C-BD8D-5FD048EA2276}"/>
              </a:ext>
            </a:extLst>
          </p:cNvPr>
          <p:cNvSpPr/>
          <p:nvPr/>
        </p:nvSpPr>
        <p:spPr>
          <a:xfrm>
            <a:off x="211014" y="309489"/>
            <a:ext cx="3446585" cy="3348111"/>
          </a:xfrm>
          <a:prstGeom prst="rect">
            <a:avLst/>
          </a:prstGeom>
          <a:solidFill>
            <a:schemeClr val="accent6">
              <a:lumMod val="60000"/>
              <a:lumOff val="40000"/>
              <a:alpha val="3882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blipFill>
                <a:blip r:embed="rId4"/>
                <a:tile tx="0" ty="0" sx="100000" sy="100000" flip="none" algn="tl"/>
              </a:blip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2A1966-B2B8-473E-A7C2-C5C288642B09}"/>
              </a:ext>
            </a:extLst>
          </p:cNvPr>
          <p:cNvSpPr txBox="1"/>
          <p:nvPr/>
        </p:nvSpPr>
        <p:spPr>
          <a:xfrm>
            <a:off x="309486" y="490330"/>
            <a:ext cx="2827606" cy="2681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!Khmer OS Battambang" panose="02000500000000020004" pitchFamily="2" charset="0"/>
                <a:cs typeface="!Khmer OS Battambang" panose="02000500000000020004" pitchFamily="2" charset="0"/>
              </a:rPr>
              <a:t>GROUP 18</a:t>
            </a:r>
          </a:p>
          <a:p>
            <a:pPr algn="ctr"/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FF0000"/>
                </a:solidFill>
              </a:rPr>
              <a:t>1</a:t>
            </a:r>
            <a:r>
              <a:rPr lang="en-US" sz="2400" dirty="0"/>
              <a:t>. </a:t>
            </a:r>
            <a:r>
              <a:rPr lang="en-US" sz="2400" dirty="0">
                <a:latin typeface="Bahnschrift SemiBold SemiConden" panose="020B0502040204020203" pitchFamily="34" charset="0"/>
              </a:rPr>
              <a:t>THOEUN SREYNUCH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FF0000"/>
                </a:solidFill>
                <a:latin typeface="Bahnschrift SemiBold SemiConden" panose="020B0502040204020203" pitchFamily="34" charset="0"/>
              </a:rPr>
              <a:t>2</a:t>
            </a:r>
            <a:r>
              <a:rPr lang="en-US" sz="2400" dirty="0">
                <a:latin typeface="Bahnschrift SemiBold SemiConden" panose="020B0502040204020203" pitchFamily="34" charset="0"/>
              </a:rPr>
              <a:t>. PHON KOEMSRAN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FF0000"/>
                </a:solidFill>
                <a:latin typeface="Bahnschrift SemiBold SemiConden" panose="020B0502040204020203" pitchFamily="34" charset="0"/>
              </a:rPr>
              <a:t>3</a:t>
            </a:r>
            <a:r>
              <a:rPr lang="en-US" sz="2400" dirty="0">
                <a:latin typeface="Bahnschrift SemiBold SemiConden" panose="020B0502040204020203" pitchFamily="34" charset="0"/>
              </a:rPr>
              <a:t>. SIN SENREN</a:t>
            </a:r>
          </a:p>
        </p:txBody>
      </p:sp>
    </p:spTree>
    <p:extLst>
      <p:ext uri="{BB962C8B-B14F-4D97-AF65-F5344CB8AC3E}">
        <p14:creationId xmlns:p14="http://schemas.microsoft.com/office/powerpoint/2010/main" val="3130109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2DB42AB-9022-4E46-8B62-8BDFE499265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93DA97ED-63C6-496C-8342-8E2BDEF284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6403" y="1641588"/>
            <a:ext cx="3857041" cy="2994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A19A698C-C087-4CA9-BDD5-CD10763C0B2D}"/>
              </a:ext>
            </a:extLst>
          </p:cNvPr>
          <p:cNvSpPr/>
          <p:nvPr/>
        </p:nvSpPr>
        <p:spPr>
          <a:xfrm rot="12414073">
            <a:off x="3201281" y="2417954"/>
            <a:ext cx="763164" cy="1167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AAD19B0D-5A3E-4087-B323-A94DF2A337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476" y="865175"/>
            <a:ext cx="3241451" cy="227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F70E1F9-A3AB-4728-9B4A-37B2CCDCEE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9387" y="223149"/>
            <a:ext cx="4793226" cy="980408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600" b="1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4</a:t>
            </a:r>
            <a:r>
              <a:rPr kumimoji="0" lang="km-KH" altLang="en-US" sz="6600" b="1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ដំណាក់កាលនៃការគេង</a:t>
            </a: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6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0D4E0A17-8685-4CDA-9851-0E75620813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588" y="2954185"/>
            <a:ext cx="2403615" cy="949630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m-KH" altLang="en-US" sz="3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ដំណាក់កាលទី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1: NREM (5-10</a:t>
            </a:r>
            <a:r>
              <a:rPr kumimoji="0" lang="km-KH" altLang="en-US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km-KH" altLang="en-US" sz="3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នាទី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833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2DB42AB-9022-4E46-8B62-8BDFE499265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93DA97ED-63C6-496C-8342-8E2BDEF284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6403" y="1641588"/>
            <a:ext cx="3857041" cy="2994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A19A698C-C087-4CA9-BDD5-CD10763C0B2D}"/>
              </a:ext>
            </a:extLst>
          </p:cNvPr>
          <p:cNvSpPr/>
          <p:nvPr/>
        </p:nvSpPr>
        <p:spPr>
          <a:xfrm rot="12414073">
            <a:off x="3201281" y="2417954"/>
            <a:ext cx="763164" cy="1167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AAD19B0D-5A3E-4087-B323-A94DF2A337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476" y="865175"/>
            <a:ext cx="3241451" cy="227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8727EAED-0B80-4AA0-8CB1-5F754E75A40F}"/>
              </a:ext>
            </a:extLst>
          </p:cNvPr>
          <p:cNvSpPr/>
          <p:nvPr/>
        </p:nvSpPr>
        <p:spPr>
          <a:xfrm rot="9158011">
            <a:off x="3272345" y="4661332"/>
            <a:ext cx="763164" cy="1167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D9D39D6-1B59-42E3-8A54-C322C0D26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539" y="5193927"/>
            <a:ext cx="1094511" cy="809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F14E135-E612-4BEF-9CD0-0E8D81740988}"/>
              </a:ext>
            </a:extLst>
          </p:cNvPr>
          <p:cNvSpPr txBox="1"/>
          <p:nvPr/>
        </p:nvSpPr>
        <p:spPr>
          <a:xfrm rot="19900668">
            <a:off x="895182" y="5005689"/>
            <a:ext cx="3946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2F528F"/>
                </a:solidFill>
              </a:rPr>
              <a:t>Z z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B0D77AC0-41E0-497E-B811-71767654E2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437" y="5089634"/>
            <a:ext cx="1165575" cy="116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8189F5B2-982A-4F7A-92B6-11AF0BD962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26" t="17185" r="34406" b="27897"/>
          <a:stretch/>
        </p:blipFill>
        <p:spPr bwMode="auto">
          <a:xfrm>
            <a:off x="1306131" y="5012696"/>
            <a:ext cx="1471231" cy="1319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8040718-E75F-4FEB-B0AB-6756DFA6CFA6}"/>
              </a:ext>
            </a:extLst>
          </p:cNvPr>
          <p:cNvSpPr txBox="1"/>
          <p:nvPr/>
        </p:nvSpPr>
        <p:spPr>
          <a:xfrm>
            <a:off x="866140" y="6182479"/>
            <a:ext cx="27167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sz="3200" dirty="0"/>
              <a:t>ដំណាក់កាលទី</a:t>
            </a:r>
            <a:r>
              <a:rPr lang="km-KH" sz="4800" dirty="0"/>
              <a:t>​២</a:t>
            </a:r>
            <a:r>
              <a:rPr lang="en-US" sz="2400" dirty="0"/>
              <a:t>: NREM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826FAFD-00E5-477A-819E-9181F7CED3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9387" y="223149"/>
            <a:ext cx="4793226" cy="980408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600" b="1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4</a:t>
            </a:r>
            <a:r>
              <a:rPr kumimoji="0" lang="km-KH" altLang="en-US" sz="6600" b="1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ដំណាក់កាលនៃការគេង</a:t>
            </a: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6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9889BEF9-8BC9-4DE2-BBEC-996384E6E3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588" y="2831076"/>
            <a:ext cx="2403615" cy="1195851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m-KH" altLang="en-US" sz="3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ដំណាក់កាលទី </a:t>
            </a:r>
            <a:r>
              <a:rPr lang="km-KH" altLang="en-US" sz="4800" dirty="0">
                <a:solidFill>
                  <a:srgbClr val="202124"/>
                </a:solidFill>
                <a:latin typeface="inherit"/>
              </a:rPr>
              <a:t>១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: NREM (5-10</a:t>
            </a:r>
            <a:r>
              <a:rPr kumimoji="0" lang="km-KH" altLang="en-US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km-KH" altLang="en-US" sz="3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នាទី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5182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93DA97ED-63C6-496C-8342-8E2BDEF284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6403" y="1641588"/>
            <a:ext cx="3857041" cy="2994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A19A698C-C087-4CA9-BDD5-CD10763C0B2D}"/>
              </a:ext>
            </a:extLst>
          </p:cNvPr>
          <p:cNvSpPr/>
          <p:nvPr/>
        </p:nvSpPr>
        <p:spPr>
          <a:xfrm rot="12414073">
            <a:off x="3201281" y="2417954"/>
            <a:ext cx="763164" cy="1167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AAD19B0D-5A3E-4087-B323-A94DF2A337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476" y="865175"/>
            <a:ext cx="3241451" cy="227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8727EAED-0B80-4AA0-8CB1-5F754E75A40F}"/>
              </a:ext>
            </a:extLst>
          </p:cNvPr>
          <p:cNvSpPr/>
          <p:nvPr/>
        </p:nvSpPr>
        <p:spPr>
          <a:xfrm rot="9158011">
            <a:off x="3272345" y="4661332"/>
            <a:ext cx="763164" cy="1167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D9D39D6-1B59-42E3-8A54-C322C0D26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539" y="5193927"/>
            <a:ext cx="1094511" cy="809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F14E135-E612-4BEF-9CD0-0E8D81740988}"/>
              </a:ext>
            </a:extLst>
          </p:cNvPr>
          <p:cNvSpPr txBox="1"/>
          <p:nvPr/>
        </p:nvSpPr>
        <p:spPr>
          <a:xfrm rot="19900668">
            <a:off x="895182" y="5005689"/>
            <a:ext cx="3946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2F528F"/>
                </a:solidFill>
              </a:rPr>
              <a:t>Z z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B0D77AC0-41E0-497E-B811-71767654E2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437" y="5089634"/>
            <a:ext cx="1165575" cy="116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8189F5B2-982A-4F7A-92B6-11AF0BD962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26" t="17185" r="34406" b="27897"/>
          <a:stretch/>
        </p:blipFill>
        <p:spPr bwMode="auto">
          <a:xfrm>
            <a:off x="1306131" y="5012696"/>
            <a:ext cx="1471231" cy="1319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9CAA77B1-246B-4789-BB8F-741CB46FDFC3}"/>
              </a:ext>
            </a:extLst>
          </p:cNvPr>
          <p:cNvSpPr/>
          <p:nvPr/>
        </p:nvSpPr>
        <p:spPr>
          <a:xfrm rot="20268476">
            <a:off x="7917219" y="2391425"/>
            <a:ext cx="763164" cy="1167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4D1AFD84-434C-4D81-A029-5761647EA2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8361" y="848161"/>
            <a:ext cx="1703723" cy="2039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416C8EF0-A658-491C-9E22-C4E79CE1DB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2637" y="1386037"/>
            <a:ext cx="865582" cy="865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760702C-7935-4A8E-8103-F81C8711C491}"/>
              </a:ext>
            </a:extLst>
          </p:cNvPr>
          <p:cNvSpPr txBox="1"/>
          <p:nvPr/>
        </p:nvSpPr>
        <p:spPr>
          <a:xfrm>
            <a:off x="9230221" y="2476308"/>
            <a:ext cx="27602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sz="3200" dirty="0"/>
              <a:t>ដំណាក់កាលទី</a:t>
            </a:r>
            <a:r>
              <a:rPr lang="en-US" sz="3200" dirty="0"/>
              <a:t> </a:t>
            </a:r>
            <a:r>
              <a:rPr lang="km-KH" sz="4800" dirty="0"/>
              <a:t>៣</a:t>
            </a:r>
            <a:r>
              <a:rPr lang="en-US" sz="2400" dirty="0"/>
              <a:t>: NREM</a:t>
            </a:r>
          </a:p>
          <a:p>
            <a:r>
              <a:rPr lang="en-US" sz="2400" dirty="0">
                <a:solidFill>
                  <a:srgbClr val="FF0000"/>
                </a:solidFill>
              </a:rPr>
              <a:t>        </a:t>
            </a:r>
            <a:r>
              <a:rPr lang="en-US" dirty="0">
                <a:solidFill>
                  <a:srgbClr val="FF0000"/>
                </a:solidFill>
              </a:rPr>
              <a:t>( 20</a:t>
            </a:r>
            <a:r>
              <a:rPr lang="km-KH" sz="3200" dirty="0">
                <a:solidFill>
                  <a:srgbClr val="FF0000"/>
                </a:solidFill>
              </a:rPr>
              <a:t>នាទី</a:t>
            </a:r>
            <a:r>
              <a:rPr lang="en-US" dirty="0">
                <a:solidFill>
                  <a:srgbClr val="FF0000"/>
                </a:solidFill>
              </a:rPr>
              <a:t> ) </a:t>
            </a: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C79E6889-A2EB-4232-BFC2-2E96A460D5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7001" y="1538892"/>
            <a:ext cx="1165576" cy="825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Graphic 19" descr="Heartbeat with solid fill">
            <a:extLst>
              <a:ext uri="{FF2B5EF4-FFF2-40B4-BE49-F238E27FC236}">
                <a16:creationId xmlns:a16="http://schemas.microsoft.com/office/drawing/2014/main" id="{247BEF41-F24F-4AE3-9A55-5C81086D6B0F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10927702" y="1229865"/>
            <a:ext cx="560315" cy="432369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F616EA6-FEEC-4069-B267-0A81480168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9387" y="223149"/>
            <a:ext cx="4793226" cy="980408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600" b="1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4</a:t>
            </a:r>
            <a:r>
              <a:rPr kumimoji="0" lang="km-KH" altLang="en-US" sz="6600" b="1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ដំណាក់កាលនៃការគេង</a:t>
            </a: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6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4">
            <a:extLst>
              <a:ext uri="{FF2B5EF4-FFF2-40B4-BE49-F238E27FC236}">
                <a16:creationId xmlns:a16="http://schemas.microsoft.com/office/drawing/2014/main" id="{F3075CEC-4EB7-4BC4-B301-A0BA0C173D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588" y="2831076"/>
            <a:ext cx="2583275" cy="1195851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m-KH" altLang="en-US" sz="3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ដំណាក់កាលទី </a:t>
            </a:r>
            <a:r>
              <a:rPr lang="km-KH" altLang="en-US" sz="4800" dirty="0">
                <a:solidFill>
                  <a:srgbClr val="202124"/>
                </a:solidFill>
                <a:latin typeface="inherit"/>
              </a:rPr>
              <a:t>១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: NREM </a:t>
            </a:r>
            <a:r>
              <a:rPr kumimoji="0" lang="km-KH" altLang="en-US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​​​​​​​​​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(5-10</a:t>
            </a:r>
            <a:r>
              <a:rPr kumimoji="0" lang="km-KH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 </a:t>
            </a:r>
            <a:r>
              <a:rPr kumimoji="0" lang="km-KH" altLang="en-US" sz="3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នាទី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5AF9A38-2334-4FED-9C10-2907C19D7729}"/>
              </a:ext>
            </a:extLst>
          </p:cNvPr>
          <p:cNvSpPr txBox="1"/>
          <p:nvPr/>
        </p:nvSpPr>
        <p:spPr>
          <a:xfrm>
            <a:off x="866140" y="6182479"/>
            <a:ext cx="27167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sz="3200" dirty="0"/>
              <a:t>ដំណាក់កាលទី</a:t>
            </a:r>
            <a:r>
              <a:rPr lang="km-KH" sz="2400" dirty="0"/>
              <a:t>​</a:t>
            </a:r>
            <a:r>
              <a:rPr lang="km-KH" sz="4800" dirty="0"/>
              <a:t>២</a:t>
            </a:r>
            <a:r>
              <a:rPr lang="en-US" sz="2400" dirty="0"/>
              <a:t>: NREM </a:t>
            </a:r>
          </a:p>
        </p:txBody>
      </p:sp>
    </p:spTree>
    <p:extLst>
      <p:ext uri="{BB962C8B-B14F-4D97-AF65-F5344CB8AC3E}">
        <p14:creationId xmlns:p14="http://schemas.microsoft.com/office/powerpoint/2010/main" val="552253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93DA97ED-63C6-496C-8342-8E2BDEF284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6403" y="1641588"/>
            <a:ext cx="3857041" cy="2994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A19A698C-C087-4CA9-BDD5-CD10763C0B2D}"/>
              </a:ext>
            </a:extLst>
          </p:cNvPr>
          <p:cNvSpPr/>
          <p:nvPr/>
        </p:nvSpPr>
        <p:spPr>
          <a:xfrm rot="12414073">
            <a:off x="3201281" y="2417954"/>
            <a:ext cx="763164" cy="1167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AAD19B0D-5A3E-4087-B323-A94DF2A337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476" y="865175"/>
            <a:ext cx="3241451" cy="227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8727EAED-0B80-4AA0-8CB1-5F754E75A40F}"/>
              </a:ext>
            </a:extLst>
          </p:cNvPr>
          <p:cNvSpPr/>
          <p:nvPr/>
        </p:nvSpPr>
        <p:spPr>
          <a:xfrm rot="9158011">
            <a:off x="3272345" y="4661332"/>
            <a:ext cx="763164" cy="1167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D9D39D6-1B59-42E3-8A54-C322C0D26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539" y="5193927"/>
            <a:ext cx="1094511" cy="809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F14E135-E612-4BEF-9CD0-0E8D81740988}"/>
              </a:ext>
            </a:extLst>
          </p:cNvPr>
          <p:cNvSpPr txBox="1"/>
          <p:nvPr/>
        </p:nvSpPr>
        <p:spPr>
          <a:xfrm rot="19900668">
            <a:off x="895182" y="5005689"/>
            <a:ext cx="3946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2F528F"/>
                </a:solidFill>
              </a:rPr>
              <a:t>Z z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B0D77AC0-41E0-497E-B811-71767654E2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437" y="5089634"/>
            <a:ext cx="1165575" cy="116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8189F5B2-982A-4F7A-92B6-11AF0BD962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26" t="17185" r="34406" b="27897"/>
          <a:stretch/>
        </p:blipFill>
        <p:spPr bwMode="auto">
          <a:xfrm>
            <a:off x="1306131" y="5012696"/>
            <a:ext cx="1471231" cy="1319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9CAA77B1-246B-4789-BB8F-741CB46FDFC3}"/>
              </a:ext>
            </a:extLst>
          </p:cNvPr>
          <p:cNvSpPr/>
          <p:nvPr/>
        </p:nvSpPr>
        <p:spPr>
          <a:xfrm rot="20268476">
            <a:off x="7917219" y="2391425"/>
            <a:ext cx="763164" cy="1167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4D1AFD84-434C-4D81-A029-5761647EA2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8361" y="848161"/>
            <a:ext cx="1703723" cy="2039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416C8EF0-A658-491C-9E22-C4E79CE1DB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2637" y="1386037"/>
            <a:ext cx="865582" cy="865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Arrow: Right 17">
            <a:extLst>
              <a:ext uri="{FF2B5EF4-FFF2-40B4-BE49-F238E27FC236}">
                <a16:creationId xmlns:a16="http://schemas.microsoft.com/office/drawing/2014/main" id="{CA8AB78E-72FE-4CED-85EF-DE2B90632A53}"/>
              </a:ext>
            </a:extLst>
          </p:cNvPr>
          <p:cNvSpPr/>
          <p:nvPr/>
        </p:nvSpPr>
        <p:spPr>
          <a:xfrm rot="2220045">
            <a:off x="7769321" y="4710353"/>
            <a:ext cx="763164" cy="1167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D16EBA70-E88D-425E-B9F4-2AC624D8A5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3254" y="5012696"/>
            <a:ext cx="1165576" cy="825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aphic 3" descr="Lightning bolt with solid fill">
            <a:extLst>
              <a:ext uri="{FF2B5EF4-FFF2-40B4-BE49-F238E27FC236}">
                <a16:creationId xmlns:a16="http://schemas.microsoft.com/office/drawing/2014/main" id="{4B9E9175-4A6B-49EB-9DEE-97F46434D84F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 rot="13169572">
            <a:off x="9036312" y="4743483"/>
            <a:ext cx="374011" cy="374011"/>
          </a:xfrm>
          <a:prstGeom prst="rect">
            <a:avLst/>
          </a:prstGeom>
        </p:spPr>
      </p:pic>
      <p:pic>
        <p:nvPicPr>
          <p:cNvPr id="22" name="Graphic 21" descr="Lightning bolt with solid fill">
            <a:extLst>
              <a:ext uri="{FF2B5EF4-FFF2-40B4-BE49-F238E27FC236}">
                <a16:creationId xmlns:a16="http://schemas.microsoft.com/office/drawing/2014/main" id="{F8DBAA64-6400-4DF6-A416-68F9664974F5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 rot="8707403">
            <a:off x="8654866" y="4857951"/>
            <a:ext cx="374011" cy="374011"/>
          </a:xfrm>
          <a:prstGeom prst="rect">
            <a:avLst/>
          </a:prstGeom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id="{06429AB9-C6DF-4E10-8634-CF8AF93688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7001" y="1538892"/>
            <a:ext cx="1165576" cy="825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phic 8" descr="Heartbeat with solid fill">
            <a:extLst>
              <a:ext uri="{FF2B5EF4-FFF2-40B4-BE49-F238E27FC236}">
                <a16:creationId xmlns:a16="http://schemas.microsoft.com/office/drawing/2014/main" id="{F0AD1634-35D6-420E-9DE0-F9099E5E3419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p:blipFill>
        <p:spPr>
          <a:xfrm>
            <a:off x="10927702" y="1229865"/>
            <a:ext cx="560315" cy="432369"/>
          </a:xfrm>
          <a:prstGeom prst="rect">
            <a:avLst/>
          </a:prstGeom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F94540D6-5BCD-4718-B290-F889248219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8830" y="5159577"/>
            <a:ext cx="927471" cy="556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9C14D7EF-0542-49D3-944F-FFE326BA70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3345" y="4606690"/>
            <a:ext cx="1113739" cy="1113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95307C90-A8D1-4E00-862E-439E1DB721CA}"/>
              </a:ext>
            </a:extLst>
          </p:cNvPr>
          <p:cNvSpPr txBox="1"/>
          <p:nvPr/>
        </p:nvSpPr>
        <p:spPr>
          <a:xfrm>
            <a:off x="9276042" y="6068129"/>
            <a:ext cx="31152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sz="3200" dirty="0"/>
              <a:t>ដំណាក់កាលទី</a:t>
            </a:r>
            <a:r>
              <a:rPr lang="en-US" sz="3200" dirty="0"/>
              <a:t> </a:t>
            </a:r>
            <a:r>
              <a:rPr lang="km-KH" sz="4800" dirty="0"/>
              <a:t>៤</a:t>
            </a:r>
            <a:r>
              <a:rPr lang="en-US" sz="2400" dirty="0"/>
              <a:t>: REM </a:t>
            </a:r>
          </a:p>
        </p:txBody>
      </p:sp>
      <p:sp>
        <p:nvSpPr>
          <p:cNvPr id="26" name="Rectangle 4">
            <a:extLst>
              <a:ext uri="{FF2B5EF4-FFF2-40B4-BE49-F238E27FC236}">
                <a16:creationId xmlns:a16="http://schemas.microsoft.com/office/drawing/2014/main" id="{0D50166A-F77E-40D4-BB63-1B37D30D35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588" y="2831076"/>
            <a:ext cx="2403615" cy="1195851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m-KH" altLang="en-US" sz="3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ដំណាក់កាលទី </a:t>
            </a:r>
            <a:r>
              <a:rPr lang="km-KH" altLang="en-US" sz="4800" dirty="0">
                <a:solidFill>
                  <a:srgbClr val="202124"/>
                </a:solidFill>
                <a:latin typeface="inherit"/>
              </a:rPr>
              <a:t>១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: NREM (5-10</a:t>
            </a:r>
            <a:r>
              <a:rPr kumimoji="0" lang="km-KH" altLang="en-US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km-KH" altLang="en-US" sz="3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នាទី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1BF52F9-350E-4C6C-98E6-7517385FC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9387" y="223149"/>
            <a:ext cx="4793226" cy="980408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600" b="1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4</a:t>
            </a:r>
            <a:r>
              <a:rPr kumimoji="0" lang="km-KH" altLang="en-US" sz="6600" b="1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ដំណាក់កាលនៃការគេង</a:t>
            </a: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6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1D423BD-5535-4D58-AC76-7C17B45B0D05}"/>
              </a:ext>
            </a:extLst>
          </p:cNvPr>
          <p:cNvSpPr txBox="1"/>
          <p:nvPr/>
        </p:nvSpPr>
        <p:spPr>
          <a:xfrm>
            <a:off x="866140" y="6182479"/>
            <a:ext cx="27167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sz="3200" dirty="0"/>
              <a:t>ដំណាក់កាលទី</a:t>
            </a:r>
            <a:r>
              <a:rPr lang="km-KH" sz="2400" dirty="0"/>
              <a:t>​</a:t>
            </a:r>
            <a:r>
              <a:rPr lang="km-KH" sz="4800" dirty="0"/>
              <a:t>២</a:t>
            </a:r>
            <a:r>
              <a:rPr lang="en-US" sz="2400" dirty="0"/>
              <a:t>: NREM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67A7FB9-FF85-4DA6-8C25-71B1A4B6100D}"/>
              </a:ext>
            </a:extLst>
          </p:cNvPr>
          <p:cNvSpPr txBox="1"/>
          <p:nvPr/>
        </p:nvSpPr>
        <p:spPr>
          <a:xfrm>
            <a:off x="9230222" y="2476308"/>
            <a:ext cx="28068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sz="3200" dirty="0"/>
              <a:t>ដំណាក់កាលទី</a:t>
            </a:r>
            <a:r>
              <a:rPr lang="en-US" sz="3200" dirty="0"/>
              <a:t> </a:t>
            </a:r>
            <a:r>
              <a:rPr lang="km-KH" sz="4800" dirty="0"/>
              <a:t>៣</a:t>
            </a:r>
            <a:r>
              <a:rPr lang="en-US" sz="2400" dirty="0"/>
              <a:t>: NREM</a:t>
            </a:r>
          </a:p>
          <a:p>
            <a:r>
              <a:rPr lang="en-US" sz="2400" dirty="0">
                <a:solidFill>
                  <a:srgbClr val="FF0000"/>
                </a:solidFill>
              </a:rPr>
              <a:t>        </a:t>
            </a:r>
            <a:r>
              <a:rPr lang="en-US" dirty="0">
                <a:solidFill>
                  <a:srgbClr val="FF0000"/>
                </a:solidFill>
              </a:rPr>
              <a:t>( 20</a:t>
            </a:r>
            <a:r>
              <a:rPr lang="km-KH" sz="3200" dirty="0">
                <a:solidFill>
                  <a:srgbClr val="FF0000"/>
                </a:solidFill>
              </a:rPr>
              <a:t>នាទី</a:t>
            </a:r>
            <a:r>
              <a:rPr lang="en-US" dirty="0">
                <a:solidFill>
                  <a:srgbClr val="FF0000"/>
                </a:solidFill>
              </a:rPr>
              <a:t> ) </a:t>
            </a:r>
          </a:p>
        </p:txBody>
      </p:sp>
    </p:spTree>
    <p:extLst>
      <p:ext uri="{BB962C8B-B14F-4D97-AF65-F5344CB8AC3E}">
        <p14:creationId xmlns:p14="http://schemas.microsoft.com/office/powerpoint/2010/main" val="3990968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22BBE6A-C6C1-46E4-813E-3D0A608BEC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834" y="895690"/>
            <a:ext cx="6236332" cy="5432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211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1064</Words>
  <Application>Microsoft Office PowerPoint</Application>
  <PresentationFormat>Widescreen</PresentationFormat>
  <Paragraphs>54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!Khmer OS Battambang</vt:lpstr>
      <vt:lpstr>Arial</vt:lpstr>
      <vt:lpstr>Bahnschrift SemiBold SemiConden</vt:lpstr>
      <vt:lpstr>Calibri</vt:lpstr>
      <vt:lpstr>Calibri Light</vt:lpstr>
      <vt:lpstr>DaunPenh</vt:lpstr>
      <vt:lpstr>inherit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SENRIN.SIM</cp:lastModifiedBy>
  <cp:revision>6</cp:revision>
  <dcterms:created xsi:type="dcterms:W3CDTF">2023-06-24T12:35:03Z</dcterms:created>
  <dcterms:modified xsi:type="dcterms:W3CDTF">2023-06-28T13:28:15Z</dcterms:modified>
</cp:coreProperties>
</file>