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5" r:id="rId2"/>
    <p:sldId id="280" r:id="rId3"/>
    <p:sldId id="274" r:id="rId4"/>
    <p:sldId id="277" r:id="rId5"/>
    <p:sldId id="278" r:id="rId6"/>
    <p:sldId id="282" r:id="rId7"/>
    <p:sldId id="279" r:id="rId8"/>
    <p:sldId id="271" r:id="rId9"/>
    <p:sldId id="257" r:id="rId10"/>
    <p:sldId id="263" r:id="rId11"/>
    <p:sldId id="272" r:id="rId12"/>
    <p:sldId id="273" r:id="rId13"/>
    <p:sldId id="25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76E"/>
    <a:srgbClr val="143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3FBF43-AF6A-A0B9-808B-632C369B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A1335-942A-44A2-E8BA-627D60AB74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F6F5-6C9B-44C8-BBE2-78A4499501F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6B4AE-8A07-5581-2CB0-F3B6CD4FB9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B0C08-A638-6AF1-C47D-B80C8D3DA7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FC2ED-3142-437E-9DBC-39C45326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7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E6B0-8D6F-49E5-8FE0-C3988730DC0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C5E54-22BA-4407-B1C4-D46414F5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67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4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91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20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0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1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9220200" y="5225519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1562100" y="5453184"/>
            <a:ext cx="7260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</a:t>
            </a:r>
            <a:r>
              <a:rPr lang="en-GB" sz="6000" dirty="0" smtClean="0"/>
              <a:t>2024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9497529" y="5730181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KICK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B23A93-2801-3694-8126-FB43823330D6}"/>
              </a:ext>
            </a:extLst>
          </p:cNvPr>
          <p:cNvSpPr txBox="1"/>
          <p:nvPr/>
        </p:nvSpPr>
        <p:spPr>
          <a:xfrm>
            <a:off x="3164683" y="739986"/>
            <a:ext cx="6221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Identify a  </a:t>
            </a:r>
            <a:r>
              <a:rPr lang="en-GB" sz="6000" b="1" dirty="0"/>
              <a:t>problem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ACA39-F75B-000E-2091-8E3425AF7E85}"/>
              </a:ext>
            </a:extLst>
          </p:cNvPr>
          <p:cNvSpPr txBox="1"/>
          <p:nvPr/>
        </p:nvSpPr>
        <p:spPr>
          <a:xfrm>
            <a:off x="885726" y="1991715"/>
            <a:ext cx="6607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Identify a </a:t>
            </a:r>
            <a:r>
              <a:rPr lang="en-GB" sz="2800" b="1" dirty="0"/>
              <a:t>problem</a:t>
            </a:r>
            <a:r>
              <a:rPr lang="en-GB" sz="2800" dirty="0"/>
              <a:t> someone has,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Find a </a:t>
            </a:r>
            <a:r>
              <a:rPr lang="en-GB" sz="2800" b="1" dirty="0"/>
              <a:t>solution</a:t>
            </a:r>
            <a:r>
              <a:rPr lang="en-GB" sz="2800" dirty="0"/>
              <a:t> for it in software!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2E023-CAF3-1458-EC20-C60598B6378F}"/>
              </a:ext>
            </a:extLst>
          </p:cNvPr>
          <p:cNvSpPr txBox="1"/>
          <p:nvPr/>
        </p:nvSpPr>
        <p:spPr>
          <a:xfrm>
            <a:off x="1691669" y="3181888"/>
            <a:ext cx="49960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…in daily life?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…socializing?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…when shopping?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…travelling?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…at school?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…at work?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…where else…?</a:t>
            </a:r>
          </a:p>
        </p:txBody>
      </p:sp>
      <p:pic>
        <p:nvPicPr>
          <p:cNvPr id="2050" name="Picture 2" descr="Solution Vector Art, Icons, and Graphics for Free Download">
            <a:extLst>
              <a:ext uri="{FF2B5EF4-FFF2-40B4-BE49-F238E27FC236}">
                <a16:creationId xmlns:a16="http://schemas.microsoft.com/office/drawing/2014/main" id="{89A4B040-814D-CCE7-DF57-693EA2FC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82" y="2478540"/>
            <a:ext cx="4119127" cy="3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CC92-3228-277E-B28E-175FB9D5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044936"/>
            <a:ext cx="10725150" cy="4470163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GB" sz="2600" dirty="0"/>
              <a:t>It can be, or you can find an </a:t>
            </a:r>
            <a:r>
              <a:rPr lang="en-GB" sz="2600" b="1" dirty="0"/>
              <a:t>existing</a:t>
            </a:r>
            <a:r>
              <a:rPr lang="en-GB" sz="2600" dirty="0"/>
              <a:t> idea and do it better than the competition:</a:t>
            </a:r>
          </a:p>
          <a:p>
            <a:pPr marL="128016" lvl="1" indent="0">
              <a:lnSpc>
                <a:spcPct val="130000"/>
              </a:lnSpc>
              <a:buNone/>
            </a:pPr>
            <a:r>
              <a:rPr lang="en-GB" sz="2600" b="1" dirty="0">
                <a:sym typeface="Wingdings" panose="05000000000000000000" pitchFamily="2" charset="2"/>
              </a:rPr>
              <a:t>            Was n</a:t>
            </a:r>
            <a:r>
              <a:rPr lang="en-GB" sz="2600" b="1" dirty="0"/>
              <a:t>ot</a:t>
            </a:r>
            <a:r>
              <a:rPr lang="en-GB" sz="2600" dirty="0"/>
              <a:t> the first smartphone or home computer</a:t>
            </a:r>
          </a:p>
          <a:p>
            <a:pPr marL="128016" lvl="1" indent="0">
              <a:lnSpc>
                <a:spcPct val="130000"/>
              </a:lnSpc>
              <a:buNone/>
            </a:pPr>
            <a:r>
              <a:rPr lang="en-GB" sz="2600" dirty="0"/>
              <a:t>                                       </a:t>
            </a:r>
            <a:r>
              <a:rPr lang="en-GB" sz="2600" b="1" dirty="0"/>
              <a:t>Was not</a:t>
            </a:r>
            <a:r>
              <a:rPr lang="en-GB" sz="2600" dirty="0"/>
              <a:t> the first social media </a:t>
            </a:r>
            <a:r>
              <a:rPr lang="en-GB" sz="2600" dirty="0">
                <a:sym typeface="Wingdings" panose="05000000000000000000" pitchFamily="2" charset="2"/>
              </a:rPr>
              <a:t></a:t>
            </a:r>
            <a:endParaRPr lang="en-GB" sz="2600" dirty="0"/>
          </a:p>
          <a:p>
            <a:pPr marL="128016" lvl="1" indent="0">
              <a:lnSpc>
                <a:spcPct val="130000"/>
              </a:lnSpc>
              <a:spcAft>
                <a:spcPts val="1200"/>
              </a:spcAft>
              <a:buNone/>
            </a:pPr>
            <a:r>
              <a:rPr lang="en-GB" sz="2600" dirty="0">
                <a:sym typeface="Wingdings" panose="05000000000000000000" pitchFamily="2" charset="2"/>
              </a:rPr>
              <a:t>                         </a:t>
            </a:r>
            <a:r>
              <a:rPr lang="en-GB" sz="2600" dirty="0"/>
              <a:t> </a:t>
            </a:r>
            <a:r>
              <a:rPr lang="en-GB" sz="2600" b="1" dirty="0"/>
              <a:t>Was not</a:t>
            </a:r>
            <a:r>
              <a:rPr lang="en-GB" sz="2600" dirty="0"/>
              <a:t> the first search engine</a:t>
            </a:r>
          </a:p>
          <a:p>
            <a:pPr marL="128016" lvl="1" indent="0">
              <a:lnSpc>
                <a:spcPct val="130000"/>
              </a:lnSpc>
              <a:buNone/>
            </a:pPr>
            <a:r>
              <a:rPr lang="en-GB" sz="2600" dirty="0"/>
              <a:t>…but they all found ways to make theirs </a:t>
            </a:r>
            <a:r>
              <a:rPr lang="en-GB" sz="2600" b="1" dirty="0"/>
              <a:t>better</a:t>
            </a:r>
            <a:r>
              <a:rPr lang="en-GB" sz="2600" dirty="0"/>
              <a:t> than the others!</a:t>
            </a:r>
          </a:p>
          <a:p>
            <a:pPr marL="457200" lvl="1" indent="0">
              <a:buNone/>
            </a:pPr>
            <a:endParaRPr lang="en-GB" sz="2000" dirty="0"/>
          </a:p>
          <a:p>
            <a:pPr marL="283464" indent="0" algn="ctr">
              <a:buNone/>
            </a:pPr>
            <a:r>
              <a:rPr lang="en-GB" sz="2800" b="1" dirty="0">
                <a:solidFill>
                  <a:srgbClr val="C00000"/>
                </a:solidFill>
              </a:rPr>
              <a:t>Explain</a:t>
            </a:r>
            <a:r>
              <a:rPr lang="en-GB" sz="2800" dirty="0">
                <a:solidFill>
                  <a:srgbClr val="C00000"/>
                </a:solidFill>
              </a:rPr>
              <a:t>, how will your product be better than the others?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B4ABED-2BC5-0289-0B28-029F224FE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3467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E8129BC-CAD5-C57E-5568-BD5D20FF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61" y="3062446"/>
            <a:ext cx="704850" cy="8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acebook Logo - Free Vectors &amp; PSDs to Download">
            <a:extLst>
              <a:ext uri="{FF2B5EF4-FFF2-40B4-BE49-F238E27FC236}">
                <a16:creationId xmlns:a16="http://schemas.microsoft.com/office/drawing/2014/main" id="{8A645F3F-78CA-10D2-8FF8-7E037086A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" t="8023" r="9483" b="7613"/>
          <a:stretch/>
        </p:blipFill>
        <p:spPr bwMode="auto">
          <a:xfrm>
            <a:off x="8939625" y="3185746"/>
            <a:ext cx="867507" cy="8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6BCE647-6B09-5380-AB42-04BED7F2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929954"/>
            <a:ext cx="631956" cy="6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C9275-102E-3190-7305-CD7D23C557AC}"/>
              </a:ext>
            </a:extLst>
          </p:cNvPr>
          <p:cNvSpPr txBox="1"/>
          <p:nvPr/>
        </p:nvSpPr>
        <p:spPr>
          <a:xfrm>
            <a:off x="1833711" y="632176"/>
            <a:ext cx="9767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Does my idea have to be </a:t>
            </a:r>
            <a:r>
              <a:rPr lang="en-US" sz="6000" b="1" dirty="0"/>
              <a:t>new</a:t>
            </a:r>
            <a:r>
              <a:rPr lang="en-US" sz="6000" dirty="0"/>
              <a:t>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2304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78C87C-F0E0-965D-7AE6-1436EBE7E127}"/>
              </a:ext>
            </a:extLst>
          </p:cNvPr>
          <p:cNvSpPr txBox="1"/>
          <p:nvPr/>
        </p:nvSpPr>
        <p:spPr>
          <a:xfrm>
            <a:off x="2193074" y="438655"/>
            <a:ext cx="855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How to </a:t>
            </a:r>
            <a:r>
              <a:rPr lang="en-US" sz="6000" b="1" dirty="0"/>
              <a:t>decide</a:t>
            </a:r>
            <a:r>
              <a:rPr lang="en-US" sz="6000" dirty="0"/>
              <a:t> in our team?</a:t>
            </a:r>
            <a:endParaRPr lang="en-US" sz="6000" b="1" dirty="0"/>
          </a:p>
        </p:txBody>
      </p:sp>
      <p:pic>
        <p:nvPicPr>
          <p:cNvPr id="7" name="Google Shape;202;p7">
            <a:extLst>
              <a:ext uri="{FF2B5EF4-FFF2-40B4-BE49-F238E27FC236}">
                <a16:creationId xmlns:a16="http://schemas.microsoft.com/office/drawing/2014/main" id="{A59F062D-2918-D19E-0CAB-F5CB6F6F7215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814945" y="5514109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2;p7">
            <a:extLst>
              <a:ext uri="{FF2B5EF4-FFF2-40B4-BE49-F238E27FC236}">
                <a16:creationId xmlns:a16="http://schemas.microsoft.com/office/drawing/2014/main" id="{1C835BF2-A9F6-C3D0-2F67-A6C828253FFB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880379" y="5514108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02;p7">
            <a:extLst>
              <a:ext uri="{FF2B5EF4-FFF2-40B4-BE49-F238E27FC236}">
                <a16:creationId xmlns:a16="http://schemas.microsoft.com/office/drawing/2014/main" id="{D1EBA4E8-C17B-F4C9-58EA-ACD1C31179E7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895852" y="5514109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02;p7">
            <a:extLst>
              <a:ext uri="{FF2B5EF4-FFF2-40B4-BE49-F238E27FC236}">
                <a16:creationId xmlns:a16="http://schemas.microsoft.com/office/drawing/2014/main" id="{09F7A9A8-30C0-C879-3E1A-6F8663B265A4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961286" y="5514108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02;p7">
            <a:extLst>
              <a:ext uri="{FF2B5EF4-FFF2-40B4-BE49-F238E27FC236}">
                <a16:creationId xmlns:a16="http://schemas.microsoft.com/office/drawing/2014/main" id="{F508DFF9-B03D-7DBA-A61A-E312008D0A29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026722" y="5514107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2;p7">
            <a:extLst>
              <a:ext uri="{FF2B5EF4-FFF2-40B4-BE49-F238E27FC236}">
                <a16:creationId xmlns:a16="http://schemas.microsoft.com/office/drawing/2014/main" id="{2BFF2C0A-981A-52B4-0DFF-5734FE6054BB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208186" y="5514106"/>
            <a:ext cx="1015471" cy="134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A53CF5-E7C7-F9A2-13E4-24F1ACC5ECC7}"/>
              </a:ext>
            </a:extLst>
          </p:cNvPr>
          <p:cNvSpPr txBox="1"/>
          <p:nvPr/>
        </p:nvSpPr>
        <p:spPr>
          <a:xfrm>
            <a:off x="1713761" y="1962150"/>
            <a:ext cx="89194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You will be 5-6 students per team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Take some time to let each team member </a:t>
            </a:r>
            <a:r>
              <a:rPr lang="en-US" sz="2800" b="1" dirty="0"/>
              <a:t>share</a:t>
            </a:r>
            <a:r>
              <a:rPr lang="en-US" sz="2800" dirty="0"/>
              <a:t> their ideas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Give every member a </a:t>
            </a:r>
            <a:r>
              <a:rPr lang="en-US" sz="2800" b="1" dirty="0"/>
              <a:t>chance to speak</a:t>
            </a:r>
            <a:r>
              <a:rPr lang="en-US" sz="2800" dirty="0"/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Decide</a:t>
            </a:r>
            <a:r>
              <a:rPr lang="en-US" sz="2800" dirty="0"/>
              <a:t> which idea your team will do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Don’t feel bad </a:t>
            </a:r>
            <a:r>
              <a:rPr lang="en-US" sz="2800" dirty="0"/>
              <a:t>if your idea isn’t chosen, 4/5ths won’t be!</a:t>
            </a:r>
          </a:p>
        </p:txBody>
      </p:sp>
    </p:spTree>
    <p:extLst>
      <p:ext uri="{BB962C8B-B14F-4D97-AF65-F5344CB8AC3E}">
        <p14:creationId xmlns:p14="http://schemas.microsoft.com/office/powerpoint/2010/main" val="6290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94377D-F36C-38BE-4A97-7EE895625915}"/>
              </a:ext>
            </a:extLst>
          </p:cNvPr>
          <p:cNvSpPr txBox="1"/>
          <p:nvPr/>
        </p:nvSpPr>
        <p:spPr>
          <a:xfrm>
            <a:off x="3769459" y="317418"/>
            <a:ext cx="5460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Proposal </a:t>
            </a:r>
            <a:r>
              <a:rPr lang="en-US" sz="6000" b="1" dirty="0"/>
              <a:t>process</a:t>
            </a:r>
          </a:p>
        </p:txBody>
      </p:sp>
      <p:sp>
        <p:nvSpPr>
          <p:cNvPr id="14" name="Google Shape;147;p4">
            <a:extLst>
              <a:ext uri="{FF2B5EF4-FFF2-40B4-BE49-F238E27FC236}">
                <a16:creationId xmlns:a16="http://schemas.microsoft.com/office/drawing/2014/main" id="{99742A0F-5753-741E-51B0-E80273C26ECA}"/>
              </a:ext>
            </a:extLst>
          </p:cNvPr>
          <p:cNvSpPr/>
          <p:nvPr/>
        </p:nvSpPr>
        <p:spPr>
          <a:xfrm>
            <a:off x="196814" y="2639814"/>
            <a:ext cx="38599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37257-74AA-F2AB-3C6E-FFB65BDA1FB3}"/>
              </a:ext>
            </a:extLst>
          </p:cNvPr>
          <p:cNvSpPr txBox="1"/>
          <p:nvPr/>
        </p:nvSpPr>
        <p:spPr>
          <a:xfrm>
            <a:off x="1698130" y="2239704"/>
            <a:ext cx="1944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B0F0"/>
                </a:solidFill>
              </a:rPr>
              <a:t>Proposal 1</a:t>
            </a:r>
          </a:p>
        </p:txBody>
      </p:sp>
      <p:sp>
        <p:nvSpPr>
          <p:cNvPr id="16" name="Google Shape;145;p4">
            <a:extLst>
              <a:ext uri="{FF2B5EF4-FFF2-40B4-BE49-F238E27FC236}">
                <a16:creationId xmlns:a16="http://schemas.microsoft.com/office/drawing/2014/main" id="{85234E9F-33C9-D084-8A78-6114072D1A30}"/>
              </a:ext>
            </a:extLst>
          </p:cNvPr>
          <p:cNvSpPr txBox="1"/>
          <p:nvPr/>
        </p:nvSpPr>
        <p:spPr>
          <a:xfrm>
            <a:off x="4855246" y="2595467"/>
            <a:ext cx="5770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41;p4">
            <a:extLst>
              <a:ext uri="{FF2B5EF4-FFF2-40B4-BE49-F238E27FC236}">
                <a16:creationId xmlns:a16="http://schemas.microsoft.com/office/drawing/2014/main" id="{D6AC53A7-E66A-671C-8607-9121C300EC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4733" y="2529486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46;p4">
            <a:extLst>
              <a:ext uri="{FF2B5EF4-FFF2-40B4-BE49-F238E27FC236}">
                <a16:creationId xmlns:a16="http://schemas.microsoft.com/office/drawing/2014/main" id="{9F7E7948-167C-41FB-1420-F2A823B58893}"/>
              </a:ext>
            </a:extLst>
          </p:cNvPr>
          <p:cNvSpPr/>
          <p:nvPr/>
        </p:nvSpPr>
        <p:spPr>
          <a:xfrm>
            <a:off x="4224240" y="2424371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7;p4">
            <a:extLst>
              <a:ext uri="{FF2B5EF4-FFF2-40B4-BE49-F238E27FC236}">
                <a16:creationId xmlns:a16="http://schemas.microsoft.com/office/drawing/2014/main" id="{78DAB30C-06D5-2BCB-0579-DE1F22CD1BD5}"/>
              </a:ext>
            </a:extLst>
          </p:cNvPr>
          <p:cNvSpPr/>
          <p:nvPr/>
        </p:nvSpPr>
        <p:spPr>
          <a:xfrm>
            <a:off x="6153034" y="2639814"/>
            <a:ext cx="38599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6BB45-0155-77A2-38C5-A2A9D79AD0C7}"/>
              </a:ext>
            </a:extLst>
          </p:cNvPr>
          <p:cNvSpPr txBox="1"/>
          <p:nvPr/>
        </p:nvSpPr>
        <p:spPr>
          <a:xfrm>
            <a:off x="7654350" y="2239704"/>
            <a:ext cx="1944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B0F0"/>
                </a:solidFill>
              </a:rPr>
              <a:t>Proposal 2</a:t>
            </a:r>
          </a:p>
        </p:txBody>
      </p:sp>
      <p:sp>
        <p:nvSpPr>
          <p:cNvPr id="21" name="Google Shape;145;p4">
            <a:extLst>
              <a:ext uri="{FF2B5EF4-FFF2-40B4-BE49-F238E27FC236}">
                <a16:creationId xmlns:a16="http://schemas.microsoft.com/office/drawing/2014/main" id="{04CD49E7-16AB-0053-FD76-7365992F5E88}"/>
              </a:ext>
            </a:extLst>
          </p:cNvPr>
          <p:cNvSpPr txBox="1"/>
          <p:nvPr/>
        </p:nvSpPr>
        <p:spPr>
          <a:xfrm>
            <a:off x="10811466" y="2595467"/>
            <a:ext cx="5770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41;p4">
            <a:extLst>
              <a:ext uri="{FF2B5EF4-FFF2-40B4-BE49-F238E27FC236}">
                <a16:creationId xmlns:a16="http://schemas.microsoft.com/office/drawing/2014/main" id="{BD66585F-7CD8-155E-4060-124AC74165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0953" y="2529486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46;p4">
            <a:extLst>
              <a:ext uri="{FF2B5EF4-FFF2-40B4-BE49-F238E27FC236}">
                <a16:creationId xmlns:a16="http://schemas.microsoft.com/office/drawing/2014/main" id="{560580E8-8EB3-AF61-D6DB-FF2C225AB144}"/>
              </a:ext>
            </a:extLst>
          </p:cNvPr>
          <p:cNvSpPr/>
          <p:nvPr/>
        </p:nvSpPr>
        <p:spPr>
          <a:xfrm>
            <a:off x="10180460" y="2424371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59AC0C-1591-FDEB-3E47-3F7141BE859D}"/>
              </a:ext>
            </a:extLst>
          </p:cNvPr>
          <p:cNvSpPr txBox="1"/>
          <p:nvPr/>
        </p:nvSpPr>
        <p:spPr>
          <a:xfrm>
            <a:off x="196814" y="3409256"/>
            <a:ext cx="3572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Theme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your product will 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Type of users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Shat problems your product will solve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8D4F90-CCC2-B722-AE7B-504E753336DF}"/>
              </a:ext>
            </a:extLst>
          </p:cNvPr>
          <p:cNvSpPr txBox="1"/>
          <p:nvPr/>
        </p:nvSpPr>
        <p:spPr>
          <a:xfrm>
            <a:off x="6296675" y="3301215"/>
            <a:ext cx="35165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Theme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your product will 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Type of users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Shat problems your product will solve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User Stories (at least 20 )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Technologies,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User Journeys and User Flows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4ADC96-E1CA-8888-4CD9-D9D08453875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4855246" y="3009146"/>
            <a:ext cx="42705" cy="271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33CF47-FB3B-A50B-6394-9A50F6A91621}"/>
              </a:ext>
            </a:extLst>
          </p:cNvPr>
          <p:cNvSpPr txBox="1"/>
          <p:nvPr/>
        </p:nvSpPr>
        <p:spPr>
          <a:xfrm>
            <a:off x="3261539" y="5725778"/>
            <a:ext cx="3187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Approve,  </a:t>
            </a:r>
          </a:p>
          <a:p>
            <a:pPr algn="ctr"/>
            <a:r>
              <a:rPr lang="en-US" i="1" dirty="0"/>
              <a:t>Or recommend Changes, </a:t>
            </a:r>
          </a:p>
          <a:p>
            <a:pPr algn="ctr"/>
            <a:r>
              <a:rPr lang="en-US" i="1" dirty="0"/>
              <a:t>Or request a whole new proposal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25DECD-9475-7D39-EEEE-EBA0C95FCBE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735448" y="3009146"/>
            <a:ext cx="0" cy="285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3D6B00-74B4-C044-89D5-D2E051FF73E5}"/>
              </a:ext>
            </a:extLst>
          </p:cNvPr>
          <p:cNvSpPr txBox="1"/>
          <p:nvPr/>
        </p:nvSpPr>
        <p:spPr>
          <a:xfrm>
            <a:off x="9141741" y="5864278"/>
            <a:ext cx="318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Approve,  </a:t>
            </a:r>
          </a:p>
          <a:p>
            <a:pPr algn="ctr"/>
            <a:r>
              <a:rPr lang="en-US" i="1" dirty="0"/>
              <a:t>Or recommend Changes</a:t>
            </a:r>
          </a:p>
        </p:txBody>
      </p:sp>
    </p:spTree>
    <p:extLst>
      <p:ext uri="{BB962C8B-B14F-4D97-AF65-F5344CB8AC3E}">
        <p14:creationId xmlns:p14="http://schemas.microsoft.com/office/powerpoint/2010/main" val="69904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38D998-2055-EA5B-A4B4-56F393B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9904"/>
              </p:ext>
            </p:extLst>
          </p:nvPr>
        </p:nvGraphicFramePr>
        <p:xfrm>
          <a:off x="901145" y="2478026"/>
          <a:ext cx="9966038" cy="37947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05620">
                  <a:extLst>
                    <a:ext uri="{9D8B030D-6E8A-4147-A177-3AD203B41FA5}">
                      <a16:colId xmlns:a16="http://schemas.microsoft.com/office/drawing/2014/main" val="2781398402"/>
                    </a:ext>
                  </a:extLst>
                </a:gridCol>
                <a:gridCol w="1960418">
                  <a:extLst>
                    <a:ext uri="{9D8B030D-6E8A-4147-A177-3AD203B41FA5}">
                      <a16:colId xmlns:a16="http://schemas.microsoft.com/office/drawing/2014/main" val="947214067"/>
                    </a:ext>
                  </a:extLst>
                </a:gridCol>
              </a:tblGrid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89626"/>
                  </a:ext>
                </a:extLst>
              </a:tr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77339"/>
                  </a:ext>
                </a:extLst>
              </a:tr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Sprint Review #1 (code, JIRA, git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24518"/>
                  </a:ext>
                </a:extLst>
              </a:tr>
              <a:tr h="90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Submitted project: Functionality, Quality and Quantity of completed User Stories, Clean code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60800"/>
                  </a:ext>
                </a:extLst>
              </a:tr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Difficulty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710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CA881-3D41-4C93-BE7B-10B27D2D797A}"/>
              </a:ext>
            </a:extLst>
          </p:cNvPr>
          <p:cNvSpPr txBox="1"/>
          <p:nvPr/>
        </p:nvSpPr>
        <p:spPr>
          <a:xfrm>
            <a:off x="4094450" y="585216"/>
            <a:ext cx="4727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evaluation</a:t>
            </a:r>
            <a:endParaRPr lang="en-US" sz="6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C43B0-8786-2B8C-4043-B3F3C58C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50" y="492972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1142431" y="232159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142431" y="187513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902772" y="1926757"/>
            <a:ext cx="659833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16C9F-9063-698F-9A5E-5F36A02C78AB}"/>
              </a:ext>
            </a:extLst>
          </p:cNvPr>
          <p:cNvSpPr txBox="1"/>
          <p:nvPr/>
        </p:nvSpPr>
        <p:spPr>
          <a:xfrm>
            <a:off x="5811802" y="1633462"/>
            <a:ext cx="1944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rgbClr val="00B0F0"/>
                </a:solidFill>
              </a:rPr>
              <a:t>Proposal 1</a:t>
            </a:r>
          </a:p>
          <a:p>
            <a:pPr lvl="0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7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2889148" y="2302602"/>
            <a:ext cx="661956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10131139" y="2133799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1;p4">
            <a:extLst>
              <a:ext uri="{FF2B5EF4-FFF2-40B4-BE49-F238E27FC236}">
                <a16:creationId xmlns:a16="http://schemas.microsoft.com/office/drawing/2014/main" id="{4957A8B7-A9E3-4507-73F7-02975B02F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7290" y="2119604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9594897" y="2037117"/>
            <a:ext cx="1647972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37" name="Google Shape;128;p4"/>
          <p:cNvSpPr txBox="1"/>
          <p:nvPr/>
        </p:nvSpPr>
        <p:spPr>
          <a:xfrm>
            <a:off x="1156055" y="359056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3;p4"/>
          <p:cNvSpPr txBox="1"/>
          <p:nvPr/>
        </p:nvSpPr>
        <p:spPr>
          <a:xfrm>
            <a:off x="1156055" y="314410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47;p4"/>
          <p:cNvSpPr/>
          <p:nvPr/>
        </p:nvSpPr>
        <p:spPr>
          <a:xfrm>
            <a:off x="2916396" y="3195729"/>
            <a:ext cx="659833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716C9F-9063-698F-9A5E-5F36A02C78AB}"/>
              </a:ext>
            </a:extLst>
          </p:cNvPr>
          <p:cNvSpPr txBox="1"/>
          <p:nvPr/>
        </p:nvSpPr>
        <p:spPr>
          <a:xfrm>
            <a:off x="5825426" y="2902434"/>
            <a:ext cx="1944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rgbClr val="00B0F0"/>
                </a:solidFill>
              </a:rPr>
              <a:t>Proposal </a:t>
            </a:r>
            <a:r>
              <a:rPr lang="en-GB" sz="1600" i="1" dirty="0" smtClean="0">
                <a:solidFill>
                  <a:srgbClr val="00B0F0"/>
                </a:solidFill>
              </a:rPr>
              <a:t>2</a:t>
            </a:r>
            <a:endParaRPr lang="en-GB" sz="1600" i="1" dirty="0">
              <a:solidFill>
                <a:srgbClr val="00B0F0"/>
              </a:solidFill>
            </a:endParaRPr>
          </a:p>
          <a:p>
            <a:pPr lvl="0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1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2902772" y="3571574"/>
            <a:ext cx="661956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10144763" y="3402771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141;p4">
            <a:extLst>
              <a:ext uri="{FF2B5EF4-FFF2-40B4-BE49-F238E27FC236}">
                <a16:creationId xmlns:a16="http://schemas.microsoft.com/office/drawing/2014/main" id="{4957A8B7-A9E3-4507-73F7-02975B02F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0914" y="3388576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9608521" y="3306089"/>
            <a:ext cx="1647972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28;p4"/>
          <p:cNvSpPr txBox="1"/>
          <p:nvPr/>
        </p:nvSpPr>
        <p:spPr>
          <a:xfrm>
            <a:off x="1138220" y="5167781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33;p4"/>
          <p:cNvSpPr txBox="1"/>
          <p:nvPr/>
        </p:nvSpPr>
        <p:spPr>
          <a:xfrm>
            <a:off x="1156055" y="448415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47;p4"/>
          <p:cNvSpPr/>
          <p:nvPr/>
        </p:nvSpPr>
        <p:spPr>
          <a:xfrm>
            <a:off x="4030406" y="5183066"/>
            <a:ext cx="5491934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7277229" y="4479153"/>
            <a:ext cx="2245111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2889148" y="4411543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Jira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2712185" y="4349967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4030409" y="4425695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GitHub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3853446" y="4364119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5171670" y="4439847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Start code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4994707" y="4378271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6312931" y="4453999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User Story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6135968" y="4392423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2800665" y="5190289"/>
            <a:ext cx="11412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2712185" y="5044651"/>
            <a:ext cx="122974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ight Arrow 103"/>
          <p:cNvSpPr/>
          <p:nvPr/>
        </p:nvSpPr>
        <p:spPr>
          <a:xfrm>
            <a:off x="1306232" y="4512541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97453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20110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1306232" y="2195821"/>
            <a:ext cx="1034800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836931" y="2002858"/>
            <a:ext cx="1513987" cy="683906"/>
          </a:xfrm>
          <a:prstGeom prst="roundRect">
            <a:avLst/>
          </a:prstGeom>
          <a:solidFill>
            <a:schemeClr val="bg1"/>
          </a:solidFill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155184" y="-111862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68" name="Right Arrow 67"/>
          <p:cNvSpPr/>
          <p:nvPr/>
        </p:nvSpPr>
        <p:spPr>
          <a:xfrm>
            <a:off x="1243802" y="2812709"/>
            <a:ext cx="10410438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847396" y="992405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04247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17690" y="1031296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33956" y="99218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20031" y="99218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3625" y="996546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THURSDAY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77497" y="99718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0199" y="1610416"/>
            <a:ext cx="99738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594069" y="908199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2292" y="2121392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0824" y="2766086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7065" y="3348847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0531558" y="4342771"/>
            <a:ext cx="924011" cy="951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25" y="4393377"/>
            <a:ext cx="379708" cy="379708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8146181" y="4282474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VC1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659" y="4353170"/>
            <a:ext cx="411249" cy="344848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767273" y="1600562"/>
            <a:ext cx="970489" cy="3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KICK OFF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2864478" y="1610416"/>
            <a:ext cx="8762053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452117">
            <a:off x="1526884" y="1528972"/>
            <a:ext cx="278045" cy="506104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9111313" y="100090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87293" y="992185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10427670" y="92952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1252708" y="1472286"/>
            <a:ext cx="1493949" cy="64910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3928" y="2017365"/>
            <a:ext cx="464226" cy="38652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7964087" y="2403888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1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1230243" y="3378079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1243801" y="4001774"/>
            <a:ext cx="10426315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9000" y="3995127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2482" y="4517439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89170" y="4267704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1" name="Picture 2" descr="Hosting services - Free computer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76" y="4358186"/>
            <a:ext cx="413887" cy="4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4899539" y="4298863"/>
            <a:ext cx="307288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PREPARATION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3" name="Picture 4" descr="Preparation - Free miscellaneous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0" y="4426704"/>
            <a:ext cx="373299" cy="3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ounded Rectangle 113"/>
          <p:cNvSpPr/>
          <p:nvPr/>
        </p:nvSpPr>
        <p:spPr>
          <a:xfrm>
            <a:off x="9341731" y="4315082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5" name="Picture 4" descr="Download Video Icon HQ PNG Image | FreePNGIm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29" y="4427020"/>
            <a:ext cx="389034" cy="3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ed Rectangle 115"/>
          <p:cNvSpPr/>
          <p:nvPr/>
        </p:nvSpPr>
        <p:spPr>
          <a:xfrm>
            <a:off x="7844290" y="3181337"/>
            <a:ext cx="1513987" cy="683906"/>
          </a:xfrm>
          <a:prstGeom prst="roundRect">
            <a:avLst/>
          </a:prstGeom>
          <a:solidFill>
            <a:schemeClr val="bg1"/>
          </a:solidFill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1287" y="3195844"/>
            <a:ext cx="464226" cy="386523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971446" y="3582367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</a:t>
            </a:r>
            <a:r>
              <a:rPr lang="fr-FR" sz="1100" dirty="0" smtClean="0">
                <a:solidFill>
                  <a:srgbClr val="F04853"/>
                </a:solidFill>
              </a:rPr>
              <a:t>2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935098" y="4240134"/>
            <a:ext cx="887188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 BUG</a:t>
            </a:r>
          </a:p>
        </p:txBody>
      </p:sp>
      <p:pic>
        <p:nvPicPr>
          <p:cNvPr id="1026" name="Picture 2" descr="Bug in code Royalty Free Vector Image - VectorStock"/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 bwMode="auto">
          <a:xfrm>
            <a:off x="3123572" y="4342771"/>
            <a:ext cx="488511" cy="38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ounded Rectangle 123"/>
          <p:cNvSpPr/>
          <p:nvPr/>
        </p:nvSpPr>
        <p:spPr>
          <a:xfrm>
            <a:off x="1397471" y="4364459"/>
            <a:ext cx="1513987" cy="683906"/>
          </a:xfrm>
          <a:prstGeom prst="roundRect">
            <a:avLst/>
          </a:prstGeom>
          <a:solidFill>
            <a:schemeClr val="bg1"/>
          </a:solidFill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4468" y="4378966"/>
            <a:ext cx="464226" cy="386523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524627" y="4765489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3</a:t>
            </a:r>
            <a:endParaRPr lang="en-US" sz="1100" dirty="0">
              <a:solidFill>
                <a:srgbClr val="F0485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708844" y="4437501"/>
            <a:ext cx="143346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21 &amp; 22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696924" y="2424502"/>
            <a:ext cx="144538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 &amp; 20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0283128" y="4499180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747709" y="2409841"/>
            <a:ext cx="659833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16C9F-9063-698F-9A5E-5F36A02C78AB}"/>
              </a:ext>
            </a:extLst>
          </p:cNvPr>
          <p:cNvSpPr txBox="1"/>
          <p:nvPr/>
        </p:nvSpPr>
        <p:spPr>
          <a:xfrm>
            <a:off x="3345303" y="2168600"/>
            <a:ext cx="5297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00B0F0"/>
                </a:solidFill>
              </a:rPr>
              <a:t>Proposal 1</a:t>
            </a:r>
          </a:p>
          <a:p>
            <a:pPr lvl="0" algn="ctr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7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2747709" y="4438249"/>
            <a:ext cx="6534830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141;p4">
            <a:extLst>
              <a:ext uri="{FF2B5EF4-FFF2-40B4-BE49-F238E27FC236}">
                <a16:creationId xmlns:a16="http://schemas.microsoft.com/office/drawing/2014/main" id="{FEEB0E05-74C1-9EEB-81B5-CF986D9D5A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9279" y="4484985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46;p4">
            <a:extLst>
              <a:ext uri="{FF2B5EF4-FFF2-40B4-BE49-F238E27FC236}">
                <a16:creationId xmlns:a16="http://schemas.microsoft.com/office/drawing/2014/main" id="{9F7B73BC-F08F-B4D8-30EC-B19524F09C8B}"/>
              </a:ext>
            </a:extLst>
          </p:cNvPr>
          <p:cNvSpPr/>
          <p:nvPr/>
        </p:nvSpPr>
        <p:spPr>
          <a:xfrm>
            <a:off x="9746886" y="4402498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10300041" y="2505616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1;p4">
            <a:extLst>
              <a:ext uri="{FF2B5EF4-FFF2-40B4-BE49-F238E27FC236}">
                <a16:creationId xmlns:a16="http://schemas.microsoft.com/office/drawing/2014/main" id="{4957A8B7-A9E3-4507-73F7-02975B02F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6192" y="2491421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9763799" y="2408934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0D0D9-81FD-FB2E-E2B5-C1D18B1FC51C}"/>
              </a:ext>
            </a:extLst>
          </p:cNvPr>
          <p:cNvSpPr txBox="1"/>
          <p:nvPr/>
        </p:nvSpPr>
        <p:spPr>
          <a:xfrm>
            <a:off x="3389271" y="4191240"/>
            <a:ext cx="5297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00B0F0"/>
                </a:solidFill>
              </a:rPr>
              <a:t>Proposal 2</a:t>
            </a:r>
          </a:p>
          <a:p>
            <a:pPr lvl="0" algn="ctr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D74BC-8659-E26C-A4F7-726721CF580D}"/>
              </a:ext>
            </a:extLst>
          </p:cNvPr>
          <p:cNvSpPr txBox="1"/>
          <p:nvPr/>
        </p:nvSpPr>
        <p:spPr>
          <a:xfrm>
            <a:off x="3165575" y="2946398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Design Thinking workshop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Write and present </a:t>
            </a:r>
            <a:r>
              <a:rPr lang="en-US" b="1" dirty="0"/>
              <a:t>proposal 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User stories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F6311-A079-FBE2-EA42-F0D14F0E932C}"/>
              </a:ext>
            </a:extLst>
          </p:cNvPr>
          <p:cNvSpPr txBox="1"/>
          <p:nvPr/>
        </p:nvSpPr>
        <p:spPr>
          <a:xfrm>
            <a:off x="3113445" y="5075923"/>
            <a:ext cx="5760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Story map, user journey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Usability principles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From user stories to sub tasks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Testing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Write and present </a:t>
            </a:r>
            <a:r>
              <a:rPr lang="en-US" b="1" dirty="0"/>
              <a:t>proposal 2</a:t>
            </a:r>
          </a:p>
        </p:txBody>
      </p:sp>
    </p:spTree>
    <p:extLst>
      <p:ext uri="{BB962C8B-B14F-4D97-AF65-F5344CB8AC3E}">
        <p14:creationId xmlns:p14="http://schemas.microsoft.com/office/powerpoint/2010/main" val="325644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903672" y="225033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9743024" y="4053726"/>
            <a:ext cx="144540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+ RETROSPECTICE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9771966" y="4055549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7;p4">
            <a:extLst>
              <a:ext uri="{FF2B5EF4-FFF2-40B4-BE49-F238E27FC236}">
                <a16:creationId xmlns:a16="http://schemas.microsoft.com/office/drawing/2014/main" id="{DEC02DC4-1399-D58C-0BB2-C0E89142E874}"/>
              </a:ext>
            </a:extLst>
          </p:cNvPr>
          <p:cNvSpPr/>
          <p:nvPr/>
        </p:nvSpPr>
        <p:spPr>
          <a:xfrm>
            <a:off x="4087053" y="2486755"/>
            <a:ext cx="6735007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7;p4">
            <a:extLst>
              <a:ext uri="{FF2B5EF4-FFF2-40B4-BE49-F238E27FC236}">
                <a16:creationId xmlns:a16="http://schemas.microsoft.com/office/drawing/2014/main" id="{C9B24CDD-E44F-1AB8-1FCF-7D4E347FB020}"/>
              </a:ext>
            </a:extLst>
          </p:cNvPr>
          <p:cNvSpPr/>
          <p:nvPr/>
        </p:nvSpPr>
        <p:spPr>
          <a:xfrm>
            <a:off x="2828585" y="4166964"/>
            <a:ext cx="6534830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ABA92-3950-FF9C-6481-6A9CA7C253D6}"/>
              </a:ext>
            </a:extLst>
          </p:cNvPr>
          <p:cNvSpPr txBox="1"/>
          <p:nvPr/>
        </p:nvSpPr>
        <p:spPr>
          <a:xfrm>
            <a:off x="5798801" y="2157955"/>
            <a:ext cx="135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1600" i="1" dirty="0">
                <a:solidFill>
                  <a:srgbClr val="FF0000"/>
                </a:solidFill>
              </a:rPr>
              <a:t>Sprint 1</a:t>
            </a:r>
          </a:p>
        </p:txBody>
      </p:sp>
      <p:sp>
        <p:nvSpPr>
          <p:cNvPr id="29" name="Google Shape;140;p4">
            <a:extLst>
              <a:ext uri="{FF2B5EF4-FFF2-40B4-BE49-F238E27FC236}">
                <a16:creationId xmlns:a16="http://schemas.microsoft.com/office/drawing/2014/main" id="{8B905883-96B8-028D-0478-2DB93D3EF604}"/>
              </a:ext>
            </a:extLst>
          </p:cNvPr>
          <p:cNvSpPr txBox="1"/>
          <p:nvPr/>
        </p:nvSpPr>
        <p:spPr>
          <a:xfrm>
            <a:off x="2557371" y="2373428"/>
            <a:ext cx="142056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PLANNING / START</a:t>
            </a:r>
            <a:endParaRPr sz="1100" dirty="0">
              <a:solidFill>
                <a:srgbClr val="F04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44;p4">
            <a:extLst>
              <a:ext uri="{FF2B5EF4-FFF2-40B4-BE49-F238E27FC236}">
                <a16:creationId xmlns:a16="http://schemas.microsoft.com/office/drawing/2014/main" id="{2E0F17BE-AA6D-C226-5C29-0555AE0B4B72}"/>
              </a:ext>
            </a:extLst>
          </p:cNvPr>
          <p:cNvSpPr/>
          <p:nvPr/>
        </p:nvSpPr>
        <p:spPr>
          <a:xfrm>
            <a:off x="2591920" y="2309127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9364D-E1E2-685D-054C-FB9ACAEC4D94}"/>
              </a:ext>
            </a:extLst>
          </p:cNvPr>
          <p:cNvSpPr txBox="1"/>
          <p:nvPr/>
        </p:nvSpPr>
        <p:spPr>
          <a:xfrm>
            <a:off x="3019724" y="3204070"/>
            <a:ext cx="531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planning</a:t>
            </a:r>
            <a:r>
              <a:rPr lang="en-GB" sz="1800" dirty="0"/>
              <a:t> and sprint start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115C2-11C7-A8E5-7E36-06ACB91276BD}"/>
              </a:ext>
            </a:extLst>
          </p:cNvPr>
          <p:cNvSpPr txBox="1"/>
          <p:nvPr/>
        </p:nvSpPr>
        <p:spPr>
          <a:xfrm>
            <a:off x="3050722" y="4838112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review</a:t>
            </a:r>
            <a:r>
              <a:rPr lang="en-GB" sz="1800" dirty="0"/>
              <a:t> (</a:t>
            </a:r>
            <a:r>
              <a:rPr lang="en-GB" sz="1800" i="1" dirty="0"/>
              <a:t>graded</a:t>
            </a:r>
            <a:r>
              <a:rPr lang="en-GB" sz="1800" dirty="0"/>
              <a:t>)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b="1" dirty="0"/>
              <a:t>R</a:t>
            </a:r>
            <a:r>
              <a:rPr lang="en-GB" sz="1800" b="1" dirty="0"/>
              <a:t>etrospective</a:t>
            </a:r>
            <a:r>
              <a:rPr lang="en-GB" sz="1800" dirty="0"/>
              <a:t> (</a:t>
            </a:r>
            <a:r>
              <a:rPr lang="en-GB" sz="1800" i="1" dirty="0"/>
              <a:t>ungraded</a:t>
            </a:r>
            <a:r>
              <a:rPr lang="en-GB" sz="1800" dirty="0"/>
              <a:t>)</a:t>
            </a:r>
            <a:endParaRPr lang="en-US" dirty="0"/>
          </a:p>
        </p:txBody>
      </p:sp>
      <p:sp>
        <p:nvSpPr>
          <p:cNvPr id="20" name="Google Shape;129;p4"/>
          <p:cNvSpPr txBox="1"/>
          <p:nvPr/>
        </p:nvSpPr>
        <p:spPr>
          <a:xfrm>
            <a:off x="903672" y="407848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70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903672" y="225033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9743024" y="4053726"/>
            <a:ext cx="144540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+ RETROSPECTICE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9771966" y="4055549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7;p4">
            <a:extLst>
              <a:ext uri="{FF2B5EF4-FFF2-40B4-BE49-F238E27FC236}">
                <a16:creationId xmlns:a16="http://schemas.microsoft.com/office/drawing/2014/main" id="{DEC02DC4-1399-D58C-0BB2-C0E89142E874}"/>
              </a:ext>
            </a:extLst>
          </p:cNvPr>
          <p:cNvSpPr/>
          <p:nvPr/>
        </p:nvSpPr>
        <p:spPr>
          <a:xfrm>
            <a:off x="4087053" y="2486755"/>
            <a:ext cx="6735007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7;p4">
            <a:extLst>
              <a:ext uri="{FF2B5EF4-FFF2-40B4-BE49-F238E27FC236}">
                <a16:creationId xmlns:a16="http://schemas.microsoft.com/office/drawing/2014/main" id="{C9B24CDD-E44F-1AB8-1FCF-7D4E347FB020}"/>
              </a:ext>
            </a:extLst>
          </p:cNvPr>
          <p:cNvSpPr/>
          <p:nvPr/>
        </p:nvSpPr>
        <p:spPr>
          <a:xfrm>
            <a:off x="2828585" y="4166964"/>
            <a:ext cx="6534830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ABA92-3950-FF9C-6481-6A9CA7C253D6}"/>
              </a:ext>
            </a:extLst>
          </p:cNvPr>
          <p:cNvSpPr txBox="1"/>
          <p:nvPr/>
        </p:nvSpPr>
        <p:spPr>
          <a:xfrm>
            <a:off x="5798801" y="2157955"/>
            <a:ext cx="135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1600" i="1" dirty="0">
                <a:solidFill>
                  <a:srgbClr val="FF0000"/>
                </a:solidFill>
              </a:rPr>
              <a:t>Sprint </a:t>
            </a:r>
            <a:r>
              <a:rPr lang="en-GB" sz="1600" i="1" dirty="0" smtClean="0">
                <a:solidFill>
                  <a:srgbClr val="FF0000"/>
                </a:solidFill>
              </a:rPr>
              <a:t>2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29" name="Google Shape;140;p4">
            <a:extLst>
              <a:ext uri="{FF2B5EF4-FFF2-40B4-BE49-F238E27FC236}">
                <a16:creationId xmlns:a16="http://schemas.microsoft.com/office/drawing/2014/main" id="{8B905883-96B8-028D-0478-2DB93D3EF604}"/>
              </a:ext>
            </a:extLst>
          </p:cNvPr>
          <p:cNvSpPr txBox="1"/>
          <p:nvPr/>
        </p:nvSpPr>
        <p:spPr>
          <a:xfrm>
            <a:off x="2557371" y="2373428"/>
            <a:ext cx="142056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PLANNING / START</a:t>
            </a:r>
            <a:endParaRPr sz="1100" dirty="0">
              <a:solidFill>
                <a:srgbClr val="F04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44;p4">
            <a:extLst>
              <a:ext uri="{FF2B5EF4-FFF2-40B4-BE49-F238E27FC236}">
                <a16:creationId xmlns:a16="http://schemas.microsoft.com/office/drawing/2014/main" id="{2E0F17BE-AA6D-C226-5C29-0555AE0B4B72}"/>
              </a:ext>
            </a:extLst>
          </p:cNvPr>
          <p:cNvSpPr/>
          <p:nvPr/>
        </p:nvSpPr>
        <p:spPr>
          <a:xfrm>
            <a:off x="2591920" y="2309127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9364D-E1E2-685D-054C-FB9ACAEC4D94}"/>
              </a:ext>
            </a:extLst>
          </p:cNvPr>
          <p:cNvSpPr txBox="1"/>
          <p:nvPr/>
        </p:nvSpPr>
        <p:spPr>
          <a:xfrm>
            <a:off x="3019724" y="3204070"/>
            <a:ext cx="531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planning</a:t>
            </a:r>
            <a:r>
              <a:rPr lang="en-GB" sz="1800" dirty="0"/>
              <a:t> and sprint start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115C2-11C7-A8E5-7E36-06ACB91276BD}"/>
              </a:ext>
            </a:extLst>
          </p:cNvPr>
          <p:cNvSpPr txBox="1"/>
          <p:nvPr/>
        </p:nvSpPr>
        <p:spPr>
          <a:xfrm>
            <a:off x="3050722" y="4838112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review</a:t>
            </a:r>
            <a:r>
              <a:rPr lang="en-GB" sz="1800" dirty="0"/>
              <a:t> (</a:t>
            </a:r>
            <a:r>
              <a:rPr lang="en-GB" sz="1800" i="1" dirty="0"/>
              <a:t>graded</a:t>
            </a:r>
            <a:r>
              <a:rPr lang="en-GB" sz="1800" dirty="0"/>
              <a:t>)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b="1" dirty="0"/>
              <a:t>R</a:t>
            </a:r>
            <a:r>
              <a:rPr lang="en-GB" sz="1800" b="1" dirty="0"/>
              <a:t>etrospective</a:t>
            </a:r>
            <a:r>
              <a:rPr lang="en-GB" sz="1800" dirty="0"/>
              <a:t> (</a:t>
            </a:r>
            <a:r>
              <a:rPr lang="en-GB" sz="1800" i="1" dirty="0"/>
              <a:t>ungraded</a:t>
            </a:r>
            <a:r>
              <a:rPr lang="en-GB" sz="1800" dirty="0"/>
              <a:t>)</a:t>
            </a:r>
            <a:endParaRPr lang="en-US" dirty="0"/>
          </a:p>
        </p:txBody>
      </p:sp>
      <p:sp>
        <p:nvSpPr>
          <p:cNvPr id="20" name="Google Shape;129;p4"/>
          <p:cNvSpPr txBox="1"/>
          <p:nvPr/>
        </p:nvSpPr>
        <p:spPr>
          <a:xfrm>
            <a:off x="903672" y="407848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1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1128451" y="265956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5110" y="4804138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9961356" y="4743444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1;p4">
            <a:extLst>
              <a:ext uri="{FF2B5EF4-FFF2-40B4-BE49-F238E27FC236}">
                <a16:creationId xmlns:a16="http://schemas.microsoft.com/office/drawing/2014/main" id="{6AABD2B6-3FE7-14A7-A81E-26D0294A1D3E}"/>
              </a:ext>
            </a:extLst>
          </p:cNvPr>
          <p:cNvSpPr txBox="1"/>
          <p:nvPr/>
        </p:nvSpPr>
        <p:spPr>
          <a:xfrm>
            <a:off x="1233667" y="479682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7;p4">
            <a:extLst>
              <a:ext uri="{FF2B5EF4-FFF2-40B4-BE49-F238E27FC236}">
                <a16:creationId xmlns:a16="http://schemas.microsoft.com/office/drawing/2014/main" id="{1D5CEB27-7F52-B2B7-34E3-0F0764189D09}"/>
              </a:ext>
            </a:extLst>
          </p:cNvPr>
          <p:cNvSpPr/>
          <p:nvPr/>
        </p:nvSpPr>
        <p:spPr>
          <a:xfrm>
            <a:off x="4250872" y="2666184"/>
            <a:ext cx="6384195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47;p4">
            <a:extLst>
              <a:ext uri="{FF2B5EF4-FFF2-40B4-BE49-F238E27FC236}">
                <a16:creationId xmlns:a16="http://schemas.microsoft.com/office/drawing/2014/main" id="{D743034D-01E0-68EF-9794-CC5080B7264D}"/>
              </a:ext>
            </a:extLst>
          </p:cNvPr>
          <p:cNvSpPr/>
          <p:nvPr/>
        </p:nvSpPr>
        <p:spPr>
          <a:xfrm>
            <a:off x="4987630" y="4851165"/>
            <a:ext cx="4608335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5;p4">
            <a:extLst>
              <a:ext uri="{FF2B5EF4-FFF2-40B4-BE49-F238E27FC236}">
                <a16:creationId xmlns:a16="http://schemas.microsoft.com/office/drawing/2014/main" id="{F5AD0076-AF51-5E72-F844-851FAA49C0C6}"/>
              </a:ext>
            </a:extLst>
          </p:cNvPr>
          <p:cNvSpPr txBox="1"/>
          <p:nvPr/>
        </p:nvSpPr>
        <p:spPr>
          <a:xfrm>
            <a:off x="10454637" y="4788830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CF30D8-03C5-C223-C772-D004354DDFE2}"/>
              </a:ext>
            </a:extLst>
          </p:cNvPr>
          <p:cNvSpPr txBox="1"/>
          <p:nvPr/>
        </p:nvSpPr>
        <p:spPr>
          <a:xfrm>
            <a:off x="5927777" y="2386494"/>
            <a:ext cx="135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1600" i="1" dirty="0">
                <a:solidFill>
                  <a:srgbClr val="FF0000"/>
                </a:solidFill>
              </a:rPr>
              <a:t>Sprint </a:t>
            </a:r>
            <a:r>
              <a:rPr lang="en-GB" sz="1600" i="1" dirty="0" smtClean="0">
                <a:solidFill>
                  <a:srgbClr val="FF0000"/>
                </a:solidFill>
              </a:rPr>
              <a:t>3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31" name="Google Shape;140;p4">
            <a:extLst>
              <a:ext uri="{FF2B5EF4-FFF2-40B4-BE49-F238E27FC236}">
                <a16:creationId xmlns:a16="http://schemas.microsoft.com/office/drawing/2014/main" id="{CC581611-D3E3-E180-822B-80315BFAE775}"/>
              </a:ext>
            </a:extLst>
          </p:cNvPr>
          <p:cNvSpPr txBox="1"/>
          <p:nvPr/>
        </p:nvSpPr>
        <p:spPr>
          <a:xfrm>
            <a:off x="2721191" y="2542727"/>
            <a:ext cx="142056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PLANNING / START</a:t>
            </a:r>
            <a:endParaRPr sz="1100" dirty="0">
              <a:solidFill>
                <a:srgbClr val="F04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44;p4">
            <a:extLst>
              <a:ext uri="{FF2B5EF4-FFF2-40B4-BE49-F238E27FC236}">
                <a16:creationId xmlns:a16="http://schemas.microsoft.com/office/drawing/2014/main" id="{F7D7F402-8C56-54D2-3948-3E83F993D659}"/>
              </a:ext>
            </a:extLst>
          </p:cNvPr>
          <p:cNvSpPr/>
          <p:nvPr/>
        </p:nvSpPr>
        <p:spPr>
          <a:xfrm>
            <a:off x="2755740" y="2478426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47;p4">
            <a:extLst>
              <a:ext uri="{FF2B5EF4-FFF2-40B4-BE49-F238E27FC236}">
                <a16:creationId xmlns:a16="http://schemas.microsoft.com/office/drawing/2014/main" id="{CFCFBBF0-F162-A4D6-07AA-E0E2F52BC3C5}"/>
              </a:ext>
            </a:extLst>
          </p:cNvPr>
          <p:cNvSpPr/>
          <p:nvPr/>
        </p:nvSpPr>
        <p:spPr>
          <a:xfrm>
            <a:off x="2871112" y="4806077"/>
            <a:ext cx="600567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40;p4">
            <a:extLst>
              <a:ext uri="{FF2B5EF4-FFF2-40B4-BE49-F238E27FC236}">
                <a16:creationId xmlns:a16="http://schemas.microsoft.com/office/drawing/2014/main" id="{D596BC35-F2BD-C6EC-7C55-A556C67E1AA3}"/>
              </a:ext>
            </a:extLst>
          </p:cNvPr>
          <p:cNvSpPr txBox="1"/>
          <p:nvPr/>
        </p:nvSpPr>
        <p:spPr>
          <a:xfrm>
            <a:off x="3419048" y="4650330"/>
            <a:ext cx="144540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+ RETROSPECTICE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44;p4">
            <a:extLst>
              <a:ext uri="{FF2B5EF4-FFF2-40B4-BE49-F238E27FC236}">
                <a16:creationId xmlns:a16="http://schemas.microsoft.com/office/drawing/2014/main" id="{71BB5D0A-C377-52A6-D9E1-141C1E3C2163}"/>
              </a:ext>
            </a:extLst>
          </p:cNvPr>
          <p:cNvSpPr/>
          <p:nvPr/>
        </p:nvSpPr>
        <p:spPr>
          <a:xfrm>
            <a:off x="3563050" y="4671610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C354D-8C0B-4607-B940-5585C5133191}"/>
              </a:ext>
            </a:extLst>
          </p:cNvPr>
          <p:cNvSpPr txBox="1"/>
          <p:nvPr/>
        </p:nvSpPr>
        <p:spPr>
          <a:xfrm>
            <a:off x="3031407" y="3424489"/>
            <a:ext cx="531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planning</a:t>
            </a:r>
            <a:r>
              <a:rPr lang="en-GB" sz="1800" dirty="0"/>
              <a:t> and sprint start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1EA2-E36D-61CC-ACF0-40A2FF07C125}"/>
              </a:ext>
            </a:extLst>
          </p:cNvPr>
          <p:cNvSpPr txBox="1"/>
          <p:nvPr/>
        </p:nvSpPr>
        <p:spPr>
          <a:xfrm>
            <a:off x="2420626" y="5629921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800" dirty="0"/>
              <a:t>Final sprint </a:t>
            </a:r>
            <a:r>
              <a:rPr lang="en-GB" sz="1800" b="1" dirty="0"/>
              <a:t>review</a:t>
            </a:r>
            <a:r>
              <a:rPr lang="en-GB" sz="1800" dirty="0"/>
              <a:t> (graded)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800" b="1" dirty="0"/>
              <a:t>retrospective</a:t>
            </a:r>
            <a:r>
              <a:rPr lang="en-GB" sz="1800" dirty="0"/>
              <a:t> (ungraded)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b="1" dirty="0"/>
              <a:t>Final</a:t>
            </a:r>
            <a:r>
              <a:rPr lang="en-GB" dirty="0"/>
              <a:t> presentation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440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tartup planning illustration concept, Graphics - Envato ...">
            <a:extLst>
              <a:ext uri="{FF2B5EF4-FFF2-40B4-BE49-F238E27FC236}">
                <a16:creationId xmlns:a16="http://schemas.microsoft.com/office/drawing/2014/main" id="{8C66D629-FC48-5CD3-B544-340DD786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58" y="2252863"/>
            <a:ext cx="5692637" cy="379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21C3-4A36-E5C7-8431-3BFFF878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95" y="2408607"/>
            <a:ext cx="5549348" cy="284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If you started your own software company, what would it make?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During 2 weeks, you will prepare a proposal </a:t>
            </a:r>
            <a:r>
              <a:rPr lang="en-GB" sz="2800" dirty="0"/>
              <a:t>to present what your company product will do!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92F2B-795D-52D6-93B4-BB1E2305BF2D}"/>
              </a:ext>
            </a:extLst>
          </p:cNvPr>
          <p:cNvSpPr txBox="1"/>
          <p:nvPr/>
        </p:nvSpPr>
        <p:spPr>
          <a:xfrm>
            <a:off x="3041375" y="590500"/>
            <a:ext cx="6167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>
                <a:solidFill>
                  <a:srgbClr val="00B0F0"/>
                </a:solidFill>
              </a:rPr>
              <a:t>Proposal</a:t>
            </a:r>
            <a:r>
              <a:rPr lang="en-GB" sz="6000" dirty="0"/>
              <a:t> phase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40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63E6070-F6F2-A78A-1A6D-3BB10582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8493">
            <a:off x="9518292" y="4289623"/>
            <a:ext cx="1924965" cy="1493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888CE-E4CE-EEBC-B07D-5F48F4F2ADD0}"/>
              </a:ext>
            </a:extLst>
          </p:cNvPr>
          <p:cNvSpPr txBox="1"/>
          <p:nvPr/>
        </p:nvSpPr>
        <p:spPr>
          <a:xfrm>
            <a:off x="3177935" y="568301"/>
            <a:ext cx="520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Choose a </a:t>
            </a:r>
            <a:r>
              <a:rPr lang="en-GB" sz="6000" b="1" dirty="0"/>
              <a:t>theme</a:t>
            </a:r>
            <a:endParaRPr lang="en-US" sz="6000" b="1" dirty="0"/>
          </a:p>
        </p:txBody>
      </p:sp>
      <p:pic>
        <p:nvPicPr>
          <p:cNvPr id="3074" name="Picture 2" descr="1,583,000+ Education Illustration Illustrations, Royalty ...">
            <a:extLst>
              <a:ext uri="{FF2B5EF4-FFF2-40B4-BE49-F238E27FC236}">
                <a16:creationId xmlns:a16="http://schemas.microsoft.com/office/drawing/2014/main" id="{AC180B32-8B20-A69A-19DA-2A343C35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0485">
            <a:off x="8860084" y="1556804"/>
            <a:ext cx="2957240" cy="2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AEBFDE-107A-7745-E904-77AFF5CB9FBB}"/>
              </a:ext>
            </a:extLst>
          </p:cNvPr>
          <p:cNvSpPr txBox="1"/>
          <p:nvPr/>
        </p:nvSpPr>
        <p:spPr>
          <a:xfrm>
            <a:off x="1794480" y="3368083"/>
            <a:ext cx="23337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Environmental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Tourism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Finance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D80C2-8B7D-2010-CC2E-1A08889EA685}"/>
              </a:ext>
            </a:extLst>
          </p:cNvPr>
          <p:cNvSpPr txBox="1"/>
          <p:nvPr/>
        </p:nvSpPr>
        <p:spPr>
          <a:xfrm>
            <a:off x="4885500" y="3368083"/>
            <a:ext cx="2658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Arts and 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4ABB8-489A-7A4D-750C-85A08CA0713A}"/>
              </a:ext>
            </a:extLst>
          </p:cNvPr>
          <p:cNvSpPr txBox="1"/>
          <p:nvPr/>
        </p:nvSpPr>
        <p:spPr>
          <a:xfrm>
            <a:off x="1181101" y="1983785"/>
            <a:ext cx="7919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Choose a </a:t>
            </a:r>
            <a:r>
              <a:rPr lang="en-US" sz="2800" b="1" dirty="0"/>
              <a:t>theme</a:t>
            </a:r>
            <a:r>
              <a:rPr lang="en-US" sz="2800" dirty="0"/>
              <a:t> to work 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Your theme must be compatible with </a:t>
            </a:r>
            <a:r>
              <a:rPr lang="en-US" sz="2800" b="1" dirty="0"/>
              <a:t>PNC Values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80330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10150</TotalTime>
  <Words>645</Words>
  <Application>Microsoft Office PowerPoint</Application>
  <PresentationFormat>Widescreen</PresentationFormat>
  <Paragraphs>294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Poulton</dc:creator>
  <cp:lastModifiedBy>SENRIN.SIM</cp:lastModifiedBy>
  <cp:revision>51</cp:revision>
  <dcterms:created xsi:type="dcterms:W3CDTF">2023-05-26T07:13:26Z</dcterms:created>
  <dcterms:modified xsi:type="dcterms:W3CDTF">2024-05-23T07:02:22Z</dcterms:modified>
</cp:coreProperties>
</file>