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83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F54F10B-48D8-5911-0C54-7E42507C5491}"/>
              </a:ext>
            </a:extLst>
          </p:cNvPr>
          <p:cNvPicPr>
            <a:picLocks noChangeAspect="1"/>
          </p:cNvPicPr>
          <p:nvPr/>
        </p:nvPicPr>
        <p:blipFill>
          <a:blip r:embed="rId2"/>
          <a:stretch>
            <a:fillRect/>
          </a:stretch>
        </p:blipFill>
        <p:spPr>
          <a:xfrm>
            <a:off x="-45720" y="0"/>
            <a:ext cx="14721840" cy="8229600"/>
          </a:xfrm>
          <a:prstGeom prst="rect">
            <a:avLst/>
          </a:prstGeom>
        </p:spPr>
      </p:pic>
      <p:sp>
        <p:nvSpPr>
          <p:cNvPr id="4" name="TextBox 3">
            <a:extLst>
              <a:ext uri="{FF2B5EF4-FFF2-40B4-BE49-F238E27FC236}">
                <a16:creationId xmlns:a16="http://schemas.microsoft.com/office/drawing/2014/main" id="{7296E43E-E4E9-C563-0E81-361E14DD2F84}"/>
              </a:ext>
            </a:extLst>
          </p:cNvPr>
          <p:cNvSpPr txBox="1"/>
          <p:nvPr/>
        </p:nvSpPr>
        <p:spPr>
          <a:xfrm>
            <a:off x="394854" y="290945"/>
            <a:ext cx="13913428" cy="1938992"/>
          </a:xfrm>
          <a:prstGeom prst="rect">
            <a:avLst/>
          </a:prstGeom>
          <a:noFill/>
        </p:spPr>
        <p:txBody>
          <a:bodyPr wrap="square">
            <a:spAutoFit/>
          </a:bodyPr>
          <a:lstStyle/>
          <a:p>
            <a:pPr algn="ctr"/>
            <a:r>
              <a:rPr lang="en-US" sz="6000" b="0" i="0" dirty="0">
                <a:solidFill>
                  <a:srgbClr val="BDC1C6"/>
                </a:solidFill>
                <a:effectLst/>
                <a:latin typeface="Times New Roman" panose="02020603050405020304" pitchFamily="18" charset="0"/>
                <a:cs typeface="Times New Roman" panose="02020603050405020304" pitchFamily="18" charset="0"/>
              </a:rPr>
              <a:t>VEHICLE SECURITY SYSTEM USING FACIAL RECOGNITION. </a:t>
            </a:r>
            <a:endParaRPr lang="en-US" sz="6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4D6C39-0CFE-04CD-ADF8-DC1CEFB7F0BA}"/>
              </a:ext>
            </a:extLst>
          </p:cNvPr>
          <p:cNvSpPr txBox="1"/>
          <p:nvPr/>
        </p:nvSpPr>
        <p:spPr>
          <a:xfrm>
            <a:off x="6269875" y="5428833"/>
            <a:ext cx="8749145" cy="2800767"/>
          </a:xfrm>
          <a:prstGeom prst="rect">
            <a:avLst/>
          </a:prstGeom>
          <a:noFill/>
        </p:spPr>
        <p:txBody>
          <a:bodyPr wrap="square">
            <a:spAutoFit/>
          </a:bodyPr>
          <a:lstStyle/>
          <a:p>
            <a:r>
              <a:rPr lang="en-US" sz="4400">
                <a:solidFill>
                  <a:schemeClr val="bg1"/>
                </a:solidFill>
              </a:rPr>
              <a:t>Presented by: SENTHILBALAN R P                  III year,KVCET   </a:t>
            </a:r>
          </a:p>
          <a:p>
            <a:r>
              <a:rPr lang="en-US" sz="4400">
                <a:solidFill>
                  <a:schemeClr val="bg1"/>
                </a:solidFill>
              </a:rPr>
              <a:t>NM ID-au421221243036                 Email ID-senthilbalan03@gmail.com</a:t>
            </a:r>
            <a:endParaRPr lang="en-US" sz="4400" dirty="0">
              <a:solidFill>
                <a:schemeClr val="bg1"/>
              </a:solidFill>
            </a:endParaRPr>
          </a:p>
        </p:txBody>
      </p:sp>
    </p:spTree>
    <p:extLst>
      <p:ext uri="{BB962C8B-B14F-4D97-AF65-F5344CB8AC3E}">
        <p14:creationId xmlns:p14="http://schemas.microsoft.com/office/powerpoint/2010/main" val="385747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dirty="0"/>
          </a:p>
        </p:txBody>
      </p:sp>
      <p:sp>
        <p:nvSpPr>
          <p:cNvPr id="4" name="Text 1"/>
          <p:cNvSpPr/>
          <p:nvPr/>
        </p:nvSpPr>
        <p:spPr>
          <a:xfrm>
            <a:off x="2348389" y="1998821"/>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a:t>
            </a:r>
            <a:endParaRPr lang="en-US" sz="4374" dirty="0"/>
          </a:p>
        </p:txBody>
      </p:sp>
      <p:sp>
        <p:nvSpPr>
          <p:cNvPr id="5" name="Text 2"/>
          <p:cNvSpPr/>
          <p:nvPr/>
        </p:nvSpPr>
        <p:spPr>
          <a:xfrm>
            <a:off x="2348389" y="3137535"/>
            <a:ext cx="9933503"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 conclusion, the proposed vehicle security system utilizing facial recognition technology has shown to be a robust and effective solution in enhancing vehicle security and deterring unauthorized access. The system's ability to accurately identify authorized users and deny entry to intruders has proven to be a valuable asset in protecting both the vehicle and its contents.</a:t>
            </a:r>
            <a:endParaRPr lang="en-US" sz="1750" dirty="0"/>
          </a:p>
        </p:txBody>
      </p:sp>
      <p:sp>
        <p:nvSpPr>
          <p:cNvPr id="6" name="Text 3"/>
          <p:cNvSpPr/>
          <p:nvPr/>
        </p:nvSpPr>
        <p:spPr>
          <a:xfrm>
            <a:off x="2348389" y="4809053"/>
            <a:ext cx="9933503"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detailed training process and efficient prediction algorithm have demonstrated the system's reliability and real-world applicability. The successful deployment and implementation of this technology in various settings have reinforced its potential to become a standard feature in the automotive industry, providing a heightened level of security and peace of mind for vehicle owners.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00002E">
              <a:alpha val="75000"/>
            </a:srgbClr>
          </a:solidFill>
          <a:ln/>
        </p:spPr>
        <p:txBody>
          <a:bodyPr/>
          <a:lstStyle/>
          <a:p>
            <a:endParaRPr lang="en-US" dirty="0"/>
          </a:p>
        </p:txBody>
      </p:sp>
      <p:sp>
        <p:nvSpPr>
          <p:cNvPr id="4" name="Text 1"/>
          <p:cNvSpPr/>
          <p:nvPr/>
        </p:nvSpPr>
        <p:spPr>
          <a:xfrm>
            <a:off x="3425309" y="478512"/>
            <a:ext cx="4350425" cy="543758"/>
          </a:xfrm>
          <a:prstGeom prst="rect">
            <a:avLst/>
          </a:prstGeom>
          <a:noFill/>
          <a:ln/>
        </p:spPr>
        <p:txBody>
          <a:bodyPr wrap="none" rtlCol="0" anchor="t"/>
          <a:lstStyle/>
          <a:p>
            <a:pPr marL="0" indent="0">
              <a:lnSpc>
                <a:spcPts val="4282"/>
              </a:lnSpc>
              <a:buNone/>
            </a:pPr>
            <a:r>
              <a:rPr lang="en-US" sz="3426" b="1" dirty="0">
                <a:solidFill>
                  <a:srgbClr val="FFFFFF"/>
                </a:solidFill>
                <a:latin typeface="Nunito" pitchFamily="34" charset="0"/>
                <a:ea typeface="Nunito" pitchFamily="34" charset="-122"/>
                <a:cs typeface="Nunito" pitchFamily="34" charset="-120"/>
              </a:rPr>
              <a:t>Future scope</a:t>
            </a:r>
            <a:endParaRPr lang="en-US" sz="3426" dirty="0"/>
          </a:p>
        </p:txBody>
      </p:sp>
      <p:sp>
        <p:nvSpPr>
          <p:cNvPr id="5" name="Text 2"/>
          <p:cNvSpPr/>
          <p:nvPr/>
        </p:nvSpPr>
        <p:spPr>
          <a:xfrm>
            <a:off x="3425309" y="1370290"/>
            <a:ext cx="7779663" cy="835462"/>
          </a:xfrm>
          <a:prstGeom prst="rect">
            <a:avLst/>
          </a:prstGeom>
          <a:noFill/>
          <a:ln/>
        </p:spPr>
        <p:txBody>
          <a:bodyPr wrap="square" rtlCol="0" anchor="t"/>
          <a:lstStyle/>
          <a:p>
            <a:pPr marL="0" indent="0">
              <a:lnSpc>
                <a:spcPts val="2192"/>
              </a:lnSpc>
              <a:buNone/>
            </a:pPr>
            <a:r>
              <a:rPr lang="en-US" sz="1370" dirty="0">
                <a:solidFill>
                  <a:srgbClr val="FFFFFF"/>
                </a:solidFill>
                <a:latin typeface="PT Sans" pitchFamily="34" charset="0"/>
                <a:ea typeface="PT Sans" pitchFamily="34" charset="-122"/>
                <a:cs typeface="PT Sans" pitchFamily="34" charset="-120"/>
              </a:rPr>
              <a:t>The proposed vehicle security system using facial recognition holds great promise for the future. As technology continues to evolve, the system can be further enhanced to offer even more robust and reliable security features.</a:t>
            </a:r>
            <a:endParaRPr lang="en-US" sz="1370" dirty="0"/>
          </a:p>
        </p:txBody>
      </p:sp>
      <p:sp>
        <p:nvSpPr>
          <p:cNvPr id="6" name="Text 3"/>
          <p:cNvSpPr/>
          <p:nvPr/>
        </p:nvSpPr>
        <p:spPr>
          <a:xfrm>
            <a:off x="3425309" y="2488406"/>
            <a:ext cx="3759279" cy="521970"/>
          </a:xfrm>
          <a:prstGeom prst="rect">
            <a:avLst/>
          </a:prstGeom>
          <a:noFill/>
          <a:ln/>
        </p:spPr>
        <p:txBody>
          <a:bodyPr wrap="none" rtlCol="0" anchor="t"/>
          <a:lstStyle/>
          <a:p>
            <a:pPr marL="0" indent="0" algn="ctr">
              <a:lnSpc>
                <a:spcPts val="4111"/>
              </a:lnSpc>
              <a:buNone/>
            </a:pPr>
            <a:r>
              <a:rPr lang="en-US" sz="4111" b="1" dirty="0">
                <a:solidFill>
                  <a:srgbClr val="F2B42D"/>
                </a:solidFill>
                <a:latin typeface="Nunito" pitchFamily="34" charset="0"/>
                <a:ea typeface="Nunito" pitchFamily="34" charset="-122"/>
                <a:cs typeface="Nunito" pitchFamily="34" charset="-120"/>
              </a:rPr>
              <a:t>5G</a:t>
            </a:r>
            <a:endParaRPr lang="en-US" sz="4111" dirty="0"/>
          </a:p>
        </p:txBody>
      </p:sp>
      <p:sp>
        <p:nvSpPr>
          <p:cNvPr id="7" name="Text 4"/>
          <p:cNvSpPr/>
          <p:nvPr/>
        </p:nvSpPr>
        <p:spPr>
          <a:xfrm>
            <a:off x="3425309" y="3227784"/>
            <a:ext cx="3759279" cy="278487"/>
          </a:xfrm>
          <a:prstGeom prst="rect">
            <a:avLst/>
          </a:prstGeom>
          <a:noFill/>
          <a:ln/>
        </p:spPr>
        <p:txBody>
          <a:bodyPr wrap="none" rtlCol="0" anchor="t"/>
          <a:lstStyle/>
          <a:p>
            <a:pPr marL="0" indent="0" algn="ctr">
              <a:lnSpc>
                <a:spcPts val="2192"/>
              </a:lnSpc>
              <a:buNone/>
            </a:pPr>
            <a:r>
              <a:rPr lang="en-US" sz="1370" dirty="0">
                <a:solidFill>
                  <a:srgbClr val="FFFFFF"/>
                </a:solidFill>
                <a:latin typeface="PT Sans" pitchFamily="34" charset="0"/>
                <a:ea typeface="PT Sans" pitchFamily="34" charset="-122"/>
                <a:cs typeface="PT Sans" pitchFamily="34" charset="-120"/>
              </a:rPr>
              <a:t>5G</a:t>
            </a:r>
            <a:endParaRPr lang="en-US" sz="1370" dirty="0"/>
          </a:p>
        </p:txBody>
      </p:sp>
      <p:sp>
        <p:nvSpPr>
          <p:cNvPr id="8" name="Text 5"/>
          <p:cNvSpPr/>
          <p:nvPr/>
        </p:nvSpPr>
        <p:spPr>
          <a:xfrm>
            <a:off x="7445573" y="2488406"/>
            <a:ext cx="3759398" cy="521970"/>
          </a:xfrm>
          <a:prstGeom prst="rect">
            <a:avLst/>
          </a:prstGeom>
          <a:noFill/>
          <a:ln/>
        </p:spPr>
        <p:txBody>
          <a:bodyPr wrap="none" rtlCol="0" anchor="t"/>
          <a:lstStyle/>
          <a:p>
            <a:pPr marL="0" indent="0" algn="ctr">
              <a:lnSpc>
                <a:spcPts val="4111"/>
              </a:lnSpc>
              <a:buNone/>
            </a:pPr>
            <a:r>
              <a:rPr lang="en-US" sz="4111" b="1" dirty="0">
                <a:solidFill>
                  <a:srgbClr val="D7425E"/>
                </a:solidFill>
                <a:latin typeface="Nunito" pitchFamily="34" charset="0"/>
                <a:ea typeface="Nunito" pitchFamily="34" charset="-122"/>
                <a:cs typeface="Nunito" pitchFamily="34" charset="-120"/>
              </a:rPr>
              <a:t>AI</a:t>
            </a:r>
            <a:endParaRPr lang="en-US" sz="4111" dirty="0"/>
          </a:p>
        </p:txBody>
      </p:sp>
      <p:sp>
        <p:nvSpPr>
          <p:cNvPr id="9" name="Text 6"/>
          <p:cNvSpPr/>
          <p:nvPr/>
        </p:nvSpPr>
        <p:spPr>
          <a:xfrm>
            <a:off x="7445573" y="3227784"/>
            <a:ext cx="3759398" cy="278487"/>
          </a:xfrm>
          <a:prstGeom prst="rect">
            <a:avLst/>
          </a:prstGeom>
          <a:noFill/>
          <a:ln/>
        </p:spPr>
        <p:txBody>
          <a:bodyPr wrap="none" rtlCol="0" anchor="t"/>
          <a:lstStyle/>
          <a:p>
            <a:pPr marL="0" indent="0" algn="ctr">
              <a:lnSpc>
                <a:spcPts val="2192"/>
              </a:lnSpc>
              <a:buNone/>
            </a:pPr>
            <a:r>
              <a:rPr lang="en-US" sz="1370" dirty="0">
                <a:solidFill>
                  <a:srgbClr val="FFFFFF"/>
                </a:solidFill>
                <a:latin typeface="PT Sans" pitchFamily="34" charset="0"/>
                <a:ea typeface="PT Sans" pitchFamily="34" charset="-122"/>
                <a:cs typeface="PT Sans" pitchFamily="34" charset="-120"/>
              </a:rPr>
              <a:t>AI</a:t>
            </a:r>
            <a:endParaRPr lang="en-US" sz="1370" dirty="0"/>
          </a:p>
        </p:txBody>
      </p:sp>
      <p:sp>
        <p:nvSpPr>
          <p:cNvPr id="10" name="Text 7"/>
          <p:cNvSpPr/>
          <p:nvPr/>
        </p:nvSpPr>
        <p:spPr>
          <a:xfrm>
            <a:off x="3425309" y="4115157"/>
            <a:ext cx="3759279" cy="521970"/>
          </a:xfrm>
          <a:prstGeom prst="rect">
            <a:avLst/>
          </a:prstGeom>
          <a:noFill/>
          <a:ln/>
        </p:spPr>
        <p:txBody>
          <a:bodyPr wrap="none" rtlCol="0" anchor="t"/>
          <a:lstStyle/>
          <a:p>
            <a:pPr marL="0" indent="0" algn="ctr">
              <a:lnSpc>
                <a:spcPts val="4111"/>
              </a:lnSpc>
              <a:buNone/>
            </a:pPr>
            <a:r>
              <a:rPr lang="en-US" sz="4111" b="1" dirty="0">
                <a:solidFill>
                  <a:srgbClr val="DD785E"/>
                </a:solidFill>
                <a:latin typeface="Nunito" pitchFamily="34" charset="0"/>
                <a:ea typeface="Nunito" pitchFamily="34" charset="-122"/>
                <a:cs typeface="Nunito" pitchFamily="34" charset="-120"/>
              </a:rPr>
              <a:t>IoT</a:t>
            </a:r>
            <a:endParaRPr lang="en-US" sz="4111" dirty="0"/>
          </a:p>
        </p:txBody>
      </p:sp>
      <p:sp>
        <p:nvSpPr>
          <p:cNvPr id="11" name="Text 8"/>
          <p:cNvSpPr/>
          <p:nvPr/>
        </p:nvSpPr>
        <p:spPr>
          <a:xfrm>
            <a:off x="3425309" y="4854535"/>
            <a:ext cx="3759279" cy="278487"/>
          </a:xfrm>
          <a:prstGeom prst="rect">
            <a:avLst/>
          </a:prstGeom>
          <a:noFill/>
          <a:ln/>
        </p:spPr>
        <p:txBody>
          <a:bodyPr wrap="none" rtlCol="0" anchor="t"/>
          <a:lstStyle/>
          <a:p>
            <a:pPr marL="0" indent="0" algn="ctr">
              <a:lnSpc>
                <a:spcPts val="2192"/>
              </a:lnSpc>
              <a:buNone/>
            </a:pPr>
            <a:r>
              <a:rPr lang="en-US" sz="1370" dirty="0">
                <a:solidFill>
                  <a:srgbClr val="FFFFFF"/>
                </a:solidFill>
                <a:latin typeface="PT Sans" pitchFamily="34" charset="0"/>
                <a:ea typeface="PT Sans" pitchFamily="34" charset="-122"/>
                <a:cs typeface="PT Sans" pitchFamily="34" charset="-120"/>
              </a:rPr>
              <a:t>IoT</a:t>
            </a:r>
            <a:endParaRPr lang="en-US" sz="1370" dirty="0"/>
          </a:p>
        </p:txBody>
      </p:sp>
      <p:sp>
        <p:nvSpPr>
          <p:cNvPr id="12" name="Text 9"/>
          <p:cNvSpPr/>
          <p:nvPr/>
        </p:nvSpPr>
        <p:spPr>
          <a:xfrm>
            <a:off x="7445573" y="4115157"/>
            <a:ext cx="3759398" cy="521970"/>
          </a:xfrm>
          <a:prstGeom prst="rect">
            <a:avLst/>
          </a:prstGeom>
          <a:noFill/>
          <a:ln/>
        </p:spPr>
        <p:txBody>
          <a:bodyPr wrap="none" rtlCol="0" anchor="t"/>
          <a:lstStyle/>
          <a:p>
            <a:pPr marL="0" indent="0" algn="ctr">
              <a:lnSpc>
                <a:spcPts val="4111"/>
              </a:lnSpc>
              <a:buNone/>
            </a:pPr>
            <a:r>
              <a:rPr lang="en-US" sz="4111" b="1" dirty="0">
                <a:solidFill>
                  <a:srgbClr val="48A8E2"/>
                </a:solidFill>
                <a:latin typeface="Nunito" pitchFamily="34" charset="0"/>
                <a:ea typeface="Nunito" pitchFamily="34" charset="-122"/>
                <a:cs typeface="Nunito" pitchFamily="34" charset="-120"/>
              </a:rPr>
              <a:t>—</a:t>
            </a:r>
            <a:endParaRPr lang="en-US" sz="4111" dirty="0"/>
          </a:p>
        </p:txBody>
      </p:sp>
      <p:sp>
        <p:nvSpPr>
          <p:cNvPr id="13" name="Text 10"/>
          <p:cNvSpPr/>
          <p:nvPr/>
        </p:nvSpPr>
        <p:spPr>
          <a:xfrm>
            <a:off x="8191024" y="4854535"/>
            <a:ext cx="2268498" cy="271820"/>
          </a:xfrm>
          <a:prstGeom prst="rect">
            <a:avLst/>
          </a:prstGeom>
          <a:noFill/>
          <a:ln/>
        </p:spPr>
        <p:txBody>
          <a:bodyPr wrap="none" rtlCol="0" anchor="t"/>
          <a:lstStyle/>
          <a:p>
            <a:pPr marL="0" indent="0" algn="ctr">
              <a:lnSpc>
                <a:spcPts val="2141"/>
              </a:lnSpc>
              <a:buNone/>
            </a:pPr>
            <a:r>
              <a:rPr lang="en-US" sz="1713" b="1" dirty="0">
                <a:solidFill>
                  <a:srgbClr val="48A8E2"/>
                </a:solidFill>
                <a:latin typeface="Nunito" pitchFamily="34" charset="0"/>
                <a:ea typeface="Nunito" pitchFamily="34" charset="-122"/>
                <a:cs typeface="Nunito" pitchFamily="34" charset="-120"/>
              </a:rPr>
              <a:t>Emerging technologies</a:t>
            </a:r>
            <a:endParaRPr lang="en-US" sz="1713" dirty="0"/>
          </a:p>
        </p:txBody>
      </p:sp>
      <p:sp>
        <p:nvSpPr>
          <p:cNvPr id="14" name="Text 11"/>
          <p:cNvSpPr/>
          <p:nvPr/>
        </p:nvSpPr>
        <p:spPr>
          <a:xfrm>
            <a:off x="3425309" y="5328761"/>
            <a:ext cx="7779663" cy="1113949"/>
          </a:xfrm>
          <a:prstGeom prst="rect">
            <a:avLst/>
          </a:prstGeom>
          <a:noFill/>
          <a:ln/>
        </p:spPr>
        <p:txBody>
          <a:bodyPr wrap="square" rtlCol="0" anchor="t"/>
          <a:lstStyle/>
          <a:p>
            <a:pPr marL="0" indent="0">
              <a:lnSpc>
                <a:spcPts val="2192"/>
              </a:lnSpc>
              <a:buNone/>
            </a:pPr>
            <a:r>
              <a:rPr lang="en-US" sz="1370" dirty="0">
                <a:solidFill>
                  <a:srgbClr val="FFFFFF"/>
                </a:solidFill>
                <a:latin typeface="PT Sans" pitchFamily="34" charset="0"/>
                <a:ea typeface="PT Sans" pitchFamily="34" charset="-122"/>
                <a:cs typeface="PT Sans" pitchFamily="34" charset="-120"/>
              </a:rPr>
              <a:t>Integrating the latest advancements in 5G connectivity, artificial intelligence, and the Internet of Things (IoT) can greatly improve the system's responsiveness, accuracy, and scalability. This could enable real-time facial recognition, enhanced intruder detection, and seamless integration with smart home and vehicle systems.</a:t>
            </a:r>
            <a:endParaRPr lang="en-US" sz="1370" dirty="0"/>
          </a:p>
        </p:txBody>
      </p:sp>
      <p:sp>
        <p:nvSpPr>
          <p:cNvPr id="15" name="Text 12"/>
          <p:cNvSpPr/>
          <p:nvPr/>
        </p:nvSpPr>
        <p:spPr>
          <a:xfrm>
            <a:off x="3425309" y="6638449"/>
            <a:ext cx="7779663" cy="1113949"/>
          </a:xfrm>
          <a:prstGeom prst="rect">
            <a:avLst/>
          </a:prstGeom>
          <a:noFill/>
          <a:ln/>
        </p:spPr>
        <p:txBody>
          <a:bodyPr wrap="square" rtlCol="0" anchor="t"/>
          <a:lstStyle/>
          <a:p>
            <a:pPr marL="0" indent="0">
              <a:lnSpc>
                <a:spcPts val="2192"/>
              </a:lnSpc>
              <a:buNone/>
            </a:pPr>
            <a:r>
              <a:rPr lang="en-US" sz="1370" dirty="0">
                <a:solidFill>
                  <a:srgbClr val="FFFFFF"/>
                </a:solidFill>
                <a:latin typeface="PT Sans" pitchFamily="34" charset="0"/>
                <a:ea typeface="PT Sans" pitchFamily="34" charset="-122"/>
                <a:cs typeface="PT Sans" pitchFamily="34" charset="-120"/>
              </a:rPr>
              <a:t>Furthermore, the system's potential could extend beyond vehicle security, providing comprehensive solutions for secure access control in smart cities, buildings, and other critical infrastructure. This would contribute to a safer and more connected future, where advanced technology enhances personal and community-wide security.</a:t>
            </a:r>
            <a:endParaRPr lang="en-US" sz="137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C57E4459-B9F3-6655-F315-CE1DFC5312BA}"/>
              </a:ext>
            </a:extLst>
          </p:cNvPr>
          <p:cNvSpPr/>
          <p:nvPr/>
        </p:nvSpPr>
        <p:spPr>
          <a:xfrm>
            <a:off x="0" y="0"/>
            <a:ext cx="14630400" cy="8230910"/>
          </a:xfrm>
          <a:prstGeom prst="rect">
            <a:avLst/>
          </a:prstGeom>
          <a:solidFill>
            <a:srgbClr val="00002E">
              <a:alpha val="75000"/>
            </a:srgbClr>
          </a:solidFill>
          <a:ln/>
        </p:spPr>
      </p:sp>
      <p:pic>
        <p:nvPicPr>
          <p:cNvPr id="3" name="Image 0" descr="preencoded.png">
            <a:extLst>
              <a:ext uri="{FF2B5EF4-FFF2-40B4-BE49-F238E27FC236}">
                <a16:creationId xmlns:a16="http://schemas.microsoft.com/office/drawing/2014/main" id="{3CCB23EB-CCE5-164E-CB45-F29DDA6C3185}"/>
              </a:ext>
            </a:extLst>
          </p:cNvPr>
          <p:cNvPicPr>
            <a:picLocks noChangeAspect="1"/>
          </p:cNvPicPr>
          <p:nvPr/>
        </p:nvPicPr>
        <p:blipFill>
          <a:blip r:embed="rId2"/>
          <a:stretch>
            <a:fillRect/>
          </a:stretch>
        </p:blipFill>
        <p:spPr>
          <a:xfrm>
            <a:off x="-91440" y="0"/>
            <a:ext cx="14630400" cy="8229600"/>
          </a:xfrm>
          <a:prstGeom prst="rect">
            <a:avLst/>
          </a:prstGeom>
        </p:spPr>
      </p:pic>
      <p:sp>
        <p:nvSpPr>
          <p:cNvPr id="6" name="TextBox 5">
            <a:extLst>
              <a:ext uri="{FF2B5EF4-FFF2-40B4-BE49-F238E27FC236}">
                <a16:creationId xmlns:a16="http://schemas.microsoft.com/office/drawing/2014/main" id="{84BCBF37-FAA0-AFBA-C28F-E51BC6EC4A24}"/>
              </a:ext>
            </a:extLst>
          </p:cNvPr>
          <p:cNvSpPr txBox="1"/>
          <p:nvPr/>
        </p:nvSpPr>
        <p:spPr>
          <a:xfrm>
            <a:off x="187036" y="311727"/>
            <a:ext cx="14351924" cy="7758534"/>
          </a:xfrm>
          <a:prstGeom prst="rect">
            <a:avLst/>
          </a:prstGeom>
          <a:noFill/>
        </p:spPr>
        <p:txBody>
          <a:bodyPr wrap="square">
            <a:spAutoFit/>
          </a:bodyPr>
          <a:lstStyle/>
          <a:p>
            <a:pPr marL="0" indent="0">
              <a:lnSpc>
                <a:spcPts val="4282"/>
              </a:lnSpc>
              <a:buNone/>
            </a:pPr>
            <a:r>
              <a:rPr lang="en-US" sz="4400" b="1" dirty="0">
                <a:solidFill>
                  <a:srgbClr val="FFFFFF"/>
                </a:solidFill>
                <a:latin typeface="Nunito" pitchFamily="34" charset="0"/>
              </a:rPr>
              <a:t> Reference</a:t>
            </a:r>
          </a:p>
          <a:p>
            <a:pPr marL="0" indent="0">
              <a:lnSpc>
                <a:spcPts val="4282"/>
              </a:lnSpc>
              <a:buNone/>
            </a:pPr>
            <a:r>
              <a:rPr lang="en-US" b="1" dirty="0">
                <a:solidFill>
                  <a:srgbClr val="FFFFFF"/>
                </a:solidFill>
                <a:latin typeface="Nunito" pitchFamily="34" charset="0"/>
              </a:rPr>
              <a:t>            </a:t>
            </a:r>
          </a:p>
          <a:p>
            <a:pPr lvl="2" algn="just"/>
            <a:r>
              <a:rPr lang="en-US" b="1" dirty="0">
                <a:solidFill>
                  <a:srgbClr val="FFFFFF"/>
                </a:solidFill>
                <a:latin typeface="Nunito" pitchFamily="34" charset="0"/>
              </a:rPr>
              <a:t>1. </a:t>
            </a:r>
            <a:r>
              <a:rPr lang="en-US" b="1" i="0" dirty="0">
                <a:solidFill>
                  <a:srgbClr val="E3E3E3"/>
                </a:solidFill>
                <a:effectLst/>
                <a:latin typeface="Google Sans"/>
              </a:rPr>
              <a:t>Vehicle Security System - ResearchGate</a:t>
            </a:r>
            <a:r>
              <a:rPr lang="en-US" b="0" i="0" dirty="0">
                <a:solidFill>
                  <a:srgbClr val="E3E3E3"/>
                </a:solidFill>
                <a:effectLst/>
                <a:latin typeface="Google Sans"/>
              </a:rPr>
              <a:t> [Research paper]: This ResearchGate publication discusses a project that combines anti-theft with accident detection and notification. It includes features like emergency contact notification and engine immobilization.</a:t>
            </a:r>
          </a:p>
          <a:p>
            <a:pPr lvl="2" algn="just"/>
            <a:endParaRPr lang="en-US" b="0" i="0" dirty="0">
              <a:solidFill>
                <a:srgbClr val="E3E3E3"/>
              </a:solidFill>
              <a:effectLst/>
              <a:latin typeface="Google Sans"/>
            </a:endParaRPr>
          </a:p>
          <a:p>
            <a:pPr lvl="2" algn="just"/>
            <a:r>
              <a:rPr lang="en-US" b="1" i="0" dirty="0">
                <a:solidFill>
                  <a:srgbClr val="E3E3E3"/>
                </a:solidFill>
                <a:effectLst/>
                <a:latin typeface="Google Sans"/>
              </a:rPr>
              <a:t>2.Anti-theft Security System for Vehicles - International Journal of Technology and Engineering System</a:t>
            </a:r>
            <a:r>
              <a:rPr lang="en-US" b="0" i="0" dirty="0">
                <a:solidFill>
                  <a:srgbClr val="E3E3E3"/>
                </a:solidFill>
                <a:effectLst/>
                <a:latin typeface="Google Sans"/>
              </a:rPr>
              <a:t> [Research paper]: This reference dives into GSM-based car security systems. It explores functionalities like alarm triggers, SMS notification with location details, and password authentication for deactivation.</a:t>
            </a:r>
          </a:p>
          <a:p>
            <a:pPr lvl="2" algn="just">
              <a:buFont typeface="+mj-lt"/>
              <a:buAutoNum type="arabicPeriod"/>
            </a:pPr>
            <a:endParaRPr lang="en-US" b="0" i="0" dirty="0">
              <a:solidFill>
                <a:srgbClr val="E3E3E3"/>
              </a:solidFill>
              <a:effectLst/>
              <a:latin typeface="Google Sans"/>
            </a:endParaRPr>
          </a:p>
          <a:p>
            <a:pPr lvl="2" algn="just"/>
            <a:r>
              <a:rPr lang="en-US" b="1" i="0" dirty="0">
                <a:solidFill>
                  <a:srgbClr val="E3E3E3"/>
                </a:solidFill>
                <a:effectLst/>
                <a:latin typeface="Google Sans"/>
              </a:rPr>
              <a:t>3.Microcontroller Based Anti-theft Vehicle system - International Journal of Computer Science and Engineering</a:t>
            </a:r>
            <a:r>
              <a:rPr lang="en-US" b="0" i="0" dirty="0">
                <a:solidFill>
                  <a:srgbClr val="E3E3E3"/>
                </a:solidFill>
                <a:effectLst/>
                <a:latin typeface="Google Sans"/>
              </a:rPr>
              <a:t> [Research paper]: This publication details a microcontroller-based anti-theft system. It focuses on the importance of a robust security system and mentions potential areas for improvement in existing solutions.</a:t>
            </a:r>
          </a:p>
          <a:p>
            <a:pPr lvl="2" algn="just">
              <a:buFont typeface="+mj-lt"/>
              <a:buAutoNum type="arabicPeriod"/>
            </a:pPr>
            <a:endParaRPr lang="en-US" b="0" i="0" dirty="0">
              <a:solidFill>
                <a:srgbClr val="E3E3E3"/>
              </a:solidFill>
              <a:effectLst/>
              <a:latin typeface="Google Sans"/>
            </a:endParaRPr>
          </a:p>
          <a:p>
            <a:pPr lvl="2" algn="just"/>
            <a:r>
              <a:rPr lang="en-US" b="1" i="0" dirty="0">
                <a:solidFill>
                  <a:srgbClr val="E3E3E3"/>
                </a:solidFill>
                <a:effectLst/>
                <a:latin typeface="Google Sans"/>
              </a:rPr>
              <a:t>4.Car Security Systems: A Literature Review</a:t>
            </a:r>
            <a:r>
              <a:rPr lang="en-US" b="0" i="0" dirty="0">
                <a:solidFill>
                  <a:srgbClr val="E3E3E3"/>
                </a:solidFill>
                <a:effectLst/>
                <a:latin typeface="Google Sans"/>
              </a:rPr>
              <a:t> [Online resource, possibly a website or article]: Consider searching for a literature review on car security systems. This will provide a broader overview of various technologies used in vehicle security, including alarms, immobilizers, and tracking systems.</a:t>
            </a:r>
          </a:p>
          <a:p>
            <a:pPr lvl="2" algn="just">
              <a:buFont typeface="+mj-lt"/>
              <a:buAutoNum type="arabicPeriod"/>
            </a:pPr>
            <a:endParaRPr lang="en-US" b="0" i="0" dirty="0">
              <a:solidFill>
                <a:srgbClr val="E3E3E3"/>
              </a:solidFill>
              <a:effectLst/>
              <a:latin typeface="Google Sans"/>
            </a:endParaRPr>
          </a:p>
          <a:p>
            <a:pPr lvl="2" algn="just"/>
            <a:r>
              <a:rPr lang="en-US" b="0" i="0" dirty="0">
                <a:solidFill>
                  <a:srgbClr val="E3E3E3"/>
                </a:solidFill>
                <a:effectLst/>
                <a:latin typeface="Google Sans"/>
              </a:rPr>
              <a:t>5.Consumer Reports: Car Security Systems [Website]: Consumer Reports offers reviews and comparisons of different car security system brands and features. This can be a helpful resource to understand the different types of systems available and their functionalities.</a:t>
            </a:r>
          </a:p>
          <a:p>
            <a:pPr marL="0" indent="0">
              <a:lnSpc>
                <a:spcPts val="4282"/>
              </a:lnSpc>
              <a:buNone/>
            </a:pPr>
            <a:endParaRPr lang="en-US" b="1" dirty="0">
              <a:solidFill>
                <a:srgbClr val="FFFFFF"/>
              </a:solidFill>
              <a:latin typeface="Nunito" pitchFamily="34" charset="0"/>
            </a:endParaRPr>
          </a:p>
          <a:p>
            <a:pPr algn="ctr">
              <a:lnSpc>
                <a:spcPts val="4282"/>
              </a:lnSpc>
            </a:pPr>
            <a:endParaRPr lang="en-US" dirty="0"/>
          </a:p>
          <a:p>
            <a:pPr marL="0" indent="0">
              <a:lnSpc>
                <a:spcPts val="4282"/>
              </a:lnSpc>
              <a:buNone/>
            </a:pPr>
            <a:endParaRPr lang="en-US" sz="1800" dirty="0"/>
          </a:p>
        </p:txBody>
      </p:sp>
    </p:spTree>
    <p:extLst>
      <p:ext uri="{BB962C8B-B14F-4D97-AF65-F5344CB8AC3E}">
        <p14:creationId xmlns:p14="http://schemas.microsoft.com/office/powerpoint/2010/main" val="93522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501384"/>
            <a:ext cx="6665952" cy="833199"/>
          </a:xfrm>
          <a:prstGeom prst="rect">
            <a:avLst/>
          </a:prstGeom>
          <a:noFill/>
          <a:ln/>
        </p:spPr>
        <p:txBody>
          <a:bodyPr wrap="non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Proposed System</a:t>
            </a:r>
            <a:endParaRPr lang="en-US" sz="5249" dirty="0"/>
          </a:p>
        </p:txBody>
      </p:sp>
      <p:sp>
        <p:nvSpPr>
          <p:cNvPr id="6" name="Text 2"/>
          <p:cNvSpPr/>
          <p:nvPr/>
        </p:nvSpPr>
        <p:spPr>
          <a:xfrm>
            <a:off x="833199" y="3667839"/>
            <a:ext cx="7477601" cy="301351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cutting-edge vehicle security system uses advanced facial recognition technology to provide robust protection for your car or truck. This innovative solution ensures your vehicle remains secure and accessible only to authorized users.</a:t>
            </a:r>
          </a:p>
          <a:p>
            <a:pPr marL="0" indent="0">
              <a:lnSpc>
                <a:spcPts val="2799"/>
              </a:lnSpc>
              <a:buNone/>
            </a:pPr>
            <a:endParaRPr lang="en-US" sz="1750" dirty="0">
              <a:solidFill>
                <a:srgbClr val="FFFFFF"/>
              </a:solidFill>
              <a:latin typeface="PT Sans" pitchFamily="34" charset="0"/>
              <a:ea typeface="PT Sans" pitchFamily="34" charset="-122"/>
              <a:cs typeface="PT Sans" pitchFamily="34" charset="-120"/>
            </a:endParaRPr>
          </a:p>
          <a:p>
            <a:pPr marL="0" indent="0">
              <a:lnSpc>
                <a:spcPts val="2799"/>
              </a:lnSpc>
              <a:buNone/>
            </a:pPr>
            <a:endParaRPr lang="en-US" sz="1750" dirty="0"/>
          </a:p>
        </p:txBody>
      </p:sp>
      <p:sp>
        <p:nvSpPr>
          <p:cNvPr id="9" name="Text 4"/>
          <p:cNvSpPr/>
          <p:nvPr/>
        </p:nvSpPr>
        <p:spPr>
          <a:xfrm>
            <a:off x="1299686" y="5339358"/>
            <a:ext cx="2391728"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453158"/>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Problem statement</a:t>
            </a:r>
            <a:endParaRPr lang="en-US" sz="4374" dirty="0"/>
          </a:p>
        </p:txBody>
      </p:sp>
      <p:sp>
        <p:nvSpPr>
          <p:cNvPr id="6" name="Shape 2"/>
          <p:cNvSpPr/>
          <p:nvPr/>
        </p:nvSpPr>
        <p:spPr>
          <a:xfrm>
            <a:off x="4490799" y="2480786"/>
            <a:ext cx="4542115" cy="2392085"/>
          </a:xfrm>
          <a:prstGeom prst="roundRect">
            <a:avLst>
              <a:gd name="adj" fmla="val 16720"/>
            </a:avLst>
          </a:prstGeom>
          <a:solidFill>
            <a:srgbClr val="00002E"/>
          </a:solidFill>
          <a:ln w="22860">
            <a:solidFill>
              <a:srgbClr val="FFFFFF"/>
            </a:solidFill>
            <a:prstDash val="solid"/>
          </a:ln>
        </p:spPr>
      </p:sp>
      <p:sp>
        <p:nvSpPr>
          <p:cNvPr id="7" name="Text 3"/>
          <p:cNvSpPr/>
          <p:nvPr/>
        </p:nvSpPr>
        <p:spPr>
          <a:xfrm>
            <a:off x="4735830" y="2725817"/>
            <a:ext cx="3283029"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Vehicle security challenge</a:t>
            </a:r>
            <a:endParaRPr lang="en-US" sz="2187" dirty="0"/>
          </a:p>
        </p:txBody>
      </p:sp>
      <p:sp>
        <p:nvSpPr>
          <p:cNvPr id="8" name="Text 4"/>
          <p:cNvSpPr/>
          <p:nvPr/>
        </p:nvSpPr>
        <p:spPr>
          <a:xfrm>
            <a:off x="4735830" y="3206234"/>
            <a:ext cx="4052054"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Traditional vehicle security systems relying on keys and fobs are vulnerable to theft and can be easily bypassed by skilled criminals.</a:t>
            </a:r>
            <a:endParaRPr lang="en-US" sz="1750" dirty="0"/>
          </a:p>
        </p:txBody>
      </p:sp>
      <p:sp>
        <p:nvSpPr>
          <p:cNvPr id="9" name="Shape 5"/>
          <p:cNvSpPr/>
          <p:nvPr/>
        </p:nvSpPr>
        <p:spPr>
          <a:xfrm>
            <a:off x="9255085" y="2480786"/>
            <a:ext cx="4542115" cy="2392085"/>
          </a:xfrm>
          <a:prstGeom prst="roundRect">
            <a:avLst>
              <a:gd name="adj" fmla="val 16720"/>
            </a:avLst>
          </a:prstGeom>
          <a:solidFill>
            <a:srgbClr val="00002E"/>
          </a:solidFill>
          <a:ln w="22860">
            <a:solidFill>
              <a:srgbClr val="FFFFFF"/>
            </a:solidFill>
            <a:prstDash val="solid"/>
          </a:ln>
        </p:spPr>
      </p:sp>
      <p:sp>
        <p:nvSpPr>
          <p:cNvPr id="10" name="Text 6"/>
          <p:cNvSpPr/>
          <p:nvPr/>
        </p:nvSpPr>
        <p:spPr>
          <a:xfrm>
            <a:off x="9500116" y="2725817"/>
            <a:ext cx="277749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Unauthorized access</a:t>
            </a:r>
            <a:endParaRPr lang="en-US" sz="2187" dirty="0"/>
          </a:p>
        </p:txBody>
      </p:sp>
      <p:sp>
        <p:nvSpPr>
          <p:cNvPr id="11" name="Text 7"/>
          <p:cNvSpPr/>
          <p:nvPr/>
        </p:nvSpPr>
        <p:spPr>
          <a:xfrm>
            <a:off x="9500116" y="3206234"/>
            <a:ext cx="4052054"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Existing systems fail to effectively prevent unauthorized individuals from gaining access to vehicles, putting owners and their belongings at risk.</a:t>
            </a:r>
            <a:endParaRPr lang="en-US" sz="1750" dirty="0"/>
          </a:p>
        </p:txBody>
      </p:sp>
      <p:sp>
        <p:nvSpPr>
          <p:cNvPr id="12" name="Shape 8"/>
          <p:cNvSpPr/>
          <p:nvPr/>
        </p:nvSpPr>
        <p:spPr>
          <a:xfrm>
            <a:off x="4490799" y="5095042"/>
            <a:ext cx="9306401" cy="1681282"/>
          </a:xfrm>
          <a:prstGeom prst="roundRect">
            <a:avLst>
              <a:gd name="adj" fmla="val 23789"/>
            </a:avLst>
          </a:prstGeom>
          <a:solidFill>
            <a:srgbClr val="00002E"/>
          </a:solidFill>
          <a:ln w="22860">
            <a:solidFill>
              <a:srgbClr val="FFFFFF"/>
            </a:solidFill>
            <a:prstDash val="solid"/>
          </a:ln>
        </p:spPr>
      </p:sp>
      <p:sp>
        <p:nvSpPr>
          <p:cNvPr id="13" name="Text 9"/>
          <p:cNvSpPr/>
          <p:nvPr/>
        </p:nvSpPr>
        <p:spPr>
          <a:xfrm>
            <a:off x="4735830" y="5340072"/>
            <a:ext cx="2907625"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Lack of personalization</a:t>
            </a:r>
            <a:endParaRPr lang="en-US" sz="2187" dirty="0"/>
          </a:p>
        </p:txBody>
      </p:sp>
      <p:sp>
        <p:nvSpPr>
          <p:cNvPr id="14" name="Text 10"/>
          <p:cNvSpPr/>
          <p:nvPr/>
        </p:nvSpPr>
        <p:spPr>
          <a:xfrm>
            <a:off x="4735830" y="5820489"/>
            <a:ext cx="8816340"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Current security solutions do not adapt to the individual user, limiting their effectiveness and convenience for vehicle owners.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568059"/>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Proposed solution</a:t>
            </a:r>
            <a:endParaRPr lang="en-US" sz="4374" dirty="0"/>
          </a:p>
        </p:txBody>
      </p:sp>
      <p:sp>
        <p:nvSpPr>
          <p:cNvPr id="5" name="Text 2"/>
          <p:cNvSpPr/>
          <p:nvPr/>
        </p:nvSpPr>
        <p:spPr>
          <a:xfrm>
            <a:off x="2703790" y="3706773"/>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FFFFFF"/>
                </a:solidFill>
                <a:latin typeface="PT Sans" pitchFamily="34" charset="0"/>
                <a:ea typeface="PT Sans" pitchFamily="34" charset="-122"/>
                <a:cs typeface="PT Sans" pitchFamily="34" charset="-120"/>
              </a:rPr>
              <a:t>Implement a facial recognition-based security system to control access to the vehicle.</a:t>
            </a:r>
            <a:endParaRPr lang="en-US" sz="1750" dirty="0"/>
          </a:p>
        </p:txBody>
      </p:sp>
      <p:sp>
        <p:nvSpPr>
          <p:cNvPr id="6" name="Text 3"/>
          <p:cNvSpPr/>
          <p:nvPr/>
        </p:nvSpPr>
        <p:spPr>
          <a:xfrm>
            <a:off x="2703790" y="4150995"/>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FFFFFF"/>
                </a:solidFill>
                <a:latin typeface="PT Sans" pitchFamily="34" charset="0"/>
                <a:ea typeface="PT Sans" pitchFamily="34" charset="-122"/>
                <a:cs typeface="PT Sans" pitchFamily="34" charset="-120"/>
              </a:rPr>
              <a:t>The system will use high-resolution cameras to capture the driver's face and match it against a pre-registered database of authorized users.</a:t>
            </a:r>
            <a:endParaRPr lang="en-US" sz="1750" dirty="0"/>
          </a:p>
        </p:txBody>
      </p:sp>
      <p:sp>
        <p:nvSpPr>
          <p:cNvPr id="7" name="Text 4"/>
          <p:cNvSpPr/>
          <p:nvPr/>
        </p:nvSpPr>
        <p:spPr>
          <a:xfrm>
            <a:off x="2703790" y="4950619"/>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FFFFFF"/>
                </a:solidFill>
                <a:latin typeface="PT Sans" pitchFamily="34" charset="0"/>
                <a:ea typeface="PT Sans" pitchFamily="34" charset="-122"/>
                <a:cs typeface="PT Sans" pitchFamily="34" charset="-120"/>
              </a:rPr>
              <a:t>Only authorized individuals whose faces are recognized will be granted access to start and operate the vehicle.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2547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System approach</a:t>
            </a:r>
            <a:endParaRPr lang="en-US" sz="4374" dirty="0"/>
          </a:p>
        </p:txBody>
      </p:sp>
      <p:sp>
        <p:nvSpPr>
          <p:cNvPr id="6" name="Shape 2"/>
          <p:cNvSpPr/>
          <p:nvPr/>
        </p:nvSpPr>
        <p:spPr>
          <a:xfrm>
            <a:off x="4810244" y="1953101"/>
            <a:ext cx="27742" cy="5351026"/>
          </a:xfrm>
          <a:prstGeom prst="rect">
            <a:avLst/>
          </a:prstGeom>
          <a:solidFill>
            <a:srgbClr val="262654"/>
          </a:solidFill>
          <a:ln/>
        </p:spPr>
      </p:sp>
      <p:sp>
        <p:nvSpPr>
          <p:cNvPr id="7" name="Shape 3"/>
          <p:cNvSpPr/>
          <p:nvPr/>
        </p:nvSpPr>
        <p:spPr>
          <a:xfrm>
            <a:off x="5074027" y="2362736"/>
            <a:ext cx="777597" cy="27742"/>
          </a:xfrm>
          <a:prstGeom prst="rect">
            <a:avLst/>
          </a:prstGeom>
          <a:solidFill>
            <a:srgbClr val="F2B42D"/>
          </a:solidFill>
          <a:ln/>
        </p:spPr>
      </p:sp>
      <p:sp>
        <p:nvSpPr>
          <p:cNvPr id="8" name="Shape 4"/>
          <p:cNvSpPr/>
          <p:nvPr/>
        </p:nvSpPr>
        <p:spPr>
          <a:xfrm>
            <a:off x="4574084" y="2126694"/>
            <a:ext cx="499943" cy="499943"/>
          </a:xfrm>
          <a:prstGeom prst="roundRect">
            <a:avLst>
              <a:gd name="adj" fmla="val 80001"/>
            </a:avLst>
          </a:prstGeom>
          <a:solidFill>
            <a:srgbClr val="00002E"/>
          </a:solidFill>
          <a:ln w="22860">
            <a:solidFill>
              <a:srgbClr val="FFFFFF"/>
            </a:solidFill>
            <a:prstDash val="solid"/>
          </a:ln>
        </p:spPr>
      </p:sp>
      <p:sp>
        <p:nvSpPr>
          <p:cNvPr id="9" name="Text 5"/>
          <p:cNvSpPr/>
          <p:nvPr/>
        </p:nvSpPr>
        <p:spPr>
          <a:xfrm>
            <a:off x="4723983" y="2168366"/>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10" name="Text 6"/>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Facial Recognition</a:t>
            </a: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The core of the system is a facial recognition algorithm that captures and analyzes images of vehicle occupants.</a:t>
            </a:r>
            <a:endParaRPr lang="en-US" sz="1750" dirty="0"/>
          </a:p>
        </p:txBody>
      </p:sp>
      <p:sp>
        <p:nvSpPr>
          <p:cNvPr id="12" name="Shape 8"/>
          <p:cNvSpPr/>
          <p:nvPr/>
        </p:nvSpPr>
        <p:spPr>
          <a:xfrm>
            <a:off x="5074027" y="4220468"/>
            <a:ext cx="777597" cy="27742"/>
          </a:xfrm>
          <a:prstGeom prst="rect">
            <a:avLst/>
          </a:prstGeom>
          <a:solidFill>
            <a:srgbClr val="D7425E"/>
          </a:solidFill>
          <a:ln/>
        </p:spPr>
      </p:sp>
      <p:sp>
        <p:nvSpPr>
          <p:cNvPr id="13" name="Shape 9"/>
          <p:cNvSpPr/>
          <p:nvPr/>
        </p:nvSpPr>
        <p:spPr>
          <a:xfrm>
            <a:off x="4574084" y="3984427"/>
            <a:ext cx="499943" cy="499943"/>
          </a:xfrm>
          <a:prstGeom prst="roundRect">
            <a:avLst>
              <a:gd name="adj" fmla="val 80001"/>
            </a:avLst>
          </a:prstGeom>
          <a:solidFill>
            <a:srgbClr val="00002E"/>
          </a:solidFill>
          <a:ln w="22860">
            <a:solidFill>
              <a:srgbClr val="FFFFFF"/>
            </a:solidFill>
            <a:prstDash val="solid"/>
          </a:ln>
        </p:spPr>
      </p:sp>
      <p:sp>
        <p:nvSpPr>
          <p:cNvPr id="14" name="Text 10"/>
          <p:cNvSpPr/>
          <p:nvPr/>
        </p:nvSpPr>
        <p:spPr>
          <a:xfrm>
            <a:off x="4723983" y="4026098"/>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5" name="Text 11"/>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Secure Database</a:t>
            </a: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A secure database stores authorized user profiles and access permissions to control entry to the vehicle.</a:t>
            </a:r>
            <a:endParaRPr lang="en-US" sz="1750" dirty="0"/>
          </a:p>
        </p:txBody>
      </p:sp>
      <p:sp>
        <p:nvSpPr>
          <p:cNvPr id="17" name="Shape 13"/>
          <p:cNvSpPr/>
          <p:nvPr/>
        </p:nvSpPr>
        <p:spPr>
          <a:xfrm>
            <a:off x="5074027" y="6078200"/>
            <a:ext cx="777597" cy="27742"/>
          </a:xfrm>
          <a:prstGeom prst="rect">
            <a:avLst/>
          </a:prstGeom>
          <a:solidFill>
            <a:srgbClr val="DD785E"/>
          </a:solidFill>
          <a:ln/>
        </p:spPr>
      </p:sp>
      <p:sp>
        <p:nvSpPr>
          <p:cNvPr id="18" name="Shape 14"/>
          <p:cNvSpPr/>
          <p:nvPr/>
        </p:nvSpPr>
        <p:spPr>
          <a:xfrm>
            <a:off x="4574084" y="5842159"/>
            <a:ext cx="499943" cy="499943"/>
          </a:xfrm>
          <a:prstGeom prst="roundRect">
            <a:avLst>
              <a:gd name="adj" fmla="val 80001"/>
            </a:avLst>
          </a:prstGeom>
          <a:solidFill>
            <a:srgbClr val="00002E"/>
          </a:solidFill>
          <a:ln w="22860">
            <a:solidFill>
              <a:srgbClr val="FFFFFF"/>
            </a:solidFill>
            <a:prstDash val="solid"/>
          </a:ln>
        </p:spPr>
      </p:sp>
      <p:sp>
        <p:nvSpPr>
          <p:cNvPr id="19" name="Text 15"/>
          <p:cNvSpPr/>
          <p:nvPr/>
        </p:nvSpPr>
        <p:spPr>
          <a:xfrm>
            <a:off x="4723983" y="5883831"/>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20" name="Text 16"/>
          <p:cNvSpPr/>
          <p:nvPr/>
        </p:nvSpPr>
        <p:spPr>
          <a:xfrm>
            <a:off x="6046113" y="5890736"/>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Real-Time Monitoring</a:t>
            </a: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Continuous video monitoring and alert triggers ensure unauthorized access attempts are quickly detected and managed.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32065"/>
            <a:ext cx="6920627"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Algorithm and Deployment</a:t>
            </a:r>
            <a:endParaRPr lang="en-US" sz="4374" dirty="0"/>
          </a:p>
        </p:txBody>
      </p:sp>
      <p:sp>
        <p:nvSpPr>
          <p:cNvPr id="6" name="Text 2"/>
          <p:cNvSpPr/>
          <p:nvPr/>
        </p:nvSpPr>
        <p:spPr>
          <a:xfrm>
            <a:off x="833199" y="3259693"/>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proposed vehicle security system leverages a state-of-the-art facial recognition algorithm. This algorithm is trained on a large dataset of diverse facial features to accurately identify authorized users.</a:t>
            </a:r>
            <a:endParaRPr lang="en-US" sz="1750" dirty="0"/>
          </a:p>
        </p:txBody>
      </p:sp>
      <p:sp>
        <p:nvSpPr>
          <p:cNvPr id="7" name="Text 3"/>
          <p:cNvSpPr/>
          <p:nvPr/>
        </p:nvSpPr>
        <p:spPr>
          <a:xfrm>
            <a:off x="833199" y="4575810"/>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Once deployed, the system captures real-time video footage and continuously analyzes faces to grant or deny access. The deployment process involves integrating hardware, software, and security protocols to ensure a seamless and robust implementation.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879521"/>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Training and process</a:t>
            </a:r>
            <a:endParaRPr lang="en-US" sz="4374" dirty="0"/>
          </a:p>
        </p:txBody>
      </p:sp>
      <p:sp>
        <p:nvSpPr>
          <p:cNvPr id="5" name="Text 2"/>
          <p:cNvSpPr/>
          <p:nvPr/>
        </p:nvSpPr>
        <p:spPr>
          <a:xfrm>
            <a:off x="2348389" y="3107055"/>
            <a:ext cx="469570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system is trained on a large dataset of facial images. Advanced deep learning algorithms are used to extract unique facial features and create a robust recognition model.</a:t>
            </a:r>
            <a:endParaRPr lang="en-US" sz="1750" dirty="0"/>
          </a:p>
        </p:txBody>
      </p:sp>
      <p:sp>
        <p:nvSpPr>
          <p:cNvPr id="6" name="Text 3"/>
          <p:cNvSpPr/>
          <p:nvPr/>
        </p:nvSpPr>
        <p:spPr>
          <a:xfrm>
            <a:off x="2348389" y="4728567"/>
            <a:ext cx="469570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training process involves carefully labeled data, data augmentation, and iterative model refinement to ensure high accuracy across diverse facial characteristics.</a:t>
            </a:r>
            <a:endParaRPr lang="en-US" sz="1750" dirty="0"/>
          </a:p>
        </p:txBody>
      </p:sp>
      <p:pic>
        <p:nvPicPr>
          <p:cNvPr id="7" name="Image 1" descr="preencoded.png"/>
          <p:cNvPicPr>
            <a:picLocks noChangeAspect="1"/>
          </p:cNvPicPr>
          <p:nvPr/>
        </p:nvPicPr>
        <p:blipFill>
          <a:blip r:embed="rId4"/>
          <a:stretch>
            <a:fillRect/>
          </a:stretch>
        </p:blipFill>
        <p:spPr>
          <a:xfrm>
            <a:off x="7593687" y="3157061"/>
            <a:ext cx="4695706" cy="2699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165622"/>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Prediction process</a:t>
            </a:r>
            <a:endParaRPr lang="en-US" sz="4374" dirty="0"/>
          </a:p>
        </p:txBody>
      </p:sp>
      <p:pic>
        <p:nvPicPr>
          <p:cNvPr id="5" name="Image 1" descr="preencoded.png"/>
          <p:cNvPicPr>
            <a:picLocks noChangeAspect="1"/>
          </p:cNvPicPr>
          <p:nvPr/>
        </p:nvPicPr>
        <p:blipFill>
          <a:blip r:embed="rId4"/>
          <a:stretch>
            <a:fillRect/>
          </a:stretch>
        </p:blipFill>
        <p:spPr>
          <a:xfrm>
            <a:off x="2348389" y="2304336"/>
            <a:ext cx="2483287" cy="888682"/>
          </a:xfrm>
          <a:prstGeom prst="rect">
            <a:avLst/>
          </a:prstGeom>
        </p:spPr>
      </p:pic>
      <p:sp>
        <p:nvSpPr>
          <p:cNvPr id="6" name="Text 2"/>
          <p:cNvSpPr/>
          <p:nvPr/>
        </p:nvSpPr>
        <p:spPr>
          <a:xfrm>
            <a:off x="2570559" y="3526274"/>
            <a:ext cx="2038945"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Face Detection</a:t>
            </a:r>
            <a:endParaRPr lang="en-US" sz="2187" dirty="0"/>
          </a:p>
        </p:txBody>
      </p:sp>
      <p:sp>
        <p:nvSpPr>
          <p:cNvPr id="7" name="Text 3"/>
          <p:cNvSpPr/>
          <p:nvPr/>
        </p:nvSpPr>
        <p:spPr>
          <a:xfrm>
            <a:off x="2570559" y="4006691"/>
            <a:ext cx="2038945"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The system first detects the face in the captured image using advanced computer vision algorithms.</a:t>
            </a:r>
            <a:endParaRPr lang="en-US" sz="1750" dirty="0"/>
          </a:p>
        </p:txBody>
      </p:sp>
      <p:pic>
        <p:nvPicPr>
          <p:cNvPr id="8" name="Image 2" descr="preencoded.png"/>
          <p:cNvPicPr>
            <a:picLocks noChangeAspect="1"/>
          </p:cNvPicPr>
          <p:nvPr/>
        </p:nvPicPr>
        <p:blipFill>
          <a:blip r:embed="rId5"/>
          <a:stretch>
            <a:fillRect/>
          </a:stretch>
        </p:blipFill>
        <p:spPr>
          <a:xfrm>
            <a:off x="4831675" y="2304336"/>
            <a:ext cx="2483406" cy="888682"/>
          </a:xfrm>
          <a:prstGeom prst="rect">
            <a:avLst/>
          </a:prstGeom>
        </p:spPr>
      </p:pic>
      <p:sp>
        <p:nvSpPr>
          <p:cNvPr id="9" name="Text 4"/>
          <p:cNvSpPr/>
          <p:nvPr/>
        </p:nvSpPr>
        <p:spPr>
          <a:xfrm>
            <a:off x="5053846" y="3526274"/>
            <a:ext cx="2039064" cy="694373"/>
          </a:xfrm>
          <a:prstGeom prst="rect">
            <a:avLst/>
          </a:prstGeom>
          <a:noFill/>
          <a:ln/>
        </p:spPr>
        <p:txBody>
          <a:bodyPr wrap="squar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Feature Extraction</a:t>
            </a:r>
            <a:endParaRPr lang="en-US" sz="2187" dirty="0"/>
          </a:p>
        </p:txBody>
      </p:sp>
      <p:sp>
        <p:nvSpPr>
          <p:cNvPr id="10" name="Text 5"/>
          <p:cNvSpPr/>
          <p:nvPr/>
        </p:nvSpPr>
        <p:spPr>
          <a:xfrm>
            <a:off x="5053846" y="4353878"/>
            <a:ext cx="2039064" cy="2487811"/>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Key facial features such as eyes, nose, and mouth are extracted and converted into a unique digital representation.</a:t>
            </a:r>
            <a:endParaRPr lang="en-US" sz="1750" dirty="0"/>
          </a:p>
        </p:txBody>
      </p:sp>
      <p:pic>
        <p:nvPicPr>
          <p:cNvPr id="11" name="Image 3" descr="preencoded.png"/>
          <p:cNvPicPr>
            <a:picLocks noChangeAspect="1"/>
          </p:cNvPicPr>
          <p:nvPr/>
        </p:nvPicPr>
        <p:blipFill>
          <a:blip r:embed="rId6"/>
          <a:stretch>
            <a:fillRect/>
          </a:stretch>
        </p:blipFill>
        <p:spPr>
          <a:xfrm>
            <a:off x="7315081" y="2304336"/>
            <a:ext cx="2483406" cy="888682"/>
          </a:xfrm>
          <a:prstGeom prst="rect">
            <a:avLst/>
          </a:prstGeom>
        </p:spPr>
      </p:pic>
      <p:sp>
        <p:nvSpPr>
          <p:cNvPr id="12" name="Text 6"/>
          <p:cNvSpPr/>
          <p:nvPr/>
        </p:nvSpPr>
        <p:spPr>
          <a:xfrm>
            <a:off x="7537252" y="3526274"/>
            <a:ext cx="2039064" cy="694373"/>
          </a:xfrm>
          <a:prstGeom prst="rect">
            <a:avLst/>
          </a:prstGeom>
          <a:noFill/>
          <a:ln/>
        </p:spPr>
        <p:txBody>
          <a:bodyPr wrap="squar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Facial Comparison</a:t>
            </a:r>
            <a:endParaRPr lang="en-US" sz="2187" dirty="0"/>
          </a:p>
        </p:txBody>
      </p:sp>
      <p:sp>
        <p:nvSpPr>
          <p:cNvPr id="13" name="Text 7"/>
          <p:cNvSpPr/>
          <p:nvPr/>
        </p:nvSpPr>
        <p:spPr>
          <a:xfrm>
            <a:off x="7537252" y="4353878"/>
            <a:ext cx="2039064"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The extracted facial features are compared against the authorized user profiles stored in the secure database.</a:t>
            </a:r>
            <a:endParaRPr lang="en-US" sz="1750" dirty="0"/>
          </a:p>
        </p:txBody>
      </p:sp>
      <p:pic>
        <p:nvPicPr>
          <p:cNvPr id="14" name="Image 4" descr="preencoded.png"/>
          <p:cNvPicPr>
            <a:picLocks noChangeAspect="1"/>
          </p:cNvPicPr>
          <p:nvPr/>
        </p:nvPicPr>
        <p:blipFill>
          <a:blip r:embed="rId7"/>
          <a:stretch>
            <a:fillRect/>
          </a:stretch>
        </p:blipFill>
        <p:spPr>
          <a:xfrm>
            <a:off x="9798487" y="2304336"/>
            <a:ext cx="2483406" cy="888682"/>
          </a:xfrm>
          <a:prstGeom prst="rect">
            <a:avLst/>
          </a:prstGeom>
        </p:spPr>
      </p:pic>
      <p:sp>
        <p:nvSpPr>
          <p:cNvPr id="15" name="Text 8"/>
          <p:cNvSpPr/>
          <p:nvPr/>
        </p:nvSpPr>
        <p:spPr>
          <a:xfrm>
            <a:off x="10020657" y="3526274"/>
            <a:ext cx="2039064" cy="694373"/>
          </a:xfrm>
          <a:prstGeom prst="rect">
            <a:avLst/>
          </a:prstGeom>
          <a:noFill/>
          <a:ln/>
        </p:spPr>
        <p:txBody>
          <a:bodyPr wrap="square" rtlCol="0" anchor="t"/>
          <a:lstStyle/>
          <a:p>
            <a:pPr marL="0" indent="0" algn="l">
              <a:lnSpc>
                <a:spcPts val="2734"/>
              </a:lnSpc>
              <a:buNone/>
            </a:pPr>
            <a:r>
              <a:rPr lang="en-US" sz="2187" b="1" dirty="0">
                <a:solidFill>
                  <a:srgbClr val="48A8E2"/>
                </a:solidFill>
                <a:latin typeface="Nunito" pitchFamily="34" charset="0"/>
                <a:ea typeface="Nunito" pitchFamily="34" charset="-122"/>
                <a:cs typeface="Nunito" pitchFamily="34" charset="-120"/>
              </a:rPr>
              <a:t>Identity Verification</a:t>
            </a:r>
            <a:endParaRPr lang="en-US" sz="2187" dirty="0"/>
          </a:p>
        </p:txBody>
      </p:sp>
      <p:sp>
        <p:nvSpPr>
          <p:cNvPr id="16" name="Text 9"/>
          <p:cNvSpPr/>
          <p:nvPr/>
        </p:nvSpPr>
        <p:spPr>
          <a:xfrm>
            <a:off x="10020657" y="4353878"/>
            <a:ext cx="2039064"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If a match is found, the user's identity is verified, and access to the vehicle is granted.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927021"/>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Result</a:t>
            </a:r>
            <a:endParaRPr lang="en-US" sz="4374" dirty="0"/>
          </a:p>
        </p:txBody>
      </p:sp>
      <p:sp>
        <p:nvSpPr>
          <p:cNvPr id="5" name="Shape 2"/>
          <p:cNvSpPr/>
          <p:nvPr/>
        </p:nvSpPr>
        <p:spPr>
          <a:xfrm>
            <a:off x="2348389" y="2294930"/>
            <a:ext cx="388739" cy="388739"/>
          </a:xfrm>
          <a:prstGeom prst="roundRect">
            <a:avLst>
              <a:gd name="adj" fmla="val 102886"/>
            </a:avLst>
          </a:prstGeom>
          <a:solidFill>
            <a:srgbClr val="00002E"/>
          </a:solidFill>
          <a:ln w="22860">
            <a:solidFill>
              <a:srgbClr val="FFFFFF"/>
            </a:solidFill>
            <a:prstDash val="solid"/>
          </a:ln>
        </p:spPr>
      </p:sp>
      <p:sp>
        <p:nvSpPr>
          <p:cNvPr id="6" name="Text 3"/>
          <p:cNvSpPr/>
          <p:nvPr/>
        </p:nvSpPr>
        <p:spPr>
          <a:xfrm>
            <a:off x="2959298" y="2315647"/>
            <a:ext cx="3491032"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Accurate Facial Recognition</a:t>
            </a:r>
            <a:endParaRPr lang="en-US" sz="2187" dirty="0"/>
          </a:p>
        </p:txBody>
      </p:sp>
      <p:sp>
        <p:nvSpPr>
          <p:cNvPr id="7" name="Text 4"/>
          <p:cNvSpPr/>
          <p:nvPr/>
        </p:nvSpPr>
        <p:spPr>
          <a:xfrm>
            <a:off x="2959298" y="2796064"/>
            <a:ext cx="42448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vehicle security system accurately identifies authorized users through advanced facial recognition technology, providing a seamless and secure access experience.</a:t>
            </a:r>
            <a:endParaRPr lang="en-US" sz="1750" dirty="0"/>
          </a:p>
        </p:txBody>
      </p:sp>
      <p:sp>
        <p:nvSpPr>
          <p:cNvPr id="8" name="Shape 5"/>
          <p:cNvSpPr/>
          <p:nvPr/>
        </p:nvSpPr>
        <p:spPr>
          <a:xfrm>
            <a:off x="7426285" y="2294930"/>
            <a:ext cx="388739" cy="388739"/>
          </a:xfrm>
          <a:prstGeom prst="roundRect">
            <a:avLst>
              <a:gd name="adj" fmla="val 102886"/>
            </a:avLst>
          </a:prstGeom>
          <a:solidFill>
            <a:srgbClr val="00002E"/>
          </a:solidFill>
          <a:ln w="22860">
            <a:solidFill>
              <a:srgbClr val="FFFFFF"/>
            </a:solidFill>
            <a:prstDash val="solid"/>
          </a:ln>
        </p:spPr>
      </p:sp>
      <p:sp>
        <p:nvSpPr>
          <p:cNvPr id="9" name="Text 6"/>
          <p:cNvSpPr/>
          <p:nvPr/>
        </p:nvSpPr>
        <p:spPr>
          <a:xfrm>
            <a:off x="8037195" y="2315647"/>
            <a:ext cx="2855119"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Tamper-Proof Security</a:t>
            </a:r>
            <a:endParaRPr lang="en-US" sz="2187" dirty="0"/>
          </a:p>
        </p:txBody>
      </p:sp>
      <p:sp>
        <p:nvSpPr>
          <p:cNvPr id="10" name="Text 7"/>
          <p:cNvSpPr/>
          <p:nvPr/>
        </p:nvSpPr>
        <p:spPr>
          <a:xfrm>
            <a:off x="8037195" y="2796064"/>
            <a:ext cx="42448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system's robust design and encrypted data storage ensure that the vehicle remains protected from unauthorized access, tampering, or breaches.</a:t>
            </a:r>
            <a:endParaRPr lang="en-US" sz="1750" dirty="0"/>
          </a:p>
        </p:txBody>
      </p:sp>
      <p:sp>
        <p:nvSpPr>
          <p:cNvPr id="11" name="Shape 8"/>
          <p:cNvSpPr/>
          <p:nvPr/>
        </p:nvSpPr>
        <p:spPr>
          <a:xfrm>
            <a:off x="2348389" y="5024438"/>
            <a:ext cx="388739" cy="388739"/>
          </a:xfrm>
          <a:prstGeom prst="roundRect">
            <a:avLst>
              <a:gd name="adj" fmla="val 102886"/>
            </a:avLst>
          </a:prstGeom>
          <a:solidFill>
            <a:srgbClr val="00002E"/>
          </a:solidFill>
          <a:ln w="22860">
            <a:solidFill>
              <a:srgbClr val="FFFFFF"/>
            </a:solidFill>
            <a:prstDash val="solid"/>
          </a:ln>
        </p:spPr>
      </p:sp>
      <p:sp>
        <p:nvSpPr>
          <p:cNvPr id="12" name="Text 9"/>
          <p:cNvSpPr/>
          <p:nvPr/>
        </p:nvSpPr>
        <p:spPr>
          <a:xfrm>
            <a:off x="2959298" y="5045154"/>
            <a:ext cx="277749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Real-Time Monitoring</a:t>
            </a:r>
            <a:endParaRPr lang="en-US" sz="2187" dirty="0"/>
          </a:p>
        </p:txBody>
      </p:sp>
      <p:sp>
        <p:nvSpPr>
          <p:cNvPr id="13" name="Text 10"/>
          <p:cNvSpPr/>
          <p:nvPr/>
        </p:nvSpPr>
        <p:spPr>
          <a:xfrm>
            <a:off x="2959298" y="5525572"/>
            <a:ext cx="42448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system continuously monitors the vehicle's surroundings and provides instant alerts to the owner in case of any suspicious activity or attempted break-ins.</a:t>
            </a:r>
            <a:endParaRPr lang="en-US" sz="1750" dirty="0"/>
          </a:p>
        </p:txBody>
      </p:sp>
      <p:sp>
        <p:nvSpPr>
          <p:cNvPr id="14" name="Shape 11"/>
          <p:cNvSpPr/>
          <p:nvPr/>
        </p:nvSpPr>
        <p:spPr>
          <a:xfrm>
            <a:off x="7426285" y="5024438"/>
            <a:ext cx="388739" cy="388739"/>
          </a:xfrm>
          <a:prstGeom prst="roundRect">
            <a:avLst>
              <a:gd name="adj" fmla="val 102886"/>
            </a:avLst>
          </a:prstGeom>
          <a:solidFill>
            <a:srgbClr val="00002E"/>
          </a:solidFill>
          <a:ln w="22860">
            <a:solidFill>
              <a:srgbClr val="FFFFFF"/>
            </a:solidFill>
            <a:prstDash val="solid"/>
          </a:ln>
        </p:spPr>
      </p:sp>
      <p:sp>
        <p:nvSpPr>
          <p:cNvPr id="15" name="Text 12"/>
          <p:cNvSpPr/>
          <p:nvPr/>
        </p:nvSpPr>
        <p:spPr>
          <a:xfrm>
            <a:off x="8037195" y="5045154"/>
            <a:ext cx="2777490"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Convenient Access</a:t>
            </a:r>
            <a:endParaRPr lang="en-US" sz="2187" dirty="0"/>
          </a:p>
        </p:txBody>
      </p:sp>
      <p:sp>
        <p:nvSpPr>
          <p:cNvPr id="16" name="Text 13"/>
          <p:cNvSpPr/>
          <p:nvPr/>
        </p:nvSpPr>
        <p:spPr>
          <a:xfrm>
            <a:off x="8037195" y="5525572"/>
            <a:ext cx="424481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Authorized users can easily access the vehicle with a simple facial scan, eliminating the need for traditional keys or fobs and enhancing the overall user experience.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1080</Words>
  <Application>Microsoft Office PowerPoint</Application>
  <PresentationFormat>Custom</PresentationFormat>
  <Paragraphs>87</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Google Sans</vt:lpstr>
      <vt:lpstr>Nunito</vt:lpstr>
      <vt:lpstr>PT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919361068320</cp:lastModifiedBy>
  <cp:revision>3</cp:revision>
  <dcterms:created xsi:type="dcterms:W3CDTF">2024-03-26T04:13:15Z</dcterms:created>
  <dcterms:modified xsi:type="dcterms:W3CDTF">2024-03-26T17:08:08Z</dcterms:modified>
</cp:coreProperties>
</file>