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25" r:id="rId8"/>
    <p:sldId id="323" r:id="rId9"/>
    <p:sldId id="324" r:id="rId10"/>
    <p:sldId id="326" r:id="rId11"/>
    <p:sldId id="32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Boosting</a:t>
            </a:r>
            <a:br>
              <a:rPr lang="en-US" sz="8000" dirty="0"/>
            </a:br>
            <a:r>
              <a:rPr lang="en-US" sz="8000" dirty="0"/>
              <a:t>Algorithm</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t>Boosting Algorithm</a:t>
            </a:r>
          </a:p>
        </p:txBody>
      </p:sp>
      <p:sp>
        <p:nvSpPr>
          <p:cNvPr id="5" name="TextBox 4">
            <a:extLst>
              <a:ext uri="{FF2B5EF4-FFF2-40B4-BE49-F238E27FC236}">
                <a16:creationId xmlns:a16="http://schemas.microsoft.com/office/drawing/2014/main" id="{CADB47A4-BC90-D6B1-1EB3-53C59627119C}"/>
              </a:ext>
            </a:extLst>
          </p:cNvPr>
          <p:cNvSpPr txBox="1"/>
          <p:nvPr/>
        </p:nvSpPr>
        <p:spPr>
          <a:xfrm>
            <a:off x="1228725" y="2409825"/>
            <a:ext cx="10058400" cy="1200329"/>
          </a:xfrm>
          <a:prstGeom prst="rect">
            <a:avLst/>
          </a:prstGeom>
          <a:noFill/>
        </p:spPr>
        <p:txBody>
          <a:bodyPr wrap="square" rtlCol="0">
            <a:spAutoFit/>
          </a:bodyPr>
          <a:lstStyle/>
          <a:p>
            <a:r>
              <a:rPr lang="en-US" b="0" i="0" dirty="0">
                <a:solidFill>
                  <a:srgbClr val="273239"/>
                </a:solidFill>
                <a:effectLst/>
                <a:highlight>
                  <a:srgbClr val="FFFFFF"/>
                </a:highlight>
                <a:latin typeface="-apple-system"/>
              </a:rPr>
              <a:t>Boosting algorithms are the special algorithms that are used to augment the existing result of the data model and help to fix the errors. They use the concept of the weak learner and strong learner conversation through the weighted average values and higher votes values for prediction. These algorithms uses decision stamp, margin maximizing classification for processing. </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3887-10CB-E9D7-CE09-D88A1A699C9E}"/>
              </a:ext>
            </a:extLst>
          </p:cNvPr>
          <p:cNvSpPr>
            <a:spLocks noGrp="1"/>
          </p:cNvSpPr>
          <p:nvPr>
            <p:ph type="title"/>
          </p:nvPr>
        </p:nvSpPr>
        <p:spPr/>
        <p:txBody>
          <a:bodyPr/>
          <a:lstStyle/>
          <a:p>
            <a:r>
              <a:rPr lang="en-US" dirty="0"/>
              <a:t>Types of Boosting Algorithm</a:t>
            </a:r>
            <a:endParaRPr lang="en-IN" dirty="0"/>
          </a:p>
        </p:txBody>
      </p:sp>
      <p:sp>
        <p:nvSpPr>
          <p:cNvPr id="3" name="Content Placeholder 2">
            <a:extLst>
              <a:ext uri="{FF2B5EF4-FFF2-40B4-BE49-F238E27FC236}">
                <a16:creationId xmlns:a16="http://schemas.microsoft.com/office/drawing/2014/main" id="{58BC5BA4-6538-F46B-6DED-0149F2B6DFDC}"/>
              </a:ext>
            </a:extLst>
          </p:cNvPr>
          <p:cNvSpPr>
            <a:spLocks noGrp="1"/>
          </p:cNvSpPr>
          <p:nvPr>
            <p:ph idx="1"/>
          </p:nvPr>
        </p:nvSpPr>
        <p:spPr/>
        <p:txBody>
          <a:bodyPr/>
          <a:lstStyle/>
          <a:p>
            <a:pPr marL="457200" indent="-457200" fontAlgn="base">
              <a:buFont typeface="+mj-lt"/>
              <a:buAutoNum type="arabicPeriod"/>
            </a:pPr>
            <a:r>
              <a:rPr lang="en-IN" b="1" i="0" dirty="0">
                <a:solidFill>
                  <a:srgbClr val="273239"/>
                </a:solidFill>
                <a:effectLst/>
                <a:highlight>
                  <a:srgbClr val="FFFFFF"/>
                </a:highlight>
                <a:latin typeface="Nunito" pitchFamily="2" charset="0"/>
              </a:rPr>
              <a:t>Gradient Boosting</a:t>
            </a:r>
          </a:p>
          <a:p>
            <a:pPr marL="457200" indent="-457200">
              <a:buFont typeface="+mj-lt"/>
              <a:buAutoNum type="arabicPeriod"/>
            </a:pPr>
            <a:r>
              <a:rPr lang="en-IN" b="1" i="0" dirty="0" err="1">
                <a:solidFill>
                  <a:srgbClr val="273239"/>
                </a:solidFill>
                <a:effectLst/>
                <a:highlight>
                  <a:srgbClr val="FFFFFF"/>
                </a:highlight>
                <a:latin typeface="Nunito" pitchFamily="2" charset="0"/>
              </a:rPr>
              <a:t>XGBoost</a:t>
            </a:r>
            <a:endParaRPr lang="en-IN" b="1" i="0" dirty="0">
              <a:solidFill>
                <a:srgbClr val="273239"/>
              </a:solidFill>
              <a:effectLst/>
              <a:highlight>
                <a:srgbClr val="FFFFFF"/>
              </a:highlight>
              <a:latin typeface="Nunito" pitchFamily="2" charset="0"/>
            </a:endParaRPr>
          </a:p>
          <a:p>
            <a:pPr marL="457200" indent="-457200">
              <a:buFont typeface="+mj-lt"/>
              <a:buAutoNum type="arabicPeriod"/>
            </a:pPr>
            <a:r>
              <a:rPr lang="en-IN" b="1" i="0" dirty="0">
                <a:solidFill>
                  <a:srgbClr val="273239"/>
                </a:solidFill>
                <a:effectLst/>
                <a:highlight>
                  <a:srgbClr val="FFFFFF"/>
                </a:highlight>
                <a:latin typeface="Nunito" pitchFamily="2" charset="0"/>
              </a:rPr>
              <a:t>AdaBoost</a:t>
            </a:r>
          </a:p>
          <a:p>
            <a:pPr marL="457200" indent="-457200">
              <a:buFont typeface="+mj-lt"/>
              <a:buAutoNum type="arabicPeriod"/>
            </a:pPr>
            <a:r>
              <a:rPr lang="en-IN" b="1" i="0" dirty="0" err="1">
                <a:solidFill>
                  <a:srgbClr val="273239"/>
                </a:solidFill>
                <a:effectLst/>
                <a:highlight>
                  <a:srgbClr val="FFFFFF"/>
                </a:highlight>
                <a:latin typeface="Nunito" pitchFamily="2" charset="0"/>
              </a:rPr>
              <a:t>CatBoost</a:t>
            </a:r>
            <a:endParaRPr lang="en-IN" b="1" i="0" dirty="0">
              <a:solidFill>
                <a:srgbClr val="273239"/>
              </a:solidFill>
              <a:effectLst/>
              <a:highlight>
                <a:srgbClr val="FFFFFF"/>
              </a:highlight>
              <a:latin typeface="Nunito" pitchFamily="2" charset="0"/>
            </a:endParaRPr>
          </a:p>
          <a:p>
            <a:pPr marL="457200" indent="-457200">
              <a:buFont typeface="+mj-lt"/>
              <a:buAutoNum type="arabicPeriod"/>
            </a:pPr>
            <a:r>
              <a:rPr lang="en-IN" b="1" i="0" dirty="0" err="1">
                <a:solidFill>
                  <a:srgbClr val="273239"/>
                </a:solidFill>
                <a:effectLst/>
                <a:highlight>
                  <a:srgbClr val="FFFFFF"/>
                </a:highlight>
                <a:latin typeface="Nunito" pitchFamily="2" charset="0"/>
              </a:rPr>
              <a:t>LightGBM</a:t>
            </a:r>
            <a:endParaRPr lang="en-IN" b="1"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23234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38A813-34A3-6293-8787-8DC54582666E}"/>
              </a:ext>
            </a:extLst>
          </p:cNvPr>
          <p:cNvSpPr txBox="1"/>
          <p:nvPr/>
        </p:nvSpPr>
        <p:spPr>
          <a:xfrm>
            <a:off x="361950" y="581025"/>
            <a:ext cx="11315700" cy="523220"/>
          </a:xfrm>
          <a:prstGeom prst="rect">
            <a:avLst/>
          </a:prstGeom>
          <a:noFill/>
        </p:spPr>
        <p:txBody>
          <a:bodyPr wrap="square" rtlCol="0">
            <a:spAutoFit/>
          </a:bodyPr>
          <a:lstStyle/>
          <a:p>
            <a:r>
              <a:rPr lang="en-US" sz="2800" b="1" dirty="0">
                <a:latin typeface="+mj-lt"/>
              </a:rPr>
              <a:t>Ada-Boost</a:t>
            </a:r>
            <a:endParaRPr lang="en-IN" sz="2800" b="1" dirty="0">
              <a:latin typeface="+mj-lt"/>
            </a:endParaRPr>
          </a:p>
        </p:txBody>
      </p:sp>
      <p:sp>
        <p:nvSpPr>
          <p:cNvPr id="3" name="TextBox 2">
            <a:extLst>
              <a:ext uri="{FF2B5EF4-FFF2-40B4-BE49-F238E27FC236}">
                <a16:creationId xmlns:a16="http://schemas.microsoft.com/office/drawing/2014/main" id="{9D86C999-13EA-3884-BF1C-978E587B5BA6}"/>
              </a:ext>
            </a:extLst>
          </p:cNvPr>
          <p:cNvSpPr txBox="1"/>
          <p:nvPr/>
        </p:nvSpPr>
        <p:spPr>
          <a:xfrm>
            <a:off x="361950" y="1666875"/>
            <a:ext cx="11249025" cy="1200329"/>
          </a:xfrm>
          <a:prstGeom prst="rect">
            <a:avLst/>
          </a:prstGeom>
          <a:noFill/>
        </p:spPr>
        <p:txBody>
          <a:bodyPr wrap="square" rtlCol="0">
            <a:spAutoFit/>
          </a:bodyPr>
          <a:lstStyle/>
          <a:p>
            <a:pPr marL="342900" indent="-342900">
              <a:buFont typeface="+mj-lt"/>
              <a:buAutoNum type="arabicPeriod"/>
            </a:pPr>
            <a:r>
              <a:rPr lang="en-US" dirty="0">
                <a:latin typeface="+mj-lt"/>
              </a:rPr>
              <a:t>Ada-Boost short for Adaptative Boosting is an ensemble learning used in the machine learning</a:t>
            </a:r>
          </a:p>
          <a:p>
            <a:pPr marL="342900" indent="-342900">
              <a:buFont typeface="+mj-lt"/>
              <a:buAutoNum type="arabicPeriod"/>
            </a:pPr>
            <a:r>
              <a:rPr lang="en-US" dirty="0">
                <a:latin typeface="+mj-lt"/>
              </a:rPr>
              <a:t>Transforming the weak learners into strong learner</a:t>
            </a:r>
          </a:p>
          <a:p>
            <a:pPr marL="342900" indent="-342900">
              <a:buFont typeface="+mj-lt"/>
              <a:buAutoNum type="arabicPeriod"/>
            </a:pPr>
            <a:r>
              <a:rPr lang="en-US" dirty="0">
                <a:latin typeface="+mj-lt"/>
              </a:rPr>
              <a:t>By giving incremental weight concepts</a:t>
            </a:r>
          </a:p>
          <a:p>
            <a:pPr marL="342900" indent="-342900">
              <a:buFont typeface="+mj-lt"/>
              <a:buAutoNum type="arabicPeriod"/>
            </a:pPr>
            <a:r>
              <a:rPr lang="en-US" dirty="0">
                <a:latin typeface="+mj-lt"/>
              </a:rPr>
              <a:t>Used for both classification and regression concepts</a:t>
            </a:r>
            <a:endParaRPr lang="en-IN" dirty="0">
              <a:latin typeface="+mj-lt"/>
            </a:endParaRPr>
          </a:p>
        </p:txBody>
      </p:sp>
    </p:spTree>
    <p:extLst>
      <p:ext uri="{BB962C8B-B14F-4D97-AF65-F5344CB8AC3E}">
        <p14:creationId xmlns:p14="http://schemas.microsoft.com/office/powerpoint/2010/main" val="2762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D52E01E-9ACF-2A4A-63BA-5BF57A26E98D}"/>
              </a:ext>
            </a:extLst>
          </p:cNvPr>
          <p:cNvPicPr>
            <a:picLocks noChangeAspect="1"/>
          </p:cNvPicPr>
          <p:nvPr/>
        </p:nvPicPr>
        <p:blipFill>
          <a:blip r:embed="rId2"/>
          <a:stretch>
            <a:fillRect/>
          </a:stretch>
        </p:blipFill>
        <p:spPr>
          <a:xfrm>
            <a:off x="2090522" y="1638300"/>
            <a:ext cx="8010955" cy="3900838"/>
          </a:xfrm>
          <a:prstGeom prst="rect">
            <a:avLst/>
          </a:prstGeom>
        </p:spPr>
      </p:pic>
      <p:sp>
        <p:nvSpPr>
          <p:cNvPr id="3" name="TextBox 2">
            <a:extLst>
              <a:ext uri="{FF2B5EF4-FFF2-40B4-BE49-F238E27FC236}">
                <a16:creationId xmlns:a16="http://schemas.microsoft.com/office/drawing/2014/main" id="{19B8DE8C-222B-A0CC-7DD6-59AA3DCBF354}"/>
              </a:ext>
            </a:extLst>
          </p:cNvPr>
          <p:cNvSpPr txBox="1"/>
          <p:nvPr/>
        </p:nvSpPr>
        <p:spPr>
          <a:xfrm>
            <a:off x="1552575" y="581025"/>
            <a:ext cx="9067800" cy="523220"/>
          </a:xfrm>
          <a:prstGeom prst="rect">
            <a:avLst/>
          </a:prstGeom>
          <a:noFill/>
        </p:spPr>
        <p:txBody>
          <a:bodyPr wrap="square" rtlCol="0">
            <a:spAutoFit/>
          </a:bodyPr>
          <a:lstStyle/>
          <a:p>
            <a:r>
              <a:rPr lang="en-US" sz="2800" dirty="0">
                <a:latin typeface="+mj-lt"/>
              </a:rPr>
              <a:t>Ada-Boost</a:t>
            </a:r>
            <a:endParaRPr lang="en-IN" sz="2800" dirty="0">
              <a:latin typeface="+mj-lt"/>
            </a:endParaRPr>
          </a:p>
        </p:txBody>
      </p:sp>
    </p:spTree>
    <p:extLst>
      <p:ext uri="{BB962C8B-B14F-4D97-AF65-F5344CB8AC3E}">
        <p14:creationId xmlns:p14="http://schemas.microsoft.com/office/powerpoint/2010/main" val="131774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B570C0-07C9-D3DD-4F10-55F9271F93A7}"/>
              </a:ext>
            </a:extLst>
          </p:cNvPr>
          <p:cNvSpPr txBox="1"/>
          <p:nvPr/>
        </p:nvSpPr>
        <p:spPr>
          <a:xfrm>
            <a:off x="581025" y="590550"/>
            <a:ext cx="11191875" cy="523220"/>
          </a:xfrm>
          <a:prstGeom prst="rect">
            <a:avLst/>
          </a:prstGeom>
          <a:noFill/>
        </p:spPr>
        <p:txBody>
          <a:bodyPr wrap="square" rtlCol="0">
            <a:spAutoFit/>
          </a:bodyPr>
          <a:lstStyle/>
          <a:p>
            <a:r>
              <a:rPr lang="en-US" sz="2800" b="1" dirty="0">
                <a:latin typeface="+mj-lt"/>
              </a:rPr>
              <a:t>XG-Boost</a:t>
            </a:r>
            <a:endParaRPr lang="en-IN" sz="2800" b="1" dirty="0">
              <a:latin typeface="+mj-lt"/>
            </a:endParaRPr>
          </a:p>
        </p:txBody>
      </p:sp>
      <p:sp>
        <p:nvSpPr>
          <p:cNvPr id="3" name="TextBox 2">
            <a:extLst>
              <a:ext uri="{FF2B5EF4-FFF2-40B4-BE49-F238E27FC236}">
                <a16:creationId xmlns:a16="http://schemas.microsoft.com/office/drawing/2014/main" id="{A1DDC9D6-14A5-0591-1EEA-7EFB54C10352}"/>
              </a:ext>
            </a:extLst>
          </p:cNvPr>
          <p:cNvSpPr txBox="1"/>
          <p:nvPr/>
        </p:nvSpPr>
        <p:spPr>
          <a:xfrm>
            <a:off x="581025" y="1447800"/>
            <a:ext cx="11077575" cy="1477328"/>
          </a:xfrm>
          <a:prstGeom prst="rect">
            <a:avLst/>
          </a:prstGeom>
          <a:noFill/>
        </p:spPr>
        <p:txBody>
          <a:bodyPr wrap="square" rtlCol="0">
            <a:spAutoFit/>
          </a:bodyPr>
          <a:lstStyle/>
          <a:p>
            <a:pPr marL="342900" indent="-342900">
              <a:buFont typeface="+mj-lt"/>
              <a:buAutoNum type="arabicPeriod"/>
            </a:pPr>
            <a:r>
              <a:rPr lang="en-US" dirty="0">
                <a:latin typeface="+mj-lt"/>
              </a:rPr>
              <a:t>XG-Boost stands for Extreme Gradient Boosting</a:t>
            </a:r>
          </a:p>
          <a:p>
            <a:pPr marL="342900" indent="-342900">
              <a:buFont typeface="+mj-lt"/>
              <a:buAutoNum type="arabicPeriod"/>
            </a:pPr>
            <a:r>
              <a:rPr lang="en-IN" dirty="0">
                <a:latin typeface="+mj-lt"/>
              </a:rPr>
              <a:t>Same as Gradient boosting but has additional functionality</a:t>
            </a:r>
          </a:p>
          <a:p>
            <a:pPr marL="342900" indent="-342900">
              <a:buFont typeface="+mj-lt"/>
              <a:buAutoNum type="arabicPeriod"/>
            </a:pPr>
            <a:r>
              <a:rPr lang="en-IN" dirty="0">
                <a:latin typeface="+mj-lt"/>
              </a:rPr>
              <a:t>Distributed machine learning process</a:t>
            </a:r>
          </a:p>
          <a:p>
            <a:pPr marL="342900" indent="-342900">
              <a:buFont typeface="+mj-lt"/>
              <a:buAutoNum type="arabicPeriod"/>
            </a:pPr>
            <a:r>
              <a:rPr lang="en-IN" dirty="0">
                <a:latin typeface="+mj-lt"/>
              </a:rPr>
              <a:t>More computational speed and model efficiency</a:t>
            </a:r>
          </a:p>
          <a:p>
            <a:pPr marL="342900" indent="-342900">
              <a:buFont typeface="+mj-lt"/>
              <a:buAutoNum type="arabicPeriod"/>
            </a:pPr>
            <a:r>
              <a:rPr lang="en-IN" dirty="0">
                <a:latin typeface="+mj-lt"/>
              </a:rPr>
              <a:t>Gradient Boosting sequentially slow</a:t>
            </a:r>
          </a:p>
        </p:txBody>
      </p:sp>
    </p:spTree>
    <p:extLst>
      <p:ext uri="{BB962C8B-B14F-4D97-AF65-F5344CB8AC3E}">
        <p14:creationId xmlns:p14="http://schemas.microsoft.com/office/powerpoint/2010/main" val="426307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FD196-2B1A-9576-0ACA-73662222C8BF}"/>
              </a:ext>
            </a:extLst>
          </p:cNvPr>
          <p:cNvSpPr txBox="1"/>
          <p:nvPr/>
        </p:nvSpPr>
        <p:spPr>
          <a:xfrm>
            <a:off x="581025" y="590550"/>
            <a:ext cx="11191875" cy="369332"/>
          </a:xfrm>
          <a:prstGeom prst="rect">
            <a:avLst/>
          </a:prstGeom>
          <a:noFill/>
        </p:spPr>
        <p:txBody>
          <a:bodyPr wrap="square" rtlCol="0">
            <a:spAutoFit/>
          </a:bodyPr>
          <a:lstStyle/>
          <a:p>
            <a:r>
              <a:rPr lang="en-US" dirty="0"/>
              <a:t>XG-Boost</a:t>
            </a:r>
            <a:endParaRPr lang="en-IN" dirty="0"/>
          </a:p>
        </p:txBody>
      </p:sp>
      <p:pic>
        <p:nvPicPr>
          <p:cNvPr id="5" name="Picture 4">
            <a:extLst>
              <a:ext uri="{FF2B5EF4-FFF2-40B4-BE49-F238E27FC236}">
                <a16:creationId xmlns:a16="http://schemas.microsoft.com/office/drawing/2014/main" id="{6E217DCF-C502-876D-3825-258A9C679450}"/>
              </a:ext>
            </a:extLst>
          </p:cNvPr>
          <p:cNvPicPr>
            <a:picLocks noChangeAspect="1"/>
          </p:cNvPicPr>
          <p:nvPr/>
        </p:nvPicPr>
        <p:blipFill>
          <a:blip r:embed="rId2"/>
          <a:stretch>
            <a:fillRect/>
          </a:stretch>
        </p:blipFill>
        <p:spPr>
          <a:xfrm>
            <a:off x="2247363" y="1028700"/>
            <a:ext cx="5134512" cy="4786750"/>
          </a:xfrm>
          <a:prstGeom prst="rect">
            <a:avLst/>
          </a:prstGeom>
        </p:spPr>
      </p:pic>
    </p:spTree>
    <p:extLst>
      <p:ext uri="{BB962C8B-B14F-4D97-AF65-F5344CB8AC3E}">
        <p14:creationId xmlns:p14="http://schemas.microsoft.com/office/powerpoint/2010/main" val="94237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6C57C-969F-114D-D1EF-2DCD1DA1804A}"/>
              </a:ext>
            </a:extLst>
          </p:cNvPr>
          <p:cNvSpPr txBox="1"/>
          <p:nvPr/>
        </p:nvSpPr>
        <p:spPr>
          <a:xfrm>
            <a:off x="419100" y="539234"/>
            <a:ext cx="6096000" cy="523220"/>
          </a:xfrm>
          <a:prstGeom prst="rect">
            <a:avLst/>
          </a:prstGeom>
          <a:noFill/>
        </p:spPr>
        <p:txBody>
          <a:bodyPr wrap="square">
            <a:spAutoFit/>
          </a:bodyPr>
          <a:lstStyle/>
          <a:p>
            <a:r>
              <a:rPr lang="en-US" sz="2800" b="1" dirty="0">
                <a:latin typeface="+mj-lt"/>
              </a:rPr>
              <a:t>LG-Boost</a:t>
            </a:r>
            <a:endParaRPr lang="en-IN" sz="2800" b="1" dirty="0">
              <a:latin typeface="+mj-lt"/>
            </a:endParaRPr>
          </a:p>
        </p:txBody>
      </p:sp>
      <p:sp>
        <p:nvSpPr>
          <p:cNvPr id="4" name="TextBox 3">
            <a:extLst>
              <a:ext uri="{FF2B5EF4-FFF2-40B4-BE49-F238E27FC236}">
                <a16:creationId xmlns:a16="http://schemas.microsoft.com/office/drawing/2014/main" id="{0EFEF393-BE12-6222-78DC-55525D668B48}"/>
              </a:ext>
            </a:extLst>
          </p:cNvPr>
          <p:cNvSpPr txBox="1"/>
          <p:nvPr/>
        </p:nvSpPr>
        <p:spPr>
          <a:xfrm>
            <a:off x="419100" y="1304925"/>
            <a:ext cx="11172825" cy="1477328"/>
          </a:xfrm>
          <a:prstGeom prst="rect">
            <a:avLst/>
          </a:prstGeom>
          <a:noFill/>
        </p:spPr>
        <p:txBody>
          <a:bodyPr wrap="square" rtlCol="0">
            <a:spAutoFit/>
          </a:bodyPr>
          <a:lstStyle/>
          <a:p>
            <a:pPr marL="342900" indent="-342900">
              <a:buFont typeface="+mj-lt"/>
              <a:buAutoNum type="arabicPeriod"/>
            </a:pPr>
            <a:r>
              <a:rPr lang="en-US" dirty="0">
                <a:latin typeface="+mj-lt"/>
              </a:rPr>
              <a:t>Large amount of data easily handle</a:t>
            </a:r>
          </a:p>
          <a:p>
            <a:pPr marL="342900" indent="-342900">
              <a:buFont typeface="+mj-lt"/>
              <a:buAutoNum type="arabicPeriod"/>
            </a:pPr>
            <a:r>
              <a:rPr lang="en-US" dirty="0">
                <a:latin typeface="+mj-lt"/>
              </a:rPr>
              <a:t>Poor in small dataset</a:t>
            </a:r>
          </a:p>
          <a:p>
            <a:pPr marL="342900" indent="-342900">
              <a:buFont typeface="+mj-lt"/>
              <a:buAutoNum type="arabicPeriod"/>
            </a:pPr>
            <a:r>
              <a:rPr lang="en-US" dirty="0">
                <a:latin typeface="+mj-lt"/>
              </a:rPr>
              <a:t>It uses histogram based method for selecting the best fit</a:t>
            </a:r>
          </a:p>
          <a:p>
            <a:pPr marL="342900" indent="-342900">
              <a:buFont typeface="+mj-lt"/>
              <a:buAutoNum type="arabicPeriod"/>
            </a:pPr>
            <a:r>
              <a:rPr lang="en-US" dirty="0">
                <a:latin typeface="+mj-lt"/>
              </a:rPr>
              <a:t>For continuous values splits up into bins or buckets</a:t>
            </a:r>
          </a:p>
          <a:p>
            <a:pPr marL="342900" indent="-342900">
              <a:buFont typeface="+mj-lt"/>
              <a:buAutoNum type="arabicPeriod"/>
            </a:pPr>
            <a:r>
              <a:rPr lang="en-US" dirty="0">
                <a:latin typeface="+mj-lt"/>
              </a:rPr>
              <a:t>LG-Boost stands for Light Gradient Boosting Machine</a:t>
            </a:r>
            <a:endParaRPr lang="en-IN" dirty="0">
              <a:latin typeface="+mj-lt"/>
            </a:endParaRPr>
          </a:p>
        </p:txBody>
      </p:sp>
      <p:pic>
        <p:nvPicPr>
          <p:cNvPr id="6" name="Picture 5">
            <a:extLst>
              <a:ext uri="{FF2B5EF4-FFF2-40B4-BE49-F238E27FC236}">
                <a16:creationId xmlns:a16="http://schemas.microsoft.com/office/drawing/2014/main" id="{53BBCB1B-BD0F-2E1A-A727-797EE6E913BC}"/>
              </a:ext>
            </a:extLst>
          </p:cNvPr>
          <p:cNvPicPr>
            <a:picLocks noChangeAspect="1"/>
          </p:cNvPicPr>
          <p:nvPr/>
        </p:nvPicPr>
        <p:blipFill>
          <a:blip r:embed="rId2"/>
          <a:stretch>
            <a:fillRect/>
          </a:stretch>
        </p:blipFill>
        <p:spPr>
          <a:xfrm>
            <a:off x="565996" y="3143122"/>
            <a:ext cx="10621857" cy="1829055"/>
          </a:xfrm>
          <a:prstGeom prst="rect">
            <a:avLst/>
          </a:prstGeom>
        </p:spPr>
      </p:pic>
    </p:spTree>
    <p:extLst>
      <p:ext uri="{BB962C8B-B14F-4D97-AF65-F5344CB8AC3E}">
        <p14:creationId xmlns:p14="http://schemas.microsoft.com/office/powerpoint/2010/main" val="25661269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105</TotalTime>
  <Words>178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Bookman Old Style</vt:lpstr>
      <vt:lpstr>Calibri</vt:lpstr>
      <vt:lpstr>Franklin Gothic Book</vt:lpstr>
      <vt:lpstr>Nunito</vt:lpstr>
      <vt:lpstr>1_RetrospectVTI</vt:lpstr>
      <vt:lpstr>Boosting Algorithm</vt:lpstr>
      <vt:lpstr>Boosting Algorithm</vt:lpstr>
      <vt:lpstr>Types of Boosting Algorithm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 T H</dc:creator>
  <cp:lastModifiedBy>SENTHIL KUMAR T H</cp:lastModifiedBy>
  <cp:revision>1</cp:revision>
  <dcterms:created xsi:type="dcterms:W3CDTF">2024-08-26T07:04:47Z</dcterms:created>
  <dcterms:modified xsi:type="dcterms:W3CDTF">2024-08-26T08:50:17Z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