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99F444-8B11-4107-8B57-8442AFEF1F92}">
  <a:tblStyle styleId="{8799F444-8B11-4107-8B57-8442AFEF1F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830afee3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830afee3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bf14d8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bf14d8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061f4b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061f4b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6403671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6403671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061f4b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061f4b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061f4b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061f4b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830afee3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830afee3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830afee3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b830afee3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364036713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364036713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64036713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364036713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52deb54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52deb54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364036713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364036713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364036713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364036713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364036713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364036713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830afee3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830afee3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1bf14d8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1bf14d8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4b7c2c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34b7c2c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4b7c2c6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4b7c2c6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34b7c2c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34b7c2c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34b7c2b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34b7c2b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2061f4b0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2061f4b0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52deb54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52deb54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b830afee3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b830afee3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364036713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364036713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b830afee3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b830afee3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364036713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364036713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364036713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364036713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364036713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364036713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364036713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364036713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364036713_4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364036713_4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364036713_4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364036713_4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36403671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36403671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52deb54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a52deb54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830afee3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830afee3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34b7c2c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34b7c2c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34b7c2c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34b7c2c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34b7c2c6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34b7c2c6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4b7c2b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4b7c2b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34b7c2c6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34b7c2c6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36403671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36403671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364036713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364036713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364036713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364036713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364036713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364036713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830af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830af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364036713_6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364036713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364036713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364036713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364036713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364036713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364036713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364036713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b830afee3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b830afee3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36403671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36403671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36403671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36403671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36403671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36403671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36403671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36403671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364036713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36403671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64036713_4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64036713_4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34b7c2b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034b7c2b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34b7c2c6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34b7c2c6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b830afee3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cb830afee3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b830afee3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cb830afee3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64036713_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364036713_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64036713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64036713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830afe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830afe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ailyheumsi.tistory.com/144" TargetMode="External"/><Relationship Id="rId4" Type="http://schemas.openxmlformats.org/officeDocument/2006/relationships/hyperlink" Target="http://tcpschool.com/codingmath/flowchart" TargetMode="External"/><Relationship Id="rId5" Type="http://schemas.openxmlformats.org/officeDocument/2006/relationships/hyperlink" Target="https://ko.wikipedia.org/wiki/%EC%95%8C%EA%B3%A0%EB%A6%AC%EC%A6%98" TargetMode="External"/><Relationship Id="rId6" Type="http://schemas.openxmlformats.org/officeDocument/2006/relationships/hyperlink" Target="https://ko.wikipedia.org/wiki/%ED%9E%99_%EC%A0%95%EB%A0%AC" TargetMode="External"/><Relationship Id="rId7" Type="http://schemas.openxmlformats.org/officeDocument/2006/relationships/hyperlink" Target="https://it-garden.tistory.com/128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6225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가까운 식당 표시 알고리즘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21888" y="47105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소스코드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113" y="607800"/>
            <a:ext cx="5945777" cy="42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894900" y="3597350"/>
            <a:ext cx="49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크롤링한 데이터안에 에러값도 있기 때문에 예외처리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191750" y="428572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피타고라스 정리를 적용하여 거리를 계산하여 데이터안에 삽입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39" y="607798"/>
            <a:ext cx="7189523" cy="40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소스코드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2813950" y="834925"/>
            <a:ext cx="62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최대 힙은 부모 노드의 값이 자식 노드보다 크거나 같아야 하기 때문에 최대 힙의 형태로 만들어 줌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731525" y="2855200"/>
            <a:ext cx="38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만들어진 최대 힙을 이용해서 정렬 시작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소스코드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38" y="607800"/>
            <a:ext cx="6022526" cy="42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3329350" y="2171550"/>
            <a:ext cx="51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num 값 만큼 가까운 식당 마크를 찍어서 보여주는 함수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소스코드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7800"/>
            <a:ext cx="8839200" cy="406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결과 정리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279900" y="816788"/>
            <a:ext cx="34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안동시 전체 일 경우 [317]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39950" y="1416888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경상북도 전체 일 경우 [2920]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39950" y="1994325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대한민국 전체 일 경우 [27236]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0" y="2394525"/>
            <a:ext cx="6457248" cy="244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6"/>
          <p:cNvGraphicFramePr/>
          <p:nvPr/>
        </p:nvGraphicFramePr>
        <p:xfrm>
          <a:off x="4193225" y="6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{8799F444-8B11-4107-8B57-8442AFEF1F92}</a:tableStyleId>
              </a:tblPr>
              <a:tblGrid>
                <a:gridCol w="885925"/>
                <a:gridCol w="885925"/>
                <a:gridCol w="885925"/>
                <a:gridCol w="885925"/>
                <a:gridCol w="885925"/>
              </a:tblGrid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</a:t>
                      </a:r>
                      <a:r>
                        <a:rPr b="1" lang="ko"/>
                        <a:t>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</a:t>
                      </a:r>
                      <a:r>
                        <a:rPr b="1" lang="ko"/>
                        <a:t>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4</a:t>
                      </a:r>
                      <a:r>
                        <a:rPr b="1" lang="ko"/>
                        <a:t>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5</a:t>
                      </a:r>
                      <a:r>
                        <a:rPr b="1" lang="ko"/>
                        <a:t>차 실행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4.627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3.671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3.723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3.882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3.609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5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47.080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54.438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51.989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52.839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54.116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1505.168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1715.339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1828.522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1621.389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1578.732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결과 정리</a:t>
            </a:r>
            <a:endParaRPr/>
          </a:p>
        </p:txBody>
      </p:sp>
      <p:pic>
        <p:nvPicPr>
          <p:cNvPr id="186" name="Google Shape;186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88" y="749300"/>
            <a:ext cx="6842424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알고리즘 분석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0" y="607800"/>
            <a:ext cx="77724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00" y="1904800"/>
            <a:ext cx="20955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2442900" y="2022438"/>
            <a:ext cx="1164900" cy="2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3710750" y="19666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거리를 계산할 때 거리로 데이터를 분류하여 나눠보고자 함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1050700" y="2803675"/>
            <a:ext cx="1164900" cy="1164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Near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4269700" y="2803675"/>
            <a:ext cx="1225800" cy="1164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Far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660200" y="2803675"/>
            <a:ext cx="1225800" cy="1164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Average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65350" y="2428675"/>
            <a:ext cx="58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0 &gt; 거리 &gt; 1001      1000&gt;거리&gt;100001  1    00000&gt;거리&gt;1000000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1483750" y="3855050"/>
            <a:ext cx="298800" cy="46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4733200" y="3855050"/>
            <a:ext cx="298800" cy="46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3123700" y="3855050"/>
            <a:ext cx="298800" cy="46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1443075" y="4442575"/>
            <a:ext cx="39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618475" y="1237175"/>
            <a:ext cx="47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문제점 : </a:t>
            </a:r>
            <a:r>
              <a:rPr b="1" lang="ko"/>
              <a:t>무작위로 저장되어 있는 표본의 데이터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959050" y="4442575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각자 정렬후 병합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순서도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0" y="456300"/>
            <a:ext cx="4063402" cy="42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677" y="607800"/>
            <a:ext cx="3740525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순서도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00"/>
            <a:ext cx="350520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925" y="760200"/>
            <a:ext cx="5181600" cy="283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순서도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00" y="607800"/>
            <a:ext cx="2674647" cy="42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597" y="607800"/>
            <a:ext cx="4434714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915800" y="373800"/>
            <a:ext cx="4170900" cy="43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주제 소개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팀원 소개 및 역할 분담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일정 계획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초기 알고리즘 및 순서도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초기 소스코드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1차 알고리즘 분석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1차 개선 </a:t>
            </a:r>
            <a:r>
              <a:rPr b="1" lang="ko" sz="1600"/>
              <a:t>순서도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1</a:t>
            </a:r>
            <a:r>
              <a:rPr b="1" lang="ko" sz="1600"/>
              <a:t>차 개선 소스코드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2차 알고리즘 분석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2차 개선 순서도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2차 개선 소스코드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최종 알고리즘 분석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최종 개선 순서도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ko" sz="1600"/>
              <a:t>최종 개선 소스코드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참고 자료 및 문헌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순서도</a:t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00" y="607800"/>
            <a:ext cx="3711480" cy="42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0" y="607800"/>
            <a:ext cx="3682980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순서도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00" y="909638"/>
            <a:ext cx="30194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600" y="533400"/>
            <a:ext cx="3048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순서도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75" y="607800"/>
            <a:ext cx="3964846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소스코드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25" y="607800"/>
            <a:ext cx="6052352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소스코드</a:t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850" y="607800"/>
            <a:ext cx="6740305" cy="42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3040750" y="958625"/>
            <a:ext cx="5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거리가 mini 보다 크고 maxi 보다 작을 경우에 분류값을 넣음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3502375" y="2677775"/>
            <a:ext cx="5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특정 분류 값을 가진 지도 데이터 프레임을 생성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소스코드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39" y="607798"/>
            <a:ext cx="7189523" cy="40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소스코드</a:t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38" y="607800"/>
            <a:ext cx="5980522" cy="42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소스코드</a:t>
            </a: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5" y="607800"/>
            <a:ext cx="5097564" cy="42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689" y="4357575"/>
            <a:ext cx="16573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 결과 정리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279900" y="816788"/>
            <a:ext cx="34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안동시 전체 일 경우 [317]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139950" y="1416888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경상북도 전체 일 경우 [2920]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139950" y="1994325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대한민국 전체 일 경우 [27236]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0" y="2394525"/>
            <a:ext cx="6457248" cy="244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40"/>
          <p:cNvGraphicFramePr/>
          <p:nvPr/>
        </p:nvGraphicFramePr>
        <p:xfrm>
          <a:off x="4193225" y="6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{8799F444-8B11-4107-8B57-8442AFEF1F92}</a:tableStyleId>
              </a:tblPr>
              <a:tblGrid>
                <a:gridCol w="885925"/>
                <a:gridCol w="885925"/>
                <a:gridCol w="885925"/>
                <a:gridCol w="885925"/>
                <a:gridCol w="885925"/>
              </a:tblGrid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4차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5차 실행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3.586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3.008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2.960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2.803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3.363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5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43.868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41.350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42.191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41.079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42.518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867.516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819.031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822.537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840.858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846.956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개선</a:t>
            </a:r>
            <a:r>
              <a:rPr lang="ko"/>
              <a:t> 결과 정리</a:t>
            </a:r>
            <a:endParaRPr/>
          </a:p>
        </p:txBody>
      </p:sp>
      <p:pic>
        <p:nvPicPr>
          <p:cNvPr id="295" name="Google Shape;295;p4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00" y="607800"/>
            <a:ext cx="6842424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소개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779400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chemeClr val="accent6"/>
                </a:solidFill>
              </a:rPr>
              <a:t>현재 위치를 기준으로 가장 가까운 식당들을 정렬해서 보여주는 알고리즘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8003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알고리즘 개선의 중요도 : 속도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75250" y="23124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사용 언어 : 파이썬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75250" y="2824525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테스트 환경 CPU</a:t>
            </a:r>
            <a:r>
              <a:rPr b="1" lang="ko"/>
              <a:t> : Intel(R) Core(TM) i5-6600 CPU @ 3.30GHz   3.30 GHz</a:t>
            </a:r>
            <a:endParaRPr b="1"/>
          </a:p>
        </p:txBody>
      </p:sp>
      <p:sp>
        <p:nvSpPr>
          <p:cNvPr id="102" name="Google Shape;102;p15"/>
          <p:cNvSpPr txBox="1"/>
          <p:nvPr/>
        </p:nvSpPr>
        <p:spPr>
          <a:xfrm>
            <a:off x="432450" y="3336625"/>
            <a:ext cx="827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테스트 환경 RAM : 16.0GB(15.4GB 사용 가능)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차 알고리즘 분석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164275" y="1494600"/>
            <a:ext cx="37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" y="456300"/>
            <a:ext cx="7060850" cy="39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5726500" y="607800"/>
            <a:ext cx="37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문제점 : heap_sort안의 이중 반복문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순서도</a:t>
            </a:r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0" y="456300"/>
            <a:ext cx="4063402" cy="42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677" y="607800"/>
            <a:ext cx="3740525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순서도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00"/>
            <a:ext cx="350520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925" y="760200"/>
            <a:ext cx="5181600" cy="283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순서도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00" y="607800"/>
            <a:ext cx="2674647" cy="42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597" y="607800"/>
            <a:ext cx="4434714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</a:t>
            </a:r>
            <a:r>
              <a:rPr lang="ko"/>
              <a:t>개선 순서도</a:t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50" y="607800"/>
            <a:ext cx="2022062" cy="42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837" y="607800"/>
            <a:ext cx="2269796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</a:t>
            </a:r>
            <a:r>
              <a:rPr lang="ko"/>
              <a:t>개선 순서도</a:t>
            </a:r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50" y="607800"/>
            <a:ext cx="6045304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</a:t>
            </a:r>
            <a:r>
              <a:rPr lang="ko"/>
              <a:t>개선 순서도</a:t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690563"/>
            <a:ext cx="70770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순서도</a:t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00" y="909638"/>
            <a:ext cx="30194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600" y="533400"/>
            <a:ext cx="3048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순서도</a:t>
            </a:r>
            <a:endParaRPr/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75" y="607800"/>
            <a:ext cx="3964846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</a:t>
            </a:r>
            <a:r>
              <a:rPr lang="ko"/>
              <a:t>소스코드</a:t>
            </a:r>
            <a:endParaRPr/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25" y="607800"/>
            <a:ext cx="6052352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소개 및 역할 분담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{8799F444-8B11-4107-8B57-8442AFEF1F92}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이름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역할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서인교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팀장 및 메인 소스코드 구현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장건호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표본수 확보 소스코드 구현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조우식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알고리즘 분석 및 개선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박건우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초기 순서도 및 2차 개선 순서도 작성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최영훈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1차 개선 순서도 및 최종 순서도 작성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소스코드</a:t>
            </a:r>
            <a:endParaRPr/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850" y="607800"/>
            <a:ext cx="6740305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소스코드</a:t>
            </a:r>
            <a:endParaRPr/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975" y="607800"/>
            <a:ext cx="6606057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소스코드</a:t>
            </a:r>
            <a:endParaRPr/>
          </a:p>
        </p:txBody>
      </p:sp>
      <p:pic>
        <p:nvPicPr>
          <p:cNvPr id="380" name="Google Shape;3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3" y="522900"/>
            <a:ext cx="5980522" cy="42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개선 소스코드</a:t>
            </a:r>
            <a:endParaRPr/>
          </a:p>
        </p:txBody>
      </p:sp>
      <p:pic>
        <p:nvPicPr>
          <p:cNvPr id="386" name="Google Shape;3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5" y="607800"/>
            <a:ext cx="5097564" cy="42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689" y="4357575"/>
            <a:ext cx="16573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차 개선 결과 정리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6"/>
          <p:cNvSpPr txBox="1"/>
          <p:nvPr/>
        </p:nvSpPr>
        <p:spPr>
          <a:xfrm>
            <a:off x="279900" y="816788"/>
            <a:ext cx="34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안동시 전체 일 경우 [317]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6"/>
          <p:cNvSpPr txBox="1"/>
          <p:nvPr/>
        </p:nvSpPr>
        <p:spPr>
          <a:xfrm>
            <a:off x="139950" y="1416888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경상북도 전체 일 경우 [2920]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56"/>
          <p:cNvSpPr txBox="1"/>
          <p:nvPr/>
        </p:nvSpPr>
        <p:spPr>
          <a:xfrm>
            <a:off x="139950" y="1994325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대한민국 전체 일 경우 [27236]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" name="Google Shape;3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0" y="2394525"/>
            <a:ext cx="6457248" cy="244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7" name="Google Shape;397;p56"/>
          <p:cNvGraphicFramePr/>
          <p:nvPr/>
        </p:nvGraphicFramePr>
        <p:xfrm>
          <a:off x="4193225" y="6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{8799F444-8B11-4107-8B57-8442AFEF1F92}</a:tableStyleId>
              </a:tblPr>
              <a:tblGrid>
                <a:gridCol w="885925"/>
                <a:gridCol w="885925"/>
                <a:gridCol w="885925"/>
                <a:gridCol w="885925"/>
                <a:gridCol w="885925"/>
              </a:tblGrid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4차 실행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5차 실행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1.693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1.744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1.828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1.812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1.727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5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20.493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18.097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19.609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17.204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17.913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287.188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296.268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358.000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340.858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365.066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차 개선 결과 정리</a:t>
            </a:r>
            <a:endParaRPr/>
          </a:p>
        </p:txBody>
      </p:sp>
      <p:pic>
        <p:nvPicPr>
          <p:cNvPr id="403" name="Google Shape;403;p5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88" y="607800"/>
            <a:ext cx="6842424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</a:t>
            </a:r>
            <a:r>
              <a:rPr lang="ko"/>
              <a:t> 개선 순서도</a:t>
            </a:r>
            <a:endParaRPr/>
          </a:p>
        </p:txBody>
      </p:sp>
      <p:pic>
        <p:nvPicPr>
          <p:cNvPr id="409" name="Google Shape;4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0" y="456300"/>
            <a:ext cx="4063402" cy="42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677" y="607800"/>
            <a:ext cx="3740525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</a:t>
            </a:r>
            <a:r>
              <a:rPr lang="ko"/>
              <a:t>개선 순서도</a:t>
            </a:r>
            <a:endParaRPr/>
          </a:p>
        </p:txBody>
      </p:sp>
      <p:pic>
        <p:nvPicPr>
          <p:cNvPr id="416" name="Google Shape;4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00"/>
            <a:ext cx="350520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925" y="760200"/>
            <a:ext cx="5181600" cy="283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</a:t>
            </a:r>
            <a:r>
              <a:rPr lang="ko"/>
              <a:t>개선 순서도</a:t>
            </a:r>
            <a:endParaRPr/>
          </a:p>
        </p:txBody>
      </p:sp>
      <p:pic>
        <p:nvPicPr>
          <p:cNvPr id="423" name="Google Shape;4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00" y="607800"/>
            <a:ext cx="2674647" cy="42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597" y="607800"/>
            <a:ext cx="4434714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</a:t>
            </a:r>
            <a:r>
              <a:rPr lang="ko"/>
              <a:t>개선 순서도</a:t>
            </a:r>
            <a:endParaRPr/>
          </a:p>
        </p:txBody>
      </p:sp>
      <p:pic>
        <p:nvPicPr>
          <p:cNvPr id="430" name="Google Shape;4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50" y="607800"/>
            <a:ext cx="2022062" cy="42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837" y="607800"/>
            <a:ext cx="2269796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계획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50" y="607800"/>
            <a:ext cx="6833491" cy="42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개선 순서도</a:t>
            </a:r>
            <a:endParaRPr/>
          </a:p>
        </p:txBody>
      </p:sp>
      <p:pic>
        <p:nvPicPr>
          <p:cNvPr id="437" name="Google Shape;4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50" y="607800"/>
            <a:ext cx="6045304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개선 순서도</a:t>
            </a:r>
            <a:endParaRPr/>
          </a:p>
        </p:txBody>
      </p:sp>
      <p:pic>
        <p:nvPicPr>
          <p:cNvPr id="443" name="Google Shape;4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690563"/>
            <a:ext cx="70770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</a:t>
            </a:r>
            <a:r>
              <a:rPr lang="ko"/>
              <a:t>개선 순서도</a:t>
            </a:r>
            <a:endParaRPr/>
          </a:p>
        </p:txBody>
      </p:sp>
      <p:pic>
        <p:nvPicPr>
          <p:cNvPr id="449" name="Google Shape;44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00" y="909638"/>
            <a:ext cx="30194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600" y="533400"/>
            <a:ext cx="3048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</a:t>
            </a:r>
            <a:r>
              <a:rPr lang="ko"/>
              <a:t>개선 순서도</a:t>
            </a:r>
            <a:endParaRPr/>
          </a:p>
        </p:txBody>
      </p:sp>
      <p:pic>
        <p:nvPicPr>
          <p:cNvPr id="456" name="Google Shape;45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75" y="607800"/>
            <a:ext cx="3964846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825" y="811825"/>
            <a:ext cx="5926975" cy="3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개선 소스코드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6"/>
          <p:cNvSpPr txBox="1"/>
          <p:nvPr/>
        </p:nvSpPr>
        <p:spPr>
          <a:xfrm>
            <a:off x="222475" y="411625"/>
            <a:ext cx="16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참조 라이브러리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66"/>
          <p:cNvSpPr txBox="1"/>
          <p:nvPr/>
        </p:nvSpPr>
        <p:spPr>
          <a:xfrm>
            <a:off x="3150800" y="411625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거리계산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66"/>
          <p:cNvSpPr txBox="1"/>
          <p:nvPr/>
        </p:nvSpPr>
        <p:spPr>
          <a:xfrm>
            <a:off x="460275" y="4569350"/>
            <a:ext cx="889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distance.insert(i,(((현재 위치 위도- 해당  식당 위도)) **2 + (현재위치 경도- 해당 식당 경도)**2) ** 0.5) * 100000)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66"/>
          <p:cNvSpPr txBox="1"/>
          <p:nvPr/>
        </p:nvSpPr>
        <p:spPr>
          <a:xfrm>
            <a:off x="6326075" y="2846250"/>
            <a:ext cx="2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ERROR는 예외처리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75" y="871000"/>
            <a:ext cx="2720025" cy="19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개선 소스코드</a:t>
            </a:r>
            <a:endParaRPr/>
          </a:p>
        </p:txBody>
      </p:sp>
      <p:sp>
        <p:nvSpPr>
          <p:cNvPr id="473" name="Google Shape;473;p67"/>
          <p:cNvSpPr txBox="1"/>
          <p:nvPr/>
        </p:nvSpPr>
        <p:spPr>
          <a:xfrm>
            <a:off x="5805950" y="733425"/>
            <a:ext cx="32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form &amp; data 생성 함수.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분류에  따라 near, middle, far로 분류하여 생성.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4" name="Google Shape;4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00" y="572450"/>
            <a:ext cx="5226406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알고리즘 분석</a:t>
            </a:r>
            <a:endParaRPr/>
          </a:p>
        </p:txBody>
      </p:sp>
      <p:sp>
        <p:nvSpPr>
          <p:cNvPr id="480" name="Google Shape;480;p68"/>
          <p:cNvSpPr txBox="1"/>
          <p:nvPr/>
        </p:nvSpPr>
        <p:spPr>
          <a:xfrm>
            <a:off x="6003550" y="456300"/>
            <a:ext cx="1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힙정렬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1" name="Google Shape;48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0" y="456300"/>
            <a:ext cx="5634926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개선 소스코드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9"/>
          <p:cNvSpPr txBox="1"/>
          <p:nvPr/>
        </p:nvSpPr>
        <p:spPr>
          <a:xfrm>
            <a:off x="4861800" y="607800"/>
            <a:ext cx="480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데이터 합병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def view_marker에서 마커를 찍기위해서 병합과정 필요함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8" name="Google Shape;48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0" y="655150"/>
            <a:ext cx="48958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개선 소스코드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686275"/>
            <a:ext cx="8895975" cy="2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0"/>
          <p:cNvSpPr txBox="1"/>
          <p:nvPr/>
        </p:nvSpPr>
        <p:spPr>
          <a:xfrm>
            <a:off x="271475" y="3516275"/>
            <a:ext cx="29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view_marker 함수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folium함수를 통해서 마커 표시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50" y="477125"/>
            <a:ext cx="4524149" cy="46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1"/>
          <p:cNvSpPr txBox="1"/>
          <p:nvPr>
            <p:ph type="title"/>
          </p:nvPr>
        </p:nvSpPr>
        <p:spPr>
          <a:xfrm>
            <a:off x="311700" y="0"/>
            <a:ext cx="852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개선 소스코드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1"/>
          <p:cNvSpPr txBox="1"/>
          <p:nvPr/>
        </p:nvSpPr>
        <p:spPr>
          <a:xfrm>
            <a:off x="4832200" y="516475"/>
            <a:ext cx="49314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ko" sz="1100">
                <a:latin typeface="Roboto"/>
                <a:ea typeface="Roboto"/>
                <a:cs typeface="Roboto"/>
                <a:sym typeface="Roboto"/>
              </a:rPr>
              <a:t>엑셀 데이터 불러오기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2. sort 데이터 프레임 생성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-&gt; 필요한 열만 불러오기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3. geocoder통해서 현재위치 찍기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4. calc_distance 함수 통해서 식당과의 거리계산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5. 현재위치 마커 표</a:t>
            </a:r>
            <a:r>
              <a:rPr lang="ko" sz="1100">
                <a:latin typeface="Roboto"/>
                <a:ea typeface="Roboto"/>
                <a:cs typeface="Roboto"/>
                <a:sym typeface="Roboto"/>
              </a:rPr>
              <a:t>시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6. create_form &amp; create_form_data 함수를 통해서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form과 데이터 작성.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7. heap_sort 함수를 통해서 힙정렬.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8. unmerged_data &amp; merged_data 함수를 통해서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데이터 프레임 합치기.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9. view marker 함수를 통해서 30개의  마커 찍기.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10. 현재 위치 마커 찍기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11. 코드 실행시간 출력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알고리즘 및 순서도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" y="607800"/>
            <a:ext cx="4497583" cy="42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808488"/>
            <a:ext cx="4267193" cy="38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</a:t>
            </a:r>
            <a:r>
              <a:rPr lang="ko"/>
              <a:t> 개선 결과 정리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2"/>
          <p:cNvSpPr txBox="1"/>
          <p:nvPr/>
        </p:nvSpPr>
        <p:spPr>
          <a:xfrm>
            <a:off x="279900" y="816788"/>
            <a:ext cx="34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안동시 전체 일 경우 [317]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72"/>
          <p:cNvSpPr txBox="1"/>
          <p:nvPr/>
        </p:nvSpPr>
        <p:spPr>
          <a:xfrm>
            <a:off x="139950" y="1416888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경상북도 전체 일 경우 [2920]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72"/>
          <p:cNvSpPr txBox="1"/>
          <p:nvPr/>
        </p:nvSpPr>
        <p:spPr>
          <a:xfrm>
            <a:off x="139950" y="1994325"/>
            <a:ext cx="3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표본의 수가 대한민국 전체 일 경우 [27236]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1" name="Google Shape;51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0" y="2394525"/>
            <a:ext cx="6457248" cy="244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72"/>
          <p:cNvGraphicFramePr/>
          <p:nvPr/>
        </p:nvGraphicFramePr>
        <p:xfrm>
          <a:off x="4193225" y="6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{8799F444-8B11-4107-8B57-8442AFEF1F92}</a:tableStyleId>
              </a:tblPr>
              <a:tblGrid>
                <a:gridCol w="885925"/>
                <a:gridCol w="885925"/>
                <a:gridCol w="885925"/>
                <a:gridCol w="885925"/>
                <a:gridCol w="885925"/>
              </a:tblGrid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1차 실행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2차 실행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3차 실행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4차 실행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5차 실행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1.360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1.326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1.182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1.247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1.160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11.714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11.515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11.112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11.466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11.177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196.591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222.121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193.472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188.900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highlight>
                            <a:srgbClr val="FFFFFF"/>
                          </a:highlight>
                        </a:rPr>
                        <a:t>182.599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3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</a:t>
            </a:r>
            <a:r>
              <a:rPr lang="ko"/>
              <a:t> 개선 결과 정리</a:t>
            </a:r>
            <a:endParaRPr/>
          </a:p>
        </p:txBody>
      </p:sp>
      <p:pic>
        <p:nvPicPr>
          <p:cNvPr id="518" name="Google Shape;518;p7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88" y="607800"/>
            <a:ext cx="6842424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 및 문헌</a:t>
            </a:r>
            <a:endParaRPr/>
          </a:p>
        </p:txBody>
      </p:sp>
      <p:sp>
        <p:nvSpPr>
          <p:cNvPr id="524" name="Google Shape;524;p74"/>
          <p:cNvSpPr txBox="1"/>
          <p:nvPr>
            <p:ph idx="1" type="body"/>
          </p:nvPr>
        </p:nvSpPr>
        <p:spPr>
          <a:xfrm>
            <a:off x="311700" y="927325"/>
            <a:ext cx="8520600" cy="28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 라이브러리 </a:t>
            </a:r>
            <a:r>
              <a:rPr b="1" lang="ko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https://dailyheumsi.tistory.com/144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순서도 </a:t>
            </a:r>
            <a:r>
              <a:rPr b="1" lang="ko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http://tcpschool.com/codingmath/flowchart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 </a:t>
            </a:r>
            <a:r>
              <a:rPr b="1" lang="ko" sz="1857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https://ko.wikipedia.org/wiki/%EC%95%8C%EA%B3%A0%EB%A6%AC%EC%A6%98</a:t>
            </a:r>
            <a:endParaRPr b="1" sz="18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힙 정렬 </a:t>
            </a:r>
            <a:r>
              <a:rPr lang="ko" sz="2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https://ko.wikipedia.org/wiki/%ED%9E%99_%EC%A0%95%EB%A0%AC</a:t>
            </a:r>
            <a:endParaRPr b="1" sz="18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힙 정렬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412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https://it-garden.tistory.com/128</a:t>
            </a:r>
            <a:endParaRPr b="1" sz="4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5"/>
          <p:cNvSpPr txBox="1"/>
          <p:nvPr/>
        </p:nvSpPr>
        <p:spPr>
          <a:xfrm>
            <a:off x="1307250" y="1677500"/>
            <a:ext cx="652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latin typeface="Roboto"/>
                <a:ea typeface="Roboto"/>
                <a:cs typeface="Roboto"/>
                <a:sym typeface="Roboto"/>
              </a:rPr>
              <a:t>감사합니다.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알고리즘 및 순서도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00"/>
            <a:ext cx="350520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925" y="760200"/>
            <a:ext cx="5181600" cy="283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알고리즘 및 순서도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00" y="607800"/>
            <a:ext cx="3711480" cy="42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0" y="607800"/>
            <a:ext cx="3682980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 알고리즘 및 순서도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75" y="607800"/>
            <a:ext cx="3964846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