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73" autoAdjust="0"/>
  </p:normalViewPr>
  <p:slideViewPr>
    <p:cSldViewPr snapToGrid="0">
      <p:cViewPr>
        <p:scale>
          <a:sx n="66" d="100"/>
          <a:sy n="66" d="100"/>
        </p:scale>
        <p:origin x="-227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8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8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018D-8618-4827-852A-41F9065B1B9A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CB0A-0976-40D9-8EB3-7F11965C4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5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0881" y="9295"/>
            <a:ext cx="4436666" cy="6771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</a:rPr>
              <a:t>&amp;main: Ox400ec0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2310728byte(</a:t>
            </a:r>
            <a:r>
              <a:rPr lang="ko-KR" altLang="en-US" sz="1400" smtClean="0">
                <a:latin typeface="Consolas" panose="020B0609020204030204" pitchFamily="49" charset="0"/>
              </a:rPr>
              <a:t>약</a:t>
            </a:r>
            <a:r>
              <a:rPr lang="en-US" altLang="ko-KR" sz="1400" smtClean="0">
                <a:latin typeface="Consolas" panose="020B0609020204030204" pitchFamily="49" charset="0"/>
              </a:rPr>
              <a:t>2.20MB)</a:t>
            </a:r>
          </a:p>
          <a:p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Ox635108 ~ Ox635190 =&gt; </a:t>
            </a:r>
            <a:r>
              <a:rPr lang="en-US" altLang="ko-KR" sz="1400" b="1" smtClean="0">
                <a:latin typeface="Consolas" panose="020B0609020204030204" pitchFamily="49" charset="0"/>
              </a:rPr>
              <a:t>88byte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:long * 4 , double * 16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(8byte</a:t>
            </a:r>
            <a:r>
              <a:rPr lang="ko-KR" altLang="en-US" sz="1400" smtClean="0">
                <a:latin typeface="Consolas" panose="020B0609020204030204" pitchFamily="49" charset="0"/>
              </a:rPr>
              <a:t>씩 잡혀있음</a:t>
            </a:r>
            <a:r>
              <a:rPr lang="en-US" altLang="ko-KR" sz="1400">
                <a:latin typeface="Consolas" panose="020B0609020204030204" pitchFamily="49" charset="0"/>
              </a:rPr>
              <a:t>) </a:t>
            </a:r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70 byte</a:t>
            </a:r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Ox635200 ~ Ox63f5f0 =&gt; </a:t>
            </a:r>
            <a:r>
              <a:rPr lang="en-US" altLang="ko-KR" sz="1400" b="1" smtClean="0">
                <a:latin typeface="Consolas" panose="020B0609020204030204" pitchFamily="49" charset="0"/>
              </a:rPr>
              <a:t>41968byte</a:t>
            </a:r>
            <a:r>
              <a:rPr lang="en-US" altLang="ko-KR" sz="1400" smtClean="0">
                <a:latin typeface="Consolas" panose="020B0609020204030204" pitchFamily="49" charset="0"/>
              </a:rPr>
              <a:t>(</a:t>
            </a:r>
            <a:r>
              <a:rPr lang="ko-KR" altLang="en-US" sz="1400" smtClean="0">
                <a:latin typeface="Consolas" panose="020B0609020204030204" pitchFamily="49" charset="0"/>
              </a:rPr>
              <a:t>약 </a:t>
            </a:r>
            <a:r>
              <a:rPr lang="en-US" altLang="ko-KR" sz="1400" smtClean="0">
                <a:latin typeface="Consolas" panose="020B0609020204030204" pitchFamily="49" charset="0"/>
              </a:rPr>
              <a:t>41KB)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:long[2][INPROCS]*2, long[MAX_LEVELS]*2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double[MAX_LEVELS]*4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:long * 6, double * 5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(array</a:t>
            </a:r>
            <a:r>
              <a:rPr lang="ko-KR" altLang="en-US" sz="1400" smtClean="0">
                <a:latin typeface="Consolas" panose="020B0609020204030204" pitchFamily="49" charset="0"/>
              </a:rPr>
              <a:t>는 크기만큼</a:t>
            </a:r>
            <a:r>
              <a:rPr lang="en-US" altLang="ko-KR" sz="1400" smtClean="0">
                <a:latin typeface="Consolas" panose="020B0609020204030204" pitchFamily="49" charset="0"/>
              </a:rPr>
              <a:t>, </a:t>
            </a:r>
            <a:r>
              <a:rPr lang="ko-KR" altLang="en-US" sz="1400" smtClean="0">
                <a:latin typeface="Consolas" panose="020B0609020204030204" pitchFamily="49" charset="0"/>
              </a:rPr>
              <a:t>나머지는 </a:t>
            </a:r>
            <a:r>
              <a:rPr lang="en-US" altLang="ko-KR" sz="1400" smtClean="0">
                <a:latin typeface="Consolas" panose="020B0609020204030204" pitchFamily="49" charset="0"/>
              </a:rPr>
              <a:t>8byte</a:t>
            </a:r>
            <a:r>
              <a:rPr lang="ko-KR" altLang="en-US" sz="1400" smtClean="0">
                <a:latin typeface="Consolas" panose="020B0609020204030204" pitchFamily="49" charset="0"/>
              </a:rPr>
              <a:t>씩 잡혀있음</a:t>
            </a:r>
            <a:r>
              <a:rPr lang="en-US" altLang="ko-KR" sz="1400" smtClean="0">
                <a:latin typeface="Consolas" panose="020B0609020204030204" pitchFamily="49" charset="0"/>
              </a:rPr>
              <a:t>) </a:t>
            </a: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24640048byte(</a:t>
            </a:r>
            <a:r>
              <a:rPr lang="ko-KR" altLang="en-US" sz="1400" smtClean="0">
                <a:latin typeface="Consolas" panose="020B0609020204030204" pitchFamily="49" charset="0"/>
              </a:rPr>
              <a:t>약</a:t>
            </a:r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latin typeface="Consolas" panose="020B0609020204030204" pitchFamily="49" charset="0"/>
              </a:rPr>
              <a:t>23.5MB)</a:t>
            </a:r>
            <a:endParaRPr lang="en-US" altLang="ko-KR"/>
          </a:p>
          <a:p>
            <a:r>
              <a:rPr lang="en-US" altLang="ko-KR" sz="1400" smtClean="0">
                <a:latin typeface="Consolas" panose="020B0609020204030204" pitchFamily="49" charset="0"/>
              </a:rPr>
              <a:t>Ox1dbf020 ~ Ox1dc2680 =&gt;</a:t>
            </a:r>
            <a:r>
              <a:rPr lang="en-US" altLang="ko-KR" sz="1400" b="1" smtClean="0">
                <a:latin typeface="Consolas" panose="020B0609020204030204" pitchFamily="49" charset="0"/>
              </a:rPr>
              <a:t>3660byte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: struct type * 4 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</a:t>
            </a:r>
            <a:r>
              <a:rPr lang="ko-KR" altLang="en-US" sz="1400" smtClean="0">
                <a:latin typeface="Consolas" panose="020B0609020204030204" pitchFamily="49" charset="0"/>
              </a:rPr>
              <a:t>모두 </a:t>
            </a:r>
            <a:r>
              <a:rPr lang="en-US" altLang="ko-KR" sz="1400" smtClean="0">
                <a:latin typeface="Consolas" panose="020B0609020204030204" pitchFamily="49" charset="0"/>
              </a:rPr>
              <a:t>14KB </a:t>
            </a:r>
            <a:r>
              <a:rPr lang="ko-KR" altLang="en-US" sz="1400" smtClean="0">
                <a:latin typeface="Consolas" panose="020B0609020204030204" pitchFamily="49" charset="0"/>
              </a:rPr>
              <a:t>이하의 </a:t>
            </a:r>
            <a:r>
              <a:rPr lang="en-US" altLang="ko-KR" sz="1400" smtClean="0">
                <a:latin typeface="Consolas" panose="020B0609020204030204" pitchFamily="49" charset="0"/>
              </a:rPr>
              <a:t>struct type variables)</a:t>
            </a: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140396010502544 byte(</a:t>
            </a:r>
            <a:r>
              <a:rPr lang="ko-KR" altLang="en-US" sz="1400" smtClean="0">
                <a:latin typeface="Consolas" panose="020B0609020204030204" pitchFamily="49" charset="0"/>
              </a:rPr>
              <a:t>약 </a:t>
            </a:r>
            <a:r>
              <a:rPr lang="en-US" altLang="ko-KR" sz="1400" smtClean="0">
                <a:latin typeface="Consolas" panose="020B0609020204030204" pitchFamily="49" charset="0"/>
              </a:rPr>
              <a:t>127.69TB)</a:t>
            </a:r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Ox7fb08031a010 </a:t>
            </a:r>
            <a:r>
              <a:rPr lang="en-US" altLang="ko-KR" sz="1400">
                <a:latin typeface="Consolas" panose="020B0609020204030204" pitchFamily="49" charset="0"/>
              </a:rPr>
              <a:t>~ </a:t>
            </a:r>
            <a:r>
              <a:rPr lang="en-US" altLang="ko-KR" sz="1400" smtClean="0">
                <a:latin typeface="Consolas" panose="020B0609020204030204" pitchFamily="49" charset="0"/>
              </a:rPr>
              <a:t>Ox7fb7575094d0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=&gt;29378933952 byte</a:t>
            </a:r>
            <a:r>
              <a:rPr lang="en-US" altLang="ko-KR" sz="1400" b="1" smtClean="0">
                <a:latin typeface="Consolas" panose="020B0609020204030204" pitchFamily="49" charset="0"/>
              </a:rPr>
              <a:t>(</a:t>
            </a:r>
            <a:r>
              <a:rPr lang="ko-KR" altLang="en-US" sz="1400" b="1" smtClean="0">
                <a:latin typeface="Consolas" panose="020B0609020204030204" pitchFamily="49" charset="0"/>
              </a:rPr>
              <a:t>약 </a:t>
            </a:r>
            <a:r>
              <a:rPr lang="en-US" altLang="ko-KR" sz="1400" b="1" smtClean="0">
                <a:latin typeface="Consolas" panose="020B0609020204030204" pitchFamily="49" charset="0"/>
              </a:rPr>
              <a:t>27.36GB)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:struct type * 12 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</a:t>
            </a:r>
            <a:r>
              <a:rPr lang="ko-KR" altLang="en-US" sz="1400" smtClean="0">
                <a:latin typeface="Consolas" panose="020B0609020204030204" pitchFamily="49" charset="0"/>
              </a:rPr>
              <a:t>모두 </a:t>
            </a:r>
            <a:r>
              <a:rPr lang="en-US" altLang="ko-KR" sz="1400" smtClean="0">
                <a:latin typeface="Consolas" panose="020B0609020204030204" pitchFamily="49" charset="0"/>
              </a:rPr>
              <a:t>500MB</a:t>
            </a:r>
            <a:r>
              <a:rPr lang="ko-KR" altLang="en-US" sz="1400" smtClean="0">
                <a:latin typeface="Consolas" panose="020B0609020204030204" pitchFamily="49" charset="0"/>
              </a:rPr>
              <a:t>이상의 </a:t>
            </a:r>
            <a:r>
              <a:rPr lang="en-US" altLang="ko-KR" sz="1400" smtClean="0">
                <a:latin typeface="Consolas" panose="020B0609020204030204" pitchFamily="49" charset="0"/>
              </a:rPr>
              <a:t>struct type variables)</a:t>
            </a:r>
          </a:p>
          <a:p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304083514608byte(</a:t>
            </a:r>
            <a:r>
              <a:rPr lang="ko-KR" altLang="en-US" sz="1400" smtClean="0">
                <a:latin typeface="Consolas" panose="020B0609020204030204" pitchFamily="49" charset="0"/>
              </a:rPr>
              <a:t>약 </a:t>
            </a:r>
            <a:r>
              <a:rPr lang="en-US" altLang="ko-KR" sz="1400" smtClean="0">
                <a:latin typeface="Consolas" panose="020B0609020204030204" pitchFamily="49" charset="0"/>
              </a:rPr>
              <a:t>283GB)</a:t>
            </a:r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Ox7ffe241ac9c0 </a:t>
            </a:r>
            <a:r>
              <a:rPr lang="en-US" altLang="ko-KR" sz="1400">
                <a:latin typeface="Consolas" panose="020B0609020204030204" pitchFamily="49" charset="0"/>
              </a:rPr>
              <a:t>~ </a:t>
            </a:r>
            <a:r>
              <a:rPr lang="en-US" altLang="ko-KR" sz="1400" smtClean="0">
                <a:latin typeface="Consolas" panose="020B0609020204030204" pitchFamily="49" charset="0"/>
              </a:rPr>
              <a:t>Ox7ffe241aca68 </a:t>
            </a:r>
            <a:r>
              <a:rPr lang="en-US" altLang="ko-KR" sz="1400" b="1" smtClean="0">
                <a:latin typeface="Consolas" panose="020B0609020204030204" pitchFamily="49" charset="0"/>
              </a:rPr>
              <a:t>=&gt;168byte</a:t>
            </a:r>
            <a:endParaRPr lang="en-US" altLang="ko-KR" sz="1400" b="1" smtClean="0"/>
          </a:p>
          <a:p>
            <a:r>
              <a:rPr lang="en-US" altLang="ko-KR" sz="1400" smtClean="0">
                <a:latin typeface="Consolas" panose="020B0609020204030204" pitchFamily="49" charset="0"/>
              </a:rPr>
              <a:t>: long*1, unsinged long*1, 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(double*) *1, double*10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(8byte</a:t>
            </a:r>
            <a:r>
              <a:rPr lang="ko-KR" altLang="en-US" sz="1400" smtClean="0">
                <a:latin typeface="Consolas" panose="020B0609020204030204" pitchFamily="49" charset="0"/>
              </a:rPr>
              <a:t>씩 잡혀있음</a:t>
            </a:r>
            <a:r>
              <a:rPr lang="en-US" altLang="ko-KR" sz="140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=&gt; 168byte</a:t>
            </a:r>
            <a:endParaRPr lang="en-US" altLang="ko-KR" sz="140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744" y="837183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.data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410479" y="1991773"/>
            <a:ext cx="84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.bss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6001" y="5902720"/>
            <a:ext cx="79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stack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29557" y="246910"/>
            <a:ext cx="73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.text 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429557" y="4147689"/>
            <a:ext cx="8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heap</a:t>
            </a:r>
            <a:endParaRPr lang="ko-KR" altLang="en-US" b="1"/>
          </a:p>
        </p:txBody>
      </p:sp>
      <p:cxnSp>
        <p:nvCxnSpPr>
          <p:cNvPr id="15" name="직선 연결선 14"/>
          <p:cNvCxnSpPr/>
          <p:nvPr/>
        </p:nvCxnSpPr>
        <p:spPr>
          <a:xfrm>
            <a:off x="1630490" y="269144"/>
            <a:ext cx="4437801" cy="158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620098" y="1448790"/>
            <a:ext cx="4457449" cy="2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40881" y="3031632"/>
            <a:ext cx="4463036" cy="84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20098" y="3262821"/>
            <a:ext cx="4483819" cy="14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67600" y="4332355"/>
            <a:ext cx="4430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67600" y="5236742"/>
            <a:ext cx="4450119" cy="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0905" y="175056"/>
            <a:ext cx="2545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frcng </a:t>
            </a:r>
            <a:r>
              <a:rPr lang="ko-KR" altLang="en-US" smtClean="0"/>
              <a:t>약 </a:t>
            </a:r>
            <a:r>
              <a:rPr lang="en-US" altLang="ko-KR" smtClean="0"/>
              <a:t>0.49GB</a:t>
            </a:r>
          </a:p>
          <a:p>
            <a:endParaRPr lang="en-US" altLang="ko-KR" smtClean="0"/>
          </a:p>
          <a:p>
            <a:r>
              <a:rPr lang="en-US" altLang="ko-KR" smtClean="0"/>
              <a:t>wrk6 </a:t>
            </a:r>
            <a:r>
              <a:rPr lang="ko-KR" altLang="en-US" smtClean="0"/>
              <a:t>약 </a:t>
            </a:r>
            <a:r>
              <a:rPr lang="en-US" altLang="ko-KR" smtClean="0"/>
              <a:t>0.49GB</a:t>
            </a:r>
          </a:p>
          <a:p>
            <a:endParaRPr lang="en-US" altLang="ko-KR" smtClean="0"/>
          </a:p>
          <a:p>
            <a:r>
              <a:rPr lang="en-US" altLang="ko-KR" smtClean="0"/>
              <a:t>wrk2 </a:t>
            </a:r>
            <a:r>
              <a:rPr lang="ko-KR" altLang="en-US" smtClean="0"/>
              <a:t>약 </a:t>
            </a:r>
            <a:r>
              <a:rPr lang="en-US" altLang="ko-KR" smtClean="0"/>
              <a:t>0.49GB</a:t>
            </a:r>
          </a:p>
          <a:p>
            <a:endParaRPr lang="en-US" altLang="ko-KR" smtClean="0"/>
          </a:p>
          <a:p>
            <a:r>
              <a:rPr lang="en-US" altLang="ko-KR" smtClean="0"/>
              <a:t>guess </a:t>
            </a:r>
            <a:r>
              <a:rPr lang="ko-KR" altLang="en-US" smtClean="0"/>
              <a:t>약 </a:t>
            </a:r>
            <a:r>
              <a:rPr lang="en-US" altLang="ko-KR" smtClean="0"/>
              <a:t>0.98GB</a:t>
            </a:r>
          </a:p>
          <a:p>
            <a:endParaRPr lang="en-US" altLang="ko-KR" smtClean="0"/>
          </a:p>
          <a:p>
            <a:r>
              <a:rPr lang="en-US" altLang="ko-KR" smtClean="0"/>
              <a:t>iter </a:t>
            </a:r>
            <a:r>
              <a:rPr lang="ko-KR" altLang="en-US" smtClean="0"/>
              <a:t>약 </a:t>
            </a:r>
            <a:r>
              <a:rPr lang="en-US" altLang="ko-KR" smtClean="0"/>
              <a:t>0.98GB</a:t>
            </a:r>
          </a:p>
          <a:p>
            <a:endParaRPr lang="en-US" altLang="ko-KR" smtClean="0"/>
          </a:p>
          <a:p>
            <a:r>
              <a:rPr lang="en-US" altLang="ko-KR" smtClean="0"/>
              <a:t>fields2 </a:t>
            </a:r>
            <a:r>
              <a:rPr lang="ko-KR" altLang="en-US" smtClean="0"/>
              <a:t>약 </a:t>
            </a:r>
            <a:r>
              <a:rPr lang="en-US" altLang="ko-KR" smtClean="0"/>
              <a:t>0.98GB</a:t>
            </a:r>
          </a:p>
          <a:p>
            <a:endParaRPr lang="en-US" altLang="ko-KR" smtClean="0"/>
          </a:p>
          <a:p>
            <a:r>
              <a:rPr lang="en-US" altLang="ko-KR" smtClean="0"/>
              <a:t>wrk3 </a:t>
            </a:r>
            <a:r>
              <a:rPr lang="ko-KR" altLang="en-US" smtClean="0"/>
              <a:t>약 </a:t>
            </a:r>
            <a:r>
              <a:rPr lang="en-US" altLang="ko-KR" smtClean="0"/>
              <a:t>1.47GB</a:t>
            </a:r>
          </a:p>
          <a:p>
            <a:endParaRPr lang="en-US" altLang="ko-KR" smtClean="0"/>
          </a:p>
          <a:p>
            <a:r>
              <a:rPr lang="en-US" altLang="ko-KR" smtClean="0"/>
              <a:t>wrk1 </a:t>
            </a:r>
            <a:r>
              <a:rPr lang="ko-KR" altLang="en-US" smtClean="0"/>
              <a:t>약 </a:t>
            </a:r>
            <a:r>
              <a:rPr lang="en-US" altLang="ko-KR" smtClean="0"/>
              <a:t>1.47GB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8933434" y="1283051"/>
            <a:ext cx="20602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wrk5 </a:t>
            </a:r>
            <a:r>
              <a:rPr lang="ko-KR" altLang="en-US"/>
              <a:t>약</a:t>
            </a:r>
            <a:r>
              <a:rPr lang="en-US" altLang="ko-KR" smtClean="0"/>
              <a:t> 1.95GB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wrk4 </a:t>
            </a:r>
            <a:r>
              <a:rPr lang="ko-KR" altLang="en-US"/>
              <a:t>약 </a:t>
            </a:r>
            <a:r>
              <a:rPr lang="en-US" altLang="ko-KR" smtClean="0"/>
              <a:t>1.95GB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mtClean="0"/>
              <a:t>fields </a:t>
            </a:r>
            <a:r>
              <a:rPr lang="ko-KR" altLang="en-US"/>
              <a:t>약 </a:t>
            </a:r>
            <a:r>
              <a:rPr lang="en-US" altLang="ko-KR" smtClean="0"/>
              <a:t>1.95GB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multi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13.68GB</a:t>
            </a:r>
          </a:p>
          <a:p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10614992" y="175056"/>
            <a:ext cx="1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[ orig ] </a:t>
            </a:r>
            <a:endParaRPr lang="ko-KR" altLang="en-US" sz="24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" y="-6510406"/>
            <a:ext cx="2266950" cy="5876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547" y="-5929840"/>
            <a:ext cx="3314700" cy="556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8712" y="-965978"/>
            <a:ext cx="3076575" cy="661035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8520" y="-5051437"/>
            <a:ext cx="3733800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23652" y="-78240"/>
            <a:ext cx="3708668" cy="845185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479499" y="-2552700"/>
            <a:ext cx="4019550" cy="94107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887018" y="-1233648"/>
            <a:ext cx="4152900" cy="7505700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V="1">
            <a:off x="1620098" y="1745673"/>
            <a:ext cx="4457449" cy="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640881" y="4015115"/>
            <a:ext cx="4427410" cy="1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645509" y="5613553"/>
            <a:ext cx="4427410" cy="11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30490" y="616242"/>
            <a:ext cx="4447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29605"/>
              </p:ext>
            </p:extLst>
          </p:nvPr>
        </p:nvGraphicFramePr>
        <p:xfrm>
          <a:off x="2879257" y="-9625"/>
          <a:ext cx="6428371" cy="6862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8371">
                  <a:extLst>
                    <a:ext uri="{9D8B030D-6E8A-4147-A177-3AD203B41FA5}">
                      <a16:colId xmlns:a16="http://schemas.microsoft.com/office/drawing/2014/main" val="1197263221"/>
                    </a:ext>
                  </a:extLst>
                </a:gridCol>
              </a:tblGrid>
              <a:tr h="60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ysClr val="windowText" lastClr="000000"/>
                          </a:solidFill>
                        </a:rPr>
                        <a:t>main:</a:t>
                      </a:r>
                      <a:r>
                        <a:rPr lang="en-US" altLang="ko-KR" b="0" baseline="0" smtClean="0">
                          <a:solidFill>
                            <a:sysClr val="windowText" lastClr="000000"/>
                          </a:solidFill>
                        </a:rPr>
                        <a:t> 0x400ec0</a:t>
                      </a:r>
                    </a:p>
                    <a:p>
                      <a:pPr latinLnBrk="1"/>
                      <a:r>
                        <a:rPr lang="en-US" altLang="ko-KR" sz="1600" b="0" kern="1200" baseline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400" b="0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함수 시작 위치</a:t>
                      </a:r>
                      <a:r>
                        <a:rPr lang="en-US" altLang="ko-KR" sz="1400" b="0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537037"/>
                  </a:ext>
                </a:extLst>
              </a:tr>
              <a:tr h="597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empty: </a:t>
                      </a:r>
                      <a:r>
                        <a:rPr lang="ko-KR" altLang="en-US" sz="1600" smtClean="0">
                          <a:latin typeface="Consolas" panose="020B0609020204030204" pitchFamily="49" charset="0"/>
                        </a:rPr>
                        <a:t>약</a:t>
                      </a: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2.20MB</a:t>
                      </a:r>
                      <a:endParaRPr lang="ko-KR" altLang="en-US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54330"/>
                  </a:ext>
                </a:extLst>
              </a:tr>
              <a:tr h="597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Ox635108 ~ Ox635190 =&gt; </a:t>
                      </a:r>
                      <a:r>
                        <a:rPr lang="en-US" altLang="ko-KR" sz="1600" b="1" smtClean="0">
                          <a:latin typeface="Consolas" panose="020B0609020204030204" pitchFamily="49" charset="0"/>
                        </a:rPr>
                        <a:t>88byte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en-US" sz="1400" b="0" smtClean="0">
                          <a:latin typeface="Consolas" panose="020B0609020204030204" pitchFamily="49" charset="0"/>
                        </a:rPr>
                        <a:t>초기값을 가지는 전역변수</a:t>
                      </a:r>
                      <a:r>
                        <a:rPr lang="en-US" altLang="ko-KR" sz="1400" b="0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770714"/>
                  </a:ext>
                </a:extLst>
              </a:tr>
              <a:tr h="597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empty:</a:t>
                      </a:r>
                      <a:r>
                        <a:rPr lang="en-US" altLang="ko-KR" sz="16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600" baseline="0" smtClean="0">
                          <a:latin typeface="Consolas" panose="020B0609020204030204" pitchFamily="49" charset="0"/>
                        </a:rPr>
                        <a:t>약 </a:t>
                      </a:r>
                      <a:r>
                        <a:rPr lang="en-US" altLang="ko-KR" sz="1600" baseline="0" smtClean="0">
                          <a:latin typeface="Consolas" panose="020B0609020204030204" pitchFamily="49" charset="0"/>
                        </a:rPr>
                        <a:t>70byte</a:t>
                      </a:r>
                      <a:endParaRPr lang="ko-KR" altLang="en-US" sz="1600" smtClean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571194"/>
                  </a:ext>
                </a:extLst>
              </a:tr>
              <a:tr h="597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Ox635200 ~ Ox63f5f0 =&gt; </a:t>
                      </a:r>
                      <a:r>
                        <a:rPr lang="en-US" altLang="ko-KR" sz="1600" b="1" smtClean="0">
                          <a:latin typeface="Consolas" panose="020B0609020204030204" pitchFamily="49" charset="0"/>
                        </a:rPr>
                        <a:t>41968byte</a:t>
                      </a:r>
                    </a:p>
                    <a:p>
                      <a:pPr latinLnBrk="1"/>
                      <a:r>
                        <a:rPr lang="en-US" altLang="ko-KR" sz="1400" b="0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초기값을 갖지않는 전역변수</a:t>
                      </a:r>
                      <a:r>
                        <a:rPr lang="en-US" altLang="ko-KR" sz="1400" b="0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211482"/>
                  </a:ext>
                </a:extLst>
              </a:tr>
              <a:tr h="597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empty: </a:t>
                      </a:r>
                      <a:r>
                        <a:rPr lang="ko-KR" altLang="en-US" sz="1600" smtClean="0">
                          <a:latin typeface="Consolas" panose="020B0609020204030204" pitchFamily="49" charset="0"/>
                        </a:rPr>
                        <a:t>약 </a:t>
                      </a: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23.5MB</a:t>
                      </a:r>
                      <a:endParaRPr lang="ko-KR" altLang="en-US" sz="1600" smtClean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97001"/>
                  </a:ext>
                </a:extLst>
              </a:tr>
              <a:tr h="620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Ox1dbf020 ~ Ox1dc2680 =&gt;</a:t>
                      </a:r>
                      <a:r>
                        <a:rPr lang="en-US" altLang="ko-KR" sz="1600" b="1" smtClean="0">
                          <a:latin typeface="Consolas" panose="020B0609020204030204" pitchFamily="49" charset="0"/>
                        </a:rPr>
                        <a:t>3660byte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Consolas" panose="020B0609020204030204" pitchFamily="49" charset="0"/>
                        </a:rPr>
                        <a:t>(14KB </a:t>
                      </a:r>
                      <a:r>
                        <a:rPr lang="ko-KR" altLang="en-US" sz="1400" smtClean="0">
                          <a:latin typeface="Consolas" panose="020B0609020204030204" pitchFamily="49" charset="0"/>
                        </a:rPr>
                        <a:t>이하의 크기를 갖는 구조체 변수들이 차지하는 영역</a:t>
                      </a:r>
                      <a:r>
                        <a:rPr lang="en-US" altLang="ko-KR" sz="1400" smtClean="0">
                          <a:latin typeface="Consolas" panose="020B0609020204030204" pitchFamily="49" charset="0"/>
                        </a:rPr>
                        <a:t>)malloc</a:t>
                      </a:r>
                      <a:r>
                        <a:rPr lang="ko-KR" altLang="en-US" sz="1400" smtClean="0">
                          <a:latin typeface="Consolas" panose="020B0609020204030204" pitchFamily="49" charset="0"/>
                        </a:rPr>
                        <a:t>사용</a:t>
                      </a:r>
                      <a:endParaRPr lang="ko-KR" altLang="en-US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33353"/>
                  </a:ext>
                </a:extLst>
              </a:tr>
              <a:tr h="597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empty:</a:t>
                      </a:r>
                      <a:r>
                        <a:rPr lang="ko-KR" altLang="en-US" sz="1600" smtClean="0">
                          <a:latin typeface="Consolas" panose="020B0609020204030204" pitchFamily="49" charset="0"/>
                        </a:rPr>
                        <a:t>약 </a:t>
                      </a: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127.69TB</a:t>
                      </a:r>
                      <a:endParaRPr lang="ko-KR" altLang="en-US" sz="1600" smtClean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87534"/>
                  </a:ext>
                </a:extLst>
              </a:tr>
              <a:tr h="849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Ox7fb08031a010 ~ Ox7fb7575094d0=&gt;29378933952 byte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Consolas" panose="020B0609020204030204" pitchFamily="49" charset="0"/>
                        </a:rPr>
                        <a:t>(500MB</a:t>
                      </a:r>
                      <a:r>
                        <a:rPr lang="en-US" altLang="ko-KR" sz="14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baseline="0" smtClean="0">
                          <a:latin typeface="Consolas" panose="020B0609020204030204" pitchFamily="49" charset="0"/>
                        </a:rPr>
                        <a:t>이상의 크기를 갖는 구조체 변수들이 차지하는 영역</a:t>
                      </a:r>
                      <a:r>
                        <a:rPr lang="en-US" altLang="ko-KR" sz="1400" baseline="0" smtClean="0">
                          <a:latin typeface="Consolas" panose="020B0609020204030204" pitchFamily="49" charset="0"/>
                        </a:rPr>
                        <a:t>)malloc</a:t>
                      </a:r>
                      <a:r>
                        <a:rPr lang="ko-KR" altLang="en-US" sz="1400" baseline="0" smtClean="0">
                          <a:latin typeface="Consolas" panose="020B0609020204030204" pitchFamily="49" charset="0"/>
                        </a:rPr>
                        <a:t>사용</a:t>
                      </a:r>
                      <a:endParaRPr lang="en-US" altLang="ko-KR" sz="1400" smtClean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89781"/>
                  </a:ext>
                </a:extLst>
              </a:tr>
              <a:tr h="597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empty: </a:t>
                      </a:r>
                      <a:r>
                        <a:rPr lang="ko-KR" altLang="en-US" sz="1600" smtClean="0">
                          <a:latin typeface="Consolas" panose="020B0609020204030204" pitchFamily="49" charset="0"/>
                        </a:rPr>
                        <a:t>약 </a:t>
                      </a: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168byte</a:t>
                      </a:r>
                      <a:endParaRPr lang="ko-KR" altLang="en-US" sz="1600" smtClean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77685"/>
                  </a:ext>
                </a:extLst>
              </a:tr>
              <a:tr h="597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Consolas" panose="020B0609020204030204" pitchFamily="49" charset="0"/>
                        </a:rPr>
                        <a:t>Ox7ffe241ac9c0 ~ Ox7ffe241aca68 </a:t>
                      </a:r>
                      <a:r>
                        <a:rPr lang="en-US" altLang="ko-KR" sz="1600" b="1" smtClean="0">
                          <a:latin typeface="Consolas" panose="020B0609020204030204" pitchFamily="49" charset="0"/>
                        </a:rPr>
                        <a:t>=&gt;168byte</a:t>
                      </a:r>
                      <a:endParaRPr lang="en-US" altLang="ko-KR" sz="1600" b="1" smtClean="0"/>
                    </a:p>
                    <a:p>
                      <a:pPr latinLnBrk="1"/>
                      <a:r>
                        <a:rPr lang="en-US" altLang="ko-KR" sz="1400" smtClean="0">
                          <a:latin typeface="Consolas" panose="020B0609020204030204" pitchFamily="49" charset="0"/>
                        </a:rPr>
                        <a:t>(main</a:t>
                      </a:r>
                      <a:r>
                        <a:rPr lang="ko-KR" altLang="en-US" sz="1400" smtClean="0">
                          <a:latin typeface="Consolas" panose="020B0609020204030204" pitchFamily="49" charset="0"/>
                        </a:rPr>
                        <a:t>함수 내의 지역 변수들이 차지하는 영역</a:t>
                      </a:r>
                      <a:r>
                        <a:rPr lang="en-US" altLang="ko-KR" sz="1400" smtClean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9255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743200" y="4186988"/>
            <a:ext cx="6776185" cy="14919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8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0881" y="9295"/>
            <a:ext cx="4613245" cy="6771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</a:rPr>
              <a:t>&amp;main: Ox400ec0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2310728byte</a:t>
            </a:r>
          </a:p>
          <a:p>
            <a:endParaRPr lang="en-US" altLang="ko-KR" sz="1400" b="1">
              <a:latin typeface="Consolas" panose="020B0609020204030204" pitchFamily="49" charset="0"/>
            </a:endParaRPr>
          </a:p>
          <a:p>
            <a:r>
              <a:rPr lang="en-US" altLang="ko-KR" sz="1400" b="1" smtClean="0">
                <a:latin typeface="Consolas" panose="020B0609020204030204" pitchFamily="49" charset="0"/>
              </a:rPr>
              <a:t>Ox635108 ~ Ox635190 </a:t>
            </a:r>
            <a:r>
              <a:rPr lang="en-US" altLang="ko-KR" sz="1400" b="1" smtClean="0">
                <a:latin typeface="Consolas" panose="020B0609020204030204" pitchFamily="49" charset="0"/>
              </a:rPr>
              <a:t>=&gt; 88byte</a:t>
            </a:r>
            <a:endParaRPr lang="en-US" altLang="ko-KR" sz="1400" b="1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:long * 4 , double * 16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(8byte</a:t>
            </a:r>
            <a:r>
              <a:rPr lang="ko-KR" altLang="en-US" sz="1400" smtClean="0">
                <a:latin typeface="Consolas" panose="020B0609020204030204" pitchFamily="49" charset="0"/>
              </a:rPr>
              <a:t>씩 잡혀있음</a:t>
            </a:r>
            <a:r>
              <a:rPr lang="en-US" altLang="ko-KR" sz="1400">
                <a:latin typeface="Consolas" panose="020B0609020204030204" pitchFamily="49" charset="0"/>
              </a:rPr>
              <a:t>) </a:t>
            </a:r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b="1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70 byte</a:t>
            </a:r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b="1" smtClean="0">
                <a:latin typeface="Consolas" panose="020B0609020204030204" pitchFamily="49" charset="0"/>
              </a:rPr>
              <a:t>Ox635200 ~ Ox63f5f0 =&gt; 41968byte</a:t>
            </a:r>
          </a:p>
          <a:p>
            <a:r>
              <a:rPr lang="en-US" altLang="ko-KR" sz="1400" b="1" smtClean="0">
                <a:latin typeface="Consolas" panose="020B0609020204030204" pitchFamily="49" charset="0"/>
              </a:rPr>
              <a:t>:</a:t>
            </a:r>
            <a:r>
              <a:rPr lang="en-US" altLang="ko-KR" sz="1400" smtClean="0">
                <a:latin typeface="Consolas" panose="020B0609020204030204" pitchFamily="49" charset="0"/>
              </a:rPr>
              <a:t>long[2][INPROCS]*2, long[MAX_LEVELS]*2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double[MAX_LEVELS]*4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:long * 6, double * 5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(array</a:t>
            </a:r>
            <a:r>
              <a:rPr lang="ko-KR" altLang="en-US" sz="1400" smtClean="0">
                <a:latin typeface="Consolas" panose="020B0609020204030204" pitchFamily="49" charset="0"/>
              </a:rPr>
              <a:t>는 크기만큼</a:t>
            </a:r>
            <a:r>
              <a:rPr lang="en-US" altLang="ko-KR" sz="1400" smtClean="0">
                <a:latin typeface="Consolas" panose="020B0609020204030204" pitchFamily="49" charset="0"/>
              </a:rPr>
              <a:t>, </a:t>
            </a:r>
            <a:r>
              <a:rPr lang="ko-KR" altLang="en-US" sz="1400" smtClean="0">
                <a:latin typeface="Consolas" panose="020B0609020204030204" pitchFamily="49" charset="0"/>
              </a:rPr>
              <a:t>나머지는 </a:t>
            </a:r>
            <a:r>
              <a:rPr lang="en-US" altLang="ko-KR" sz="1400" smtClean="0">
                <a:latin typeface="Consolas" panose="020B0609020204030204" pitchFamily="49" charset="0"/>
              </a:rPr>
              <a:t>8byte</a:t>
            </a:r>
            <a:r>
              <a:rPr lang="ko-KR" altLang="en-US" sz="1400" smtClean="0">
                <a:latin typeface="Consolas" panose="020B0609020204030204" pitchFamily="49" charset="0"/>
              </a:rPr>
              <a:t>씩 잡혀있음</a:t>
            </a:r>
            <a:r>
              <a:rPr lang="en-US" altLang="ko-KR" sz="1400" b="1" smtClean="0"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byte</a:t>
            </a:r>
            <a:endParaRPr lang="en-US" altLang="ko-KR"/>
          </a:p>
          <a:p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b="1" smtClean="0">
                <a:latin typeface="Consolas" panose="020B0609020204030204" pitchFamily="49" charset="0"/>
              </a:rPr>
              <a:t>Oxdab020 ~ Oxdae680 </a:t>
            </a:r>
            <a:r>
              <a:rPr lang="en-US" altLang="ko-KR" sz="1400" smtClean="0">
                <a:latin typeface="Consolas" panose="020B0609020204030204" pitchFamily="49" charset="0"/>
              </a:rPr>
              <a:t>=&gt;byte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: struct type * 4 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</a:t>
            </a:r>
            <a:r>
              <a:rPr lang="ko-KR" altLang="en-US" sz="1400" smtClean="0">
                <a:latin typeface="Consolas" panose="020B0609020204030204" pitchFamily="49" charset="0"/>
              </a:rPr>
              <a:t>모두 </a:t>
            </a:r>
            <a:r>
              <a:rPr lang="en-US" altLang="ko-KR" sz="1400" smtClean="0">
                <a:latin typeface="Consolas" panose="020B0609020204030204" pitchFamily="49" charset="0"/>
              </a:rPr>
              <a:t>14KB </a:t>
            </a:r>
            <a:r>
              <a:rPr lang="ko-KR" altLang="en-US" sz="1400" smtClean="0">
                <a:latin typeface="Consolas" panose="020B0609020204030204" pitchFamily="49" charset="0"/>
              </a:rPr>
              <a:t>이하의 </a:t>
            </a:r>
            <a:r>
              <a:rPr lang="en-US" altLang="ko-KR" sz="1400" smtClean="0">
                <a:latin typeface="Consolas" panose="020B0609020204030204" pitchFamily="49" charset="0"/>
              </a:rPr>
              <a:t>struct type variables)</a:t>
            </a: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140396010502544 byte</a:t>
            </a:r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Ox7fb08031a010 </a:t>
            </a:r>
            <a:r>
              <a:rPr lang="en-US" altLang="ko-KR" sz="1400">
                <a:latin typeface="Consolas" panose="020B0609020204030204" pitchFamily="49" charset="0"/>
              </a:rPr>
              <a:t>~ </a:t>
            </a:r>
            <a:r>
              <a:rPr lang="en-US" altLang="ko-KR" sz="1400" smtClean="0">
                <a:latin typeface="Consolas" panose="020B0609020204030204" pitchFamily="49" charset="0"/>
              </a:rPr>
              <a:t>Ox7fb7575094d0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=&gt;29378933952 byte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:struct type * 12 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</a:t>
            </a:r>
            <a:r>
              <a:rPr lang="ko-KR" altLang="en-US" sz="1400" smtClean="0">
                <a:latin typeface="Consolas" panose="020B0609020204030204" pitchFamily="49" charset="0"/>
              </a:rPr>
              <a:t>모두 </a:t>
            </a:r>
            <a:r>
              <a:rPr lang="en-US" altLang="ko-KR" sz="1400" smtClean="0">
                <a:latin typeface="Consolas" panose="020B0609020204030204" pitchFamily="49" charset="0"/>
              </a:rPr>
              <a:t>500MB</a:t>
            </a:r>
            <a:r>
              <a:rPr lang="ko-KR" altLang="en-US" sz="1400" smtClean="0">
                <a:latin typeface="Consolas" panose="020B0609020204030204" pitchFamily="49" charset="0"/>
              </a:rPr>
              <a:t>이상의 </a:t>
            </a:r>
            <a:r>
              <a:rPr lang="en-US" altLang="ko-KR" sz="1400" smtClean="0">
                <a:latin typeface="Consolas" panose="020B0609020204030204" pitchFamily="49" charset="0"/>
              </a:rPr>
              <a:t>struct type variables)</a:t>
            </a: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304083514608byte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Ox7ffe241ac9c0 </a:t>
            </a:r>
            <a:r>
              <a:rPr lang="en-US" altLang="ko-KR" sz="1400">
                <a:latin typeface="Consolas" panose="020B0609020204030204" pitchFamily="49" charset="0"/>
              </a:rPr>
              <a:t>~ </a:t>
            </a:r>
            <a:r>
              <a:rPr lang="en-US" altLang="ko-KR" sz="1400" smtClean="0">
                <a:latin typeface="Consolas" panose="020B0609020204030204" pitchFamily="49" charset="0"/>
              </a:rPr>
              <a:t>Ox7ffe241aca68 =&gt;168byte</a:t>
            </a:r>
            <a:endParaRPr lang="en-US" altLang="ko-KR" sz="1400" smtClean="0"/>
          </a:p>
          <a:p>
            <a:r>
              <a:rPr lang="en-US" altLang="ko-KR" sz="1400" smtClean="0">
                <a:latin typeface="Consolas" panose="020B0609020204030204" pitchFamily="49" charset="0"/>
              </a:rPr>
              <a:t>: long*1, unsinged long*1, 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(double*) *1, double*10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(8byte</a:t>
            </a:r>
            <a:r>
              <a:rPr lang="ko-KR" altLang="en-US" sz="1400" smtClean="0">
                <a:latin typeface="Consolas" panose="020B0609020204030204" pitchFamily="49" charset="0"/>
              </a:rPr>
              <a:t>씩 잡혀있음</a:t>
            </a:r>
            <a:r>
              <a:rPr lang="en-US" altLang="ko-KR" sz="140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=&gt; 168byte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744" y="837183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.data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410479" y="1991773"/>
            <a:ext cx="84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.bss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6001" y="5902720"/>
            <a:ext cx="79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stack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57" y="246910"/>
            <a:ext cx="73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.text 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429557" y="4147689"/>
            <a:ext cx="8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heap</a:t>
            </a: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630490" y="269143"/>
            <a:ext cx="4105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20098" y="1451131"/>
            <a:ext cx="4105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640881" y="3003082"/>
            <a:ext cx="4613245" cy="28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40881" y="3280677"/>
            <a:ext cx="4613245" cy="11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620098" y="4556603"/>
            <a:ext cx="4634028" cy="253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620098" y="5379390"/>
            <a:ext cx="4634028" cy="9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45112" y="431576"/>
            <a:ext cx="2545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frcng </a:t>
            </a:r>
            <a:r>
              <a:rPr lang="ko-KR" altLang="en-US" smtClean="0"/>
              <a:t>약 </a:t>
            </a:r>
            <a:r>
              <a:rPr lang="en-US" altLang="ko-KR" smtClean="0"/>
              <a:t>0.49GB</a:t>
            </a:r>
          </a:p>
          <a:p>
            <a:endParaRPr lang="en-US" altLang="ko-KR" smtClean="0"/>
          </a:p>
          <a:p>
            <a:r>
              <a:rPr lang="en-US" altLang="ko-KR" smtClean="0"/>
              <a:t>wrk6 </a:t>
            </a:r>
            <a:r>
              <a:rPr lang="ko-KR" altLang="en-US" smtClean="0"/>
              <a:t>약 </a:t>
            </a:r>
            <a:r>
              <a:rPr lang="en-US" altLang="ko-KR" smtClean="0"/>
              <a:t>0.49GB</a:t>
            </a:r>
          </a:p>
          <a:p>
            <a:endParaRPr lang="en-US" altLang="ko-KR" smtClean="0"/>
          </a:p>
          <a:p>
            <a:r>
              <a:rPr lang="en-US" altLang="ko-KR" smtClean="0"/>
              <a:t>wrk2 </a:t>
            </a:r>
            <a:r>
              <a:rPr lang="ko-KR" altLang="en-US" smtClean="0"/>
              <a:t>약 </a:t>
            </a:r>
            <a:r>
              <a:rPr lang="en-US" altLang="ko-KR" smtClean="0"/>
              <a:t>0.49GB</a:t>
            </a:r>
          </a:p>
          <a:p>
            <a:endParaRPr lang="en-US" altLang="ko-KR" smtClean="0"/>
          </a:p>
          <a:p>
            <a:r>
              <a:rPr lang="en-US" altLang="ko-KR" smtClean="0"/>
              <a:t>guess </a:t>
            </a:r>
            <a:r>
              <a:rPr lang="ko-KR" altLang="en-US" smtClean="0"/>
              <a:t>약 </a:t>
            </a:r>
            <a:r>
              <a:rPr lang="en-US" altLang="ko-KR" smtClean="0"/>
              <a:t>0.98GB</a:t>
            </a:r>
          </a:p>
          <a:p>
            <a:endParaRPr lang="en-US" altLang="ko-KR" smtClean="0"/>
          </a:p>
          <a:p>
            <a:r>
              <a:rPr lang="en-US" altLang="ko-KR" smtClean="0"/>
              <a:t>iter </a:t>
            </a:r>
            <a:r>
              <a:rPr lang="ko-KR" altLang="en-US" smtClean="0"/>
              <a:t>약 </a:t>
            </a:r>
            <a:r>
              <a:rPr lang="en-US" altLang="ko-KR" smtClean="0"/>
              <a:t>0.98GB</a:t>
            </a:r>
          </a:p>
          <a:p>
            <a:endParaRPr lang="en-US" altLang="ko-KR" smtClean="0"/>
          </a:p>
          <a:p>
            <a:r>
              <a:rPr lang="en-US" altLang="ko-KR" smtClean="0"/>
              <a:t>fields2 </a:t>
            </a:r>
            <a:r>
              <a:rPr lang="ko-KR" altLang="en-US" smtClean="0"/>
              <a:t>약 </a:t>
            </a:r>
            <a:r>
              <a:rPr lang="en-US" altLang="ko-KR" smtClean="0"/>
              <a:t>0.98GB</a:t>
            </a:r>
          </a:p>
          <a:p>
            <a:endParaRPr lang="en-US" altLang="ko-KR" smtClean="0"/>
          </a:p>
          <a:p>
            <a:r>
              <a:rPr lang="en-US" altLang="ko-KR" smtClean="0"/>
              <a:t>wrk3 </a:t>
            </a:r>
            <a:r>
              <a:rPr lang="ko-KR" altLang="en-US" smtClean="0"/>
              <a:t>약 </a:t>
            </a:r>
            <a:r>
              <a:rPr lang="en-US" altLang="ko-KR" smtClean="0"/>
              <a:t>1.47GB</a:t>
            </a:r>
          </a:p>
          <a:p>
            <a:endParaRPr lang="en-US" altLang="ko-KR" smtClean="0"/>
          </a:p>
          <a:p>
            <a:r>
              <a:rPr lang="en-US" altLang="ko-KR" smtClean="0"/>
              <a:t>wrk1 </a:t>
            </a:r>
            <a:r>
              <a:rPr lang="ko-KR" altLang="en-US" smtClean="0"/>
              <a:t>약 </a:t>
            </a:r>
            <a:r>
              <a:rPr lang="en-US" altLang="ko-KR" smtClean="0"/>
              <a:t>1.47GB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8933434" y="1283051"/>
            <a:ext cx="20602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wrk5 </a:t>
            </a:r>
            <a:r>
              <a:rPr lang="ko-KR" altLang="en-US"/>
              <a:t>약</a:t>
            </a:r>
            <a:r>
              <a:rPr lang="en-US" altLang="ko-KR" smtClean="0"/>
              <a:t> 1.95GB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wrk4 </a:t>
            </a:r>
            <a:r>
              <a:rPr lang="ko-KR" altLang="en-US"/>
              <a:t>약 </a:t>
            </a:r>
            <a:r>
              <a:rPr lang="en-US" altLang="ko-KR" smtClean="0"/>
              <a:t>1.95GB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mtClean="0"/>
              <a:t>fields </a:t>
            </a:r>
            <a:r>
              <a:rPr lang="ko-KR" altLang="en-US"/>
              <a:t>약 </a:t>
            </a:r>
            <a:r>
              <a:rPr lang="en-US" altLang="ko-KR" smtClean="0"/>
              <a:t>1.95GB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multi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13.68GB</a:t>
            </a:r>
          </a:p>
          <a:p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10614992" y="175056"/>
            <a:ext cx="1343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[ thp-always ] </a:t>
            </a:r>
            <a:endParaRPr lang="ko-KR" altLang="en-US" sz="2400" b="1"/>
          </a:p>
        </p:txBody>
      </p:sp>
      <p:cxnSp>
        <p:nvCxnSpPr>
          <p:cNvPr id="28" name="직선 연결선 27"/>
          <p:cNvCxnSpPr/>
          <p:nvPr/>
        </p:nvCxnSpPr>
        <p:spPr>
          <a:xfrm>
            <a:off x="1620098" y="1813457"/>
            <a:ext cx="4105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20098" y="4061061"/>
            <a:ext cx="4634028" cy="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630490" y="5813659"/>
            <a:ext cx="4623636" cy="4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30490" y="616242"/>
            <a:ext cx="4105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1814" y="-1890944"/>
            <a:ext cx="3305175" cy="9372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31146" y="175056"/>
            <a:ext cx="3400425" cy="55721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19659" y="-495531"/>
            <a:ext cx="3067050" cy="65817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5540" y="-458958"/>
            <a:ext cx="3657600" cy="44100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5540" y="4138452"/>
            <a:ext cx="3705225" cy="42672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7196" y="-2940221"/>
            <a:ext cx="3990975" cy="93726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0898" y="-2762242"/>
            <a:ext cx="3202545" cy="58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5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1272" y="39521"/>
            <a:ext cx="4085111" cy="6771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</a:rPr>
              <a:t>&amp;main: Ox4010b0</a:t>
            </a: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32259920byte(</a:t>
            </a:r>
            <a:r>
              <a:rPr lang="ko-KR" altLang="en-US" sz="1400" smtClean="0">
                <a:latin typeface="Consolas" panose="020B0609020204030204" pitchFamily="49" charset="0"/>
              </a:rPr>
              <a:t>약 </a:t>
            </a:r>
            <a:r>
              <a:rPr lang="en-US" altLang="ko-KR" sz="1400" smtClean="0">
                <a:latin typeface="Consolas" panose="020B0609020204030204" pitchFamily="49" charset="0"/>
              </a:rPr>
              <a:t>30.77MB)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0x22c5000 ~ </a:t>
            </a:r>
            <a:r>
              <a:rPr lang="en-US" altLang="ko-KR" sz="1400" smtClean="0">
                <a:latin typeface="Consolas" panose="020B0609020204030204" pitchFamily="49" charset="0"/>
              </a:rPr>
              <a:t>0x22fb000</a:t>
            </a:r>
            <a:r>
              <a:rPr lang="en-US" altLang="ko-KR" sz="1400">
                <a:latin typeface="Consolas" panose="020B0609020204030204" pitchFamily="49" charset="0"/>
              </a:rPr>
              <a:t>=&gt; </a:t>
            </a:r>
            <a:r>
              <a:rPr lang="en-US" altLang="ko-KR" sz="1400" smtClean="0">
                <a:latin typeface="Consolas" panose="020B0609020204030204" pitchFamily="49" charset="0"/>
              </a:rPr>
              <a:t>221184byte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1)long </a:t>
            </a:r>
            <a:r>
              <a:rPr lang="en-US" altLang="ko-KR" sz="1400">
                <a:latin typeface="Consolas" panose="020B0609020204030204" pitchFamily="49" charset="0"/>
              </a:rPr>
              <a:t>* 4 , double * </a:t>
            </a:r>
            <a:r>
              <a:rPr lang="en-US" altLang="ko-KR" sz="1400" smtClean="0">
                <a:latin typeface="Consolas" panose="020B0609020204030204" pitchFamily="49" charset="0"/>
              </a:rPr>
              <a:t>16 (before data)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2)long[2][INPROCS]*2, long[MAX_LEVELS]*2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double[MAX_LEVELS]*4,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long * 6, double * 5 (before bss)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3)struct </a:t>
            </a:r>
            <a:r>
              <a:rPr lang="en-US" altLang="ko-KR" sz="1400">
                <a:latin typeface="Consolas" panose="020B0609020204030204" pitchFamily="49" charset="0"/>
              </a:rPr>
              <a:t>type * 4 </a:t>
            </a:r>
            <a:r>
              <a:rPr lang="en-US" altLang="ko-KR" sz="1400" smtClean="0">
                <a:latin typeface="Consolas" panose="020B0609020204030204" pitchFamily="49" charset="0"/>
              </a:rPr>
              <a:t>(before heap)</a:t>
            </a:r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(</a:t>
            </a:r>
            <a:r>
              <a:rPr lang="ko-KR" altLang="en-US" sz="1400">
                <a:latin typeface="Consolas" panose="020B0609020204030204" pitchFamily="49" charset="0"/>
              </a:rPr>
              <a:t>모두 </a:t>
            </a:r>
            <a:r>
              <a:rPr lang="en-US" altLang="ko-KR" sz="1400">
                <a:latin typeface="Consolas" panose="020B0609020204030204" pitchFamily="49" charset="0"/>
              </a:rPr>
              <a:t>14KB </a:t>
            </a:r>
            <a:r>
              <a:rPr lang="ko-KR" altLang="en-US" sz="1400">
                <a:latin typeface="Consolas" panose="020B0609020204030204" pitchFamily="49" charset="0"/>
              </a:rPr>
              <a:t>이하의 </a:t>
            </a:r>
            <a:r>
              <a:rPr lang="en-US" altLang="ko-KR" sz="1400">
                <a:latin typeface="Consolas" panose="020B0609020204030204" pitchFamily="49" charset="0"/>
              </a:rPr>
              <a:t>struct type variables</a:t>
            </a:r>
            <a:r>
              <a:rPr lang="en-US" altLang="ko-KR" sz="1400" smtClean="0">
                <a:latin typeface="Consolas" panose="020B0609020204030204" pitchFamily="49" charset="0"/>
              </a:rPr>
              <a:t>)</a:t>
            </a:r>
            <a:endParaRPr lang="en-US" altLang="ko-KR" sz="1400" b="1" smtClean="0">
              <a:latin typeface="Consolas" panose="020B0609020204030204" pitchFamily="49" charset="0"/>
            </a:endParaRPr>
          </a:p>
          <a:p>
            <a:endParaRPr lang="en-US" altLang="ko-KR" sz="1400" smtClean="0"/>
          </a:p>
          <a:p>
            <a:r>
              <a:rPr lang="en-US" altLang="ko-KR" sz="1400" smtClean="0">
                <a:latin typeface="Consolas" panose="020B0609020204030204" pitchFamily="49" charset="0"/>
              </a:rPr>
              <a:t>4096byte(</a:t>
            </a:r>
            <a:r>
              <a:rPr lang="ko-KR" altLang="en-US" sz="1400" smtClean="0">
                <a:latin typeface="Consolas" panose="020B0609020204030204" pitchFamily="49" charset="0"/>
              </a:rPr>
              <a:t>약 </a:t>
            </a:r>
            <a:r>
              <a:rPr lang="en-US" altLang="ko-KR" sz="1400" smtClean="0">
                <a:latin typeface="Consolas" panose="020B0609020204030204" pitchFamily="49" charset="0"/>
              </a:rPr>
              <a:t>4KB)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0x22fc000 ~ 0x2315000=&gt; 102400byte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: long*1, unsinged long*1, 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(double*) *1, double*10 (before stack)</a:t>
            </a:r>
          </a:p>
          <a:p>
            <a:r>
              <a:rPr lang="ko-KR" altLang="en-US" sz="1400">
                <a:latin typeface="Consolas" panose="020B0609020204030204" pitchFamily="49" charset="0"/>
              </a:rPr>
              <a:t>변수당 </a:t>
            </a:r>
            <a:r>
              <a:rPr lang="en-US" altLang="ko-KR" sz="1400">
                <a:latin typeface="Consolas" panose="020B0609020204030204" pitchFamily="49" charset="0"/>
              </a:rPr>
              <a:t>4KB</a:t>
            </a:r>
            <a:r>
              <a:rPr lang="ko-KR" altLang="en-US" sz="1400">
                <a:latin typeface="Consolas" panose="020B0609020204030204" pitchFamily="49" charset="0"/>
              </a:rPr>
              <a:t>씩 차지하고 있음</a:t>
            </a:r>
            <a:r>
              <a:rPr lang="en-US" altLang="ko-KR" sz="1400">
                <a:latin typeface="Consolas" panose="020B0609020204030204" pitchFamily="49" charset="0"/>
              </a:rPr>
              <a:t>.</a:t>
            </a: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139678780294920byte(</a:t>
            </a:r>
            <a:r>
              <a:rPr lang="ko-KR" altLang="en-US" sz="1400" smtClean="0">
                <a:latin typeface="Consolas" panose="020B0609020204030204" pitchFamily="49" charset="0"/>
              </a:rPr>
              <a:t>약 </a:t>
            </a:r>
            <a:r>
              <a:rPr lang="en-US" altLang="ko-KR" sz="1400" smtClean="0">
                <a:latin typeface="Consolas" panose="020B0609020204030204" pitchFamily="49" charset="0"/>
              </a:rPr>
              <a:t>127TB)</a:t>
            </a: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:struct type * 12 </a:t>
            </a:r>
            <a:r>
              <a:rPr lang="en-US" altLang="ko-KR" sz="1400">
                <a:latin typeface="Consolas" panose="020B0609020204030204" pitchFamily="49" charset="0"/>
              </a:rPr>
              <a:t>=&gt;</a:t>
            </a:r>
            <a:r>
              <a:rPr lang="en-US" altLang="ko-KR" sz="1400" smtClean="0">
                <a:latin typeface="Consolas" panose="020B0609020204030204" pitchFamily="49" charset="0"/>
              </a:rPr>
              <a:t>29378978224byte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(</a:t>
            </a:r>
            <a:r>
              <a:rPr lang="ko-KR" altLang="en-US" sz="1400" smtClean="0">
                <a:latin typeface="Consolas" panose="020B0609020204030204" pitchFamily="49" charset="0"/>
              </a:rPr>
              <a:t>약 </a:t>
            </a:r>
            <a:r>
              <a:rPr lang="en-US" altLang="ko-KR" sz="1400" smtClean="0">
                <a:latin typeface="Consolas" panose="020B0609020204030204" pitchFamily="49" charset="0"/>
              </a:rPr>
              <a:t>27.36GB)</a:t>
            </a:r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(</a:t>
            </a:r>
            <a:r>
              <a:rPr lang="ko-KR" altLang="en-US" sz="1400" smtClean="0">
                <a:latin typeface="Consolas" panose="020B0609020204030204" pitchFamily="49" charset="0"/>
              </a:rPr>
              <a:t>모두 </a:t>
            </a:r>
            <a:r>
              <a:rPr lang="en-US" altLang="ko-KR" sz="1400" smtClean="0">
                <a:latin typeface="Consolas" panose="020B0609020204030204" pitchFamily="49" charset="0"/>
              </a:rPr>
              <a:t>500MB</a:t>
            </a:r>
            <a:r>
              <a:rPr lang="ko-KR" altLang="en-US" sz="1400" smtClean="0">
                <a:latin typeface="Consolas" panose="020B0609020204030204" pitchFamily="49" charset="0"/>
              </a:rPr>
              <a:t>이상의 </a:t>
            </a:r>
            <a:r>
              <a:rPr lang="en-US" altLang="ko-KR" sz="1400" smtClean="0">
                <a:latin typeface="Consolas" panose="020B0609020204030204" pitchFamily="49" charset="0"/>
              </a:rPr>
              <a:t>struct type variables)</a:t>
            </a:r>
            <a:endParaRPr lang="en-US" altLang="ko-KR"/>
          </a:p>
          <a:p>
            <a:r>
              <a:rPr lang="en-US" altLang="ko-KR" sz="1400" smtClean="0">
                <a:latin typeface="Consolas" panose="020B0609020204030204" pitchFamily="49" charset="0"/>
              </a:rPr>
              <a:t>0x7f0982497000 ~ 0x7f10596911b0</a:t>
            </a:r>
          </a:p>
          <a:p>
            <a:endParaRPr lang="en-US" altLang="ko-KR" sz="1400">
              <a:latin typeface="Consolas" panose="020B0609020204030204" pitchFamily="49" charset="0"/>
            </a:endParaRP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endParaRPr lang="en-US" altLang="ko-KR" sz="1400">
              <a:latin typeface="Consolas" panose="020B0609020204030204" pitchFamily="49" charset="0"/>
            </a:endParaRP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endParaRPr lang="en-US" altLang="ko-KR" sz="1400" smtClean="0">
              <a:latin typeface="Consolas" panose="020B0609020204030204" pitchFamily="49" charset="0"/>
            </a:endParaRPr>
          </a:p>
          <a:p>
            <a:endParaRPr lang="en-US" altLang="ko-KR" sz="140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744" y="837183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.data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429557" y="1513827"/>
            <a:ext cx="9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.bss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18604" y="6292081"/>
            <a:ext cx="79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stack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557" y="246910"/>
            <a:ext cx="73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.text 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471615" y="4034718"/>
            <a:ext cx="8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heap</a:t>
            </a: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640881" y="416869"/>
            <a:ext cx="4105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558943" y="2833918"/>
            <a:ext cx="4085111" cy="3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61664" y="2548880"/>
            <a:ext cx="3959490" cy="1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37026" y="3740427"/>
            <a:ext cx="4085111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67451" y="193961"/>
            <a:ext cx="22897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frcng </a:t>
            </a:r>
            <a:r>
              <a:rPr lang="ko-KR" altLang="en-US" smtClean="0"/>
              <a:t>약 </a:t>
            </a:r>
            <a:r>
              <a:rPr lang="en-US" altLang="ko-KR" smtClean="0"/>
              <a:t>0.49GB</a:t>
            </a:r>
          </a:p>
          <a:p>
            <a:endParaRPr lang="en-US" altLang="ko-KR" smtClean="0"/>
          </a:p>
          <a:p>
            <a:r>
              <a:rPr lang="en-US" altLang="ko-KR" smtClean="0"/>
              <a:t>wrk6 </a:t>
            </a:r>
            <a:r>
              <a:rPr lang="ko-KR" altLang="en-US" smtClean="0"/>
              <a:t>약 </a:t>
            </a:r>
            <a:r>
              <a:rPr lang="en-US" altLang="ko-KR" smtClean="0"/>
              <a:t>0.49GB</a:t>
            </a:r>
          </a:p>
          <a:p>
            <a:endParaRPr lang="en-US" altLang="ko-KR" smtClean="0"/>
          </a:p>
          <a:p>
            <a:r>
              <a:rPr lang="en-US" altLang="ko-KR" smtClean="0"/>
              <a:t>wrk2 </a:t>
            </a:r>
            <a:r>
              <a:rPr lang="ko-KR" altLang="en-US" smtClean="0"/>
              <a:t>약 </a:t>
            </a:r>
            <a:r>
              <a:rPr lang="en-US" altLang="ko-KR" smtClean="0"/>
              <a:t>0.49GB</a:t>
            </a:r>
          </a:p>
          <a:p>
            <a:endParaRPr lang="en-US" altLang="ko-KR" smtClean="0"/>
          </a:p>
          <a:p>
            <a:r>
              <a:rPr lang="en-US" altLang="ko-KR" smtClean="0"/>
              <a:t>guess </a:t>
            </a:r>
            <a:r>
              <a:rPr lang="ko-KR" altLang="en-US" smtClean="0"/>
              <a:t>약 </a:t>
            </a:r>
            <a:r>
              <a:rPr lang="en-US" altLang="ko-KR" smtClean="0"/>
              <a:t>0.98GB</a:t>
            </a:r>
          </a:p>
          <a:p>
            <a:endParaRPr lang="en-US" altLang="ko-KR"/>
          </a:p>
          <a:p>
            <a:r>
              <a:rPr lang="en-US" altLang="ko-KR" smtClean="0"/>
              <a:t>iter </a:t>
            </a:r>
            <a:r>
              <a:rPr lang="ko-KR" altLang="en-US" smtClean="0"/>
              <a:t>약 </a:t>
            </a:r>
            <a:r>
              <a:rPr lang="en-US" altLang="ko-KR" smtClean="0"/>
              <a:t>0.98GB</a:t>
            </a:r>
          </a:p>
          <a:p>
            <a:endParaRPr lang="en-US" altLang="ko-KR" smtClean="0"/>
          </a:p>
          <a:p>
            <a:r>
              <a:rPr lang="en-US" altLang="ko-KR" smtClean="0"/>
              <a:t>fields2 </a:t>
            </a:r>
            <a:r>
              <a:rPr lang="ko-KR" altLang="en-US" smtClean="0"/>
              <a:t>약 </a:t>
            </a:r>
            <a:r>
              <a:rPr lang="en-US" altLang="ko-KR" smtClean="0"/>
              <a:t>0.98GB</a:t>
            </a:r>
          </a:p>
          <a:p>
            <a:endParaRPr lang="en-US" altLang="ko-KR" smtClean="0"/>
          </a:p>
          <a:p>
            <a:r>
              <a:rPr lang="en-US" altLang="ko-KR" smtClean="0"/>
              <a:t>wrk3 </a:t>
            </a:r>
            <a:r>
              <a:rPr lang="ko-KR" altLang="en-US" smtClean="0"/>
              <a:t>약 </a:t>
            </a:r>
            <a:r>
              <a:rPr lang="en-US" altLang="ko-KR" smtClean="0"/>
              <a:t>1.47GB</a:t>
            </a:r>
          </a:p>
          <a:p>
            <a:endParaRPr lang="en-US" altLang="ko-KR" smtClean="0"/>
          </a:p>
          <a:p>
            <a:r>
              <a:rPr lang="en-US" altLang="ko-KR" smtClean="0"/>
              <a:t>wrk1 </a:t>
            </a:r>
            <a:r>
              <a:rPr lang="ko-KR" altLang="en-US" smtClean="0"/>
              <a:t>약 </a:t>
            </a:r>
            <a:r>
              <a:rPr lang="en-US" altLang="ko-KR" smtClean="0"/>
              <a:t>1.47GB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9177131" y="1008369"/>
            <a:ext cx="20602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wrk5 </a:t>
            </a:r>
            <a:r>
              <a:rPr lang="ko-KR" altLang="en-US" dirty="0"/>
              <a:t>약</a:t>
            </a:r>
            <a:r>
              <a:rPr lang="en-US" altLang="ko-KR" dirty="0" smtClean="0"/>
              <a:t> 1.95GB</a:t>
            </a:r>
          </a:p>
          <a:p>
            <a:endParaRPr lang="en-US" altLang="ko-KR" dirty="0"/>
          </a:p>
          <a:p>
            <a:r>
              <a:rPr lang="en-US" altLang="ko-KR" dirty="0" smtClean="0"/>
              <a:t>wrk4 </a:t>
            </a:r>
            <a:r>
              <a:rPr lang="ko-KR" altLang="en-US" dirty="0"/>
              <a:t>약 </a:t>
            </a:r>
            <a:r>
              <a:rPr lang="en-US" altLang="ko-KR" dirty="0" smtClean="0"/>
              <a:t>1.95GB</a:t>
            </a:r>
          </a:p>
          <a:p>
            <a:endParaRPr lang="en-US" altLang="ko-KR" dirty="0" smtClean="0"/>
          </a:p>
          <a:p>
            <a:r>
              <a:rPr lang="en-US" altLang="ko-KR" smtClean="0"/>
              <a:t>fields </a:t>
            </a:r>
            <a:r>
              <a:rPr lang="ko-KR" altLang="en-US" dirty="0"/>
              <a:t>약 </a:t>
            </a:r>
            <a:r>
              <a:rPr lang="en-US" altLang="ko-KR" dirty="0" smtClean="0"/>
              <a:t>1.95GB</a:t>
            </a:r>
          </a:p>
          <a:p>
            <a:endParaRPr lang="en-US" altLang="ko-KR" dirty="0"/>
          </a:p>
          <a:p>
            <a:r>
              <a:rPr lang="en-US" altLang="ko-KR" dirty="0" smtClean="0"/>
              <a:t>multi </a:t>
            </a:r>
            <a:r>
              <a:rPr lang="ko-KR" altLang="en-US" smtClean="0"/>
              <a:t>약 </a:t>
            </a:r>
            <a:r>
              <a:rPr lang="en-US" altLang="ko-KR" smtClean="0"/>
              <a:t>13.68GB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713844" y="175056"/>
            <a:ext cx="22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[ madvise-all ] </a:t>
            </a:r>
            <a:endParaRPr lang="ko-KR" altLang="en-US" sz="24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1044" y="-546824"/>
            <a:ext cx="2524125" cy="399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2231" y="-1524253"/>
            <a:ext cx="2781300" cy="800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25" y="-862266"/>
            <a:ext cx="2647950" cy="6677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137" y="246910"/>
            <a:ext cx="2705100" cy="4295775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1653197" y="695421"/>
            <a:ext cx="40851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665520" y="4190529"/>
            <a:ext cx="4085111" cy="12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3299" y="-1757616"/>
            <a:ext cx="419100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644</Words>
  <Application>Microsoft Office PowerPoint</Application>
  <PresentationFormat>와이드스크린</PresentationFormat>
  <Paragraphs>191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230</cp:revision>
  <dcterms:created xsi:type="dcterms:W3CDTF">2020-09-14T01:45:30Z</dcterms:created>
  <dcterms:modified xsi:type="dcterms:W3CDTF">2020-10-07T11:05:44Z</dcterms:modified>
</cp:coreProperties>
</file>