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06" r:id="rId2"/>
    <p:sldId id="589" r:id="rId3"/>
    <p:sldId id="591" r:id="rId4"/>
    <p:sldId id="592" r:id="rId5"/>
    <p:sldId id="590" r:id="rId6"/>
    <p:sldId id="593" r:id="rId7"/>
    <p:sldId id="594" r:id="rId8"/>
    <p:sldId id="595" r:id="rId9"/>
    <p:sldId id="596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44" autoAdjust="0"/>
    <p:restoredTop sz="96114" autoAdjust="0"/>
  </p:normalViewPr>
  <p:slideViewPr>
    <p:cSldViewPr>
      <p:cViewPr varScale="1">
        <p:scale>
          <a:sx n="91" d="100"/>
          <a:sy n="91" d="100"/>
        </p:scale>
        <p:origin x="1236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6AFD3-F842-4709-8FDD-4CA20FCE044E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150C9-5A2D-4203-99B4-17CCFEFF7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20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2DD6-DACA-49F0-9720-E87B6F704807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E07F-9E2E-491A-9764-47A44778D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95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00600"/>
          </a:xfrm>
        </p:spPr>
        <p:txBody>
          <a:bodyPr>
            <a:normAutofit/>
          </a:bodyPr>
          <a:lstStyle>
            <a:lvl1pPr marL="342900" indent="-342900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  <a:tab pos="3944938" algn="l"/>
                <a:tab pos="4306888" algn="l"/>
                <a:tab pos="4667250" algn="l"/>
                <a:tab pos="5018088" algn="l"/>
                <a:tab pos="5380038" algn="l"/>
                <a:tab pos="5741988" algn="l"/>
                <a:tab pos="6102350" algn="l"/>
                <a:tab pos="6453188" algn="l"/>
                <a:tab pos="6815138" algn="l"/>
              </a:tabLst>
              <a:defRPr sz="2200"/>
            </a:lvl1pPr>
            <a:lvl2pPr marL="742950" indent="-285750">
              <a:buFont typeface="Arial" panose="020B0604020202020204" pitchFamily="34" charset="0"/>
              <a:buChar char="□"/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  <a:tab pos="3944938" algn="l"/>
                <a:tab pos="4306888" algn="l"/>
                <a:tab pos="4667250" algn="l"/>
                <a:tab pos="5018088" algn="l"/>
                <a:tab pos="5380038" algn="l"/>
                <a:tab pos="5741988" algn="l"/>
                <a:tab pos="6102350" algn="l"/>
                <a:tab pos="6453188" algn="l"/>
                <a:tab pos="6815138" algn="l"/>
              </a:tabLst>
              <a:defRPr sz="2000"/>
            </a:lvl2pPr>
            <a:lvl3pPr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  <a:tab pos="3944938" algn="l"/>
                <a:tab pos="4306888" algn="l"/>
                <a:tab pos="4667250" algn="l"/>
                <a:tab pos="5018088" algn="l"/>
                <a:tab pos="5380038" algn="l"/>
                <a:tab pos="5741988" algn="l"/>
                <a:tab pos="6102350" algn="l"/>
                <a:tab pos="6453188" algn="l"/>
                <a:tab pos="6815138" algn="l"/>
              </a:tabLst>
              <a:defRPr sz="1800"/>
            </a:lvl3pPr>
            <a:lvl4pPr>
              <a:tabLst>
                <a:tab pos="361950" algn="l"/>
                <a:tab pos="712788" algn="l"/>
                <a:tab pos="1073150" algn="l"/>
                <a:tab pos="1435100" algn="l"/>
                <a:tab pos="1797050" algn="l"/>
                <a:tab pos="2147888" algn="l"/>
                <a:tab pos="2509838" algn="l"/>
                <a:tab pos="2870200" algn="l"/>
                <a:tab pos="3232150" algn="l"/>
                <a:tab pos="3582988" algn="l"/>
                <a:tab pos="3944938" algn="l"/>
                <a:tab pos="4306888" algn="l"/>
                <a:tab pos="4667250" algn="l"/>
                <a:tab pos="5018088" algn="l"/>
                <a:tab pos="5380038" algn="l"/>
                <a:tab pos="5741988" algn="l"/>
                <a:tab pos="6102350" algn="l"/>
                <a:tab pos="6453188" algn="l"/>
                <a:tab pos="6815138" algn="l"/>
              </a:tabLst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2DD6-DACA-49F0-9720-E87B6F704807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E07F-9E2E-491A-9764-47A44778DDA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67544" y="764704"/>
            <a:ext cx="8208912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30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12DD6-DACA-49F0-9720-E87B6F704807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1E07F-9E2E-491A-9764-47A44778D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51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HW3</a:t>
            </a:r>
            <a:r>
              <a:rPr lang="ko-KR" altLang="en-US" dirty="0"/>
              <a:t> </a:t>
            </a:r>
            <a:r>
              <a:rPr lang="en-US" altLang="ko-KR" dirty="0"/>
              <a:t>8-bit</a:t>
            </a:r>
            <a:r>
              <a:rPr lang="ko-KR" altLang="en-US" dirty="0"/>
              <a:t> </a:t>
            </a:r>
            <a:r>
              <a:rPr lang="en-US" altLang="ko-KR" dirty="0"/>
              <a:t>Simple ALU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Simple 8-bit ALU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Input</a:t>
            </a:r>
          </a:p>
          <a:p>
            <a:pPr lvl="1"/>
            <a:r>
              <a:rPr lang="en-US" altLang="ko-KR" dirty="0"/>
              <a:t>Op : 2bit </a:t>
            </a:r>
            <a:r>
              <a:rPr lang="ko-KR" altLang="en-US" dirty="0"/>
              <a:t>동작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  <a:endParaRPr lang="en-US" altLang="ko-KR" dirty="0"/>
          </a:p>
          <a:p>
            <a:pPr lvl="1"/>
            <a:r>
              <a:rPr lang="en-US" altLang="ko-KR" dirty="0"/>
              <a:t>A, B : 8 bit data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Output</a:t>
            </a:r>
          </a:p>
          <a:p>
            <a:pPr lvl="1"/>
            <a:r>
              <a:rPr lang="en-US" altLang="ko-KR" dirty="0"/>
              <a:t>R : 8 bit result</a:t>
            </a:r>
          </a:p>
          <a:p>
            <a:pPr lvl="1"/>
            <a:r>
              <a:rPr lang="en-US" altLang="ko-KR" dirty="0"/>
              <a:t>Co : Carry Output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0D6BEF-B31E-45A7-B44F-32B6698F8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124744"/>
            <a:ext cx="45720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6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ALU Op code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Co</a:t>
            </a:r>
          </a:p>
          <a:p>
            <a:pPr lvl="1"/>
            <a:r>
              <a:rPr lang="ko-KR" altLang="en-US" dirty="0"/>
              <a:t>산술 연산</a:t>
            </a:r>
            <a:r>
              <a:rPr lang="en-US" altLang="ko-KR" dirty="0"/>
              <a:t>( +, -)</a:t>
            </a:r>
            <a:r>
              <a:rPr lang="ko-KR" altLang="en-US" dirty="0"/>
              <a:t> 결과의 </a:t>
            </a:r>
            <a:r>
              <a:rPr lang="en-US" altLang="ko-KR" dirty="0"/>
              <a:t>carry </a:t>
            </a:r>
            <a:r>
              <a:rPr lang="ko-KR" altLang="en-US" dirty="0"/>
              <a:t>출력</a:t>
            </a:r>
            <a:endParaRPr lang="en-US" altLang="ko-KR" dirty="0"/>
          </a:p>
          <a:p>
            <a:pPr lvl="1"/>
            <a:r>
              <a:rPr lang="ko-KR" altLang="en-US" dirty="0"/>
              <a:t>다른 연산에서는 무시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8" name="내용 개체 틀 3">
            <a:extLst>
              <a:ext uri="{FF2B5EF4-FFF2-40B4-BE49-F238E27FC236}">
                <a16:creationId xmlns:a16="http://schemas.microsoft.com/office/drawing/2014/main" id="{A6316F4E-4421-48F7-9917-7EB3DC76AE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9135957"/>
              </p:ext>
            </p:extLst>
          </p:nvPr>
        </p:nvGraphicFramePr>
        <p:xfrm>
          <a:off x="1331640" y="1556792"/>
          <a:ext cx="3528392" cy="1483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 code</a:t>
                      </a:r>
                      <a:endParaRPr lang="ko-KR" altLang="en-US" sz="1600" b="0" baseline="-25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8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0 0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0 1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1 0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Result = </a:t>
                      </a:r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+mn-ea"/>
                        </a:rPr>
                        <a:t>A + B</a:t>
                      </a:r>
                      <a:endParaRPr lang="en-US" altLang="ko-KR" sz="16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Result = </a:t>
                      </a:r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+mn-ea"/>
                        </a:rPr>
                        <a:t>A - B 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Result = </a:t>
                      </a:r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+mn-ea"/>
                        </a:rPr>
                        <a:t>A ∩ B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Result = </a:t>
                      </a:r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+mn-ea"/>
                        </a:rPr>
                        <a:t>A ∪B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45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계층적 구조를 사용하여 설계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4 </a:t>
            </a:r>
            <a:r>
              <a:rPr lang="ko-KR" altLang="en-US" dirty="0"/>
              <a:t>가지 연산 기능의 </a:t>
            </a:r>
            <a:r>
              <a:rPr lang="en-US" altLang="ko-KR" dirty="0"/>
              <a:t>1-bit ALU circuit</a:t>
            </a:r>
            <a:r>
              <a:rPr lang="ko-KR" altLang="en-US" dirty="0"/>
              <a:t> 구성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1-bit</a:t>
            </a:r>
            <a:r>
              <a:rPr lang="ko-KR" altLang="en-US" dirty="0"/>
              <a:t> </a:t>
            </a:r>
            <a:r>
              <a:rPr lang="en-US" altLang="ko-KR" dirty="0"/>
              <a:t>ALU</a:t>
            </a:r>
            <a:r>
              <a:rPr lang="ko-KR" altLang="en-US" dirty="0"/>
              <a:t> 모듈을 연결하여 </a:t>
            </a:r>
            <a:r>
              <a:rPr lang="en-US" altLang="ko-KR" dirty="0"/>
              <a:t>4-bit</a:t>
            </a:r>
            <a:r>
              <a:rPr lang="ko-KR" altLang="en-US" dirty="0"/>
              <a:t> </a:t>
            </a:r>
            <a:r>
              <a:rPr lang="en-US" altLang="ko-KR" dirty="0"/>
              <a:t>ALU circuit</a:t>
            </a:r>
            <a:r>
              <a:rPr lang="ko-KR" altLang="en-US" dirty="0"/>
              <a:t> 구성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4-bit</a:t>
            </a:r>
            <a:r>
              <a:rPr lang="ko-KR" altLang="en-US" dirty="0"/>
              <a:t> </a:t>
            </a:r>
            <a:r>
              <a:rPr lang="en-US" altLang="ko-KR" dirty="0"/>
              <a:t>ALU </a:t>
            </a:r>
            <a:r>
              <a:rPr lang="ko-KR" altLang="en-US" dirty="0"/>
              <a:t>모듈을 연결하여 </a:t>
            </a:r>
            <a:r>
              <a:rPr lang="en-US" altLang="ko-KR" dirty="0"/>
              <a:t>8-bit</a:t>
            </a:r>
            <a:r>
              <a:rPr lang="ko-KR" altLang="en-US" dirty="0"/>
              <a:t> </a:t>
            </a:r>
            <a:r>
              <a:rPr lang="en-US" altLang="ko-KR" dirty="0"/>
              <a:t>ALU circuit</a:t>
            </a:r>
            <a:r>
              <a:rPr lang="ko-KR" altLang="en-US" dirty="0"/>
              <a:t> 를 완성한다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034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 </a:t>
            </a:r>
            <a:r>
              <a:rPr lang="ko-KR" altLang="en-US" dirty="0"/>
              <a:t>가지 연산 기능의 </a:t>
            </a:r>
            <a:r>
              <a:rPr lang="en-US" altLang="ko-KR" dirty="0"/>
              <a:t>1-bit ALU </a:t>
            </a:r>
            <a:r>
              <a:rPr lang="ko-KR" altLang="en-US" dirty="0"/>
              <a:t>모듈구성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덧셈</a:t>
            </a:r>
            <a:r>
              <a:rPr lang="en-US" altLang="ko-KR" dirty="0"/>
              <a:t>, </a:t>
            </a:r>
            <a:r>
              <a:rPr lang="ko-KR" altLang="en-US" dirty="0"/>
              <a:t>뺄셈 연산은 </a:t>
            </a:r>
            <a:r>
              <a:rPr lang="en-US" altLang="ko-KR" dirty="0"/>
              <a:t>1-bit</a:t>
            </a:r>
            <a:r>
              <a:rPr lang="ko-KR" altLang="en-US" dirty="0"/>
              <a:t> 전가산기 하나를 사용하여 구현</a:t>
            </a:r>
            <a:endParaRPr lang="en-US" altLang="ko-KR" dirty="0"/>
          </a:p>
          <a:p>
            <a:pPr lvl="1"/>
            <a:r>
              <a:rPr lang="ko-KR" altLang="en-US" sz="1800" dirty="0" err="1"/>
              <a:t>로지심에서</a:t>
            </a:r>
            <a:r>
              <a:rPr lang="ko-KR" altLang="en-US" sz="1800" dirty="0"/>
              <a:t> 제공하는 </a:t>
            </a:r>
            <a:r>
              <a:rPr lang="en-US" altLang="ko-KR" sz="1800" dirty="0"/>
              <a:t>Adder,</a:t>
            </a:r>
            <a:r>
              <a:rPr lang="ko-KR" altLang="en-US" sz="1800" dirty="0"/>
              <a:t> </a:t>
            </a:r>
            <a:r>
              <a:rPr lang="en-US" altLang="ko-KR" sz="1800" dirty="0"/>
              <a:t>Subtractor</a:t>
            </a:r>
            <a:r>
              <a:rPr lang="ko-KR" altLang="en-US" sz="1800" dirty="0"/>
              <a:t> 는</a:t>
            </a:r>
            <a:r>
              <a:rPr lang="en-US" altLang="ko-KR" sz="1800" dirty="0"/>
              <a:t> </a:t>
            </a:r>
            <a:r>
              <a:rPr lang="ko-KR" altLang="en-US" sz="1800" dirty="0"/>
              <a:t>사용하지 않는다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r>
              <a:rPr lang="ko-KR" altLang="en-US" dirty="0" err="1"/>
              <a:t>로지심에서</a:t>
            </a:r>
            <a:r>
              <a:rPr lang="ko-KR" altLang="en-US" dirty="0"/>
              <a:t> 제공되는 </a:t>
            </a:r>
            <a:r>
              <a:rPr lang="en-US" altLang="ko-KR" dirty="0"/>
              <a:t>4-to-1 </a:t>
            </a:r>
            <a:r>
              <a:rPr lang="ko-KR" altLang="en-US" dirty="0" err="1"/>
              <a:t>멀티플렉서를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789040"/>
            <a:ext cx="1512168" cy="1557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BF0C2F59-90D9-40CA-AB4A-96FB23AF0F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818239"/>
              </p:ext>
            </p:extLst>
          </p:nvPr>
        </p:nvGraphicFramePr>
        <p:xfrm>
          <a:off x="1331640" y="1115387"/>
          <a:ext cx="3528392" cy="1448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1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 code</a:t>
                      </a:r>
                      <a:endParaRPr lang="ko-KR" altLang="en-US" sz="1600" b="0" baseline="-25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2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+mn-ea"/>
                        </a:rPr>
                        <a:t>0 0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+mn-ea"/>
                        </a:rPr>
                        <a:t>0 1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+mn-ea"/>
                        </a:rPr>
                        <a:t>1 0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+mn-ea"/>
                        </a:rPr>
                        <a:t>1 1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+mn-ea"/>
                        </a:rPr>
                        <a:t>Result = A + B</a:t>
                      </a:r>
                    </a:p>
                    <a:p>
                      <a:pPr algn="l" latinLnBrk="1"/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+mn-ea"/>
                        </a:rPr>
                        <a:t> Result = A - B 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+mn-ea"/>
                        </a:rPr>
                        <a:t>Result = A ∩ B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+mn-ea"/>
                        </a:rPr>
                        <a:t>Result = A ∪B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4C1EC8F-842E-4304-BA38-7B1C77396AF6}"/>
              </a:ext>
            </a:extLst>
          </p:cNvPr>
          <p:cNvSpPr txBox="1"/>
          <p:nvPr/>
        </p:nvSpPr>
        <p:spPr>
          <a:xfrm>
            <a:off x="4711263" y="4797152"/>
            <a:ext cx="2790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subcircuit</a:t>
            </a:r>
            <a:r>
              <a:rPr lang="ko-KR" altLang="en-US" dirty="0"/>
              <a:t> </a:t>
            </a:r>
            <a:r>
              <a:rPr lang="en-US" altLang="ko-KR" dirty="0"/>
              <a:t>appearance</a:t>
            </a:r>
          </a:p>
        </p:txBody>
      </p:sp>
    </p:spTree>
    <p:extLst>
      <p:ext uri="{BB962C8B-B14F-4D97-AF65-F5344CB8AC3E}">
        <p14:creationId xmlns:p14="http://schemas.microsoft.com/office/powerpoint/2010/main" val="111988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61651-398B-44DC-918C-077AFAF37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덧셈</a:t>
            </a:r>
            <a:r>
              <a:rPr lang="en-US" altLang="ko-KR" dirty="0"/>
              <a:t>, </a:t>
            </a:r>
            <a:r>
              <a:rPr lang="ko-KR" altLang="en-US" dirty="0"/>
              <a:t>뺄셈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DC08BF-D846-46BD-B04B-FCA332945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1-bit</a:t>
            </a:r>
            <a:r>
              <a:rPr lang="ko-KR" altLang="en-US" dirty="0"/>
              <a:t> 전가산기 하나를 사용하여 덧셈</a:t>
            </a:r>
            <a:r>
              <a:rPr lang="en-US" altLang="ko-KR" dirty="0"/>
              <a:t>, </a:t>
            </a:r>
            <a:r>
              <a:rPr lang="ko-KR" altLang="en-US" dirty="0"/>
              <a:t>뺄셈 구현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비트 가감산 회로 예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1FCF2CE-151F-43E5-87B8-6C77E224D891}"/>
              </a:ext>
            </a:extLst>
          </p:cNvPr>
          <p:cNvGrpSpPr/>
          <p:nvPr/>
        </p:nvGrpSpPr>
        <p:grpSpPr>
          <a:xfrm>
            <a:off x="1115616" y="2060848"/>
            <a:ext cx="6725852" cy="3198549"/>
            <a:chOff x="1115616" y="2812286"/>
            <a:chExt cx="6725852" cy="31985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F4F4C1-B227-4493-AC03-E1EC0C444574}"/>
                </a:ext>
              </a:extLst>
            </p:cNvPr>
            <p:cNvSpPr txBox="1"/>
            <p:nvPr/>
          </p:nvSpPr>
          <p:spPr>
            <a:xfrm>
              <a:off x="1312572" y="2812286"/>
              <a:ext cx="1827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r>
                <a:rPr lang="en-US" altLang="ko-KR" sz="1600" baseline="-25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EFB957-9A84-44C1-A485-133E0041FC47}"/>
                </a:ext>
              </a:extLst>
            </p:cNvPr>
            <p:cNvSpPr txBox="1"/>
            <p:nvPr/>
          </p:nvSpPr>
          <p:spPr>
            <a:xfrm>
              <a:off x="1672612" y="2812286"/>
              <a:ext cx="19877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r>
                <a:rPr lang="en-US" altLang="ko-KR" sz="1600" baseline="-25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AF604B-E26F-4883-AF48-1418B3A7F37F}"/>
                </a:ext>
              </a:extLst>
            </p:cNvPr>
            <p:cNvSpPr txBox="1"/>
            <p:nvPr/>
          </p:nvSpPr>
          <p:spPr>
            <a:xfrm>
              <a:off x="2915816" y="2812286"/>
              <a:ext cx="1827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r>
                <a:rPr lang="en-US" altLang="ko-KR" sz="1600" baseline="-25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C40E2C8-6596-4C24-B771-33D47D1B3B18}"/>
                </a:ext>
              </a:extLst>
            </p:cNvPr>
            <p:cNvSpPr txBox="1"/>
            <p:nvPr/>
          </p:nvSpPr>
          <p:spPr>
            <a:xfrm>
              <a:off x="3203848" y="2812286"/>
              <a:ext cx="19877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r>
                <a:rPr lang="en-US" altLang="ko-KR" sz="1600" baseline="-25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3D0BCD-3D20-4498-B209-EF2DD9A8780B}"/>
                </a:ext>
              </a:extLst>
            </p:cNvPr>
            <p:cNvSpPr txBox="1"/>
            <p:nvPr/>
          </p:nvSpPr>
          <p:spPr>
            <a:xfrm>
              <a:off x="4499992" y="2812286"/>
              <a:ext cx="1827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r>
                <a:rPr lang="en-US" altLang="ko-KR" sz="1600" baseline="-25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C43353-81C9-4702-91E4-A7D43FF6F61D}"/>
                </a:ext>
              </a:extLst>
            </p:cNvPr>
            <p:cNvSpPr txBox="1"/>
            <p:nvPr/>
          </p:nvSpPr>
          <p:spPr>
            <a:xfrm>
              <a:off x="4788024" y="2812286"/>
              <a:ext cx="19877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r>
                <a:rPr lang="en-US" altLang="ko-KR" sz="1600" baseline="-25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C5DFA4-412F-4372-92C6-6B29B8887FCD}"/>
                </a:ext>
              </a:extLst>
            </p:cNvPr>
            <p:cNvSpPr txBox="1"/>
            <p:nvPr/>
          </p:nvSpPr>
          <p:spPr>
            <a:xfrm>
              <a:off x="6082310" y="2812286"/>
              <a:ext cx="1827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r>
                <a:rPr lang="en-US" altLang="ko-KR" sz="1600" baseline="-25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106E62-A7AB-4888-8539-CEABFB882BAC}"/>
                </a:ext>
              </a:extLst>
            </p:cNvPr>
            <p:cNvSpPr txBox="1"/>
            <p:nvPr/>
          </p:nvSpPr>
          <p:spPr>
            <a:xfrm>
              <a:off x="6363930" y="2812286"/>
              <a:ext cx="19877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r>
                <a:rPr lang="en-US" altLang="ko-KR" sz="1600" baseline="-25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C408C18-3CC7-484E-9B48-5F5B40BCA8FA}"/>
                </a:ext>
              </a:extLst>
            </p:cNvPr>
            <p:cNvCxnSpPr/>
            <p:nvPr/>
          </p:nvCxnSpPr>
          <p:spPr bwMode="auto">
            <a:xfrm>
              <a:off x="1906809" y="3268336"/>
              <a:ext cx="550058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3013A0C-520C-4ED4-9C82-AA2857663C5D}"/>
                </a:ext>
              </a:extLst>
            </p:cNvPr>
            <p:cNvSpPr/>
            <p:nvPr/>
          </p:nvSpPr>
          <p:spPr bwMode="auto">
            <a:xfrm rot="5400000">
              <a:off x="1187624" y="4231811"/>
              <a:ext cx="1008112" cy="115212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BE79555-5281-477C-89B9-AADA3AA39B98}"/>
                </a:ext>
              </a:extLst>
            </p:cNvPr>
            <p:cNvCxnSpPr/>
            <p:nvPr/>
          </p:nvCxnSpPr>
          <p:spPr bwMode="auto">
            <a:xfrm flipH="1">
              <a:off x="2267744" y="4797152"/>
              <a:ext cx="18786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05E80D5-5436-44A1-A856-B8E310B7E172}"/>
                </a:ext>
              </a:extLst>
            </p:cNvPr>
            <p:cNvCxnSpPr/>
            <p:nvPr/>
          </p:nvCxnSpPr>
          <p:spPr bwMode="auto">
            <a:xfrm>
              <a:off x="1793105" y="3871771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7A251D3-62C5-4BF2-B56B-2131EBC6B082}"/>
                </a:ext>
              </a:extLst>
            </p:cNvPr>
            <p:cNvCxnSpPr/>
            <p:nvPr/>
          </p:nvCxnSpPr>
          <p:spPr bwMode="auto">
            <a:xfrm>
              <a:off x="1403648" y="3068960"/>
              <a:ext cx="0" cy="123485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419223B-88BE-4DB5-B408-E5682D1C344F}"/>
                </a:ext>
              </a:extLst>
            </p:cNvPr>
            <p:cNvCxnSpPr/>
            <p:nvPr/>
          </p:nvCxnSpPr>
          <p:spPr bwMode="auto">
            <a:xfrm>
              <a:off x="1979712" y="5311931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5B9A05F7-F683-4452-AFED-379721EF1FAB}"/>
                </a:ext>
              </a:extLst>
            </p:cNvPr>
            <p:cNvCxnSpPr/>
            <p:nvPr/>
          </p:nvCxnSpPr>
          <p:spPr bwMode="auto">
            <a:xfrm>
              <a:off x="1443683" y="5311931"/>
              <a:ext cx="3888" cy="4239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49DFC31-9324-486C-84A7-CEF5F80A02E9}"/>
                </a:ext>
              </a:extLst>
            </p:cNvPr>
            <p:cNvSpPr txBox="1"/>
            <p:nvPr/>
          </p:nvSpPr>
          <p:spPr>
            <a:xfrm>
              <a:off x="1841599" y="5764614"/>
              <a:ext cx="1875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r>
                <a:rPr lang="en-US" altLang="ko-KR" sz="1600" baseline="-25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5AFB2D-BD89-4254-94B6-92F2115974AC}"/>
                </a:ext>
              </a:extLst>
            </p:cNvPr>
            <p:cNvSpPr txBox="1"/>
            <p:nvPr/>
          </p:nvSpPr>
          <p:spPr>
            <a:xfrm>
              <a:off x="1331640" y="4654297"/>
              <a:ext cx="82073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전가산기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69C811-A6FC-4528-94F1-CF799FFA8892}"/>
                </a:ext>
              </a:extLst>
            </p:cNvPr>
            <p:cNvSpPr txBox="1"/>
            <p:nvPr/>
          </p:nvSpPr>
          <p:spPr>
            <a:xfrm>
              <a:off x="1299268" y="5764614"/>
              <a:ext cx="1731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</a:t>
              </a:r>
              <a:r>
                <a:rPr lang="en-US" altLang="ko-KR" sz="1600" baseline="-25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600" baseline="-25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0AC5124-7D6F-4601-A9DF-E2BF2B44DE00}"/>
                </a:ext>
              </a:extLst>
            </p:cNvPr>
            <p:cNvGrpSpPr/>
            <p:nvPr/>
          </p:nvGrpSpPr>
          <p:grpSpPr>
            <a:xfrm rot="5400000">
              <a:off x="1573233" y="3378137"/>
              <a:ext cx="448658" cy="534826"/>
              <a:chOff x="1871495" y="3832893"/>
              <a:chExt cx="355153" cy="423364"/>
            </a:xfrm>
          </p:grpSpPr>
          <p:sp>
            <p:nvSpPr>
              <p:cNvPr id="77" name="타원 62">
                <a:extLst>
                  <a:ext uri="{FF2B5EF4-FFF2-40B4-BE49-F238E27FC236}">
                    <a16:creationId xmlns:a16="http://schemas.microsoft.com/office/drawing/2014/main" id="{73C8A0AE-B7EB-4B94-8299-C9FE00FBDE74}"/>
                  </a:ext>
                </a:extLst>
              </p:cNvPr>
              <p:cNvSpPr/>
              <p:nvPr/>
            </p:nvSpPr>
            <p:spPr bwMode="auto">
              <a:xfrm>
                <a:off x="1871495" y="3850704"/>
                <a:ext cx="58696" cy="386082"/>
              </a:xfrm>
              <a:custGeom>
                <a:avLst/>
                <a:gdLst>
                  <a:gd name="connsiteX0" fmla="*/ 0 w 90467"/>
                  <a:gd name="connsiteY0" fmla="*/ 0 h 553513"/>
                  <a:gd name="connsiteX1" fmla="*/ 90467 w 90467"/>
                  <a:gd name="connsiteY1" fmla="*/ 276756 h 553513"/>
                  <a:gd name="connsiteX2" fmla="*/ 0 w 90467"/>
                  <a:gd name="connsiteY2" fmla="*/ 553513 h 553513"/>
                  <a:gd name="connsiteX3" fmla="*/ 0 w 90467"/>
                  <a:gd name="connsiteY3" fmla="*/ 0 h 553513"/>
                  <a:gd name="connsiteX0" fmla="*/ 0 w 90467"/>
                  <a:gd name="connsiteY0" fmla="*/ 0 h 553513"/>
                  <a:gd name="connsiteX1" fmla="*/ 90467 w 90467"/>
                  <a:gd name="connsiteY1" fmla="*/ 276756 h 553513"/>
                  <a:gd name="connsiteX2" fmla="*/ 0 w 90467"/>
                  <a:gd name="connsiteY2" fmla="*/ 553513 h 553513"/>
                  <a:gd name="connsiteX3" fmla="*/ 0 w 90467"/>
                  <a:gd name="connsiteY3" fmla="*/ 0 h 553513"/>
                  <a:gd name="connsiteX0" fmla="*/ 0 w 90467"/>
                  <a:gd name="connsiteY0" fmla="*/ 0 h 553513"/>
                  <a:gd name="connsiteX1" fmla="*/ 90467 w 90467"/>
                  <a:gd name="connsiteY1" fmla="*/ 276756 h 553513"/>
                  <a:gd name="connsiteX2" fmla="*/ 0 w 90467"/>
                  <a:gd name="connsiteY2" fmla="*/ 553513 h 553513"/>
                  <a:gd name="connsiteX3" fmla="*/ 0 w 90467"/>
                  <a:gd name="connsiteY3" fmla="*/ 0 h 553513"/>
                  <a:gd name="connsiteX0" fmla="*/ 0 w 90467"/>
                  <a:gd name="connsiteY0" fmla="*/ 0 h 553513"/>
                  <a:gd name="connsiteX1" fmla="*/ 90467 w 90467"/>
                  <a:gd name="connsiteY1" fmla="*/ 276756 h 553513"/>
                  <a:gd name="connsiteX2" fmla="*/ 0 w 90467"/>
                  <a:gd name="connsiteY2" fmla="*/ 553513 h 553513"/>
                  <a:gd name="connsiteX3" fmla="*/ 0 w 90467"/>
                  <a:gd name="connsiteY3" fmla="*/ 0 h 553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67" h="553513">
                    <a:moveTo>
                      <a:pt x="0" y="0"/>
                    </a:moveTo>
                    <a:cubicBezTo>
                      <a:pt x="58088" y="79927"/>
                      <a:pt x="90467" y="175054"/>
                      <a:pt x="90467" y="276756"/>
                    </a:cubicBezTo>
                    <a:cubicBezTo>
                      <a:pt x="90467" y="378459"/>
                      <a:pt x="58088" y="473585"/>
                      <a:pt x="0" y="553513"/>
                    </a:cubicBezTo>
                    <a:cubicBezTo>
                      <a:pt x="192881" y="266615"/>
                      <a:pt x="11906" y="8291"/>
                      <a:pt x="0" y="0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타원 57">
                <a:extLst>
                  <a:ext uri="{FF2B5EF4-FFF2-40B4-BE49-F238E27FC236}">
                    <a16:creationId xmlns:a16="http://schemas.microsoft.com/office/drawing/2014/main" id="{BE11B5DB-2A51-477D-BEAB-1A9AC10F4607}"/>
                  </a:ext>
                </a:extLst>
              </p:cNvPr>
              <p:cNvSpPr/>
              <p:nvPr/>
            </p:nvSpPr>
            <p:spPr bwMode="auto">
              <a:xfrm>
                <a:off x="1889953" y="3832893"/>
                <a:ext cx="336695" cy="423364"/>
              </a:xfrm>
              <a:custGeom>
                <a:avLst/>
                <a:gdLst/>
                <a:ahLst/>
                <a:cxnLst/>
                <a:rect l="l" t="t" r="r" b="b"/>
                <a:pathLst>
                  <a:path w="1447676" h="1440160">
                    <a:moveTo>
                      <a:pt x="7516" y="0"/>
                    </a:moveTo>
                    <a:cubicBezTo>
                      <a:pt x="802894" y="0"/>
                      <a:pt x="1447676" y="322391"/>
                      <a:pt x="1447676" y="720080"/>
                    </a:cubicBezTo>
                    <a:cubicBezTo>
                      <a:pt x="1447676" y="1117769"/>
                      <a:pt x="802894" y="1440160"/>
                      <a:pt x="7516" y="1440160"/>
                    </a:cubicBezTo>
                    <a:lnTo>
                      <a:pt x="0" y="1439970"/>
                    </a:lnTo>
                    <a:cubicBezTo>
                      <a:pt x="186594" y="1234525"/>
                      <a:pt x="295548" y="986777"/>
                      <a:pt x="295548" y="720080"/>
                    </a:cubicBezTo>
                    <a:cubicBezTo>
                      <a:pt x="295548" y="453383"/>
                      <a:pt x="186594" y="205636"/>
                      <a:pt x="0" y="190"/>
                    </a:cubicBezTo>
                    <a:cubicBezTo>
                      <a:pt x="2503" y="3"/>
                      <a:pt x="5009" y="0"/>
                      <a:pt x="7516" y="0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E83345F5-9B3F-4FC9-B74E-EC1C88EDE030}"/>
                </a:ext>
              </a:extLst>
            </p:cNvPr>
            <p:cNvCxnSpPr/>
            <p:nvPr/>
          </p:nvCxnSpPr>
          <p:spPr bwMode="auto">
            <a:xfrm>
              <a:off x="1659308" y="3073896"/>
              <a:ext cx="0" cy="3932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9A516F49-4539-420D-BEE4-1EB2CA84D025}"/>
                </a:ext>
              </a:extLst>
            </p:cNvPr>
            <p:cNvCxnSpPr/>
            <p:nvPr/>
          </p:nvCxnSpPr>
          <p:spPr bwMode="auto">
            <a:xfrm>
              <a:off x="1907704" y="3275087"/>
              <a:ext cx="0" cy="1966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7A693D0-F579-4A60-988A-B597DC9C8E21}"/>
                </a:ext>
              </a:extLst>
            </p:cNvPr>
            <p:cNvCxnSpPr/>
            <p:nvPr/>
          </p:nvCxnSpPr>
          <p:spPr bwMode="auto">
            <a:xfrm>
              <a:off x="2455193" y="4797571"/>
              <a:ext cx="0" cy="93680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926081F-7713-43E0-BD01-52D5829C93FF}"/>
                </a:ext>
              </a:extLst>
            </p:cNvPr>
            <p:cNvSpPr/>
            <p:nvPr/>
          </p:nvSpPr>
          <p:spPr bwMode="auto">
            <a:xfrm rot="5400000">
              <a:off x="2771800" y="4231811"/>
              <a:ext cx="1008112" cy="115212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7717083D-11C3-456A-B48A-80C30103220F}"/>
                </a:ext>
              </a:extLst>
            </p:cNvPr>
            <p:cNvCxnSpPr/>
            <p:nvPr/>
          </p:nvCxnSpPr>
          <p:spPr bwMode="auto">
            <a:xfrm>
              <a:off x="3377281" y="3871771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F74A99F2-FA3D-4CD6-941F-AFAD2E4ED370}"/>
                </a:ext>
              </a:extLst>
            </p:cNvPr>
            <p:cNvCxnSpPr/>
            <p:nvPr/>
          </p:nvCxnSpPr>
          <p:spPr bwMode="auto">
            <a:xfrm>
              <a:off x="2987824" y="3068960"/>
              <a:ext cx="0" cy="123485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9F717508-E7DA-4849-A5CD-23850E33BD08}"/>
                </a:ext>
              </a:extLst>
            </p:cNvPr>
            <p:cNvCxnSpPr/>
            <p:nvPr/>
          </p:nvCxnSpPr>
          <p:spPr bwMode="auto">
            <a:xfrm>
              <a:off x="3563888" y="5311931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25405344-395C-440F-9883-F958D5D17388}"/>
                </a:ext>
              </a:extLst>
            </p:cNvPr>
            <p:cNvCxnSpPr/>
            <p:nvPr/>
          </p:nvCxnSpPr>
          <p:spPr bwMode="auto">
            <a:xfrm>
              <a:off x="3027859" y="5311931"/>
              <a:ext cx="3888" cy="4239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8A9552-9725-4A3F-9E46-640884A01DFF}"/>
                </a:ext>
              </a:extLst>
            </p:cNvPr>
            <p:cNvSpPr txBox="1"/>
            <p:nvPr/>
          </p:nvSpPr>
          <p:spPr>
            <a:xfrm>
              <a:off x="3425775" y="5764614"/>
              <a:ext cx="1875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r>
                <a:rPr lang="en-US" altLang="ko-KR" sz="1600" baseline="-25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C415E5-AB12-4623-A7CA-484D89869448}"/>
                </a:ext>
              </a:extLst>
            </p:cNvPr>
            <p:cNvSpPr txBox="1"/>
            <p:nvPr/>
          </p:nvSpPr>
          <p:spPr>
            <a:xfrm>
              <a:off x="2865074" y="4654297"/>
              <a:ext cx="82073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전가산기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203A532-3D53-43D8-AC9F-5F0FA7852DE1}"/>
                </a:ext>
              </a:extLst>
            </p:cNvPr>
            <p:cNvGrpSpPr/>
            <p:nvPr/>
          </p:nvGrpSpPr>
          <p:grpSpPr>
            <a:xfrm rot="5400000">
              <a:off x="3157409" y="3378137"/>
              <a:ext cx="448658" cy="534826"/>
              <a:chOff x="1871495" y="3832893"/>
              <a:chExt cx="355153" cy="423364"/>
            </a:xfrm>
          </p:grpSpPr>
          <p:sp>
            <p:nvSpPr>
              <p:cNvPr id="75" name="타원 62">
                <a:extLst>
                  <a:ext uri="{FF2B5EF4-FFF2-40B4-BE49-F238E27FC236}">
                    <a16:creationId xmlns:a16="http://schemas.microsoft.com/office/drawing/2014/main" id="{A503DBFC-1F69-463C-9E92-9A4AA0CAEB38}"/>
                  </a:ext>
                </a:extLst>
              </p:cNvPr>
              <p:cNvSpPr/>
              <p:nvPr/>
            </p:nvSpPr>
            <p:spPr bwMode="auto">
              <a:xfrm>
                <a:off x="1871495" y="3850704"/>
                <a:ext cx="58696" cy="386082"/>
              </a:xfrm>
              <a:custGeom>
                <a:avLst/>
                <a:gdLst>
                  <a:gd name="connsiteX0" fmla="*/ 0 w 90467"/>
                  <a:gd name="connsiteY0" fmla="*/ 0 h 553513"/>
                  <a:gd name="connsiteX1" fmla="*/ 90467 w 90467"/>
                  <a:gd name="connsiteY1" fmla="*/ 276756 h 553513"/>
                  <a:gd name="connsiteX2" fmla="*/ 0 w 90467"/>
                  <a:gd name="connsiteY2" fmla="*/ 553513 h 553513"/>
                  <a:gd name="connsiteX3" fmla="*/ 0 w 90467"/>
                  <a:gd name="connsiteY3" fmla="*/ 0 h 553513"/>
                  <a:gd name="connsiteX0" fmla="*/ 0 w 90467"/>
                  <a:gd name="connsiteY0" fmla="*/ 0 h 553513"/>
                  <a:gd name="connsiteX1" fmla="*/ 90467 w 90467"/>
                  <a:gd name="connsiteY1" fmla="*/ 276756 h 553513"/>
                  <a:gd name="connsiteX2" fmla="*/ 0 w 90467"/>
                  <a:gd name="connsiteY2" fmla="*/ 553513 h 553513"/>
                  <a:gd name="connsiteX3" fmla="*/ 0 w 90467"/>
                  <a:gd name="connsiteY3" fmla="*/ 0 h 553513"/>
                  <a:gd name="connsiteX0" fmla="*/ 0 w 90467"/>
                  <a:gd name="connsiteY0" fmla="*/ 0 h 553513"/>
                  <a:gd name="connsiteX1" fmla="*/ 90467 w 90467"/>
                  <a:gd name="connsiteY1" fmla="*/ 276756 h 553513"/>
                  <a:gd name="connsiteX2" fmla="*/ 0 w 90467"/>
                  <a:gd name="connsiteY2" fmla="*/ 553513 h 553513"/>
                  <a:gd name="connsiteX3" fmla="*/ 0 w 90467"/>
                  <a:gd name="connsiteY3" fmla="*/ 0 h 553513"/>
                  <a:gd name="connsiteX0" fmla="*/ 0 w 90467"/>
                  <a:gd name="connsiteY0" fmla="*/ 0 h 553513"/>
                  <a:gd name="connsiteX1" fmla="*/ 90467 w 90467"/>
                  <a:gd name="connsiteY1" fmla="*/ 276756 h 553513"/>
                  <a:gd name="connsiteX2" fmla="*/ 0 w 90467"/>
                  <a:gd name="connsiteY2" fmla="*/ 553513 h 553513"/>
                  <a:gd name="connsiteX3" fmla="*/ 0 w 90467"/>
                  <a:gd name="connsiteY3" fmla="*/ 0 h 553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67" h="553513">
                    <a:moveTo>
                      <a:pt x="0" y="0"/>
                    </a:moveTo>
                    <a:cubicBezTo>
                      <a:pt x="58088" y="79927"/>
                      <a:pt x="90467" y="175054"/>
                      <a:pt x="90467" y="276756"/>
                    </a:cubicBezTo>
                    <a:cubicBezTo>
                      <a:pt x="90467" y="378459"/>
                      <a:pt x="58088" y="473585"/>
                      <a:pt x="0" y="553513"/>
                    </a:cubicBezTo>
                    <a:cubicBezTo>
                      <a:pt x="192881" y="266615"/>
                      <a:pt x="11906" y="8291"/>
                      <a:pt x="0" y="0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타원 57">
                <a:extLst>
                  <a:ext uri="{FF2B5EF4-FFF2-40B4-BE49-F238E27FC236}">
                    <a16:creationId xmlns:a16="http://schemas.microsoft.com/office/drawing/2014/main" id="{B82FEDF7-00A7-4335-B164-09031CD9E17B}"/>
                  </a:ext>
                </a:extLst>
              </p:cNvPr>
              <p:cNvSpPr/>
              <p:nvPr/>
            </p:nvSpPr>
            <p:spPr bwMode="auto">
              <a:xfrm>
                <a:off x="1889953" y="3832893"/>
                <a:ext cx="336695" cy="423364"/>
              </a:xfrm>
              <a:custGeom>
                <a:avLst/>
                <a:gdLst/>
                <a:ahLst/>
                <a:cxnLst/>
                <a:rect l="l" t="t" r="r" b="b"/>
                <a:pathLst>
                  <a:path w="1447676" h="1440160">
                    <a:moveTo>
                      <a:pt x="7516" y="0"/>
                    </a:moveTo>
                    <a:cubicBezTo>
                      <a:pt x="802894" y="0"/>
                      <a:pt x="1447676" y="322391"/>
                      <a:pt x="1447676" y="720080"/>
                    </a:cubicBezTo>
                    <a:cubicBezTo>
                      <a:pt x="1447676" y="1117769"/>
                      <a:pt x="802894" y="1440160"/>
                      <a:pt x="7516" y="1440160"/>
                    </a:cubicBezTo>
                    <a:lnTo>
                      <a:pt x="0" y="1439970"/>
                    </a:lnTo>
                    <a:cubicBezTo>
                      <a:pt x="186594" y="1234525"/>
                      <a:pt x="295548" y="986777"/>
                      <a:pt x="295548" y="720080"/>
                    </a:cubicBezTo>
                    <a:cubicBezTo>
                      <a:pt x="295548" y="453383"/>
                      <a:pt x="186594" y="205636"/>
                      <a:pt x="0" y="190"/>
                    </a:cubicBezTo>
                    <a:cubicBezTo>
                      <a:pt x="2503" y="3"/>
                      <a:pt x="5009" y="0"/>
                      <a:pt x="7516" y="0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C292D1C0-8B8B-415F-8C36-D613EC04FE0B}"/>
                </a:ext>
              </a:extLst>
            </p:cNvPr>
            <p:cNvCxnSpPr/>
            <p:nvPr/>
          </p:nvCxnSpPr>
          <p:spPr bwMode="auto">
            <a:xfrm>
              <a:off x="3243484" y="3073896"/>
              <a:ext cx="0" cy="3932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DC9CE482-99BA-4A38-B79E-C83ECC3034D0}"/>
                </a:ext>
              </a:extLst>
            </p:cNvPr>
            <p:cNvCxnSpPr/>
            <p:nvPr/>
          </p:nvCxnSpPr>
          <p:spPr bwMode="auto">
            <a:xfrm>
              <a:off x="3491880" y="3275087"/>
              <a:ext cx="0" cy="1966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B199ACC-4784-4263-A0D7-9EED80CD1E79}"/>
                </a:ext>
              </a:extLst>
            </p:cNvPr>
            <p:cNvCxnSpPr/>
            <p:nvPr/>
          </p:nvCxnSpPr>
          <p:spPr bwMode="auto">
            <a:xfrm>
              <a:off x="2453149" y="5735909"/>
              <a:ext cx="58247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54AAF95-E46A-4261-A4C2-1E76F0AD4B75}"/>
                </a:ext>
              </a:extLst>
            </p:cNvPr>
            <p:cNvSpPr/>
            <p:nvPr/>
          </p:nvSpPr>
          <p:spPr bwMode="auto">
            <a:xfrm rot="5400000">
              <a:off x="4343776" y="4231811"/>
              <a:ext cx="1008112" cy="115212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65C5565C-C1C4-4BA4-BC4D-2695C5DB172A}"/>
                </a:ext>
              </a:extLst>
            </p:cNvPr>
            <p:cNvCxnSpPr/>
            <p:nvPr/>
          </p:nvCxnSpPr>
          <p:spPr bwMode="auto">
            <a:xfrm>
              <a:off x="4949257" y="3871771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D36D36AB-9353-404B-9E83-27F9017BA896}"/>
                </a:ext>
              </a:extLst>
            </p:cNvPr>
            <p:cNvCxnSpPr/>
            <p:nvPr/>
          </p:nvCxnSpPr>
          <p:spPr bwMode="auto">
            <a:xfrm>
              <a:off x="4559800" y="3068960"/>
              <a:ext cx="0" cy="123485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DC91062A-29A1-483F-B2A2-90F81C22831A}"/>
                </a:ext>
              </a:extLst>
            </p:cNvPr>
            <p:cNvCxnSpPr/>
            <p:nvPr/>
          </p:nvCxnSpPr>
          <p:spPr bwMode="auto">
            <a:xfrm>
              <a:off x="5135864" y="5311931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FE308A5-750C-49B1-9064-872A6191DFA7}"/>
                </a:ext>
              </a:extLst>
            </p:cNvPr>
            <p:cNvCxnSpPr/>
            <p:nvPr/>
          </p:nvCxnSpPr>
          <p:spPr bwMode="auto">
            <a:xfrm>
              <a:off x="4599835" y="5311931"/>
              <a:ext cx="3888" cy="4239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6675661-EEED-43B8-986A-D8C400010215}"/>
                </a:ext>
              </a:extLst>
            </p:cNvPr>
            <p:cNvSpPr txBox="1"/>
            <p:nvPr/>
          </p:nvSpPr>
          <p:spPr>
            <a:xfrm>
              <a:off x="4997751" y="5764614"/>
              <a:ext cx="1875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r>
                <a:rPr lang="en-US" altLang="ko-KR" sz="1600" baseline="-25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91CE8A3-D71A-4A91-BA6E-62C1E3131DEE}"/>
                </a:ext>
              </a:extLst>
            </p:cNvPr>
            <p:cNvSpPr txBox="1"/>
            <p:nvPr/>
          </p:nvSpPr>
          <p:spPr>
            <a:xfrm>
              <a:off x="4449250" y="4654297"/>
              <a:ext cx="82073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전가산기</a:t>
              </a: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83FB4E34-40AC-4C31-A123-9F23901115F9}"/>
                </a:ext>
              </a:extLst>
            </p:cNvPr>
            <p:cNvGrpSpPr/>
            <p:nvPr/>
          </p:nvGrpSpPr>
          <p:grpSpPr>
            <a:xfrm rot="5400000">
              <a:off x="4729385" y="3378137"/>
              <a:ext cx="448658" cy="534826"/>
              <a:chOff x="1871495" y="3832893"/>
              <a:chExt cx="355153" cy="423364"/>
            </a:xfrm>
          </p:grpSpPr>
          <p:sp>
            <p:nvSpPr>
              <p:cNvPr id="73" name="타원 62">
                <a:extLst>
                  <a:ext uri="{FF2B5EF4-FFF2-40B4-BE49-F238E27FC236}">
                    <a16:creationId xmlns:a16="http://schemas.microsoft.com/office/drawing/2014/main" id="{A3E0FBDA-6BCF-4DA8-8A47-BF9DA0D2BF54}"/>
                  </a:ext>
                </a:extLst>
              </p:cNvPr>
              <p:cNvSpPr/>
              <p:nvPr/>
            </p:nvSpPr>
            <p:spPr bwMode="auto">
              <a:xfrm>
                <a:off x="1871495" y="3850704"/>
                <a:ext cx="58696" cy="386082"/>
              </a:xfrm>
              <a:custGeom>
                <a:avLst/>
                <a:gdLst>
                  <a:gd name="connsiteX0" fmla="*/ 0 w 90467"/>
                  <a:gd name="connsiteY0" fmla="*/ 0 h 553513"/>
                  <a:gd name="connsiteX1" fmla="*/ 90467 w 90467"/>
                  <a:gd name="connsiteY1" fmla="*/ 276756 h 553513"/>
                  <a:gd name="connsiteX2" fmla="*/ 0 w 90467"/>
                  <a:gd name="connsiteY2" fmla="*/ 553513 h 553513"/>
                  <a:gd name="connsiteX3" fmla="*/ 0 w 90467"/>
                  <a:gd name="connsiteY3" fmla="*/ 0 h 553513"/>
                  <a:gd name="connsiteX0" fmla="*/ 0 w 90467"/>
                  <a:gd name="connsiteY0" fmla="*/ 0 h 553513"/>
                  <a:gd name="connsiteX1" fmla="*/ 90467 w 90467"/>
                  <a:gd name="connsiteY1" fmla="*/ 276756 h 553513"/>
                  <a:gd name="connsiteX2" fmla="*/ 0 w 90467"/>
                  <a:gd name="connsiteY2" fmla="*/ 553513 h 553513"/>
                  <a:gd name="connsiteX3" fmla="*/ 0 w 90467"/>
                  <a:gd name="connsiteY3" fmla="*/ 0 h 553513"/>
                  <a:gd name="connsiteX0" fmla="*/ 0 w 90467"/>
                  <a:gd name="connsiteY0" fmla="*/ 0 h 553513"/>
                  <a:gd name="connsiteX1" fmla="*/ 90467 w 90467"/>
                  <a:gd name="connsiteY1" fmla="*/ 276756 h 553513"/>
                  <a:gd name="connsiteX2" fmla="*/ 0 w 90467"/>
                  <a:gd name="connsiteY2" fmla="*/ 553513 h 553513"/>
                  <a:gd name="connsiteX3" fmla="*/ 0 w 90467"/>
                  <a:gd name="connsiteY3" fmla="*/ 0 h 553513"/>
                  <a:gd name="connsiteX0" fmla="*/ 0 w 90467"/>
                  <a:gd name="connsiteY0" fmla="*/ 0 h 553513"/>
                  <a:gd name="connsiteX1" fmla="*/ 90467 w 90467"/>
                  <a:gd name="connsiteY1" fmla="*/ 276756 h 553513"/>
                  <a:gd name="connsiteX2" fmla="*/ 0 w 90467"/>
                  <a:gd name="connsiteY2" fmla="*/ 553513 h 553513"/>
                  <a:gd name="connsiteX3" fmla="*/ 0 w 90467"/>
                  <a:gd name="connsiteY3" fmla="*/ 0 h 553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67" h="553513">
                    <a:moveTo>
                      <a:pt x="0" y="0"/>
                    </a:moveTo>
                    <a:cubicBezTo>
                      <a:pt x="58088" y="79927"/>
                      <a:pt x="90467" y="175054"/>
                      <a:pt x="90467" y="276756"/>
                    </a:cubicBezTo>
                    <a:cubicBezTo>
                      <a:pt x="90467" y="378459"/>
                      <a:pt x="58088" y="473585"/>
                      <a:pt x="0" y="553513"/>
                    </a:cubicBezTo>
                    <a:cubicBezTo>
                      <a:pt x="192881" y="266615"/>
                      <a:pt x="11906" y="8291"/>
                      <a:pt x="0" y="0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타원 57">
                <a:extLst>
                  <a:ext uri="{FF2B5EF4-FFF2-40B4-BE49-F238E27FC236}">
                    <a16:creationId xmlns:a16="http://schemas.microsoft.com/office/drawing/2014/main" id="{CF6FB5DD-3A3C-4C9A-8336-D03CB2B7A288}"/>
                  </a:ext>
                </a:extLst>
              </p:cNvPr>
              <p:cNvSpPr/>
              <p:nvPr/>
            </p:nvSpPr>
            <p:spPr bwMode="auto">
              <a:xfrm>
                <a:off x="1889953" y="3832893"/>
                <a:ext cx="336695" cy="423364"/>
              </a:xfrm>
              <a:custGeom>
                <a:avLst/>
                <a:gdLst/>
                <a:ahLst/>
                <a:cxnLst/>
                <a:rect l="l" t="t" r="r" b="b"/>
                <a:pathLst>
                  <a:path w="1447676" h="1440160">
                    <a:moveTo>
                      <a:pt x="7516" y="0"/>
                    </a:moveTo>
                    <a:cubicBezTo>
                      <a:pt x="802894" y="0"/>
                      <a:pt x="1447676" y="322391"/>
                      <a:pt x="1447676" y="720080"/>
                    </a:cubicBezTo>
                    <a:cubicBezTo>
                      <a:pt x="1447676" y="1117769"/>
                      <a:pt x="802894" y="1440160"/>
                      <a:pt x="7516" y="1440160"/>
                    </a:cubicBezTo>
                    <a:lnTo>
                      <a:pt x="0" y="1439970"/>
                    </a:lnTo>
                    <a:cubicBezTo>
                      <a:pt x="186594" y="1234525"/>
                      <a:pt x="295548" y="986777"/>
                      <a:pt x="295548" y="720080"/>
                    </a:cubicBezTo>
                    <a:cubicBezTo>
                      <a:pt x="295548" y="453383"/>
                      <a:pt x="186594" y="205636"/>
                      <a:pt x="0" y="190"/>
                    </a:cubicBezTo>
                    <a:cubicBezTo>
                      <a:pt x="2503" y="3"/>
                      <a:pt x="5009" y="0"/>
                      <a:pt x="7516" y="0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AD47F13B-177E-4C3B-8708-FC25067AB305}"/>
                </a:ext>
              </a:extLst>
            </p:cNvPr>
            <p:cNvCxnSpPr/>
            <p:nvPr/>
          </p:nvCxnSpPr>
          <p:spPr bwMode="auto">
            <a:xfrm>
              <a:off x="4815460" y="3073896"/>
              <a:ext cx="0" cy="3932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369C53AA-4B1E-49D2-BBDD-5F9D701B11D9}"/>
                </a:ext>
              </a:extLst>
            </p:cNvPr>
            <p:cNvCxnSpPr/>
            <p:nvPr/>
          </p:nvCxnSpPr>
          <p:spPr bwMode="auto">
            <a:xfrm>
              <a:off x="5063856" y="3275087"/>
              <a:ext cx="0" cy="1966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0103254-4301-464D-A0DE-9B453A8D6C26}"/>
                </a:ext>
              </a:extLst>
            </p:cNvPr>
            <p:cNvCxnSpPr/>
            <p:nvPr/>
          </p:nvCxnSpPr>
          <p:spPr bwMode="auto">
            <a:xfrm>
              <a:off x="4041058" y="5735909"/>
              <a:ext cx="56408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3D4E8AC-E9BD-49B1-9FB2-A3416C916D7D}"/>
                </a:ext>
              </a:extLst>
            </p:cNvPr>
            <p:cNvSpPr/>
            <p:nvPr/>
          </p:nvSpPr>
          <p:spPr bwMode="auto">
            <a:xfrm rot="5400000">
              <a:off x="5906686" y="4231811"/>
              <a:ext cx="1008112" cy="115212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8CB44BAC-6611-4F03-B9BC-BEA311F28B5E}"/>
                </a:ext>
              </a:extLst>
            </p:cNvPr>
            <p:cNvCxnSpPr/>
            <p:nvPr/>
          </p:nvCxnSpPr>
          <p:spPr bwMode="auto">
            <a:xfrm flipH="1">
              <a:off x="6992440" y="4828510"/>
              <a:ext cx="19566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EE7B727-65C6-42EF-BB83-98D57F894436}"/>
                </a:ext>
              </a:extLst>
            </p:cNvPr>
            <p:cNvCxnSpPr/>
            <p:nvPr/>
          </p:nvCxnSpPr>
          <p:spPr bwMode="auto">
            <a:xfrm>
              <a:off x="6512167" y="3871771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2FE8DE8E-98B0-4BD9-A6E9-B48E9B6C88DD}"/>
                </a:ext>
              </a:extLst>
            </p:cNvPr>
            <p:cNvCxnSpPr/>
            <p:nvPr/>
          </p:nvCxnSpPr>
          <p:spPr bwMode="auto">
            <a:xfrm>
              <a:off x="6122710" y="3068960"/>
              <a:ext cx="0" cy="123485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DC1F626E-3890-4002-8543-4E09A72E14F0}"/>
                </a:ext>
              </a:extLst>
            </p:cNvPr>
            <p:cNvCxnSpPr/>
            <p:nvPr/>
          </p:nvCxnSpPr>
          <p:spPr bwMode="auto">
            <a:xfrm>
              <a:off x="6698774" y="5311931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79280575-0283-4C6B-BDA9-5FBAA4173E4F}"/>
                </a:ext>
              </a:extLst>
            </p:cNvPr>
            <p:cNvCxnSpPr/>
            <p:nvPr/>
          </p:nvCxnSpPr>
          <p:spPr bwMode="auto">
            <a:xfrm>
              <a:off x="6162745" y="5311931"/>
              <a:ext cx="3888" cy="4239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7CC0E89-864E-4963-A947-D638BFFB8940}"/>
                </a:ext>
              </a:extLst>
            </p:cNvPr>
            <p:cNvSpPr txBox="1"/>
            <p:nvPr/>
          </p:nvSpPr>
          <p:spPr>
            <a:xfrm>
              <a:off x="6560661" y="5764614"/>
              <a:ext cx="1875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r>
                <a:rPr lang="en-US" altLang="ko-KR" sz="1600" baseline="-25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D286D45-CF5C-47A2-B36F-30868B7E419F}"/>
                </a:ext>
              </a:extLst>
            </p:cNvPr>
            <p:cNvSpPr txBox="1"/>
            <p:nvPr/>
          </p:nvSpPr>
          <p:spPr>
            <a:xfrm>
              <a:off x="6033426" y="4654297"/>
              <a:ext cx="82073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전가산기</a:t>
              </a: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A3C578AF-882B-40E4-A5DA-122CFE192008}"/>
                </a:ext>
              </a:extLst>
            </p:cNvPr>
            <p:cNvGrpSpPr/>
            <p:nvPr/>
          </p:nvGrpSpPr>
          <p:grpSpPr>
            <a:xfrm rot="5400000">
              <a:off x="6292295" y="3378137"/>
              <a:ext cx="448658" cy="534826"/>
              <a:chOff x="1871495" y="3832893"/>
              <a:chExt cx="355153" cy="423364"/>
            </a:xfrm>
          </p:grpSpPr>
          <p:sp>
            <p:nvSpPr>
              <p:cNvPr id="71" name="타원 62">
                <a:extLst>
                  <a:ext uri="{FF2B5EF4-FFF2-40B4-BE49-F238E27FC236}">
                    <a16:creationId xmlns:a16="http://schemas.microsoft.com/office/drawing/2014/main" id="{C1E49A68-F5DE-4664-9FA1-7AA08069CFEA}"/>
                  </a:ext>
                </a:extLst>
              </p:cNvPr>
              <p:cNvSpPr/>
              <p:nvPr/>
            </p:nvSpPr>
            <p:spPr bwMode="auto">
              <a:xfrm>
                <a:off x="1871495" y="3850704"/>
                <a:ext cx="58696" cy="386082"/>
              </a:xfrm>
              <a:custGeom>
                <a:avLst/>
                <a:gdLst>
                  <a:gd name="connsiteX0" fmla="*/ 0 w 90467"/>
                  <a:gd name="connsiteY0" fmla="*/ 0 h 553513"/>
                  <a:gd name="connsiteX1" fmla="*/ 90467 w 90467"/>
                  <a:gd name="connsiteY1" fmla="*/ 276756 h 553513"/>
                  <a:gd name="connsiteX2" fmla="*/ 0 w 90467"/>
                  <a:gd name="connsiteY2" fmla="*/ 553513 h 553513"/>
                  <a:gd name="connsiteX3" fmla="*/ 0 w 90467"/>
                  <a:gd name="connsiteY3" fmla="*/ 0 h 553513"/>
                  <a:gd name="connsiteX0" fmla="*/ 0 w 90467"/>
                  <a:gd name="connsiteY0" fmla="*/ 0 h 553513"/>
                  <a:gd name="connsiteX1" fmla="*/ 90467 w 90467"/>
                  <a:gd name="connsiteY1" fmla="*/ 276756 h 553513"/>
                  <a:gd name="connsiteX2" fmla="*/ 0 w 90467"/>
                  <a:gd name="connsiteY2" fmla="*/ 553513 h 553513"/>
                  <a:gd name="connsiteX3" fmla="*/ 0 w 90467"/>
                  <a:gd name="connsiteY3" fmla="*/ 0 h 553513"/>
                  <a:gd name="connsiteX0" fmla="*/ 0 w 90467"/>
                  <a:gd name="connsiteY0" fmla="*/ 0 h 553513"/>
                  <a:gd name="connsiteX1" fmla="*/ 90467 w 90467"/>
                  <a:gd name="connsiteY1" fmla="*/ 276756 h 553513"/>
                  <a:gd name="connsiteX2" fmla="*/ 0 w 90467"/>
                  <a:gd name="connsiteY2" fmla="*/ 553513 h 553513"/>
                  <a:gd name="connsiteX3" fmla="*/ 0 w 90467"/>
                  <a:gd name="connsiteY3" fmla="*/ 0 h 553513"/>
                  <a:gd name="connsiteX0" fmla="*/ 0 w 90467"/>
                  <a:gd name="connsiteY0" fmla="*/ 0 h 553513"/>
                  <a:gd name="connsiteX1" fmla="*/ 90467 w 90467"/>
                  <a:gd name="connsiteY1" fmla="*/ 276756 h 553513"/>
                  <a:gd name="connsiteX2" fmla="*/ 0 w 90467"/>
                  <a:gd name="connsiteY2" fmla="*/ 553513 h 553513"/>
                  <a:gd name="connsiteX3" fmla="*/ 0 w 90467"/>
                  <a:gd name="connsiteY3" fmla="*/ 0 h 553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67" h="553513">
                    <a:moveTo>
                      <a:pt x="0" y="0"/>
                    </a:moveTo>
                    <a:cubicBezTo>
                      <a:pt x="58088" y="79927"/>
                      <a:pt x="90467" y="175054"/>
                      <a:pt x="90467" y="276756"/>
                    </a:cubicBezTo>
                    <a:cubicBezTo>
                      <a:pt x="90467" y="378459"/>
                      <a:pt x="58088" y="473585"/>
                      <a:pt x="0" y="553513"/>
                    </a:cubicBezTo>
                    <a:cubicBezTo>
                      <a:pt x="192881" y="266615"/>
                      <a:pt x="11906" y="8291"/>
                      <a:pt x="0" y="0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2" name="타원 57">
                <a:extLst>
                  <a:ext uri="{FF2B5EF4-FFF2-40B4-BE49-F238E27FC236}">
                    <a16:creationId xmlns:a16="http://schemas.microsoft.com/office/drawing/2014/main" id="{6793D2ED-6B3D-4A25-A5D2-106A3BE9D956}"/>
                  </a:ext>
                </a:extLst>
              </p:cNvPr>
              <p:cNvSpPr/>
              <p:nvPr/>
            </p:nvSpPr>
            <p:spPr bwMode="auto">
              <a:xfrm>
                <a:off x="1889953" y="3832893"/>
                <a:ext cx="336695" cy="423364"/>
              </a:xfrm>
              <a:custGeom>
                <a:avLst/>
                <a:gdLst/>
                <a:ahLst/>
                <a:cxnLst/>
                <a:rect l="l" t="t" r="r" b="b"/>
                <a:pathLst>
                  <a:path w="1447676" h="1440160">
                    <a:moveTo>
                      <a:pt x="7516" y="0"/>
                    </a:moveTo>
                    <a:cubicBezTo>
                      <a:pt x="802894" y="0"/>
                      <a:pt x="1447676" y="322391"/>
                      <a:pt x="1447676" y="720080"/>
                    </a:cubicBezTo>
                    <a:cubicBezTo>
                      <a:pt x="1447676" y="1117769"/>
                      <a:pt x="802894" y="1440160"/>
                      <a:pt x="7516" y="1440160"/>
                    </a:cubicBezTo>
                    <a:lnTo>
                      <a:pt x="0" y="1439970"/>
                    </a:lnTo>
                    <a:cubicBezTo>
                      <a:pt x="186594" y="1234525"/>
                      <a:pt x="295548" y="986777"/>
                      <a:pt x="295548" y="720080"/>
                    </a:cubicBezTo>
                    <a:cubicBezTo>
                      <a:pt x="295548" y="453383"/>
                      <a:pt x="186594" y="205636"/>
                      <a:pt x="0" y="190"/>
                    </a:cubicBezTo>
                    <a:cubicBezTo>
                      <a:pt x="2503" y="3"/>
                      <a:pt x="5009" y="0"/>
                      <a:pt x="7516" y="0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04C3C208-E511-4639-AEA7-70FD57031022}"/>
                </a:ext>
              </a:extLst>
            </p:cNvPr>
            <p:cNvCxnSpPr/>
            <p:nvPr/>
          </p:nvCxnSpPr>
          <p:spPr bwMode="auto">
            <a:xfrm>
              <a:off x="6378370" y="3073896"/>
              <a:ext cx="0" cy="3932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80021059-8922-4EDC-A33F-91D10FD68228}"/>
                </a:ext>
              </a:extLst>
            </p:cNvPr>
            <p:cNvCxnSpPr/>
            <p:nvPr/>
          </p:nvCxnSpPr>
          <p:spPr bwMode="auto">
            <a:xfrm>
              <a:off x="6626766" y="3275087"/>
              <a:ext cx="0" cy="1966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465899A6-ACC7-49D6-877F-9202E6FD15CD}"/>
                </a:ext>
              </a:extLst>
            </p:cNvPr>
            <p:cNvCxnSpPr/>
            <p:nvPr/>
          </p:nvCxnSpPr>
          <p:spPr bwMode="auto">
            <a:xfrm>
              <a:off x="5609303" y="5735909"/>
              <a:ext cx="55874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E197D4B4-F5D3-46F7-9B03-F989CFF8D293}"/>
                </a:ext>
              </a:extLst>
            </p:cNvPr>
            <p:cNvCxnSpPr/>
            <p:nvPr/>
          </p:nvCxnSpPr>
          <p:spPr bwMode="auto">
            <a:xfrm flipH="1">
              <a:off x="3857960" y="4796028"/>
              <a:ext cx="18786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F4543BD5-815B-4D6A-9569-D20A9AE72733}"/>
                </a:ext>
              </a:extLst>
            </p:cNvPr>
            <p:cNvCxnSpPr/>
            <p:nvPr/>
          </p:nvCxnSpPr>
          <p:spPr bwMode="auto">
            <a:xfrm>
              <a:off x="4045409" y="4796447"/>
              <a:ext cx="0" cy="93680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57F787AA-8406-472A-B811-3F22D3AAB8BB}"/>
                </a:ext>
              </a:extLst>
            </p:cNvPr>
            <p:cNvCxnSpPr/>
            <p:nvPr/>
          </p:nvCxnSpPr>
          <p:spPr bwMode="auto">
            <a:xfrm flipH="1">
              <a:off x="5427388" y="4796028"/>
              <a:ext cx="18786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C4ED3AE4-8B2A-4B9C-89B8-4E55AF4CCC94}"/>
                </a:ext>
              </a:extLst>
            </p:cNvPr>
            <p:cNvCxnSpPr/>
            <p:nvPr/>
          </p:nvCxnSpPr>
          <p:spPr bwMode="auto">
            <a:xfrm>
              <a:off x="5614837" y="4796447"/>
              <a:ext cx="0" cy="93680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6067ADD-AC47-4DDA-A6D5-4242E4B99165}"/>
                </a:ext>
              </a:extLst>
            </p:cNvPr>
            <p:cNvCxnSpPr/>
            <p:nvPr/>
          </p:nvCxnSpPr>
          <p:spPr bwMode="auto">
            <a:xfrm flipV="1">
              <a:off x="7181851" y="3270498"/>
              <a:ext cx="0" cy="15573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0BBAE125-E6CD-44DF-846D-E5A52E01B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6800" y="3234601"/>
              <a:ext cx="60955" cy="60955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4B46FD9B-3B99-48B0-8ECF-E42A3598F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5764" y="3234120"/>
              <a:ext cx="60955" cy="60955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AE1BA218-CC6D-4A08-975C-9AF8C57A5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0645" y="3239406"/>
              <a:ext cx="60955" cy="60955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BDEA9482-EF1E-4948-B7FD-A4F39A3D5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0907" y="3239406"/>
              <a:ext cx="60955" cy="60955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5C31A02-CDED-48BE-BF77-E0D6D8E1D5A7}"/>
                </a:ext>
              </a:extLst>
            </p:cNvPr>
            <p:cNvSpPr txBox="1"/>
            <p:nvPr/>
          </p:nvSpPr>
          <p:spPr>
            <a:xfrm>
              <a:off x="7516058" y="3172326"/>
              <a:ext cx="32541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a’/s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252B86C-7795-4FD4-B8ED-6039457585E7}"/>
              </a:ext>
            </a:extLst>
          </p:cNvPr>
          <p:cNvSpPr/>
          <p:nvPr/>
        </p:nvSpPr>
        <p:spPr>
          <a:xfrm>
            <a:off x="2538411" y="1916832"/>
            <a:ext cx="1684268" cy="388842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59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4-bit ALU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1-bit</a:t>
            </a:r>
            <a:r>
              <a:rPr lang="ko-KR" altLang="en-US" dirty="0"/>
              <a:t> </a:t>
            </a:r>
            <a:r>
              <a:rPr lang="en-US" altLang="ko-KR" dirty="0"/>
              <a:t>ALU</a:t>
            </a:r>
            <a:r>
              <a:rPr lang="ko-KR" altLang="en-US" dirty="0"/>
              <a:t> 모듈을 연결하여 </a:t>
            </a:r>
            <a:r>
              <a:rPr lang="en-US" altLang="ko-KR" dirty="0"/>
              <a:t>4-bit</a:t>
            </a:r>
            <a:r>
              <a:rPr lang="ko-KR" altLang="en-US" dirty="0"/>
              <a:t> </a:t>
            </a:r>
            <a:r>
              <a:rPr lang="en-US" altLang="ko-KR" dirty="0"/>
              <a:t>ALU </a:t>
            </a:r>
            <a:r>
              <a:rPr lang="ko-KR" altLang="en-US" dirty="0"/>
              <a:t>모듈 구성</a:t>
            </a: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모듈을 연결하여 확장 가능하도록 </a:t>
            </a:r>
            <a:r>
              <a:rPr lang="en-US" altLang="ko-KR" dirty="0"/>
              <a:t>Ci </a:t>
            </a:r>
            <a:r>
              <a:rPr lang="ko-KR" altLang="en-US" dirty="0"/>
              <a:t>입력</a:t>
            </a:r>
            <a:r>
              <a:rPr lang="en-US" altLang="ko-KR" dirty="0"/>
              <a:t> </a:t>
            </a:r>
            <a:r>
              <a:rPr lang="ko-KR" altLang="en-US" dirty="0"/>
              <a:t>제공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A7356B-B91D-489B-96C9-CE8944D9B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803908"/>
            <a:ext cx="5112568" cy="477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14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8-bit ALU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4-bit</a:t>
            </a:r>
            <a:r>
              <a:rPr lang="ko-KR" altLang="en-US" dirty="0"/>
              <a:t> </a:t>
            </a:r>
            <a:r>
              <a:rPr lang="en-US" altLang="ko-KR" dirty="0"/>
              <a:t>ALU</a:t>
            </a:r>
            <a:r>
              <a:rPr lang="ko-KR" altLang="en-US" dirty="0"/>
              <a:t> 모듈을 연결하여 </a:t>
            </a:r>
            <a:r>
              <a:rPr lang="en-US" altLang="ko-KR" dirty="0"/>
              <a:t>8-bit</a:t>
            </a:r>
            <a:r>
              <a:rPr lang="ko-KR" altLang="en-US" dirty="0"/>
              <a:t> </a:t>
            </a:r>
            <a:r>
              <a:rPr lang="en-US" altLang="ko-KR" dirty="0"/>
              <a:t>ALU </a:t>
            </a:r>
            <a:r>
              <a:rPr lang="ko-KR" altLang="en-US" dirty="0"/>
              <a:t>완성</a:t>
            </a:r>
            <a:endParaRPr lang="en-US" altLang="ko-KR" dirty="0"/>
          </a:p>
          <a:p>
            <a:pPr lvl="1" indent="-342900">
              <a:buFontTx/>
              <a:buChar char="-"/>
            </a:pPr>
            <a:r>
              <a:rPr lang="en-US" altLang="ko-KR" dirty="0"/>
              <a:t>Ci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2" indent="-342900">
              <a:buFontTx/>
              <a:buChar char="-"/>
            </a:pPr>
            <a:r>
              <a:rPr lang="ko-KR" altLang="en-US" dirty="0"/>
              <a:t>덧셈</a:t>
            </a:r>
            <a:r>
              <a:rPr lang="en-US" altLang="ko-KR" dirty="0"/>
              <a:t>: Ci = 0</a:t>
            </a:r>
          </a:p>
          <a:p>
            <a:pPr lvl="2" indent="-342900">
              <a:buFontTx/>
              <a:buChar char="-"/>
            </a:pPr>
            <a:r>
              <a:rPr lang="ko-KR" altLang="en-US" dirty="0"/>
              <a:t>뺄셈</a:t>
            </a:r>
            <a:r>
              <a:rPr lang="en-US" altLang="ko-KR" dirty="0"/>
              <a:t>: Ci = 1</a:t>
            </a:r>
          </a:p>
          <a:p>
            <a:pPr lvl="2" indent="-342900">
              <a:buFontTx/>
              <a:buChar char="-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7E0DA2-9ED1-4FFE-8EB7-0F4A9BA34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564171"/>
            <a:ext cx="5921921" cy="338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2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880CB-0EA0-436F-9CC4-93E59F70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Main circuit </a:t>
            </a:r>
            <a:r>
              <a:rPr lang="ko-KR" altLang="en-US" sz="2800" dirty="0"/>
              <a:t>출력 모양</a:t>
            </a:r>
            <a:endParaRPr lang="en-US" altLang="ko-KR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7E54B-8757-4BF7-B3BB-8233BC3EB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이름 추가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8204F1-C5B5-4409-BD56-14F9C3FDF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16832"/>
            <a:ext cx="4572000" cy="2828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2373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8324C-955D-4D97-A828-BD72BA1C7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0EFB0-2A51-41DF-B6DE-2B7676D6D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다음과 같이 </a:t>
            </a:r>
            <a:r>
              <a:rPr lang="en-US" altLang="ko-KR" sz="2400" dirty="0"/>
              <a:t>5</a:t>
            </a:r>
            <a:r>
              <a:rPr lang="ko-KR" altLang="en-US" sz="2400" dirty="0"/>
              <a:t>개의 </a:t>
            </a:r>
            <a:r>
              <a:rPr lang="en-US" altLang="ko-KR" sz="2400" dirty="0"/>
              <a:t>subcircuit </a:t>
            </a:r>
            <a:r>
              <a:rPr lang="ko-KR" altLang="en-US" sz="2400" dirty="0"/>
              <a:t>로</a:t>
            </a:r>
            <a:r>
              <a:rPr lang="en-US" altLang="ko-KR" sz="2400" dirty="0"/>
              <a:t> </a:t>
            </a:r>
            <a:r>
              <a:rPr lang="ko-KR" altLang="en-US" sz="2400" dirty="0"/>
              <a:t>구성된 </a:t>
            </a:r>
            <a:r>
              <a:rPr lang="ko-KR" altLang="en-US" sz="2400" dirty="0" err="1"/>
              <a:t>로지심</a:t>
            </a:r>
            <a:r>
              <a:rPr lang="ko-KR" altLang="en-US" sz="2400" dirty="0"/>
              <a:t> 회로</a:t>
            </a:r>
            <a:endParaRPr lang="en-US" altLang="ko-KR" sz="2400" dirty="0"/>
          </a:p>
          <a:p>
            <a:pPr lvl="1"/>
            <a:r>
              <a:rPr lang="en-US" altLang="ko-KR" sz="2200" dirty="0"/>
              <a:t>Main</a:t>
            </a:r>
          </a:p>
          <a:p>
            <a:pPr lvl="1"/>
            <a:r>
              <a:rPr lang="ko-KR" altLang="en-US" sz="2200" dirty="0"/>
              <a:t>전가산기</a:t>
            </a:r>
            <a:endParaRPr lang="en-US" altLang="ko-KR" sz="2200" dirty="0"/>
          </a:p>
          <a:p>
            <a:pPr lvl="1"/>
            <a:r>
              <a:rPr lang="en-US" altLang="ko-KR" sz="2200" dirty="0"/>
              <a:t>1bit ALU</a:t>
            </a:r>
          </a:p>
          <a:p>
            <a:pPr lvl="1"/>
            <a:r>
              <a:rPr lang="en-US" altLang="ko-KR" sz="2200" dirty="0"/>
              <a:t>4bit ALU</a:t>
            </a:r>
          </a:p>
          <a:p>
            <a:pPr lvl="1"/>
            <a:r>
              <a:rPr lang="en-US" altLang="ko-KR" sz="2200" dirty="0"/>
              <a:t>8bit ALU</a:t>
            </a:r>
          </a:p>
          <a:p>
            <a:endParaRPr lang="en-US" altLang="ko-KR" sz="2400" dirty="0"/>
          </a:p>
          <a:p>
            <a:r>
              <a:rPr lang="ko-KR" altLang="en-US" dirty="0"/>
              <a:t>파일 이름</a:t>
            </a:r>
            <a:endParaRPr lang="en-US" altLang="ko-KR" dirty="0"/>
          </a:p>
          <a:p>
            <a:pPr lvl="1"/>
            <a:r>
              <a:rPr lang="en-US" altLang="ko-KR" dirty="0"/>
              <a:t>hw3-</a:t>
            </a:r>
            <a:r>
              <a:rPr lang="ko-KR" altLang="en-US" dirty="0"/>
              <a:t>이름</a:t>
            </a:r>
            <a:r>
              <a:rPr lang="en-US" altLang="ko-KR" dirty="0"/>
              <a:t>.circ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제출 마감시간</a:t>
            </a:r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3</a:t>
            </a:r>
            <a:r>
              <a:rPr lang="ko-KR" altLang="en-US" dirty="0"/>
              <a:t>일 </a:t>
            </a:r>
            <a:r>
              <a:rPr lang="en-US" altLang="ko-KR" dirty="0"/>
              <a:t>23</a:t>
            </a:r>
            <a:r>
              <a:rPr lang="ko-KR" altLang="en-US" dirty="0"/>
              <a:t>시</a:t>
            </a:r>
            <a:r>
              <a:rPr lang="en-US" altLang="ko-KR" dirty="0"/>
              <a:t>59</a:t>
            </a:r>
            <a:r>
              <a:rPr lang="ko-KR" altLang="en-US" dirty="0"/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184117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12700" algn="ctr">
          <a:solidFill>
            <a:schemeClr val="tx1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9253</TotalTime>
  <Words>310</Words>
  <Application>Microsoft Office PowerPoint</Application>
  <PresentationFormat>화면 슬라이드 쇼(4:3)</PresentationFormat>
  <Paragraphs>117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HW3 8-bit Simple ALU </vt:lpstr>
      <vt:lpstr>Op code</vt:lpstr>
      <vt:lpstr>계층적 구조를 사용하여 설계 </vt:lpstr>
      <vt:lpstr>4 가지 연산 기능의 1-bit ALU 모듈구성</vt:lpstr>
      <vt:lpstr>덧셈, 뺄셈 연산</vt:lpstr>
      <vt:lpstr>4-bit ALU 모듈</vt:lpstr>
      <vt:lpstr>8-bit ALU 모듈</vt:lpstr>
      <vt:lpstr>Main circuit 출력 모양</vt:lpstr>
      <vt:lpstr>제출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</dc:creator>
  <cp:lastModifiedBy>석 민규</cp:lastModifiedBy>
  <cp:revision>554</cp:revision>
  <dcterms:created xsi:type="dcterms:W3CDTF">2014-06-24T08:49:31Z</dcterms:created>
  <dcterms:modified xsi:type="dcterms:W3CDTF">2022-05-02T06:44:53Z</dcterms:modified>
</cp:coreProperties>
</file>