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311" r:id="rId5"/>
    <p:sldId id="284" r:id="rId6"/>
    <p:sldId id="312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>
      <p:cViewPr varScale="1">
        <p:scale>
          <a:sx n="121" d="100"/>
          <a:sy n="121" d="100"/>
        </p:scale>
        <p:origin x="96" y="744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11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hyperlink" Target="https://www.nodespringboo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square.com/asse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hyperlink" Target="https://portal.azure.com/#@sktda.onmicrosoft.com/resource/subscriptions/9ebb0d63-8327-402a-bdd4-e222b01329a1/resourceGroups/rg-skcc1-network-dev/providers/microsoft.cdn/profiles/skcc-network-cdn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hyperlink" Target="https://www.sksquare.com/assets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909495" y="2737634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 10.234.5.36/8009,7500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3" idx="7"/>
            <a:endCxn id="14" idx="1"/>
          </p:cNvCxnSpPr>
          <p:nvPr/>
        </p:nvCxnSpPr>
        <p:spPr>
          <a:xfrm flipV="1">
            <a:off x="4682359" y="3169434"/>
            <a:ext cx="1227136" cy="18073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2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15622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909495" y="4740144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55" idx="3"/>
            <a:endCxn id="191" idx="1"/>
          </p:cNvCxnSpPr>
          <p:nvPr/>
        </p:nvCxnSpPr>
        <p:spPr>
          <a:xfrm>
            <a:off x="7205495" y="5171944"/>
            <a:ext cx="1010127" cy="226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28" y="5477820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1951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13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750694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5649617" y="2495795"/>
            <a:ext cx="22627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8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6557495" y="3601234"/>
            <a:ext cx="24761" cy="11389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8B1F6C6-D8D3-4A02-9E14-FEB6B8E5AD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3" y="2470114"/>
            <a:ext cx="279673" cy="27967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E049CEB-CE8E-4D8A-AFA9-8661B8BA1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66" y="4400637"/>
            <a:ext cx="279673" cy="27967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D57890-780A-4BC0-8E26-C905EE37645E}"/>
              </a:ext>
            </a:extLst>
          </p:cNvPr>
          <p:cNvSpPr/>
          <p:nvPr/>
        </p:nvSpPr>
        <p:spPr bwMode="auto">
          <a:xfrm>
            <a:off x="5317559" y="2115479"/>
            <a:ext cx="2763006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F365A5-D992-4379-B918-D01A25E198B3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E9ECC4-C07E-419B-A8E8-6AC3AE52F5AD}"/>
              </a:ext>
            </a:extLst>
          </p:cNvPr>
          <p:cNvSpPr/>
          <p:nvPr/>
        </p:nvSpPr>
        <p:spPr bwMode="auto">
          <a:xfrm>
            <a:off x="5465255" y="2457224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1D24B8-59E2-4518-B545-4B03ACE5099F}"/>
              </a:ext>
            </a:extLst>
          </p:cNvPr>
          <p:cNvSpPr/>
          <p:nvPr/>
        </p:nvSpPr>
        <p:spPr bwMode="auto">
          <a:xfrm>
            <a:off x="1970690" y="1915795"/>
            <a:ext cx="6479627" cy="3737124"/>
          </a:xfrm>
          <a:custGeom>
            <a:avLst/>
            <a:gdLst>
              <a:gd name="connsiteX0" fmla="*/ 0 w 6479627"/>
              <a:gd name="connsiteY0" fmla="*/ 15481 h 3737124"/>
              <a:gd name="connsiteX1" fmla="*/ 315310 w 6479627"/>
              <a:gd name="connsiteY1" fmla="*/ 7598 h 3737124"/>
              <a:gd name="connsiteX2" fmla="*/ 496613 w 6479627"/>
              <a:gd name="connsiteY2" fmla="*/ 110074 h 3737124"/>
              <a:gd name="connsiteX3" fmla="*/ 606972 w 6479627"/>
              <a:gd name="connsiteY3" fmla="*/ 504212 h 3737124"/>
              <a:gd name="connsiteX4" fmla="*/ 630620 w 6479627"/>
              <a:gd name="connsiteY4" fmla="*/ 1095419 h 3737124"/>
              <a:gd name="connsiteX5" fmla="*/ 859220 w 6479627"/>
              <a:gd name="connsiteY5" fmla="*/ 1387081 h 3737124"/>
              <a:gd name="connsiteX6" fmla="*/ 1876096 w 6479627"/>
              <a:gd name="connsiteY6" fmla="*/ 1434377 h 3737124"/>
              <a:gd name="connsiteX7" fmla="*/ 2711669 w 6479627"/>
              <a:gd name="connsiteY7" fmla="*/ 1434377 h 3737124"/>
              <a:gd name="connsiteX8" fmla="*/ 3846786 w 6479627"/>
              <a:gd name="connsiteY8" fmla="*/ 1355550 h 3737124"/>
              <a:gd name="connsiteX9" fmla="*/ 4800600 w 6479627"/>
              <a:gd name="connsiteY9" fmla="*/ 1071771 h 3737124"/>
              <a:gd name="connsiteX10" fmla="*/ 5202620 w 6479627"/>
              <a:gd name="connsiteY10" fmla="*/ 1339784 h 3737124"/>
              <a:gd name="connsiteX11" fmla="*/ 5226269 w 6479627"/>
              <a:gd name="connsiteY11" fmla="*/ 1639329 h 3737124"/>
              <a:gd name="connsiteX12" fmla="*/ 5210503 w 6479627"/>
              <a:gd name="connsiteY12" fmla="*/ 3349888 h 3737124"/>
              <a:gd name="connsiteX13" fmla="*/ 5715000 w 6479627"/>
              <a:gd name="connsiteY13" fmla="*/ 3736143 h 3737124"/>
              <a:gd name="connsiteX14" fmla="*/ 6148551 w 6479627"/>
              <a:gd name="connsiteY14" fmla="*/ 3460246 h 3737124"/>
              <a:gd name="connsiteX15" fmla="*/ 6400800 w 6479627"/>
              <a:gd name="connsiteY15" fmla="*/ 3444481 h 3737124"/>
              <a:gd name="connsiteX16" fmla="*/ 6479627 w 6479627"/>
              <a:gd name="connsiteY16" fmla="*/ 3570605 h 373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9627" h="3737124">
                <a:moveTo>
                  <a:pt x="0" y="15481"/>
                </a:moveTo>
                <a:cubicBezTo>
                  <a:pt x="116270" y="3657"/>
                  <a:pt x="232541" y="-8167"/>
                  <a:pt x="315310" y="7598"/>
                </a:cubicBezTo>
                <a:cubicBezTo>
                  <a:pt x="398079" y="23363"/>
                  <a:pt x="448003" y="27305"/>
                  <a:pt x="496613" y="110074"/>
                </a:cubicBezTo>
                <a:cubicBezTo>
                  <a:pt x="545223" y="192843"/>
                  <a:pt x="584638" y="339988"/>
                  <a:pt x="606972" y="504212"/>
                </a:cubicBezTo>
                <a:cubicBezTo>
                  <a:pt x="629306" y="668436"/>
                  <a:pt x="588579" y="948274"/>
                  <a:pt x="630620" y="1095419"/>
                </a:cubicBezTo>
                <a:cubicBezTo>
                  <a:pt x="672661" y="1242564"/>
                  <a:pt x="651641" y="1330588"/>
                  <a:pt x="859220" y="1387081"/>
                </a:cubicBezTo>
                <a:cubicBezTo>
                  <a:pt x="1066799" y="1443574"/>
                  <a:pt x="1567355" y="1426494"/>
                  <a:pt x="1876096" y="1434377"/>
                </a:cubicBezTo>
                <a:cubicBezTo>
                  <a:pt x="2184838" y="1442260"/>
                  <a:pt x="2383221" y="1447515"/>
                  <a:pt x="2711669" y="1434377"/>
                </a:cubicBezTo>
                <a:cubicBezTo>
                  <a:pt x="3040117" y="1421239"/>
                  <a:pt x="3498631" y="1415984"/>
                  <a:pt x="3846786" y="1355550"/>
                </a:cubicBezTo>
                <a:cubicBezTo>
                  <a:pt x="4194941" y="1295116"/>
                  <a:pt x="4574628" y="1074399"/>
                  <a:pt x="4800600" y="1071771"/>
                </a:cubicBezTo>
                <a:cubicBezTo>
                  <a:pt x="5026572" y="1069143"/>
                  <a:pt x="5131675" y="1245191"/>
                  <a:pt x="5202620" y="1339784"/>
                </a:cubicBezTo>
                <a:cubicBezTo>
                  <a:pt x="5273565" y="1434377"/>
                  <a:pt x="5224955" y="1304312"/>
                  <a:pt x="5226269" y="1639329"/>
                </a:cubicBezTo>
                <a:cubicBezTo>
                  <a:pt x="5227583" y="1974346"/>
                  <a:pt x="5129048" y="3000419"/>
                  <a:pt x="5210503" y="3349888"/>
                </a:cubicBezTo>
                <a:cubicBezTo>
                  <a:pt x="5291958" y="3699357"/>
                  <a:pt x="5558659" y="3717750"/>
                  <a:pt x="5715000" y="3736143"/>
                </a:cubicBezTo>
                <a:cubicBezTo>
                  <a:pt x="5871341" y="3754536"/>
                  <a:pt x="6034251" y="3508856"/>
                  <a:pt x="6148551" y="3460246"/>
                </a:cubicBezTo>
                <a:cubicBezTo>
                  <a:pt x="6262851" y="3411636"/>
                  <a:pt x="6345621" y="3426088"/>
                  <a:pt x="6400800" y="3444481"/>
                </a:cubicBezTo>
                <a:cubicBezTo>
                  <a:pt x="6455979" y="3462874"/>
                  <a:pt x="6467803" y="3516739"/>
                  <a:pt x="6479627" y="3570605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C7F74B-DDB6-423E-8F8A-E5394CAF3C88}"/>
              </a:ext>
            </a:extLst>
          </p:cNvPr>
          <p:cNvSpPr/>
          <p:nvPr/>
        </p:nvSpPr>
        <p:spPr bwMode="auto">
          <a:xfrm>
            <a:off x="5459063" y="4400210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Cloud">
            <a:extLst>
              <a:ext uri="{FF2B5EF4-FFF2-40B4-BE49-F238E27FC236}">
                <a16:creationId xmlns:a16="http://schemas.microsoft.com/office/drawing/2014/main" id="{5AE7D3C1-E3B1-4445-9959-DF61000491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1484625" y="2735572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6AADB84-0168-4DCF-B198-394B4880488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11" y="2462853"/>
            <a:ext cx="336669" cy="33666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0FD8AC-6CC4-4A95-A1F1-33FF67ABCE6C}"/>
              </a:ext>
            </a:extLst>
          </p:cNvPr>
          <p:cNvSpPr/>
          <p:nvPr/>
        </p:nvSpPr>
        <p:spPr bwMode="auto">
          <a:xfrm>
            <a:off x="3385639" y="2457224"/>
            <a:ext cx="1679866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BBD4285-2D24-419B-84F9-14DD3C1F7C5E}"/>
              </a:ext>
            </a:extLst>
          </p:cNvPr>
          <p:cNvSpPr txBox="1"/>
          <p:nvPr/>
        </p:nvSpPr>
        <p:spPr>
          <a:xfrm>
            <a:off x="3638113" y="2488697"/>
            <a:ext cx="1418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snet-skcc1-network-frontend</a:t>
            </a:r>
          </a:p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(10.21.0.0/27)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647094" y="4433191"/>
            <a:ext cx="20696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800" dirty="0"/>
          </a:p>
        </p:txBody>
      </p:sp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170" y="3449005"/>
            <a:ext cx="432000" cy="432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9" y="3445711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AS-IS vs TO-BE(CDN </a:t>
            </a:r>
            <a:r>
              <a:rPr lang="ko-KR" altLang="en-US" sz="1800" dirty="0">
                <a:solidFill>
                  <a:schemeClr val="tx1"/>
                </a:solidFill>
              </a:rPr>
              <a:t>사용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비교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60130"/>
              </p:ext>
            </p:extLst>
          </p:nvPr>
        </p:nvGraphicFramePr>
        <p:xfrm>
          <a:off x="454025" y="1498171"/>
          <a:ext cx="8996363" cy="4763004"/>
        </p:xfrm>
        <a:graphic>
          <a:graphicData uri="http://schemas.openxmlformats.org/drawingml/2006/table">
            <a:tbl>
              <a:tblPr/>
              <a:tblGrid>
                <a:gridCol w="142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AS-IS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PT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제거 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+ Blob Storage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정적 문서 요청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경로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APP G/W -&gt; PT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Apache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nodespringboot.org/</a:t>
                      </a: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Tomcat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nodespringboot.org/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 -&gt; PT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-&gt; origin (AP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(Tomcat))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75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정적 문서 로딩 속도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기본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빠름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서버를 제거하여 요청 경로가 짧아짐으로 추가 부하 및 속도 개선 발생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안정성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초기 용량 설계한 범위내의 안정성 보장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상황에 대응 가능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상황에 대응 가능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(VM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후 구성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필요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별도의 확장 정책 필요 없음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별도의 확장 정책 필요 없음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5883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비용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월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(2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대 가격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VM : Standard D8s v3(8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vcpu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32GiB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메모리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Traffic : 1.5 TB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가정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사용량을 기준으로 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: 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BEC102-209F-439D-A03C-DA6909A282ED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홈페이지의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적용 방안으로는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서버를 제거하고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구성하는 것이 비용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성능 측면에서 나으며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</a:t>
            </a: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기 구축된 서버에 영향도가 적은 적용 방안은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만 추가 하는 것 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A07E46-BFE1-4F72-BEE5-E49BCBDEEE1D}"/>
              </a:ext>
            </a:extLst>
          </p:cNvPr>
          <p:cNvSpPr/>
          <p:nvPr/>
        </p:nvSpPr>
        <p:spPr bwMode="auto">
          <a:xfrm>
            <a:off x="6880195" y="1498171"/>
            <a:ext cx="2551144" cy="4763004"/>
          </a:xfrm>
          <a:prstGeom prst="roundRect">
            <a:avLst>
              <a:gd name="adj" fmla="val 4927"/>
            </a:avLst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16E67-C941-46D9-BB1F-262EBEF802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2" y="1458250"/>
            <a:ext cx="1259891" cy="1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2" idx="3"/>
            <a:endCxn id="155" idx="1"/>
          </p:cNvCxnSpPr>
          <p:nvPr/>
        </p:nvCxnSpPr>
        <p:spPr>
          <a:xfrm>
            <a:off x="4693431" y="3332221"/>
            <a:ext cx="1577424" cy="17641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endCxn id="22" idx="1"/>
          </p:cNvCxnSpPr>
          <p:nvPr/>
        </p:nvCxnSpPr>
        <p:spPr>
          <a:xfrm>
            <a:off x="1845811" y="1776440"/>
            <a:ext cx="1962048" cy="1555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(CDN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서버에 정적 문서 배포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270855" y="3076840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720342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7272" y="3793271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2238672" y="2115480"/>
            <a:ext cx="2879532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395" y="2049380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68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2176208" y="1807672"/>
            <a:ext cx="2994786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  <a:endCxn id="155" idx="1"/>
          </p:cNvCxnSpPr>
          <p:nvPr/>
        </p:nvCxnSpPr>
        <p:spPr>
          <a:xfrm flipV="1">
            <a:off x="4244768" y="3508640"/>
            <a:ext cx="2026087" cy="1276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예상치 않은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Traffic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발생시 안정적인 동작 및 정적 문서의 브라우저 로딩 속도 향상을 위해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추가함과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PT(Apache Web Server)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 기능을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Tomcat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서버에 이관하여 최적화 및 운영 효율화를 추구함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7" y="5040780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550010" y="5332647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2570091" y="2058603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806077" y="248825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2506121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696315" y="2788802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30FA59-C2FA-4491-8EDF-EF356EE4CDEF}"/>
              </a:ext>
            </a:extLst>
          </p:cNvPr>
          <p:cNvSpPr/>
          <p:nvPr/>
        </p:nvSpPr>
        <p:spPr bwMode="auto">
          <a:xfrm>
            <a:off x="2543061" y="2874994"/>
            <a:ext cx="756056" cy="961856"/>
          </a:xfrm>
          <a:prstGeom prst="roundRect">
            <a:avLst>
              <a:gd name="adj" fmla="val 4838"/>
            </a:avLst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77C45A-2664-4215-99A9-F159BE38DF3C}"/>
              </a:ext>
            </a:extLst>
          </p:cNvPr>
          <p:cNvSpPr/>
          <p:nvPr/>
        </p:nvSpPr>
        <p:spPr>
          <a:xfrm>
            <a:off x="2644032" y="2993146"/>
            <a:ext cx="578612" cy="657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CDN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5AAF10C-BE42-4D71-8471-BBB6F22AE6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55" y="3523371"/>
            <a:ext cx="577389" cy="264196"/>
          </a:xfrm>
          <a:prstGeom prst="rect">
            <a:avLst/>
          </a:prstGeom>
        </p:spPr>
      </p:pic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0AF7B50-E935-412E-B3B9-F5B333463AFC}"/>
              </a:ext>
            </a:extLst>
          </p:cNvPr>
          <p:cNvSpPr/>
          <p:nvPr/>
        </p:nvSpPr>
        <p:spPr bwMode="auto">
          <a:xfrm>
            <a:off x="1634247" y="1809806"/>
            <a:ext cx="1118681" cy="1771266"/>
          </a:xfrm>
          <a:custGeom>
            <a:avLst/>
            <a:gdLst>
              <a:gd name="connsiteX0" fmla="*/ 0 w 1118681"/>
              <a:gd name="connsiteY0" fmla="*/ 135726 h 1771266"/>
              <a:gd name="connsiteX1" fmla="*/ 418289 w 1118681"/>
              <a:gd name="connsiteY1" fmla="*/ 135726 h 1771266"/>
              <a:gd name="connsiteX2" fmla="*/ 466927 w 1118681"/>
              <a:gd name="connsiteY2" fmla="*/ 1546236 h 1771266"/>
              <a:gd name="connsiteX3" fmla="*/ 1118681 w 1118681"/>
              <a:gd name="connsiteY3" fmla="*/ 1769973 h 17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81" h="1771266">
                <a:moveTo>
                  <a:pt x="0" y="135726"/>
                </a:moveTo>
                <a:cubicBezTo>
                  <a:pt x="170234" y="18183"/>
                  <a:pt x="340468" y="-99359"/>
                  <a:pt x="418289" y="135726"/>
                </a:cubicBezTo>
                <a:cubicBezTo>
                  <a:pt x="496110" y="370811"/>
                  <a:pt x="350195" y="1273862"/>
                  <a:pt x="466927" y="1546236"/>
                </a:cubicBezTo>
                <a:cubicBezTo>
                  <a:pt x="583659" y="1818611"/>
                  <a:pt x="912779" y="1765109"/>
                  <a:pt x="1118681" y="1769973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CBA216C-1CB6-4B74-A5A8-2556A4F207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3919965"/>
            <a:ext cx="339725" cy="3397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6205607-C673-4EEE-A1FA-2F2260F85AB7}"/>
              </a:ext>
            </a:extLst>
          </p:cNvPr>
          <p:cNvSpPr txBox="1"/>
          <p:nvPr/>
        </p:nvSpPr>
        <p:spPr>
          <a:xfrm>
            <a:off x="2412734" y="3785401"/>
            <a:ext cx="1648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skcc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-network-</a:t>
            </a:r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altLang="ko-KR" sz="1000" dirty="0">
              <a:solidFill>
                <a:srgbClr val="323130"/>
              </a:solidFill>
              <a:latin typeface="az_ea_font"/>
            </a:endParaRPr>
          </a:p>
          <a:p>
            <a:r>
              <a:rPr lang="en-US" altLang="ko-KR" sz="1000" b="0" dirty="0">
                <a:solidFill>
                  <a:srgbClr val="323130"/>
                </a:solidFill>
                <a:latin typeface="az_ea_font"/>
              </a:rPr>
              <a:t>skcc1-homepage-dev-cdn</a:t>
            </a:r>
            <a:endParaRPr lang="ko-KR" altLang="en-US" sz="1000" b="0" dirty="0">
              <a:solidFill>
                <a:srgbClr val="323130"/>
              </a:solidFill>
              <a:latin typeface="az_ea_font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D414D66-9AA9-4668-9438-6DA58164D3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895127"/>
            <a:ext cx="406882" cy="406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3D330-5420-4D31-B8D8-93D9277060F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64" y="2470114"/>
            <a:ext cx="336669" cy="336669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5E385E-F04D-441E-A0F1-B3AEAC11F399}"/>
              </a:ext>
            </a:extLst>
          </p:cNvPr>
          <p:cNvSpPr/>
          <p:nvPr/>
        </p:nvSpPr>
        <p:spPr bwMode="auto">
          <a:xfrm>
            <a:off x="5512556" y="2457225"/>
            <a:ext cx="2366368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C89C0C-158B-460A-AA0F-993A9F2DD6B2}"/>
              </a:ext>
            </a:extLst>
          </p:cNvPr>
          <p:cNvSpPr/>
          <p:nvPr/>
        </p:nvSpPr>
        <p:spPr>
          <a:xfrm>
            <a:off x="8255037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DDD0BB-B964-4C1F-BFA6-00A971D6E4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62943" y="5477820"/>
            <a:ext cx="336307" cy="440936"/>
          </a:xfrm>
          <a:prstGeom prst="rect">
            <a:avLst/>
          </a:prstGeom>
        </p:spPr>
      </p:pic>
      <p:cxnSp>
        <p:nvCxnSpPr>
          <p:cNvPr id="97" name="직선 연결선 135">
            <a:extLst>
              <a:ext uri="{FF2B5EF4-FFF2-40B4-BE49-F238E27FC236}">
                <a16:creationId xmlns:a16="http://schemas.microsoft.com/office/drawing/2014/main" id="{150D49B4-FA76-45C5-ABCC-95BAEEDB255A}"/>
              </a:ext>
            </a:extLst>
          </p:cNvPr>
          <p:cNvCxnSpPr>
            <a:cxnSpLocks/>
            <a:stCxn id="36" idx="2"/>
            <a:endCxn id="77" idx="1"/>
          </p:cNvCxnSpPr>
          <p:nvPr/>
        </p:nvCxnSpPr>
        <p:spPr>
          <a:xfrm rot="16200000" flipH="1">
            <a:off x="6150206" y="4648336"/>
            <a:ext cx="969346" cy="12321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135">
            <a:extLst>
              <a:ext uri="{FF2B5EF4-FFF2-40B4-BE49-F238E27FC236}">
                <a16:creationId xmlns:a16="http://schemas.microsoft.com/office/drawing/2014/main" id="{8E60A081-EC87-4C15-AAB7-526077C7E53F}"/>
              </a:ext>
            </a:extLst>
          </p:cNvPr>
          <p:cNvCxnSpPr>
            <a:cxnSpLocks/>
            <a:stCxn id="77" idx="3"/>
            <a:endCxn id="95" idx="1"/>
          </p:cNvCxnSpPr>
          <p:nvPr/>
        </p:nvCxnSpPr>
        <p:spPr>
          <a:xfrm>
            <a:off x="7056487" y="5194617"/>
            <a:ext cx="11985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CFB6FAF-51DA-4C4A-B98C-CBB67678F25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6" y="2494604"/>
            <a:ext cx="336669" cy="336669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35F02FD-1756-4F72-8D3D-BE84E30D1D94}"/>
              </a:ext>
            </a:extLst>
          </p:cNvPr>
          <p:cNvSpPr/>
          <p:nvPr/>
        </p:nvSpPr>
        <p:spPr bwMode="auto">
          <a:xfrm>
            <a:off x="2454470" y="2500410"/>
            <a:ext cx="2611035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631D80-387D-4C92-99B6-187B46B4282C}"/>
              </a:ext>
            </a:extLst>
          </p:cNvPr>
          <p:cNvSpPr txBox="1"/>
          <p:nvPr/>
        </p:nvSpPr>
        <p:spPr>
          <a:xfrm>
            <a:off x="2691947" y="254357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snet-skcc1-network-frontend(10.21.0.0/27)</a:t>
            </a:r>
            <a:endParaRPr lang="ko-KR" altLang="en-US" sz="10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BA2D89-795A-4A58-B388-815A03F535AD}"/>
              </a:ext>
            </a:extLst>
          </p:cNvPr>
          <p:cNvSpPr/>
          <p:nvPr/>
        </p:nvSpPr>
        <p:spPr bwMode="auto">
          <a:xfrm>
            <a:off x="1679028" y="1863735"/>
            <a:ext cx="6515134" cy="3412050"/>
          </a:xfrm>
          <a:custGeom>
            <a:avLst/>
            <a:gdLst>
              <a:gd name="connsiteX0" fmla="*/ 0 w 6495393"/>
              <a:gd name="connsiteY0" fmla="*/ 20244 h 3412050"/>
              <a:gd name="connsiteX1" fmla="*/ 228600 w 6495393"/>
              <a:gd name="connsiteY1" fmla="*/ 4479 h 3412050"/>
              <a:gd name="connsiteX2" fmla="*/ 354724 w 6495393"/>
              <a:gd name="connsiteY2" fmla="*/ 91189 h 3412050"/>
              <a:gd name="connsiteX3" fmla="*/ 441434 w 6495393"/>
              <a:gd name="connsiteY3" fmla="*/ 611451 h 3412050"/>
              <a:gd name="connsiteX4" fmla="*/ 614855 w 6495393"/>
              <a:gd name="connsiteY4" fmla="*/ 1478555 h 3412050"/>
              <a:gd name="connsiteX5" fmla="*/ 1411013 w 6495393"/>
              <a:gd name="connsiteY5" fmla="*/ 1659858 h 3412050"/>
              <a:gd name="connsiteX6" fmla="*/ 2593427 w 6495393"/>
              <a:gd name="connsiteY6" fmla="*/ 1659858 h 3412050"/>
              <a:gd name="connsiteX7" fmla="*/ 4351282 w 6495393"/>
              <a:gd name="connsiteY7" fmla="*/ 1691389 h 3412050"/>
              <a:gd name="connsiteX8" fmla="*/ 4910958 w 6495393"/>
              <a:gd name="connsiteY8" fmla="*/ 2053996 h 3412050"/>
              <a:gd name="connsiteX9" fmla="*/ 5029200 w 6495393"/>
              <a:gd name="connsiteY9" fmla="*/ 3220644 h 3412050"/>
              <a:gd name="connsiteX10" fmla="*/ 6495393 w 6495393"/>
              <a:gd name="connsiteY10" fmla="*/ 3409831 h 3412050"/>
              <a:gd name="connsiteX11" fmla="*/ 6495393 w 6495393"/>
              <a:gd name="connsiteY11" fmla="*/ 3409831 h 34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5393" h="3412050">
                <a:moveTo>
                  <a:pt x="0" y="20244"/>
                </a:moveTo>
                <a:cubicBezTo>
                  <a:pt x="84739" y="6449"/>
                  <a:pt x="169479" y="-7345"/>
                  <a:pt x="228600" y="4479"/>
                </a:cubicBezTo>
                <a:cubicBezTo>
                  <a:pt x="287721" y="16303"/>
                  <a:pt x="319252" y="-9973"/>
                  <a:pt x="354724" y="91189"/>
                </a:cubicBezTo>
                <a:cubicBezTo>
                  <a:pt x="390196" y="192351"/>
                  <a:pt x="398079" y="380223"/>
                  <a:pt x="441434" y="611451"/>
                </a:cubicBezTo>
                <a:cubicBezTo>
                  <a:pt x="484789" y="842679"/>
                  <a:pt x="453259" y="1303821"/>
                  <a:pt x="614855" y="1478555"/>
                </a:cubicBezTo>
                <a:cubicBezTo>
                  <a:pt x="776451" y="1653289"/>
                  <a:pt x="1081251" y="1629641"/>
                  <a:pt x="1411013" y="1659858"/>
                </a:cubicBezTo>
                <a:cubicBezTo>
                  <a:pt x="1740775" y="1690075"/>
                  <a:pt x="2593427" y="1659858"/>
                  <a:pt x="2593427" y="1659858"/>
                </a:cubicBezTo>
                <a:lnTo>
                  <a:pt x="4351282" y="1691389"/>
                </a:lnTo>
                <a:cubicBezTo>
                  <a:pt x="4737537" y="1757079"/>
                  <a:pt x="4797972" y="1799120"/>
                  <a:pt x="4910958" y="2053996"/>
                </a:cubicBezTo>
                <a:cubicBezTo>
                  <a:pt x="5023944" y="2308872"/>
                  <a:pt x="4765128" y="2994672"/>
                  <a:pt x="5029200" y="3220644"/>
                </a:cubicBezTo>
                <a:cubicBezTo>
                  <a:pt x="5293273" y="3446617"/>
                  <a:pt x="6495393" y="3409831"/>
                  <a:pt x="6495393" y="3409831"/>
                </a:cubicBezTo>
                <a:lnTo>
                  <a:pt x="6495393" y="3409831"/>
                </a:ln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955931" y="266668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10574</TotalTime>
  <Words>490</Words>
  <Application>Microsoft Office PowerPoint</Application>
  <PresentationFormat>A4 용지(210x297mm)</PresentationFormat>
  <Paragraphs>116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-apple-system</vt:lpstr>
      <vt:lpstr>az_ea_font</vt:lpstr>
      <vt:lpstr>KoPub돋움체 Medium</vt:lpstr>
      <vt:lpstr>Malgun Gothic Semilight</vt:lpstr>
      <vt:lpstr>가는각진제목체</vt:lpstr>
      <vt:lpstr>굴림</vt:lpstr>
      <vt:lpstr>나눔고딕</vt:lpstr>
      <vt:lpstr>맑은 고딕</vt:lpstr>
      <vt:lpstr>Arial</vt:lpstr>
      <vt:lpstr>Lucida Sans Unicode</vt:lpstr>
      <vt:lpstr>other</vt:lpstr>
      <vt:lpstr>PowerPoint 프레젠테이션</vt:lpstr>
      <vt:lpstr>AS-IS vs TO-BE(CDN 사용) 비교(예시)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360</cp:revision>
  <cp:lastPrinted>2015-03-09T04:56:03Z</cp:lastPrinted>
  <dcterms:created xsi:type="dcterms:W3CDTF">2006-09-08T08:55:27Z</dcterms:created>
  <dcterms:modified xsi:type="dcterms:W3CDTF">2022-02-14T08:19:27Z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