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304" r:id="rId13"/>
    <p:sldId id="305" r:id="rId14"/>
    <p:sldId id="299" r:id="rId15"/>
    <p:sldId id="301" r:id="rId16"/>
    <p:sldId id="291" r:id="rId17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57">
          <p15:clr>
            <a:srgbClr val="A4A3A4"/>
          </p15:clr>
        </p15:guide>
        <p15:guide id="3" pos="5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99FF"/>
    <a:srgbClr val="FFCCFF"/>
    <a:srgbClr val="9900FF"/>
    <a:srgbClr val="FFFF00"/>
    <a:srgbClr val="CC3300"/>
    <a:srgbClr val="0033CC"/>
    <a:srgbClr val="00FFCC"/>
    <a:srgbClr val="CC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3FF85-33B2-4449-9B28-3A8C1EEEBAD2}" v="6" dt="2022-01-11T08:55: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" y="114"/>
      </p:cViewPr>
      <p:guideLst>
        <p:guide orient="horz" pos="469"/>
        <p:guide pos="257"/>
        <p:guide pos="5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C999E4-4A97-4144-8036-9B1864920BBA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83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00"/>
            <a:fld id="{5DB63C1B-139F-4D35-AC6A-A0E6884CC649}" type="slidenum">
              <a:rPr lang="en-US" altLang="ko-KR" smtClean="0"/>
              <a:pPr defTabSz="914400"/>
              <a:t>0</a:t>
            </a:fld>
            <a:endParaRPr lang="en-US" altLang="ko-K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CE7DFFE5-1894-4E35-9230-77BD4BD9462B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0462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F998B759-9D60-44CC-9A9D-B6F88E8779B4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12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1860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C3B2A009-FDCF-4684-A741-863296F47F79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4388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C52BF613-3952-4EC4-9C04-6F675740A736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3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8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390138AA-950D-4ACA-9890-0134F635E27B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9150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B38A5656-78AC-49DA-AFBA-BF42C84E09E5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70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98298A68-0922-4E1F-A859-524B40FAB718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95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DC13F035-FBE3-4B0D-B37B-81EB595AFD48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31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98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EA3A1-52C7-475D-ADB2-EF3F23AD0A8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5987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2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4126BC26-E643-4AD3-A534-241DBBCE8D01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6180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t" latinLnBrk="0" hangingPunct="0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/>
            </a:lvl1pPr>
          </a:lstStyle>
          <a:p>
            <a:r>
              <a:rPr lang="en-US" altLang="ko-KR"/>
              <a:t>Arial Narrow /Kor Gulim  Font size 24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/>
            </a:lvl1pPr>
          </a:lstStyle>
          <a:p>
            <a:r>
              <a:rPr lang="en-US" altLang="ko-KR"/>
              <a:t>Arial Narrow /Kor-Gulim  Font size 16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8038" y="5594316"/>
            <a:ext cx="1454225" cy="6540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9133" y="573088"/>
            <a:ext cx="8292205" cy="266816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19600" y="166688"/>
            <a:ext cx="7645875" cy="669925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79425" y="657225"/>
            <a:ext cx="4416425" cy="26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48250" y="657225"/>
            <a:ext cx="4416425" cy="55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48250" y="865188"/>
            <a:ext cx="4416425" cy="55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40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688" y="573088"/>
            <a:ext cx="9010650" cy="1290174"/>
          </a:xfrm>
        </p:spPr>
        <p:txBody>
          <a:bodyPr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935239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맑은 고딕" panose="020B0503020000020004" pitchFamily="50" charset="-127"/>
              </a:defRPr>
            </a:lvl2pPr>
            <a:lvl3pPr>
              <a:defRPr sz="2400">
                <a:ea typeface="맑은 고딕" panose="020B0503020000020004" pitchFamily="50" charset="-127"/>
              </a:defRPr>
            </a:lvl3pPr>
            <a:lvl4pPr>
              <a:defRPr sz="2000">
                <a:ea typeface="맑은 고딕" panose="020B0503020000020004" pitchFamily="50" charset="-127"/>
              </a:defRPr>
            </a:lvl4pPr>
            <a:lvl5pPr>
              <a:defRPr sz="2000"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-319083"/>
            <a:ext cx="9015413" cy="13112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 (Korean-</a:t>
            </a:r>
            <a:r>
              <a:rPr lang="en-US" altLang="ko-KR" err="1"/>
              <a:t>Gulim</a:t>
            </a:r>
            <a:r>
              <a:rPr lang="en-US" altLang="ko-KR"/>
              <a:t>, English-Arial Font 18)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6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Header Line (Korean-</a:t>
            </a:r>
            <a:r>
              <a:rPr lang="en-US" altLang="ko-KR" err="1"/>
              <a:t>Gulim</a:t>
            </a:r>
            <a:r>
              <a:rPr lang="en-US" altLang="ko-KR"/>
              <a:t>, English-Arial Font 14)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27062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0A0F5CCD-290D-4DFF-9333-6A51A685ECE8}" type="slidenum">
              <a:rPr lang="ko-KR" altLang="en-GB" sz="1400" b="0">
                <a:solidFill>
                  <a:srgbClr val="FF7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defRPr/>
              </a:pPr>
              <a:t>‹#›</a:t>
            </a:fld>
            <a:endParaRPr lang="en-GB" altLang="ko-KR" sz="1400" b="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983288" y="215900"/>
            <a:ext cx="3394075" cy="284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r" defTabSz="915988" eaLnBrk="0" latin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kumimoji="1" lang="ko-KR" altLang="en-US" sz="140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339954"/>
            <a:ext cx="1052945" cy="4735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97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Arial" pitchFamily="34" charset="0"/>
          <a:ea typeface="굴림" pitchFamily="50" charset="-127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sksquare-homepage-prd-cdn.azureedge.ne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image" Target="../media/image9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5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svg"/><Relationship Id="rId27" Type="http://schemas.openxmlformats.org/officeDocument/2006/relationships/image" Target="../media/image29.png"/><Relationship Id="rId30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198" y="3593029"/>
            <a:ext cx="7512050" cy="338137"/>
          </a:xfrm>
          <a:ln w="12700"/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2021/01/11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438" y="2740058"/>
            <a:ext cx="8850312" cy="477805"/>
          </a:xfrm>
          <a:ln w="12700"/>
        </p:spPr>
        <p:txBody>
          <a:bodyPr/>
          <a:lstStyle/>
          <a:p>
            <a:r>
              <a:rPr lang="en-US" altLang="ko-KR"/>
              <a:t>SK Square </a:t>
            </a:r>
            <a:r>
              <a:rPr lang="ko-KR" altLang="en-US"/>
              <a:t>기업대표 사이트</a:t>
            </a:r>
            <a:endParaRPr lang="en-US" altLang="ko-KR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7" name="Rectangle 2"/>
          <p:cNvSpPr>
            <a:spLocks noChangeArrowheads="1"/>
          </p:cNvSpPr>
          <p:nvPr/>
        </p:nvSpPr>
        <p:spPr bwMode="auto">
          <a:xfrm>
            <a:off x="415925" y="115888"/>
            <a:ext cx="9015413" cy="3492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marL="0" marR="0" lvl="0" indent="0" algn="l" defTabSz="915988" rtl="0" eaLnBrk="1" fontAlgn="base" latin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7A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Infra</a:t>
            </a:r>
            <a:r>
              <a: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7A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구성도</a:t>
            </a: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1476"/>
              </p:ext>
            </p:extLst>
          </p:nvPr>
        </p:nvGraphicFramePr>
        <p:xfrm>
          <a:off x="474356" y="1391033"/>
          <a:ext cx="8766927" cy="3000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15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6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1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8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HOSTNAME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사양</a:t>
                      </a: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스토리지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(GB)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이중화</a:t>
                      </a: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운영체제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소프트웨어</a:t>
                      </a: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Data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NAS</a:t>
                      </a:r>
                      <a:b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(ANF)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1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1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1</a:t>
                      </a:r>
                      <a:endParaRPr lang="ko-KR" sz="900" b="1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SKSQ-COMPAP1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10.234.5.36</a:t>
                      </a: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Standard_D8s_v3(8/32)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128</a:t>
                      </a:r>
                      <a:endParaRPr lang="ko-KR" sz="9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300</a:t>
                      </a:r>
                      <a:endParaRPr lang="ko-KR" sz="9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N/A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App.</a:t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G/W</a:t>
                      </a:r>
                    </a:p>
                  </a:txBody>
                  <a:tcPr marT="45728" marB="4572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Linux (</a:t>
                      </a:r>
                      <a:r>
                        <a:rPr lang="en-US" altLang="ko-KR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redhat</a:t>
                      </a: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8.4)</a:t>
                      </a:r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1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1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2</a:t>
                      </a:r>
                      <a:endParaRPr lang="ko-KR" sz="900" b="1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SKSQ-COMPAP2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10.234.5.37</a:t>
                      </a: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Standard_D8s_v3(8/32)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9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128</a:t>
                      </a:r>
                      <a:endParaRPr lang="ko-KR" sz="9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300</a:t>
                      </a:r>
                      <a:endParaRPr lang="ko-KR" sz="9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N/A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28" marB="45728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Linux (</a:t>
                      </a:r>
                      <a:r>
                        <a:rPr lang="en-US" altLang="ko-KR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redhat</a:t>
                      </a: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8.4)</a:t>
                      </a:r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328240"/>
                  </a:ext>
                </a:extLst>
              </a:tr>
              <a:tr h="7421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1" kern="1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5</a:t>
                      </a:r>
                      <a:endParaRPr lang="ko-KR" sz="900" b="1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SKSQ-COMDAP1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10.234.1.6</a:t>
                      </a:r>
                      <a:endParaRPr kumimoji="0" lang="ko-KR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Standard_D4s_v3(4/16)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9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128</a:t>
                      </a:r>
                      <a:endParaRPr lang="ko-KR" sz="900" kern="1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128</a:t>
                      </a:r>
                      <a:endParaRPr kumimoji="0" lang="ko-KR" altLang="ko-KR" sz="9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N/A</a:t>
                      </a:r>
                    </a:p>
                  </a:txBody>
                  <a:tcPr marT="45728" marB="4572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N/A</a:t>
                      </a:r>
                    </a:p>
                    <a:p>
                      <a:pPr algn="ctr" latinLnBrk="1"/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8" marB="4572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Linux (</a:t>
                      </a:r>
                      <a:r>
                        <a:rPr lang="en-US" altLang="ko-KR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redhat</a:t>
                      </a: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8.4)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9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79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3080" y="85157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가는각진제목체" pitchFamily="18" charset="-127"/>
                <a:cs typeface="+mn-cs"/>
              </a:rPr>
              <a:t>[VM]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가는각진제목체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586E7-F612-455E-8B76-5310903C8469}"/>
              </a:ext>
            </a:extLst>
          </p:cNvPr>
          <p:cNvSpPr txBox="1"/>
          <p:nvPr/>
        </p:nvSpPr>
        <p:spPr>
          <a:xfrm>
            <a:off x="363080" y="6045474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가는각진제목체" pitchFamily="18" charset="-127"/>
                <a:cs typeface="+mn-cs"/>
              </a:rPr>
              <a:t>[Compute, Network, Storage, Backup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가는각진제목체" pitchFamily="18" charset="-127"/>
                <a:cs typeface="+mn-cs"/>
              </a:rPr>
              <a:t>관련 세부내용 첨부 엑셀 참고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가는각진제목체" pitchFamily="18" charset="-127"/>
                <a:cs typeface="+mn-cs"/>
              </a:rPr>
              <a:t>]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가는각진제목체" pitchFamily="18" charset="-127"/>
              <a:cs typeface="+mn-cs"/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27C6D989-3BD8-42CD-9734-EF3F7DE47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2480" y="60454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27C6D989-3BD8-42CD-9734-EF3F7DE47C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2480" y="60454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82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5665"/>
            <a:ext cx="9015413" cy="341771"/>
          </a:xfrm>
        </p:spPr>
        <p:txBody>
          <a:bodyPr/>
          <a:lstStyle/>
          <a:p>
            <a:r>
              <a:rPr lang="en-US" altLang="ko-KR" sz="1800"/>
              <a:t>8. </a:t>
            </a:r>
            <a:r>
              <a:rPr lang="ko-KR" altLang="en-US" sz="1800"/>
              <a:t>소프트웨어 구성도</a:t>
            </a:r>
          </a:p>
        </p:txBody>
      </p:sp>
      <p:graphicFrame>
        <p:nvGraphicFramePr>
          <p:cNvPr id="373025" name="Group 13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96407"/>
              </p:ext>
            </p:extLst>
          </p:nvPr>
        </p:nvGraphicFramePr>
        <p:xfrm>
          <a:off x="407988" y="744538"/>
          <a:ext cx="9013825" cy="3548078"/>
        </p:xfrm>
        <a:graphic>
          <a:graphicData uri="http://schemas.openxmlformats.org/drawingml/2006/table">
            <a:tbl>
              <a:tblPr/>
              <a:tblGrid>
                <a:gridCol w="901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114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 기업대표 사이트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72000" marR="72000" marT="71886" marB="718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948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72000" marR="72000" marT="71886" marB="718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3015" name="Group 1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6425"/>
              </p:ext>
            </p:extLst>
          </p:nvPr>
        </p:nvGraphicFramePr>
        <p:xfrm>
          <a:off x="407988" y="4403725"/>
          <a:ext cx="9007475" cy="1730376"/>
        </p:xfrm>
        <a:graphic>
          <a:graphicData uri="http://schemas.openxmlformats.org/drawingml/2006/table">
            <a:tbl>
              <a:tblPr/>
              <a:tblGrid>
                <a:gridCol w="153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723">
                  <a:extLst>
                    <a:ext uri="{9D8B030D-6E8A-4147-A177-3AD203B41FA5}">
                      <a16:colId xmlns:a16="http://schemas.microsoft.com/office/drawing/2014/main" val="402714852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endParaRPr kumimoji="0" lang="ko-KR" altLang="ko-KR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72004" marR="72004" marT="72000" marB="72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72004" marR="72004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AP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서버</a:t>
                      </a:r>
                    </a:p>
                  </a:txBody>
                  <a:tcPr marL="72004" marR="72004" marT="72000" marB="72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DB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서버</a:t>
                      </a:r>
                    </a:p>
                  </a:txBody>
                  <a:tcPr marL="72004" marR="72004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개발 </a:t>
                      </a: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PT/AP</a:t>
                      </a:r>
                    </a:p>
                  </a:txBody>
                  <a:tcPr marL="72004" marR="72004" marT="72000" marB="72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개발</a:t>
                      </a: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  DB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서버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72004" marR="72004" marT="72000" marB="72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어플리케이션 구성</a:t>
                      </a:r>
                    </a:p>
                  </a:txBody>
                  <a:tcPr marL="72004" marR="72004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72004" marR="72004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Load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Balancer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를 통한 이중화</a:t>
                      </a: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72004" marR="72004" marT="72000" marB="72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Azure Database for MySQL server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로 구성</a:t>
                      </a: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72004" marR="72004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PT/AP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는 단일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Node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구성</a:t>
                      </a: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72004" marR="72004" marT="72000" marB="72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Azure Database for MySQL server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로 구성</a:t>
                      </a: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72004" marR="72004" marT="72000" marB="72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88900" marR="0" lvl="0" indent="-88900" algn="ctr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데이터 구성</a:t>
                      </a:r>
                    </a:p>
                  </a:txBody>
                  <a:tcPr marL="72004" marR="72004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72004" marR="72004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N/A</a:t>
                      </a:r>
                    </a:p>
                  </a:txBody>
                  <a:tcPr marL="72004" marR="72004" marT="72000" marB="72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기업홈페이지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Data</a:t>
                      </a:r>
                    </a:p>
                  </a:txBody>
                  <a:tcPr marL="72004" marR="72004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N/A</a:t>
                      </a:r>
                    </a:p>
                  </a:txBody>
                  <a:tcPr marL="72004" marR="72004" marT="72000" marB="72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기업홈페이지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Data</a:t>
                      </a:r>
                    </a:p>
                  </a:txBody>
                  <a:tcPr marL="72004" marR="72004" marT="72000" marB="72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Group 203">
            <a:extLst>
              <a:ext uri="{FF2B5EF4-FFF2-40B4-BE49-F238E27FC236}">
                <a16:creationId xmlns:a16="http://schemas.microsoft.com/office/drawing/2014/main" id="{23D3A3DF-F656-40AC-A901-4872C59F7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37369"/>
              </p:ext>
            </p:extLst>
          </p:nvPr>
        </p:nvGraphicFramePr>
        <p:xfrm>
          <a:off x="1220043" y="1168547"/>
          <a:ext cx="990599" cy="2550666"/>
        </p:xfrm>
        <a:graphic>
          <a:graphicData uri="http://schemas.openxmlformats.org/drawingml/2006/table">
            <a:tbl>
              <a:tblPr/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2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1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AP1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서버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210441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Tomcat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49175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Datadog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56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waagent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(Azure)</a:t>
                      </a:r>
                    </a:p>
                  </a:txBody>
                  <a:tcPr marL="90000" marR="90000" marT="18005" marB="18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08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RHEL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8</a:t>
                      </a:r>
                    </a:p>
                  </a:txBody>
                  <a:tcPr marL="90000" marR="90000" marT="18005" marB="18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Group 203">
            <a:extLst>
              <a:ext uri="{FF2B5EF4-FFF2-40B4-BE49-F238E27FC236}">
                <a16:creationId xmlns:a16="http://schemas.microsoft.com/office/drawing/2014/main" id="{7ECA7854-ADEF-46BB-9CE4-99B8CEB20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67282"/>
              </p:ext>
            </p:extLst>
          </p:nvPr>
        </p:nvGraphicFramePr>
        <p:xfrm>
          <a:off x="2527397" y="1174119"/>
          <a:ext cx="990599" cy="2550666"/>
        </p:xfrm>
        <a:graphic>
          <a:graphicData uri="http://schemas.openxmlformats.org/drawingml/2006/table">
            <a:tbl>
              <a:tblPr/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2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2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AP2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서버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210441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Tomcat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49175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Datadog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56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waagent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(Azure)</a:t>
                      </a:r>
                    </a:p>
                  </a:txBody>
                  <a:tcPr marL="90000" marR="90000" marT="18005" marB="18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08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RHEL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8</a:t>
                      </a:r>
                    </a:p>
                  </a:txBody>
                  <a:tcPr marL="90000" marR="90000" marT="18005" marB="18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Group 203">
            <a:extLst>
              <a:ext uri="{FF2B5EF4-FFF2-40B4-BE49-F238E27FC236}">
                <a16:creationId xmlns:a16="http://schemas.microsoft.com/office/drawing/2014/main" id="{D451F6F1-7835-4528-8379-639077567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75635"/>
              </p:ext>
            </p:extLst>
          </p:nvPr>
        </p:nvGraphicFramePr>
        <p:xfrm>
          <a:off x="3873128" y="1182997"/>
          <a:ext cx="990599" cy="2550666"/>
        </p:xfrm>
        <a:graphic>
          <a:graphicData uri="http://schemas.openxmlformats.org/drawingml/2006/table">
            <a:tbl>
              <a:tblPr/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2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3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DB(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운영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)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210441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49175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964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Azure Database for MySQL server</a:t>
                      </a:r>
                    </a:p>
                  </a:txBody>
                  <a:tcPr marL="90000" marR="90000" marT="18005" marB="18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203">
            <a:extLst>
              <a:ext uri="{FF2B5EF4-FFF2-40B4-BE49-F238E27FC236}">
                <a16:creationId xmlns:a16="http://schemas.microsoft.com/office/drawing/2014/main" id="{37356169-FEED-47B8-B75D-2520BAD66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01859"/>
              </p:ext>
            </p:extLst>
          </p:nvPr>
        </p:nvGraphicFramePr>
        <p:xfrm>
          <a:off x="5225996" y="1168547"/>
          <a:ext cx="990599" cy="2550666"/>
        </p:xfrm>
        <a:graphic>
          <a:graphicData uri="http://schemas.openxmlformats.org/drawingml/2006/table">
            <a:tbl>
              <a:tblPr/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2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4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PT/AP 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개발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)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210441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49175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Tomcat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56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waagent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(Azure)</a:t>
                      </a:r>
                    </a:p>
                  </a:txBody>
                  <a:tcPr marL="90000" marR="90000" marT="18005" marB="18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08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RHEL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8</a:t>
                      </a:r>
                    </a:p>
                  </a:txBody>
                  <a:tcPr marL="90000" marR="90000" marT="18005" marB="18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Group 203">
            <a:extLst>
              <a:ext uri="{FF2B5EF4-FFF2-40B4-BE49-F238E27FC236}">
                <a16:creationId xmlns:a16="http://schemas.microsoft.com/office/drawing/2014/main" id="{C1F415BD-D1AC-4BC4-8FF5-7DE6C8F96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61847"/>
              </p:ext>
            </p:extLst>
          </p:nvPr>
        </p:nvGraphicFramePr>
        <p:xfrm>
          <a:off x="6578864" y="1168547"/>
          <a:ext cx="990599" cy="2550666"/>
        </p:xfrm>
        <a:graphic>
          <a:graphicData uri="http://schemas.openxmlformats.org/drawingml/2006/table">
            <a:tbl>
              <a:tblPr/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2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5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DB(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개발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)</a:t>
                      </a: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210441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15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49175"/>
                  </a:ext>
                </a:extLst>
              </a:tr>
              <a:tr h="307489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0000" marR="90000" marT="18006" marB="18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964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Azure Database for MySQL server</a:t>
                      </a:r>
                    </a:p>
                  </a:txBody>
                  <a:tcPr marL="90000" marR="90000" marT="18005" marB="18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5665"/>
            <a:ext cx="9015413" cy="341771"/>
          </a:xfrm>
        </p:spPr>
        <p:txBody>
          <a:bodyPr/>
          <a:lstStyle/>
          <a:p>
            <a:r>
              <a:rPr lang="en-US" altLang="ko-KR" sz="1800" dirty="0"/>
              <a:t>9. </a:t>
            </a:r>
            <a:r>
              <a:rPr lang="ko-KR" altLang="en-US" sz="1800" dirty="0"/>
              <a:t>장애 발생 시 업무 영향도</a:t>
            </a:r>
          </a:p>
        </p:txBody>
      </p:sp>
      <p:graphicFrame>
        <p:nvGraphicFramePr>
          <p:cNvPr id="408803" name="Group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50056"/>
              </p:ext>
            </p:extLst>
          </p:nvPr>
        </p:nvGraphicFramePr>
        <p:xfrm>
          <a:off x="407988" y="744538"/>
          <a:ext cx="8942310" cy="2699853"/>
        </p:xfrm>
        <a:graphic>
          <a:graphicData uri="http://schemas.openxmlformats.org/drawingml/2006/table">
            <a:tbl>
              <a:tblPr/>
              <a:tblGrid>
                <a:gridCol w="130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9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2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장애유형</a:t>
                      </a:r>
                    </a:p>
                  </a:txBody>
                  <a:tcPr marL="90000" marR="90000" marT="4571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서버명</a:t>
                      </a:r>
                      <a:endParaRPr kumimoji="0" lang="ko-KR" alt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90000" marR="90000" marT="45712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장애 발생 시 서비스 영향</a:t>
                      </a:r>
                    </a:p>
                  </a:txBody>
                  <a:tcPr marL="90000" marR="90000" marT="45712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916">
                <a:tc rowSpan="3"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90000" marR="90000" marT="4571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AP 1~2</a:t>
                      </a:r>
                    </a:p>
                  </a:txBody>
                  <a:tcPr marL="90000" marR="90000" marT="45712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단일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Node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장애 시 영향도 없음</a:t>
                      </a: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두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Node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다 장애 시 홈페이지 접속 불가</a:t>
                      </a:r>
                    </a:p>
                  </a:txBody>
                  <a:tcPr marL="90000" marR="90000" marT="45712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408">
                <a:tc vMerge="1"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90000" marR="90000" marT="4571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DB</a:t>
                      </a:r>
                    </a:p>
                  </a:txBody>
                  <a:tcPr marL="90000" marR="90000" marT="45712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Azure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가용성 기준 참고</a:t>
                      </a:r>
                      <a:endParaRPr kumimoji="0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일부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 Page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접속 불가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전자공고 등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90000" marR="90000" marT="45712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01">
                <a:tc vMerge="1"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  <a:cs typeface="+mn-cs"/>
                      </a:endParaRPr>
                    </a:p>
                  </a:txBody>
                  <a:tcPr marL="90000" marR="90000" marT="45712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개발 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PT/AP, DB</a:t>
                      </a:r>
                    </a:p>
                  </a:txBody>
                  <a:tcPr marL="90000" marR="90000" marT="45712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  <a:cs typeface="+mn-cs"/>
                        </a:rPr>
                        <a:t>서비스 영향 없음</a:t>
                      </a:r>
                    </a:p>
                  </a:txBody>
                  <a:tcPr marL="90000" marR="90000" marT="45712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3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5665"/>
            <a:ext cx="9015413" cy="341771"/>
          </a:xfrm>
        </p:spPr>
        <p:txBody>
          <a:bodyPr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10.HW/SW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변경 이력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527050" y="966788"/>
          <a:ext cx="8766174" cy="2030410"/>
        </p:xfrm>
        <a:graphic>
          <a:graphicData uri="http://schemas.openxmlformats.org/drawingml/2006/table">
            <a:tbl>
              <a:tblPr/>
              <a:tblGrid>
                <a:gridCol w="116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수행자</a:t>
                      </a: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6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6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6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2" marR="91442" marT="45758" marB="45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62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74663" y="250825"/>
            <a:ext cx="89646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defTabSz="915988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defTabSz="915988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defTabSz="915988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defTabSz="915988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defTabSz="915988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ko-KR" altLang="en-US">
                <a:solidFill>
                  <a:srgbClr val="FF7A00"/>
                </a:solidFill>
                <a:latin typeface="Lucida Sans Unicode" panose="020B0602030504020204" pitchFamily="34" charset="0"/>
              </a:rPr>
              <a:t>제</a:t>
            </a:r>
            <a:r>
              <a:rPr kumimoji="1" lang="en-US" altLang="ko-KR">
                <a:solidFill>
                  <a:srgbClr val="FF7A00"/>
                </a:solidFill>
                <a:latin typeface="Lucida Sans Unicode" panose="020B0602030504020204" pitchFamily="34" charset="0"/>
                <a:cs typeface="Times New Roman" panose="02020603050405020304" pitchFamily="18" charset="0"/>
              </a:rPr>
              <a:t>·</a:t>
            </a:r>
            <a:r>
              <a:rPr kumimoji="1" lang="ko-KR" altLang="en-US">
                <a:solidFill>
                  <a:srgbClr val="FF7A00"/>
                </a:solidFill>
                <a:latin typeface="Lucida Sans Unicode" panose="020B0602030504020204" pitchFamily="34" charset="0"/>
              </a:rPr>
              <a:t>개정 이력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ko-KR" altLang="en-US" sz="4400">
              <a:solidFill>
                <a:srgbClr val="FF7A00"/>
              </a:solidFill>
              <a:latin typeface="Lucida Sans Unicode" panose="020B0602030504020204" pitchFamily="34" charset="0"/>
            </a:endParaRPr>
          </a:p>
        </p:txBody>
      </p:sp>
      <p:graphicFrame>
        <p:nvGraphicFramePr>
          <p:cNvPr id="47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02099"/>
              </p:ext>
            </p:extLst>
          </p:nvPr>
        </p:nvGraphicFramePr>
        <p:xfrm>
          <a:off x="1016000" y="1752600"/>
          <a:ext cx="8061325" cy="3824699"/>
        </p:xfrm>
        <a:graphic>
          <a:graphicData uri="http://schemas.openxmlformats.org/drawingml/2006/table">
            <a:tbl>
              <a:tblPr/>
              <a:tblGrid>
                <a:gridCol w="586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1.1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211230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CDN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추가</a:t>
                      </a: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문승주</a:t>
                      </a: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1.0</a:t>
                      </a: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211223</a:t>
                      </a: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초안작성</a:t>
                      </a: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문승주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김지훈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외</a:t>
                      </a: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0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개정</a:t>
                      </a: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개정 일자</a:t>
                      </a: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개정 페이지 및 내용</a:t>
                      </a: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91447" marR="91447" marT="43926" marB="439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8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/>
            <a:r>
              <a:rPr lang="ko-KR" altLang="en-US" sz="1800"/>
              <a:t>목차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96229" y="1889125"/>
            <a:ext cx="4312309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b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2400">
                <a:solidFill>
                  <a:srgbClr val="FF7A00"/>
                </a:solidFill>
                <a:latin typeface="Lucida Sans Unicode" panose="020B0602030504020204" pitchFamily="34" charset="0"/>
              </a:rPr>
              <a:t>SK Square </a:t>
            </a:r>
            <a:r>
              <a:rPr kumimoji="1" lang="ko-KR" altLang="en-US" sz="2400">
                <a:solidFill>
                  <a:srgbClr val="FF7A00"/>
                </a:solidFill>
                <a:latin typeface="Lucida Sans Unicode" panose="020B0602030504020204" pitchFamily="34" charset="0"/>
              </a:rPr>
              <a:t>기업대표 사이트</a:t>
            </a:r>
            <a:r>
              <a:rPr kumimoji="1" lang="en-US" altLang="ko-KR" sz="2400">
                <a:solidFill>
                  <a:srgbClr val="FF7A00"/>
                </a:solidFill>
                <a:latin typeface="Lucida Sans Unicode" panose="020B0602030504020204" pitchFamily="34" charset="0"/>
              </a:rPr>
              <a:t>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2400">
                <a:solidFill>
                  <a:srgbClr val="FF7A00"/>
                </a:solidFill>
                <a:latin typeface="Lucida Sans Unicode" panose="020B0602030504020204" pitchFamily="34" charset="0"/>
              </a:rPr>
              <a:t>Technical Architecture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070475" y="1025525"/>
            <a:ext cx="4059238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tIns="144000" rIns="72000" bIns="72000"/>
          <a:lstStyle>
            <a:lvl1pPr marL="342900" indent="-342900">
              <a:tabLst>
                <a:tab pos="804863" algn="l"/>
              </a:tabLs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tabLst>
                <a:tab pos="804863" algn="l"/>
              </a:tabLs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tabLst>
                <a:tab pos="804863" algn="l"/>
              </a:tabLs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tabLst>
                <a:tab pos="804863" algn="l"/>
              </a:tabLs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tabLst>
                <a:tab pos="804863" algn="l"/>
              </a:tabLs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시스템 개요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아키텍처 논리 구성도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인터페이스 구성도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트랜잭션 처리구조</a:t>
            </a:r>
            <a:endParaRPr lang="en-US" altLang="ko-KR" sz="16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AutoNum type="arabicPeriod"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Physical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구성도 및 인터페이스 구성도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인프라 구성도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소프트웨어 구성도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AutoNum type="arabicPeriod"/>
            </a:pPr>
            <a:r>
              <a:rPr lang="ko-KR" altLang="en-US" sz="1600">
                <a:latin typeface="Lucida Sans Unicode" panose="020B0602030504020204" pitchFamily="34" charset="0"/>
              </a:rPr>
              <a:t>장애 발생 시 업무 영향도</a:t>
            </a:r>
            <a:endParaRPr lang="en-US" altLang="ko-KR" sz="1600">
              <a:latin typeface="Lucida Sans Unicode" panose="020B0602030504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AutoNum type="arabicPeriod"/>
            </a:pPr>
            <a:r>
              <a:rPr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HW/SW </a:t>
            </a:r>
            <a:r>
              <a:rPr lang="ko-KR" altLang="en-US" sz="1600">
                <a:solidFill>
                  <a:schemeClr val="tx1"/>
                </a:solidFill>
                <a:latin typeface="Lucida Sans Unicode" panose="020B0602030504020204" pitchFamily="34" charset="0"/>
              </a:rPr>
              <a:t>변경 이력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gray">
          <a:xfrm>
            <a:off x="4918075" y="1196975"/>
            <a:ext cx="82550" cy="49625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108000" bIns="0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ctr" fontAlgn="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0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/>
              <a:t>1. </a:t>
            </a:r>
            <a:r>
              <a:rPr lang="ko-KR" altLang="en-US" sz="1800"/>
              <a:t>시스템 개요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black">
          <a:xfrm>
            <a:off x="420688" y="723900"/>
            <a:ext cx="1092200" cy="1366838"/>
          </a:xfrm>
          <a:prstGeom prst="rect">
            <a:avLst/>
          </a:prstGeom>
          <a:solidFill>
            <a:schemeClr val="hlink">
              <a:alpha val="59999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>
            <a:lvl1pPr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fontAlgn="base" hangingPunct="1"/>
            <a:r>
              <a:rPr lang="ko-KR" altLang="en-US" sz="1200">
                <a:solidFill>
                  <a:schemeClr val="tx1"/>
                </a:solidFill>
                <a:latin typeface="Lucida Sans Unicode" panose="020B0602030504020204" pitchFamily="34" charset="0"/>
              </a:rPr>
              <a:t>시스템 개요</a:t>
            </a:r>
          </a:p>
        </p:txBody>
      </p:sp>
      <p:graphicFrame>
        <p:nvGraphicFramePr>
          <p:cNvPr id="41069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41604"/>
              </p:ext>
            </p:extLst>
          </p:nvPr>
        </p:nvGraphicFramePr>
        <p:xfrm>
          <a:off x="1627188" y="735013"/>
          <a:ext cx="7778750" cy="1366837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07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도메인</a:t>
                      </a:r>
                    </a:p>
                  </a:txBody>
                  <a:tcPr marL="36000" marR="36000" marT="53994" marB="53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www.sksquare.com</a:t>
                      </a:r>
                      <a:endParaRPr kumimoji="0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53994" marB="53994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시스템 명</a:t>
                      </a:r>
                    </a:p>
                  </a:txBody>
                  <a:tcPr marL="36000" marR="36000" marT="53994" marB="53994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SK Square</a:t>
                      </a:r>
                      <a:endParaRPr kumimoji="0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53994" marB="53994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93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시스템 설명</a:t>
                      </a:r>
                    </a:p>
                  </a:txBody>
                  <a:tcPr marL="36000" marR="36000" marT="53994" marB="53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999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SK Square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기업 관련 정보를 제공하는 대표 사이트로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SK Square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소개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투자자 정보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관련 포트폴리오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ESG,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보도자료 등의 콘텐츠를 고객에게 제공한다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36000" marR="36000" marT="53994" marB="5399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37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3545"/>
              </p:ext>
            </p:extLst>
          </p:nvPr>
        </p:nvGraphicFramePr>
        <p:xfrm>
          <a:off x="1624013" y="2185988"/>
          <a:ext cx="7778750" cy="2951254"/>
        </p:xfrm>
        <a:graphic>
          <a:graphicData uri="http://schemas.openxmlformats.org/drawingml/2006/table">
            <a:tbl>
              <a:tblPr/>
              <a:tblGrid>
                <a:gridCol w="232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86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주요 업무</a:t>
                      </a:r>
                    </a:p>
                  </a:txBody>
                  <a:tcPr marL="36000" marR="36000" marT="53991" marB="53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업무 설명</a:t>
                      </a:r>
                    </a:p>
                  </a:txBody>
                  <a:tcPr marL="36000" marR="36000" marT="53991" marB="5399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82">
                <a:tc rowSpan="2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대표사이트 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메인페이지</a:t>
                      </a:r>
                      <a:endParaRPr kumimoji="0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SK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스퀘어 국문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영문 콘텐츠 제공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SK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스퀘어의 관련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사이트 링크 제공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7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Company</a:t>
                      </a:r>
                      <a:endParaRPr kumimoji="0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SK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스퀘어 회사소개 및 투자철학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대표인사말 콘텐츠 제공</a:t>
                      </a:r>
                    </a:p>
                  </a:txBody>
                  <a:tcPr marL="36000" marR="36000" marT="53991" marB="5399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6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Portfolio</a:t>
                      </a:r>
                      <a:endParaRPr kumimoji="0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투자회사 정보 및 바로가기 기능 제공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6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Investor Relations</a:t>
                      </a:r>
                      <a:endParaRPr kumimoji="0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주주구성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공시정보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전자공고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사업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감사보고서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기업지배구조의 콘텐츠 제공하고 게시물 업데이트 형태의 화면 구성</a:t>
                      </a:r>
                    </a:p>
                  </a:txBody>
                  <a:tcPr marL="36000" marR="36000" marT="53991" marB="5399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6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Sustainability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ESG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관련 콘텐츠 제공</a:t>
                      </a:r>
                    </a:p>
                  </a:txBody>
                  <a:tcPr marL="36000" marR="36000" marT="53991" marB="5399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6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News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보도자료 콘텐츠 업데이트</a:t>
                      </a:r>
                    </a:p>
                  </a:txBody>
                  <a:tcPr marL="36000" marR="36000" marT="53991" marB="5399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6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36000" marR="36000" marT="53991" marB="5399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95" name="Rectangle 51"/>
          <p:cNvSpPr>
            <a:spLocks noChangeArrowheads="1"/>
          </p:cNvSpPr>
          <p:nvPr/>
        </p:nvSpPr>
        <p:spPr bwMode="black">
          <a:xfrm>
            <a:off x="420688" y="2185988"/>
            <a:ext cx="1092200" cy="2894012"/>
          </a:xfrm>
          <a:prstGeom prst="rect">
            <a:avLst/>
          </a:prstGeom>
          <a:solidFill>
            <a:schemeClr val="hlink">
              <a:alpha val="59999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>
            <a:lvl1pPr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fontAlgn="base" hangingPunct="1"/>
            <a:r>
              <a:rPr lang="ko-KR" altLang="en-US" sz="1200">
                <a:solidFill>
                  <a:schemeClr val="tx1"/>
                </a:solidFill>
                <a:latin typeface="Lucida Sans Unicode" panose="020B0602030504020204" pitchFamily="34" charset="0"/>
              </a:rPr>
              <a:t>주요 업무 설명</a:t>
            </a:r>
          </a:p>
        </p:txBody>
      </p:sp>
      <p:graphicFrame>
        <p:nvGraphicFramePr>
          <p:cNvPr id="4107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75982"/>
              </p:ext>
            </p:extLst>
          </p:nvPr>
        </p:nvGraphicFramePr>
        <p:xfrm>
          <a:off x="1619250" y="5192713"/>
          <a:ext cx="7778750" cy="1292224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68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구분</a:t>
                      </a:r>
                    </a:p>
                  </a:txBody>
                  <a:tcPr marL="36000" marR="36000" marT="54025" marB="540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구성 요건</a:t>
                      </a:r>
                    </a:p>
                  </a:txBody>
                  <a:tcPr marL="36000" marR="36000" marT="54025" marB="5402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8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어플리케이션</a:t>
                      </a:r>
                    </a:p>
                  </a:txBody>
                  <a:tcPr marL="36000" marR="36000" marT="54025" marB="540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CDN – Was – DB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54025" marB="5402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8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인프라</a:t>
                      </a:r>
                    </a:p>
                  </a:txBody>
                  <a:tcPr marL="36000" marR="36000" marT="54025" marB="540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Azure Cloud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사용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54025" marB="5402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8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가는각진제목체" pitchFamily="18" charset="-127"/>
                        </a:rPr>
                        <a:t>데이터</a:t>
                      </a:r>
                    </a:p>
                  </a:txBody>
                  <a:tcPr marL="36000" marR="36000" marT="54025" marB="540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Azure Database for MySQL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서버 사용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54025" marB="5402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13" name="Rectangle 115"/>
          <p:cNvSpPr>
            <a:spLocks noChangeArrowheads="1"/>
          </p:cNvSpPr>
          <p:nvPr/>
        </p:nvSpPr>
        <p:spPr bwMode="black">
          <a:xfrm>
            <a:off x="415925" y="5192713"/>
            <a:ext cx="1092200" cy="1293812"/>
          </a:xfrm>
          <a:prstGeom prst="rect">
            <a:avLst/>
          </a:prstGeom>
          <a:solidFill>
            <a:schemeClr val="hlink">
              <a:alpha val="59999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>
            <a:lvl1pPr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fontAlgn="base" hangingPunct="1"/>
            <a:r>
              <a:rPr lang="ko-KR" altLang="en-US" sz="1200">
                <a:solidFill>
                  <a:schemeClr val="tx1"/>
                </a:solidFill>
                <a:latin typeface="Lucida Sans Unicode" panose="020B0602030504020204" pitchFamily="34" charset="0"/>
              </a:rPr>
              <a:t>시스템 구성요건</a:t>
            </a:r>
          </a:p>
        </p:txBody>
      </p:sp>
    </p:spTree>
    <p:extLst>
      <p:ext uri="{BB962C8B-B14F-4D97-AF65-F5344CB8AC3E}">
        <p14:creationId xmlns:p14="http://schemas.microsoft.com/office/powerpoint/2010/main" val="354056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6688"/>
            <a:ext cx="9015413" cy="349250"/>
          </a:xfrm>
        </p:spPr>
        <p:txBody>
          <a:bodyPr/>
          <a:lstStyle/>
          <a:p>
            <a:pPr defTabSz="914400"/>
            <a:r>
              <a:rPr lang="en-US" altLang="ko-KR" sz="1800"/>
              <a:t>2. </a:t>
            </a:r>
            <a:r>
              <a:rPr lang="ko-KR" altLang="en-US" sz="1800"/>
              <a:t>아키텍처 논리 구성도 </a:t>
            </a:r>
            <a:r>
              <a:rPr lang="en-US" altLang="ko-KR" sz="1800"/>
              <a:t>– </a:t>
            </a:r>
            <a:r>
              <a:rPr lang="ko-KR" altLang="en-US" sz="1800"/>
              <a:t>기업대표사이트</a:t>
            </a:r>
          </a:p>
        </p:txBody>
      </p:sp>
      <p:sp>
        <p:nvSpPr>
          <p:cNvPr id="7171" name="Line 748"/>
          <p:cNvSpPr>
            <a:spLocks noChangeShapeType="1"/>
          </p:cNvSpPr>
          <p:nvPr/>
        </p:nvSpPr>
        <p:spPr bwMode="auto">
          <a:xfrm>
            <a:off x="2506663" y="881063"/>
            <a:ext cx="0" cy="5537200"/>
          </a:xfrm>
          <a:prstGeom prst="line">
            <a:avLst/>
          </a:prstGeom>
          <a:noFill/>
          <a:ln w="12700">
            <a:solidFill>
              <a:srgbClr val="66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 anchor="ctr"/>
          <a:lstStyle/>
          <a:p>
            <a:endParaRPr lang="ko-KR" altLang="en-US"/>
          </a:p>
        </p:txBody>
      </p:sp>
      <p:sp>
        <p:nvSpPr>
          <p:cNvPr id="7172" name="Line 750"/>
          <p:cNvSpPr>
            <a:spLocks noChangeShapeType="1"/>
          </p:cNvSpPr>
          <p:nvPr/>
        </p:nvSpPr>
        <p:spPr bwMode="auto">
          <a:xfrm>
            <a:off x="7527925" y="881063"/>
            <a:ext cx="0" cy="5537200"/>
          </a:xfrm>
          <a:prstGeom prst="line">
            <a:avLst/>
          </a:prstGeom>
          <a:noFill/>
          <a:ln w="12700">
            <a:solidFill>
              <a:srgbClr val="66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 anchor="ctr"/>
          <a:lstStyle/>
          <a:p>
            <a:endParaRPr lang="ko-KR" altLang="en-US"/>
          </a:p>
        </p:txBody>
      </p:sp>
      <p:sp>
        <p:nvSpPr>
          <p:cNvPr id="7173" name="Text Box 751"/>
          <p:cNvSpPr txBox="1">
            <a:spLocks noChangeArrowheads="1"/>
          </p:cNvSpPr>
          <p:nvPr/>
        </p:nvSpPr>
        <p:spPr bwMode="auto">
          <a:xfrm>
            <a:off x="731838" y="920750"/>
            <a:ext cx="12366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200" tIns="39600" rIns="79200" bIns="39600">
            <a:spAutoFit/>
          </a:bodyPr>
          <a:lstStyle>
            <a:lvl1pPr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en-US" altLang="ko-KR" sz="1400" i="1" u="sng">
                <a:solidFill>
                  <a:schemeClr val="accent2"/>
                </a:solidFill>
              </a:rPr>
              <a:t>User Access</a:t>
            </a:r>
          </a:p>
        </p:txBody>
      </p:sp>
      <p:sp>
        <p:nvSpPr>
          <p:cNvPr id="7174" name="Text Box 752"/>
          <p:cNvSpPr txBox="1">
            <a:spLocks noChangeArrowheads="1"/>
          </p:cNvSpPr>
          <p:nvPr/>
        </p:nvSpPr>
        <p:spPr bwMode="auto">
          <a:xfrm>
            <a:off x="3067050" y="920750"/>
            <a:ext cx="16621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200" tIns="39600" rIns="79200" bIns="39600">
            <a:spAutoFit/>
          </a:bodyPr>
          <a:lstStyle>
            <a:lvl1pPr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en-US" altLang="ko-KR" sz="1400" i="1" u="sng">
                <a:solidFill>
                  <a:schemeClr val="accent2"/>
                </a:solidFill>
              </a:rPr>
              <a:t>Presentation Tier</a:t>
            </a:r>
          </a:p>
        </p:txBody>
      </p:sp>
      <p:sp>
        <p:nvSpPr>
          <p:cNvPr id="7175" name="Text Box 754"/>
          <p:cNvSpPr txBox="1">
            <a:spLocks noChangeArrowheads="1"/>
          </p:cNvSpPr>
          <p:nvPr/>
        </p:nvSpPr>
        <p:spPr bwMode="auto">
          <a:xfrm>
            <a:off x="8235950" y="920750"/>
            <a:ext cx="9715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200" tIns="39600" rIns="79200" bIns="39600">
            <a:spAutoFit/>
          </a:bodyPr>
          <a:lstStyle>
            <a:lvl1pPr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en-US" altLang="ko-KR" sz="1400" i="1" u="sng">
                <a:solidFill>
                  <a:schemeClr val="accent2"/>
                </a:solidFill>
              </a:rPr>
              <a:t>Data Tier</a:t>
            </a:r>
          </a:p>
        </p:txBody>
      </p:sp>
      <p:sp>
        <p:nvSpPr>
          <p:cNvPr id="7176" name="Rectangle 1001"/>
          <p:cNvSpPr>
            <a:spLocks noChangeArrowheads="1"/>
          </p:cNvSpPr>
          <p:nvPr/>
        </p:nvSpPr>
        <p:spPr bwMode="auto">
          <a:xfrm>
            <a:off x="708025" y="3076575"/>
            <a:ext cx="1165225" cy="1138238"/>
          </a:xfrm>
          <a:prstGeom prst="rect">
            <a:avLst/>
          </a:prstGeom>
          <a:solidFill>
            <a:srgbClr val="CCCC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54000" tIns="72000" rIns="54000" bIns="0"/>
          <a:lstStyle>
            <a:lvl1pPr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 b="1">
                <a:solidFill>
                  <a:schemeClr val="tx1"/>
                </a:solidFill>
                <a:latin typeface="Lucida Sans Unicode" panose="020B0602030504020204" pitchFamily="34" charset="0"/>
                <a:ea typeface="가는각진제목체" panose="02030600000101010101" pitchFamily="18" charset="-127"/>
              </a:defRPr>
            </a:lvl1pPr>
            <a:lvl2pPr marL="742950" indent="-28575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-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ko-KR" altLang="en-US" sz="1200">
                <a:solidFill>
                  <a:srgbClr val="000000"/>
                </a:solidFill>
                <a:latin typeface="가는각진제목체" panose="02030600000101010101" pitchFamily="18" charset="-127"/>
                <a:cs typeface="Arial" panose="020B0604020202020204" pitchFamily="34" charset="0"/>
              </a:rPr>
              <a:t>고객</a:t>
            </a:r>
          </a:p>
        </p:txBody>
      </p:sp>
      <p:sp>
        <p:nvSpPr>
          <p:cNvPr id="7177" name="Rectangle 1002"/>
          <p:cNvSpPr>
            <a:spLocks noChangeArrowheads="1"/>
          </p:cNvSpPr>
          <p:nvPr/>
        </p:nvSpPr>
        <p:spPr bwMode="gray">
          <a:xfrm>
            <a:off x="822325" y="3373438"/>
            <a:ext cx="933450" cy="312737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000" b="0">
                <a:ea typeface="가는각진제목체"/>
              </a:rPr>
              <a:t>Web Browser</a:t>
            </a:r>
            <a:endParaRPr lang="en-US" altLang="ko-KR" sz="1000" b="0"/>
          </a:p>
        </p:txBody>
      </p:sp>
      <p:sp>
        <p:nvSpPr>
          <p:cNvPr id="7178" name="Rectangle 1003"/>
          <p:cNvSpPr>
            <a:spLocks noChangeArrowheads="1"/>
          </p:cNvSpPr>
          <p:nvPr/>
        </p:nvSpPr>
        <p:spPr bwMode="gray">
          <a:xfrm>
            <a:off x="830263" y="3843338"/>
            <a:ext cx="925512" cy="292100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000" b="0"/>
              <a:t>Windows </a:t>
            </a:r>
          </a:p>
        </p:txBody>
      </p:sp>
      <p:sp>
        <p:nvSpPr>
          <p:cNvPr id="7179" name="Line 1004"/>
          <p:cNvSpPr>
            <a:spLocks noChangeShapeType="1"/>
          </p:cNvSpPr>
          <p:nvPr/>
        </p:nvSpPr>
        <p:spPr bwMode="auto">
          <a:xfrm rot="5400000" flipH="1">
            <a:off x="1218407" y="3756819"/>
            <a:ext cx="15716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0" rIns="72000" bIns="0"/>
          <a:lstStyle/>
          <a:p>
            <a:endParaRPr lang="ko-KR" altLang="en-US"/>
          </a:p>
        </p:txBody>
      </p:sp>
      <p:sp>
        <p:nvSpPr>
          <p:cNvPr id="7180" name="Line 1050"/>
          <p:cNvSpPr>
            <a:spLocks noChangeShapeType="1"/>
          </p:cNvSpPr>
          <p:nvPr/>
        </p:nvSpPr>
        <p:spPr bwMode="auto">
          <a:xfrm>
            <a:off x="5016500" y="881063"/>
            <a:ext cx="0" cy="5537200"/>
          </a:xfrm>
          <a:prstGeom prst="line">
            <a:avLst/>
          </a:prstGeom>
          <a:noFill/>
          <a:ln w="12700">
            <a:solidFill>
              <a:srgbClr val="66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200" tIns="39600" rIns="79200" bIns="39600" anchor="ctr"/>
          <a:lstStyle/>
          <a:p>
            <a:endParaRPr lang="ko-KR" altLang="en-US"/>
          </a:p>
        </p:txBody>
      </p:sp>
      <p:sp>
        <p:nvSpPr>
          <p:cNvPr id="7181" name="Text Box 1051"/>
          <p:cNvSpPr txBox="1">
            <a:spLocks noChangeArrowheads="1"/>
          </p:cNvSpPr>
          <p:nvPr/>
        </p:nvSpPr>
        <p:spPr bwMode="auto">
          <a:xfrm>
            <a:off x="5703888" y="920750"/>
            <a:ext cx="1309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200" tIns="39600" rIns="79200" bIns="39600">
            <a:spAutoFit/>
          </a:bodyPr>
          <a:lstStyle>
            <a:lvl1pPr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defTabSz="7858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defTabSz="7858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en-US" altLang="ko-KR" sz="1400" i="1" u="sng">
                <a:solidFill>
                  <a:schemeClr val="accent2"/>
                </a:solidFill>
              </a:rPr>
              <a:t>BizLogic Tier</a:t>
            </a:r>
          </a:p>
        </p:txBody>
      </p:sp>
      <p:sp>
        <p:nvSpPr>
          <p:cNvPr id="7182" name="Rectangle 1052"/>
          <p:cNvSpPr>
            <a:spLocks noChangeArrowheads="1"/>
          </p:cNvSpPr>
          <p:nvPr/>
        </p:nvSpPr>
        <p:spPr bwMode="auto">
          <a:xfrm>
            <a:off x="3001963" y="2841625"/>
            <a:ext cx="1590675" cy="1598613"/>
          </a:xfrm>
          <a:prstGeom prst="rect">
            <a:avLst/>
          </a:prstGeom>
          <a:solidFill>
            <a:srgbClr val="B2B2B2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/>
          <a:lstStyle>
            <a:lvl1pPr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 b="1">
                <a:solidFill>
                  <a:schemeClr val="tx1"/>
                </a:solidFill>
                <a:latin typeface="Lucida Sans Unicode" panose="020B0602030504020204" pitchFamily="34" charset="0"/>
                <a:ea typeface="가는각진제목체" panose="02030600000101010101" pitchFamily="18" charset="-127"/>
              </a:defRPr>
            </a:lvl1pPr>
            <a:lvl2pPr marL="742950" indent="-28575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-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1000" dirty="0">
              <a:solidFill>
                <a:srgbClr val="000000"/>
              </a:solidFill>
              <a:latin typeface="가는각진제목체" panose="02030600000101010101" pitchFamily="18" charset="-127"/>
            </a:endParaRPr>
          </a:p>
        </p:txBody>
      </p:sp>
      <p:sp>
        <p:nvSpPr>
          <p:cNvPr id="7194" name="Rectangle 1064"/>
          <p:cNvSpPr>
            <a:spLocks noChangeArrowheads="1"/>
          </p:cNvSpPr>
          <p:nvPr/>
        </p:nvSpPr>
        <p:spPr bwMode="auto">
          <a:xfrm>
            <a:off x="5462588" y="2494625"/>
            <a:ext cx="1590675" cy="2263806"/>
          </a:xfrm>
          <a:prstGeom prst="rect">
            <a:avLst/>
          </a:prstGeom>
          <a:solidFill>
            <a:srgbClr val="B2B2B2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/>
          <a:lstStyle>
            <a:lvl1pPr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 b="1">
                <a:solidFill>
                  <a:schemeClr val="tx1"/>
                </a:solidFill>
                <a:latin typeface="Lucida Sans Unicode" panose="020B0602030504020204" pitchFamily="34" charset="0"/>
                <a:ea typeface="가는각진제목체" panose="02030600000101010101" pitchFamily="18" charset="-127"/>
              </a:defRPr>
            </a:lvl1pPr>
            <a:lvl2pPr marL="742950" indent="-28575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-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가는각진제목체" panose="02030600000101010101" pitchFamily="18" charset="-127"/>
              </a:rPr>
              <a:t>WAS </a:t>
            </a:r>
            <a:r>
              <a:rPr lang="ko-KR" altLang="en-US" sz="1200" dirty="0">
                <a:solidFill>
                  <a:srgbClr val="000000"/>
                </a:solidFill>
                <a:latin typeface="가는각진제목체" panose="02030600000101010101" pitchFamily="18" charset="-127"/>
              </a:rPr>
              <a:t>서버</a:t>
            </a:r>
          </a:p>
          <a:p>
            <a:pPr algn="ctr" fontAlgn="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1000" dirty="0">
                <a:solidFill>
                  <a:srgbClr val="000000"/>
                </a:solidFill>
                <a:latin typeface="가는각진제목체" panose="02030600000101010101" pitchFamily="18" charset="-127"/>
              </a:rPr>
              <a:t>(SKSQ-COMPAP1,2)</a:t>
            </a:r>
          </a:p>
        </p:txBody>
      </p:sp>
      <p:sp>
        <p:nvSpPr>
          <p:cNvPr id="7195" name="Rectangle 1065"/>
          <p:cNvSpPr>
            <a:spLocks noChangeArrowheads="1"/>
          </p:cNvSpPr>
          <p:nvPr/>
        </p:nvSpPr>
        <p:spPr bwMode="gray">
          <a:xfrm>
            <a:off x="5551489" y="3089906"/>
            <a:ext cx="1379537" cy="1437678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000" b="0"/>
              <a:t>TOMCAT</a:t>
            </a:r>
          </a:p>
        </p:txBody>
      </p:sp>
      <p:sp>
        <p:nvSpPr>
          <p:cNvPr id="7196" name="Rectangle 1081"/>
          <p:cNvSpPr>
            <a:spLocks noChangeArrowheads="1"/>
          </p:cNvSpPr>
          <p:nvPr/>
        </p:nvSpPr>
        <p:spPr bwMode="auto">
          <a:xfrm>
            <a:off x="5462588" y="5288756"/>
            <a:ext cx="1590675" cy="1169987"/>
          </a:xfrm>
          <a:prstGeom prst="rect">
            <a:avLst/>
          </a:prstGeom>
          <a:solidFill>
            <a:srgbClr val="B2B2B2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/>
          <a:lstStyle>
            <a:lvl1pPr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 b="1">
                <a:solidFill>
                  <a:schemeClr val="tx1"/>
                </a:solidFill>
                <a:latin typeface="Lucida Sans Unicode" panose="020B0602030504020204" pitchFamily="34" charset="0"/>
                <a:ea typeface="가는각진제목체" panose="02030600000101010101" pitchFamily="18" charset="-127"/>
              </a:defRPr>
            </a:lvl1pPr>
            <a:lvl2pPr marL="742950" indent="-28575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-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rgbClr val="000000"/>
                </a:solidFill>
                <a:latin typeface="가는각진제목체" panose="02030600000101010101" pitchFamily="18" charset="-127"/>
              </a:rPr>
              <a:t>File Server</a:t>
            </a:r>
          </a:p>
          <a:p>
            <a:pPr algn="ctr" fontAlgn="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rgbClr val="FF0000"/>
                </a:solidFill>
                <a:latin typeface="가는각진제목체" panose="02030600000101010101" pitchFamily="18" charset="-127"/>
              </a:rPr>
              <a:t>(Azure </a:t>
            </a:r>
            <a:r>
              <a:rPr lang="en-US" altLang="ko-KR" sz="1200" err="1">
                <a:solidFill>
                  <a:srgbClr val="FF0000"/>
                </a:solidFill>
                <a:latin typeface="가는각진제목체" panose="02030600000101010101" pitchFamily="18" charset="-127"/>
              </a:rPr>
              <a:t>FIles</a:t>
            </a:r>
            <a:r>
              <a:rPr lang="en-US" altLang="ko-KR" sz="1200">
                <a:solidFill>
                  <a:srgbClr val="FF0000"/>
                </a:solidFill>
                <a:latin typeface="가는각진제목체" panose="02030600000101010101" pitchFamily="18" charset="-127"/>
              </a:rPr>
              <a:t>)</a:t>
            </a:r>
          </a:p>
        </p:txBody>
      </p:sp>
      <p:cxnSp>
        <p:nvCxnSpPr>
          <p:cNvPr id="7201" name="AutoShape 1088"/>
          <p:cNvCxnSpPr>
            <a:cxnSpLocks noChangeShapeType="1"/>
            <a:stCxn id="7182" idx="3"/>
            <a:endCxn id="7194" idx="1"/>
          </p:cNvCxnSpPr>
          <p:nvPr/>
        </p:nvCxnSpPr>
        <p:spPr bwMode="auto">
          <a:xfrm flipV="1">
            <a:off x="4592638" y="3626528"/>
            <a:ext cx="869950" cy="144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AutoShape 1090"/>
          <p:cNvCxnSpPr>
            <a:cxnSpLocks noChangeShapeType="1"/>
            <a:endCxn id="7196" idx="0"/>
          </p:cNvCxnSpPr>
          <p:nvPr/>
        </p:nvCxnSpPr>
        <p:spPr bwMode="auto">
          <a:xfrm>
            <a:off x="6257925" y="4666456"/>
            <a:ext cx="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204" name="Group 1094"/>
          <p:cNvGrpSpPr>
            <a:grpSpLocks/>
          </p:cNvGrpSpPr>
          <p:nvPr/>
        </p:nvGrpSpPr>
        <p:grpSpPr bwMode="auto">
          <a:xfrm>
            <a:off x="7772400" y="3105150"/>
            <a:ext cx="1658938" cy="1060450"/>
            <a:chOff x="5143" y="1135"/>
            <a:chExt cx="798" cy="668"/>
          </a:xfrm>
        </p:grpSpPr>
        <p:sp>
          <p:nvSpPr>
            <p:cNvPr id="7224" name="Rectangle 1095"/>
            <p:cNvSpPr>
              <a:spLocks noChangeArrowheads="1"/>
            </p:cNvSpPr>
            <p:nvPr/>
          </p:nvSpPr>
          <p:spPr bwMode="auto">
            <a:xfrm>
              <a:off x="5143" y="1135"/>
              <a:ext cx="798" cy="668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72000" rIns="54000" bIns="0"/>
            <a:lstStyle>
              <a:lvl1pPr algn="l" defTabSz="190500" fontAlgn="base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tabLst>
                  <a:tab pos="228600" algn="l"/>
                </a:tabLst>
                <a:defRPr sz="1400" b="1">
                  <a:solidFill>
                    <a:schemeClr val="tx1"/>
                  </a:solidFill>
                  <a:latin typeface="Lucida Sans Unicode" panose="020B0602030504020204" pitchFamily="34" charset="0"/>
                  <a:ea typeface="가는각진제목체" panose="02030600000101010101" pitchFamily="18" charset="-127"/>
                </a:defRPr>
              </a:lvl1pPr>
              <a:lvl2pPr marL="742950" indent="-285750" algn="l" defTabSz="190500" fontAlgn="base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tabLst>
                  <a:tab pos="2286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l" defTabSz="190500" fontAlgn="base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tabLst>
                  <a:tab pos="2286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l" defTabSz="190500" fontAlgn="base">
                <a:spcBef>
                  <a:spcPct val="20000"/>
                </a:spcBef>
                <a:buChar char="»"/>
                <a:tabLst>
                  <a:tab pos="2286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l" defTabSz="190500" fontAlgn="base">
                <a:spcBef>
                  <a:spcPct val="20000"/>
                </a:spcBef>
                <a:buChar char="»"/>
                <a:tabLst>
                  <a:tab pos="2286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defTabSz="1905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defTabSz="1905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defTabSz="1905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defTabSz="1905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fontAlgn="t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가는각진제목체" panose="02030600000101010101" pitchFamily="18" charset="-127"/>
                </a:rPr>
                <a:t>DB</a:t>
              </a:r>
              <a:r>
                <a:rPr lang="ko-KR" altLang="en-US" sz="1200">
                  <a:solidFill>
                    <a:srgbClr val="000000"/>
                  </a:solidFill>
                  <a:latin typeface="가는각진제목체" panose="02030600000101010101" pitchFamily="18" charset="-127"/>
                </a:rPr>
                <a:t>서버</a:t>
              </a:r>
            </a:p>
            <a:p>
              <a:pPr algn="ctr" fontAlgn="t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ko-KR" sz="1000">
                  <a:solidFill>
                    <a:srgbClr val="000000"/>
                  </a:solidFill>
                  <a:latin typeface="가는각진제목체" panose="02030600000101010101" pitchFamily="18" charset="-127"/>
                </a:rPr>
                <a:t>(</a:t>
              </a:r>
              <a:r>
                <a:rPr lang="en-US" altLang="ko-KR" sz="1000" err="1">
                  <a:solidFill>
                    <a:srgbClr val="000000"/>
                  </a:solidFill>
                  <a:latin typeface="가는각진제목체" panose="02030600000101010101" pitchFamily="18" charset="-127"/>
                </a:rPr>
                <a:t>mysql</a:t>
              </a:r>
              <a:r>
                <a:rPr lang="en-US" altLang="ko-KR" sz="1000">
                  <a:solidFill>
                    <a:srgbClr val="000000"/>
                  </a:solidFill>
                  <a:latin typeface="가는각진제목체" panose="02030600000101010101" pitchFamily="18" charset="-127"/>
                </a:rPr>
                <a:t>-homepage-</a:t>
              </a:r>
              <a:r>
                <a:rPr lang="en-US" altLang="ko-KR" sz="1000" err="1">
                  <a:solidFill>
                    <a:srgbClr val="000000"/>
                  </a:solidFill>
                  <a:latin typeface="가는각진제목체" panose="02030600000101010101" pitchFamily="18" charset="-127"/>
                </a:rPr>
                <a:t>prd</a:t>
              </a:r>
              <a:r>
                <a:rPr lang="en-US" altLang="ko-KR" sz="1000">
                  <a:solidFill>
                    <a:srgbClr val="000000"/>
                  </a:solidFill>
                  <a:latin typeface="가는각진제목체" panose="02030600000101010101" pitchFamily="18" charset="-127"/>
                </a:rPr>
                <a:t>)</a:t>
              </a:r>
            </a:p>
          </p:txBody>
        </p:sp>
        <p:sp>
          <p:nvSpPr>
            <p:cNvPr id="8237" name="AutoShape 1096"/>
            <p:cNvSpPr>
              <a:spLocks noChangeArrowheads="1"/>
            </p:cNvSpPr>
            <p:nvPr/>
          </p:nvSpPr>
          <p:spPr bwMode="gray">
            <a:xfrm>
              <a:off x="5256" y="1457"/>
              <a:ext cx="566" cy="27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46038" rIns="7200" bIns="46038" anchor="ctr"/>
            <a:lstStyle/>
            <a:p>
              <a:pPr algn="ctr">
                <a:defRPr/>
              </a:pPr>
              <a:r>
                <a:rPr lang="en-US" altLang="ko-KR" sz="1000" err="1"/>
                <a:t>mysql</a:t>
              </a:r>
              <a:endParaRPr lang="en-US" altLang="ko-KR" sz="1000"/>
            </a:p>
          </p:txBody>
        </p:sp>
      </p:grpSp>
      <p:sp>
        <p:nvSpPr>
          <p:cNvPr id="7205" name="Text Box 1097"/>
          <p:cNvSpPr txBox="1">
            <a:spLocks noChangeArrowheads="1"/>
          </p:cNvSpPr>
          <p:nvPr/>
        </p:nvSpPr>
        <p:spPr bwMode="auto">
          <a:xfrm>
            <a:off x="2312988" y="3495675"/>
            <a:ext cx="419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72000" bIns="0">
            <a:spAutoFit/>
          </a:bodyPr>
          <a:lstStyle>
            <a:lvl1pPr marL="166688" indent="-166688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 b="1">
                <a:solidFill>
                  <a:schemeClr val="tx1"/>
                </a:solidFill>
                <a:latin typeface="Lucida Sans Unicode" panose="020B0602030504020204" pitchFamily="34" charset="0"/>
                <a:ea typeface="가는각진제목체" panose="02030600000101010101" pitchFamily="18" charset="-127"/>
              </a:defRPr>
            </a:lvl1pPr>
            <a:lvl2pPr marL="742950" indent="-28575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-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ko-KR" altLang="en-US" sz="900" b="0">
                <a:solidFill>
                  <a:srgbClr val="000000"/>
                </a:solidFill>
                <a:latin typeface="가는각진제목체" panose="02030600000101010101" pitchFamily="18" charset="-127"/>
              </a:rPr>
              <a:t>인터넷</a:t>
            </a:r>
          </a:p>
        </p:txBody>
      </p:sp>
      <p:cxnSp>
        <p:nvCxnSpPr>
          <p:cNvPr id="7206" name="직선 화살표 연결선 66"/>
          <p:cNvCxnSpPr>
            <a:cxnSpLocks noChangeShapeType="1"/>
            <a:stCxn id="7176" idx="3"/>
            <a:endCxn id="7182" idx="1"/>
          </p:cNvCxnSpPr>
          <p:nvPr/>
        </p:nvCxnSpPr>
        <p:spPr bwMode="auto">
          <a:xfrm flipV="1">
            <a:off x="1873250" y="3640138"/>
            <a:ext cx="1128713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8" name="Rectangle 32"/>
          <p:cNvSpPr>
            <a:spLocks noChangeArrowheads="1"/>
          </p:cNvSpPr>
          <p:nvPr/>
        </p:nvSpPr>
        <p:spPr bwMode="black">
          <a:xfrm>
            <a:off x="120650" y="5873750"/>
            <a:ext cx="2244725" cy="3778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>
            <a:lvl1pPr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 defTabSz="862013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defTabSz="862013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algn="l" eaLnBrk="1" fontAlgn="base" hangingPunct="1"/>
            <a:r>
              <a:rPr lang="ko-KR" altLang="en-US" sz="1000">
                <a:solidFill>
                  <a:schemeClr val="tx1"/>
                </a:solidFill>
                <a:latin typeface="Lucida Sans Unicode" panose="020B0602030504020204" pitchFamily="34" charset="0"/>
              </a:rPr>
              <a:t>범례 </a:t>
            </a:r>
            <a:r>
              <a:rPr lang="en-US" altLang="ko-KR" sz="1000">
                <a:solidFill>
                  <a:schemeClr val="tx1"/>
                </a:solidFill>
                <a:latin typeface="Lucida Sans Unicode" panose="020B0602030504020204" pitchFamily="34" charset="0"/>
              </a:rPr>
              <a:t>:</a:t>
            </a:r>
          </a:p>
        </p:txBody>
      </p:sp>
      <p:sp>
        <p:nvSpPr>
          <p:cNvPr id="54" name="AutoShape 1096"/>
          <p:cNvSpPr>
            <a:spLocks noChangeArrowheads="1"/>
          </p:cNvSpPr>
          <p:nvPr/>
        </p:nvSpPr>
        <p:spPr bwMode="gray">
          <a:xfrm>
            <a:off x="1323975" y="5908675"/>
            <a:ext cx="998538" cy="32385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7200" tIns="46038" rIns="7200" bIns="46038" anchor="ctr"/>
          <a:lstStyle/>
          <a:p>
            <a:pPr>
              <a:defRPr/>
            </a:pPr>
            <a:r>
              <a:rPr lang="ko-KR" altLang="en-US" sz="1000"/>
              <a:t>주요데이터</a:t>
            </a:r>
            <a:r>
              <a:rPr lang="en-US" altLang="ko-KR" sz="1000"/>
              <a:t>/</a:t>
            </a:r>
            <a:r>
              <a:rPr lang="ko-KR" altLang="en-US" sz="1000"/>
              <a:t>정보</a:t>
            </a:r>
            <a:endParaRPr lang="en-US" altLang="ko-KR" sz="1000"/>
          </a:p>
        </p:txBody>
      </p:sp>
      <p:sp>
        <p:nvSpPr>
          <p:cNvPr id="7210" name="Rectangle 1052"/>
          <p:cNvSpPr>
            <a:spLocks noChangeArrowheads="1"/>
          </p:cNvSpPr>
          <p:nvPr/>
        </p:nvSpPr>
        <p:spPr bwMode="auto">
          <a:xfrm>
            <a:off x="669925" y="5910263"/>
            <a:ext cx="592138" cy="323850"/>
          </a:xfrm>
          <a:prstGeom prst="rect">
            <a:avLst/>
          </a:prstGeom>
          <a:solidFill>
            <a:srgbClr val="B2B2B2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 b="1">
                <a:solidFill>
                  <a:schemeClr val="tx1"/>
                </a:solidFill>
                <a:latin typeface="Lucida Sans Unicode" panose="020B0602030504020204" pitchFamily="34" charset="0"/>
                <a:ea typeface="가는각진제목체" panose="02030600000101010101" pitchFamily="18" charset="-127"/>
              </a:defRPr>
            </a:lvl1pPr>
            <a:lvl2pPr marL="742950" indent="-28575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•"/>
              <a:tabLst>
                <a:tab pos="2286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l" defTabSz="190500" fontAlgn="base">
              <a:spcBef>
                <a:spcPct val="45000"/>
              </a:spcBef>
              <a:buClr>
                <a:srgbClr val="990000"/>
              </a:buClr>
              <a:buSzPct val="100000"/>
              <a:buChar char="-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l" defTabSz="190500" fontAlgn="base">
              <a:spcBef>
                <a:spcPct val="20000"/>
              </a:spcBef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fontAlgn="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ko-KR" altLang="en-US" sz="1000">
                <a:solidFill>
                  <a:srgbClr val="000000"/>
                </a:solidFill>
                <a:latin typeface="가는각진제목체" panose="02030600000101010101" pitchFamily="18" charset="-127"/>
              </a:rPr>
              <a:t>노드</a:t>
            </a:r>
            <a:endParaRPr lang="en-US" altLang="ko-KR" sz="1000">
              <a:solidFill>
                <a:srgbClr val="000000"/>
              </a:solidFill>
              <a:latin typeface="가는각진제목체" panose="02030600000101010101" pitchFamily="18" charset="-127"/>
            </a:endParaRPr>
          </a:p>
        </p:txBody>
      </p:sp>
      <p:cxnSp>
        <p:nvCxnSpPr>
          <p:cNvPr id="7212" name="AutoShape 1091"/>
          <p:cNvCxnSpPr>
            <a:cxnSpLocks noChangeShapeType="1"/>
            <a:stCxn id="7224" idx="1"/>
            <a:endCxn id="7194" idx="3"/>
          </p:cNvCxnSpPr>
          <p:nvPr/>
        </p:nvCxnSpPr>
        <p:spPr bwMode="auto">
          <a:xfrm flipH="1" flipV="1">
            <a:off x="7053263" y="3626528"/>
            <a:ext cx="719137" cy="88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7" name="Group 10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07544"/>
              </p:ext>
            </p:extLst>
          </p:nvPr>
        </p:nvGraphicFramePr>
        <p:xfrm>
          <a:off x="5686425" y="3311308"/>
          <a:ext cx="1143000" cy="117359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63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JAR, XML</a:t>
                      </a:r>
                    </a:p>
                  </a:txBody>
                  <a:tcPr marL="79200" marR="79200" marT="39667" marB="39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9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Springboot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200" marR="79200" marT="39667" marB="39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9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html</a:t>
                      </a:r>
                    </a:p>
                  </a:txBody>
                  <a:tcPr marL="79200" marR="79200" marT="39667" marB="39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9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image</a:t>
                      </a:r>
                    </a:p>
                  </a:txBody>
                  <a:tcPr marL="79200" marR="79200" marT="39667" marB="39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569907"/>
                  </a:ext>
                </a:extLst>
              </a:tr>
              <a:tr h="23199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Java script</a:t>
                      </a:r>
                    </a:p>
                  </a:txBody>
                  <a:tcPr marL="79200" marR="79200" marT="39667" marB="39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364438"/>
                  </a:ext>
                </a:extLst>
              </a:tr>
            </a:tbl>
          </a:graphicData>
        </a:graphic>
      </p:graphicFrame>
      <p:sp>
        <p:nvSpPr>
          <p:cNvPr id="40" name="Rectangle 1002">
            <a:extLst>
              <a:ext uri="{FF2B5EF4-FFF2-40B4-BE49-F238E27FC236}">
                <a16:creationId xmlns:a16="http://schemas.microsoft.com/office/drawing/2014/main" id="{06D2CEDA-31D9-45D6-973E-69B65DB17A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64577" y="3502426"/>
            <a:ext cx="933450" cy="312737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000" b="0" dirty="0">
                <a:ea typeface="가는각진제목체"/>
              </a:rPr>
              <a:t>      CDN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90679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6688"/>
            <a:ext cx="9015413" cy="349250"/>
          </a:xfrm>
        </p:spPr>
        <p:txBody>
          <a:bodyPr/>
          <a:lstStyle/>
          <a:p>
            <a:r>
              <a:rPr lang="en-US" altLang="ko-KR" sz="1800"/>
              <a:t>2. </a:t>
            </a:r>
            <a:r>
              <a:rPr lang="ko-KR" altLang="en-US" sz="1800"/>
              <a:t>아키텍처 논리 구성도 </a:t>
            </a:r>
            <a:r>
              <a:rPr lang="en-US" altLang="ko-KR" sz="1800"/>
              <a:t>– </a:t>
            </a:r>
            <a:r>
              <a:rPr lang="ko-KR" altLang="en-US" sz="1800"/>
              <a:t>기업대표사이트</a:t>
            </a:r>
            <a:r>
              <a:rPr lang="en-US" altLang="ko-KR" sz="1800"/>
              <a:t>(</a:t>
            </a:r>
            <a:r>
              <a:rPr lang="ko-KR" altLang="en-US" sz="1800"/>
              <a:t>계속</a:t>
            </a:r>
            <a:r>
              <a:rPr lang="en-US" altLang="ko-KR" sz="1800"/>
              <a:t>)</a:t>
            </a:r>
          </a:p>
        </p:txBody>
      </p:sp>
      <p:graphicFrame>
        <p:nvGraphicFramePr>
          <p:cNvPr id="366781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157606"/>
              </p:ext>
            </p:extLst>
          </p:nvPr>
        </p:nvGraphicFramePr>
        <p:xfrm>
          <a:off x="454025" y="1138238"/>
          <a:ext cx="8996363" cy="3960811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65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구분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가용성 방안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부하분산방안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확장성 방안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2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Presentation Tier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72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Bizlogic</a:t>
                      </a: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Tier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Was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서버는 이중화 되어있음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SKSQ-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가는각진제목체" panose="02030600000101010101" pitchFamily="18" charset="-127"/>
                        </a:rPr>
                        <a:t>COMPAP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1,2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서버는</a:t>
                      </a:r>
                      <a:r>
                        <a:rPr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대로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로드밸런싱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수평적 확장방법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72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Data Tier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Azure Database for MySQL 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</a:t>
                      </a:r>
                      <a:br>
                        <a:rPr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가는각진제목체"/>
                        </a:rPr>
                      </a:br>
                      <a:r>
                        <a:rPr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Azure Native서비스로 가용성보장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13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6688"/>
            <a:ext cx="9015413" cy="349250"/>
          </a:xfrm>
        </p:spPr>
        <p:txBody>
          <a:bodyPr/>
          <a:lstStyle/>
          <a:p>
            <a:r>
              <a:rPr lang="en-US" altLang="ko-KR" sz="1800"/>
              <a:t>3. </a:t>
            </a:r>
            <a:r>
              <a:rPr lang="ko-KR" altLang="en-US" sz="1800"/>
              <a:t>인터페이스 구성도 </a:t>
            </a:r>
            <a:r>
              <a:rPr lang="en-US" altLang="ko-KR" sz="1800"/>
              <a:t>– MW</a:t>
            </a:r>
            <a:r>
              <a:rPr lang="ko-KR" altLang="en-US" sz="1800"/>
              <a:t>구성</a:t>
            </a:r>
            <a:r>
              <a:rPr lang="en-US" altLang="ko-KR" sz="1800"/>
              <a:t>(www.sksquare.com)</a:t>
            </a:r>
            <a:endParaRPr lang="ko-KR" altLang="en-US" sz="1800"/>
          </a:p>
        </p:txBody>
      </p:sp>
      <p:grpSp>
        <p:nvGrpSpPr>
          <p:cNvPr id="10243" name="그룹 34"/>
          <p:cNvGrpSpPr>
            <a:grpSpLocks/>
          </p:cNvGrpSpPr>
          <p:nvPr/>
        </p:nvGrpSpPr>
        <p:grpSpPr bwMode="auto">
          <a:xfrm>
            <a:off x="2566358" y="1196181"/>
            <a:ext cx="6491686" cy="4465638"/>
            <a:chOff x="2184481" y="1196752"/>
            <a:chExt cx="6491975" cy="4465091"/>
          </a:xfrm>
        </p:grpSpPr>
        <p:grpSp>
          <p:nvGrpSpPr>
            <p:cNvPr id="10245" name="그룹 44"/>
            <p:cNvGrpSpPr>
              <a:grpSpLocks/>
            </p:cNvGrpSpPr>
            <p:nvPr/>
          </p:nvGrpSpPr>
          <p:grpSpPr bwMode="auto">
            <a:xfrm>
              <a:off x="2184481" y="2466477"/>
              <a:ext cx="1871746" cy="1223812"/>
              <a:chOff x="2606980" y="2897067"/>
              <a:chExt cx="1871929" cy="1223987"/>
            </a:xfrm>
          </p:grpSpPr>
          <p:sp>
            <p:nvSpPr>
              <p:cNvPr id="200" name="직사각형 199"/>
              <p:cNvSpPr/>
              <p:nvPr/>
            </p:nvSpPr>
            <p:spPr bwMode="auto">
              <a:xfrm>
                <a:off x="2606980" y="2897067"/>
                <a:ext cx="1871929" cy="1223987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b="0">
                  <a:solidFill>
                    <a:prstClr val="white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296" name="직사각형 200"/>
              <p:cNvSpPr>
                <a:spLocks noChangeArrowheads="1"/>
              </p:cNvSpPr>
              <p:nvPr/>
            </p:nvSpPr>
            <p:spPr bwMode="auto">
              <a:xfrm>
                <a:off x="2800683" y="2967375"/>
                <a:ext cx="1582962" cy="287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1pPr>
                <a:lvl2pPr marL="742950" indent="-285750"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2pPr>
                <a:lvl3pPr marL="1143000" indent="-228600"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3pPr>
                <a:lvl4pPr marL="1600200" indent="-228600"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4pPr>
                <a:lvl5pPr marL="2057400" indent="-228600"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5pPr>
                <a:lvl6pPr marL="2514600" indent="-228600" algn="ctr" eaLnBrk="0" fontAlgn="t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6pPr>
                <a:lvl7pPr marL="2971800" indent="-228600" algn="ctr" eaLnBrk="0" fontAlgn="t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7pPr>
                <a:lvl8pPr marL="3429000" indent="-228600" algn="ctr" eaLnBrk="0" fontAlgn="t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8pPr>
                <a:lvl9pPr marL="3886200" indent="-228600" algn="ctr" eaLnBrk="0" fontAlgn="t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9pPr>
              </a:lstStyle>
              <a:p>
                <a:pPr eaLnBrk="1" fontAlgn="base" latinLnBrk="1" hangingPunct="1"/>
                <a:r>
                  <a:rPr lang="en-US" altLang="ko-KR" sz="1200" b="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APPGateWay</a:t>
                </a:r>
                <a:endPara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97" name="직사각형 201"/>
              <p:cNvSpPr>
                <a:spLocks noChangeArrowheads="1"/>
              </p:cNvSpPr>
              <p:nvPr/>
            </p:nvSpPr>
            <p:spPr bwMode="auto">
              <a:xfrm>
                <a:off x="2751463" y="3405653"/>
                <a:ext cx="1582962" cy="285756"/>
              </a:xfrm>
              <a:prstGeom prst="rect">
                <a:avLst/>
              </a:prstGeom>
              <a:solidFill>
                <a:srgbClr val="0070C0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1pPr>
                <a:lvl2pPr marL="742950" indent="-285750"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2pPr>
                <a:lvl3pPr marL="1143000" indent="-228600"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3pPr>
                <a:lvl4pPr marL="1600200" indent="-228600"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4pPr>
                <a:lvl5pPr marL="2057400" indent="-228600"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5pPr>
                <a:lvl6pPr marL="2514600" indent="-228600" algn="ctr" eaLnBrk="0" fontAlgn="t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6pPr>
                <a:lvl7pPr marL="2971800" indent="-228600" algn="ctr" eaLnBrk="0" fontAlgn="t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7pPr>
                <a:lvl8pPr marL="3429000" indent="-228600" algn="ctr" eaLnBrk="0" fontAlgn="t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8pPr>
                <a:lvl9pPr marL="3886200" indent="-228600" algn="ctr" eaLnBrk="0" fontAlgn="t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9pPr>
              </a:lstStyle>
              <a:p>
                <a:pPr eaLnBrk="1" fontAlgn="base" latinLnBrk="1" hangingPunct="1"/>
                <a:r>
                  <a:rPr lang="en-US" altLang="ko-KR" sz="1200" b="0" dirty="0" err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APPGateWay</a:t>
                </a:r>
                <a:endParaRPr lang="ko-KR" altLang="en-US" sz="1200" b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 bwMode="auto">
            <a:xfrm>
              <a:off x="4834534" y="1196752"/>
              <a:ext cx="2195611" cy="4465091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eaLnBrk="1" fontAlgn="base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ko-KR" altLang="en-US" b="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4942489" y="1630087"/>
              <a:ext cx="1979702" cy="199365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b="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5093309" y="1917389"/>
              <a:ext cx="1686000" cy="1615877"/>
            </a:xfrm>
            <a:prstGeom prst="rect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b="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5093309" y="1628499"/>
              <a:ext cx="1541531" cy="2888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prstClr val="black"/>
                  </a:solidFill>
                  <a:latin typeface="맑은 고딕"/>
                  <a:ea typeface="맑은 고딕"/>
                </a:rPr>
                <a:t>SKSQ-COMPAP1</a:t>
              </a:r>
              <a:endParaRPr lang="ko-KR" altLang="en-US" sz="1200" b="0" ker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5242540" y="2425326"/>
              <a:ext cx="1392299" cy="288890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 err="1">
                  <a:solidFill>
                    <a:prstClr val="white"/>
                  </a:solidFill>
                  <a:latin typeface="맑은 고딕"/>
                  <a:ea typeface="맑은 고딕"/>
                </a:rPr>
                <a:t>usrserver</a:t>
              </a:r>
              <a:endParaRPr lang="ko-KR" altLang="en-US" sz="1200" b="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 bwMode="auto">
            <a:xfrm>
              <a:off x="6695167" y="2425326"/>
              <a:ext cx="1331973" cy="28730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prstClr val="black"/>
                  </a:solidFill>
                  <a:latin typeface="맑은 고딕"/>
                  <a:ea typeface="맑은 고딕"/>
                </a:rPr>
                <a:t>10.234.5.37</a:t>
              </a:r>
              <a:endParaRPr lang="ko-KR" altLang="en-US" sz="1200" b="0" ker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4942489" y="3791997"/>
              <a:ext cx="1979702" cy="1725401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b="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5093309" y="4079299"/>
              <a:ext cx="1686000" cy="1260321"/>
            </a:xfrm>
            <a:prstGeom prst="rect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b="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5093309" y="3790409"/>
              <a:ext cx="1541531" cy="2888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prstClr val="black"/>
                  </a:solidFill>
                  <a:latin typeface="맑은 고딕"/>
                  <a:ea typeface="맑은 고딕"/>
                </a:rPr>
                <a:t>SKSQ-COMPAP2</a:t>
              </a:r>
              <a:endParaRPr lang="ko-KR" altLang="en-US" sz="1200" b="0" ker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5242540" y="4220570"/>
              <a:ext cx="1390712" cy="287302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 err="1">
                  <a:solidFill>
                    <a:prstClr val="white"/>
                  </a:solidFill>
                  <a:latin typeface="맑은 고딕"/>
                  <a:ea typeface="맑은 고딕"/>
                </a:rPr>
                <a:t>usrserver</a:t>
              </a:r>
              <a:endParaRPr lang="ko-KR" altLang="en-US" sz="1200" b="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5242540" y="4580887"/>
              <a:ext cx="1392299" cy="288890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 err="1">
                  <a:solidFill>
                    <a:prstClr val="white"/>
                  </a:solidFill>
                  <a:latin typeface="맑은 고딕"/>
                  <a:ea typeface="맑은 고딕"/>
                </a:rPr>
                <a:t>mngserver</a:t>
              </a:r>
              <a:endParaRPr lang="ko-KR" altLang="en-US" sz="1200" b="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 bwMode="auto">
            <a:xfrm>
              <a:off x="6695167" y="4218982"/>
              <a:ext cx="1331973" cy="28889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prstClr val="black"/>
                  </a:solidFill>
                  <a:latin typeface="맑은 고딕"/>
                  <a:ea typeface="맑은 고딕"/>
                </a:rPr>
                <a:t>10.234.5.36</a:t>
              </a:r>
              <a:endParaRPr lang="ko-KR" altLang="en-US" sz="1200" b="0" ker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 bwMode="auto">
            <a:xfrm>
              <a:off x="6695167" y="4580887"/>
              <a:ext cx="1331973" cy="28889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prstClr val="black"/>
                  </a:solidFill>
                  <a:latin typeface="맑은 고딕"/>
                  <a:ea typeface="맑은 고딕"/>
                </a:rPr>
                <a:t>10.234.5.36</a:t>
              </a:r>
              <a:endParaRPr lang="ko-KR" altLang="en-US" sz="1200" b="0" ker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5242540" y="2782471"/>
              <a:ext cx="1392299" cy="29047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 err="1">
                  <a:solidFill>
                    <a:prstClr val="white"/>
                  </a:solidFill>
                  <a:latin typeface="맑은 고딕"/>
                  <a:ea typeface="맑은 고딕"/>
                </a:rPr>
                <a:t>mngserver</a:t>
              </a:r>
              <a:endParaRPr lang="ko-KR" altLang="en-US" sz="1200" b="0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 bwMode="auto">
            <a:xfrm>
              <a:off x="6695167" y="2782471"/>
              <a:ext cx="1331973" cy="28889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prstClr val="black"/>
                  </a:solidFill>
                  <a:latin typeface="맑은 고딕"/>
                  <a:ea typeface="맑은 고딕"/>
                </a:rPr>
                <a:t>10.234.5.37</a:t>
              </a:r>
              <a:endParaRPr lang="ko-KR" altLang="en-US" sz="1200" b="0" ker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0272" name="직선 연결선 176"/>
            <p:cNvCxnSpPr>
              <a:cxnSpLocks noChangeShapeType="1"/>
              <a:stCxn id="200" idx="3"/>
              <a:endCxn id="164" idx="1"/>
            </p:cNvCxnSpPr>
            <p:nvPr/>
          </p:nvCxnSpPr>
          <p:spPr bwMode="auto">
            <a:xfrm flipV="1">
              <a:off x="4056226" y="2569772"/>
              <a:ext cx="1186314" cy="508612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4" name="직선 연결선 178"/>
            <p:cNvCxnSpPr>
              <a:cxnSpLocks noChangeShapeType="1"/>
              <a:stCxn id="200" idx="3"/>
              <a:endCxn id="170" idx="1"/>
            </p:cNvCxnSpPr>
            <p:nvPr/>
          </p:nvCxnSpPr>
          <p:spPr bwMode="auto">
            <a:xfrm>
              <a:off x="4056226" y="3078383"/>
              <a:ext cx="1186314" cy="1285837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모서리가 둥근 직사각형 183"/>
            <p:cNvSpPr/>
            <p:nvPr/>
          </p:nvSpPr>
          <p:spPr bwMode="auto">
            <a:xfrm>
              <a:off x="8095405" y="4220570"/>
              <a:ext cx="576289" cy="28730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8180</a:t>
              </a:r>
              <a:endParaRPr lang="ko-KR" altLang="en-US" sz="1200" b="0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 bwMode="auto">
            <a:xfrm>
              <a:off x="8095405" y="4580887"/>
              <a:ext cx="576289" cy="28889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prstClr val="black"/>
                  </a:solidFill>
                  <a:latin typeface="맑은 고딕"/>
                  <a:ea typeface="맑은 고딕"/>
                </a:rPr>
                <a:t>7500</a:t>
              </a:r>
              <a:endParaRPr lang="ko-KR" altLang="en-US" sz="1200" b="0" ker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 bwMode="auto">
            <a:xfrm>
              <a:off x="8095405" y="2418977"/>
              <a:ext cx="576289" cy="28889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8180</a:t>
              </a:r>
              <a:endParaRPr lang="ko-KR" altLang="en-US" sz="1200" b="0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 bwMode="auto">
            <a:xfrm>
              <a:off x="8100168" y="2780883"/>
              <a:ext cx="576288" cy="28730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prstClr val="black"/>
                  </a:solidFill>
                  <a:latin typeface="맑은 고딕"/>
                  <a:ea typeface="맑은 고딕"/>
                </a:rPr>
                <a:t>7500</a:t>
              </a:r>
              <a:endParaRPr lang="ko-KR" altLang="en-US" sz="1200" b="0" ker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8BEC6B-594B-4FDE-B38D-DAE86F2C79B4}"/>
              </a:ext>
            </a:extLst>
          </p:cNvPr>
          <p:cNvSpPr/>
          <p:nvPr/>
        </p:nvSpPr>
        <p:spPr bwMode="auto">
          <a:xfrm>
            <a:off x="431963" y="2477392"/>
            <a:ext cx="1871663" cy="122396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6" name="직사각형 200">
            <a:extLst>
              <a:ext uri="{FF2B5EF4-FFF2-40B4-BE49-F238E27FC236}">
                <a16:creationId xmlns:a16="http://schemas.microsoft.com/office/drawing/2014/main" id="{840E71DC-0BFF-4D56-87BF-87126E7A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71" y="2581274"/>
            <a:ext cx="15827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fontAlgn="base" latinLnBrk="1" hangingPunct="1"/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CDN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201">
            <a:extLst>
              <a:ext uri="{FF2B5EF4-FFF2-40B4-BE49-F238E27FC236}">
                <a16:creationId xmlns:a16="http://schemas.microsoft.com/office/drawing/2014/main" id="{FF0A8ECD-93BE-49C7-BA7C-FC21BD5F0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02" y="3067844"/>
            <a:ext cx="1582737" cy="285750"/>
          </a:xfrm>
          <a:prstGeom prst="rect">
            <a:avLst/>
          </a:prstGeom>
          <a:solidFill>
            <a:srgbClr val="0070C0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fontAlgn="base" latinLnBrk="1" hangingPunct="1"/>
            <a:r>
              <a:rPr lang="en-US" altLang="ko-KR" sz="1200" b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CDN</a:t>
            </a:r>
            <a:endParaRPr lang="ko-KR" altLang="en-US" sz="1200" b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8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261663" y="1829594"/>
            <a:ext cx="140335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 10.234.5.36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9.0.45:10080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RHEL 8.4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97192" y="3362116"/>
            <a:ext cx="938213" cy="7191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en-US" altLang="ko-KR" sz="12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GateWay</a:t>
            </a:r>
            <a:endParaRPr lang="ko-KR" altLang="en-US" sz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cxnSpLocks/>
            <a:stCxn id="22" idx="3"/>
            <a:endCxn id="155" idx="1"/>
          </p:cNvCxnSpPr>
          <p:nvPr/>
        </p:nvCxnSpPr>
        <p:spPr>
          <a:xfrm>
            <a:off x="4735405" y="3721685"/>
            <a:ext cx="572297" cy="100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  <a:endCxn id="22" idx="3"/>
          </p:cNvCxnSpPr>
          <p:nvPr/>
        </p:nvCxnSpPr>
        <p:spPr>
          <a:xfrm flipH="1">
            <a:off x="4735405" y="2336591"/>
            <a:ext cx="505618" cy="138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  <a:stCxn id="89" idx="3"/>
            <a:endCxn id="25" idx="0"/>
          </p:cNvCxnSpPr>
          <p:nvPr/>
        </p:nvCxnSpPr>
        <p:spPr>
          <a:xfrm>
            <a:off x="1833628" y="1491457"/>
            <a:ext cx="1069143" cy="18706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4" name="Cloud"/>
          <p:cNvSpPr>
            <a:spLocks noChangeAspect="1" noEditPoints="1" noChangeArrowheads="1"/>
          </p:cNvSpPr>
          <p:nvPr/>
        </p:nvSpPr>
        <p:spPr bwMode="auto">
          <a:xfrm>
            <a:off x="2384814" y="1760830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7660377" y="3164304"/>
            <a:ext cx="1406525" cy="793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TextBox 204"/>
          <p:cNvSpPr txBox="1">
            <a:spLocks noChangeArrowheads="1"/>
          </p:cNvSpPr>
          <p:nvPr/>
        </p:nvSpPr>
        <p:spPr bwMode="auto">
          <a:xfrm>
            <a:off x="7012677" y="3403572"/>
            <a:ext cx="465137" cy="2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endParaRPr kumimoji="1"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80975"/>
            <a:ext cx="90154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>
                <a:latin typeface="맑은 고딕" pitchFamily="50" charset="-127"/>
                <a:ea typeface="맑은 고딕" pitchFamily="50" charset="-127"/>
              </a:rPr>
              <a:t>5. Physical</a:t>
            </a:r>
            <a:r>
              <a:rPr lang="ko-KR" altLang="en-US" sz="1800" kern="0">
                <a:latin typeface="맑은 고딕" pitchFamily="50" charset="-127"/>
                <a:ea typeface="맑은 고딕" pitchFamily="50" charset="-127"/>
              </a:rPr>
              <a:t> 구성도 및 인터페이스 구성도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384241" y="989013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455678" y="1200150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531878" y="1444625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5307702" y="4292667"/>
            <a:ext cx="140335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9.0.45:10080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RHEL 8.4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76978E-63BC-4CA5-A4B2-905479625858}"/>
              </a:ext>
            </a:extLst>
          </p:cNvPr>
          <p:cNvCxnSpPr>
            <a:cxnSpLocks/>
            <a:stCxn id="191" idx="1"/>
            <a:endCxn id="155" idx="3"/>
          </p:cNvCxnSpPr>
          <p:nvPr/>
        </p:nvCxnSpPr>
        <p:spPr>
          <a:xfrm flipH="1">
            <a:off x="6711052" y="3561179"/>
            <a:ext cx="949325" cy="116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EC4EE1F-4932-4097-94B0-FA44B5BCA3C0}"/>
              </a:ext>
            </a:extLst>
          </p:cNvPr>
          <p:cNvCxnSpPr>
            <a:cxnSpLocks/>
            <a:stCxn id="191" idx="1"/>
            <a:endCxn id="14" idx="3"/>
          </p:cNvCxnSpPr>
          <p:nvPr/>
        </p:nvCxnSpPr>
        <p:spPr>
          <a:xfrm flipH="1" flipV="1">
            <a:off x="6665013" y="2261394"/>
            <a:ext cx="995364" cy="1299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CEA42D-E5DE-4613-BE26-37857487E156}"/>
              </a:ext>
            </a:extLst>
          </p:cNvPr>
          <p:cNvSpPr/>
          <p:nvPr/>
        </p:nvSpPr>
        <p:spPr>
          <a:xfrm>
            <a:off x="2433664" y="3362115"/>
            <a:ext cx="938213" cy="7191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CDN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135">
            <a:extLst>
              <a:ext uri="{FF2B5EF4-FFF2-40B4-BE49-F238E27FC236}">
                <a16:creationId xmlns:a16="http://schemas.microsoft.com/office/drawing/2014/main" id="{6D055BE2-85A0-4655-A40E-41C0F29D5CB5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3371877" y="3721684"/>
            <a:ext cx="4253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1EDFBD-BA74-4D06-AA63-90C9D72D1FC8}"/>
              </a:ext>
            </a:extLst>
          </p:cNvPr>
          <p:cNvSpPr txBox="1"/>
          <p:nvPr/>
        </p:nvSpPr>
        <p:spPr>
          <a:xfrm>
            <a:off x="1571557" y="5437359"/>
            <a:ext cx="49546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u="sng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cs typeface="굴림" panose="020B0600000101010101" pitchFamily="50" charset="-127"/>
                <a:hlinkClick r:id="rId2"/>
              </a:rPr>
              <a:t>www.sksqure.com : https://sksquare-homepage-prd-cdn.azureedge.net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4815BE-D300-4824-BD69-756E31C4C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2" y="5157414"/>
            <a:ext cx="750127" cy="7501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5A16C30F-2F42-4C4F-80BD-4E2486355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2083" y="3895500"/>
            <a:ext cx="476250" cy="4762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8F144E7-2DF5-4570-9833-7B3E1C752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624" y="3851731"/>
            <a:ext cx="336307" cy="440936"/>
          </a:xfrm>
          <a:prstGeom prst="rect">
            <a:avLst/>
          </a:prstGeom>
        </p:spPr>
      </p:pic>
      <p:pic>
        <p:nvPicPr>
          <p:cNvPr id="29" name="그래픽 103">
            <a:extLst>
              <a:ext uri="{FF2B5EF4-FFF2-40B4-BE49-F238E27FC236}">
                <a16:creationId xmlns:a16="http://schemas.microsoft.com/office/drawing/2014/main" id="{F3DEC941-BA8F-426B-B5CB-00AFBA64F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8427" y="2564359"/>
            <a:ext cx="432000" cy="432000"/>
          </a:xfrm>
          <a:prstGeom prst="rect">
            <a:avLst/>
          </a:prstGeom>
        </p:spPr>
      </p:pic>
      <p:pic>
        <p:nvPicPr>
          <p:cNvPr id="30" name="그래픽 103">
            <a:extLst>
              <a:ext uri="{FF2B5EF4-FFF2-40B4-BE49-F238E27FC236}">
                <a16:creationId xmlns:a16="http://schemas.microsoft.com/office/drawing/2014/main" id="{70A8587D-F9ED-4764-B24D-B2DF71164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5532" y="4016368"/>
            <a:ext cx="432000" cy="43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5BDC8-209F-4FE3-899B-7DC2B142ECD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17" y="3915342"/>
            <a:ext cx="617887" cy="2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6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166688"/>
            <a:ext cx="9015413" cy="349250"/>
          </a:xfrm>
        </p:spPr>
        <p:txBody>
          <a:bodyPr/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하드웨어 구성도 </a:t>
            </a:r>
            <a:r>
              <a:rPr lang="en-US" altLang="ko-KR" sz="1800" dirty="0"/>
              <a:t>– </a:t>
            </a:r>
            <a:r>
              <a:rPr lang="ko-KR" altLang="en-US" sz="1800" dirty="0"/>
              <a:t>기업대표사이트</a:t>
            </a:r>
            <a:r>
              <a:rPr lang="en-US" altLang="ko-KR" sz="1800" dirty="0"/>
              <a:t> </a:t>
            </a:r>
            <a:r>
              <a:rPr lang="ko-KR" altLang="en-US" sz="1800" dirty="0"/>
              <a:t>시스템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88FA06-52E6-444D-B11A-75FD47700B5A}"/>
              </a:ext>
            </a:extLst>
          </p:cNvPr>
          <p:cNvSpPr/>
          <p:nvPr/>
        </p:nvSpPr>
        <p:spPr bwMode="auto">
          <a:xfrm>
            <a:off x="663675" y="1945123"/>
            <a:ext cx="2078120" cy="6650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6B79F0B-0834-4851-BCCD-0840BDBCE075}"/>
              </a:ext>
            </a:extLst>
          </p:cNvPr>
          <p:cNvCxnSpPr>
            <a:cxnSpLocks/>
            <a:stCxn id="101" idx="3"/>
            <a:endCxn id="116" idx="1"/>
          </p:cNvCxnSpPr>
          <p:nvPr/>
        </p:nvCxnSpPr>
        <p:spPr bwMode="auto">
          <a:xfrm>
            <a:off x="911289" y="6147116"/>
            <a:ext cx="7528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6B45C9-C0ED-4A2F-93BE-414C1A30728E}"/>
              </a:ext>
            </a:extLst>
          </p:cNvPr>
          <p:cNvSpPr/>
          <p:nvPr/>
        </p:nvSpPr>
        <p:spPr bwMode="auto">
          <a:xfrm>
            <a:off x="300511" y="758596"/>
            <a:ext cx="6751789" cy="3091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[Azure Korea</a:t>
            </a:r>
            <a:r>
              <a:rPr kumimoji="0" lang="en-US" altLang="ko-KR" sz="1800" b="1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Central Region]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0FD1888-7AC0-415D-B699-312959DB6E43}"/>
              </a:ext>
            </a:extLst>
          </p:cNvPr>
          <p:cNvSpPr/>
          <p:nvPr/>
        </p:nvSpPr>
        <p:spPr bwMode="auto">
          <a:xfrm>
            <a:off x="319388" y="1361230"/>
            <a:ext cx="2781935" cy="2258695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8E1099-4FE6-411E-8728-AA8AD845ACEA}"/>
              </a:ext>
            </a:extLst>
          </p:cNvPr>
          <p:cNvSpPr/>
          <p:nvPr/>
        </p:nvSpPr>
        <p:spPr bwMode="auto">
          <a:xfrm>
            <a:off x="308521" y="1116683"/>
            <a:ext cx="1397000" cy="238760"/>
          </a:xfrm>
          <a:prstGeom prst="rect">
            <a:avLst/>
          </a:prstGeom>
          <a:solidFill>
            <a:srgbClr val="7BB6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Spoke</a:t>
            </a:r>
            <a:r>
              <a:rPr kumimoji="0" lang="en-US" altLang="ko-KR" sz="1000" b="1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kumimoji="0" lang="ko-KR" altLang="en-US" sz="1000" b="1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kumimoji="0" lang="en-US" altLang="ko-KR" sz="1000" b="1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Zone</a:t>
            </a:r>
            <a:endParaRPr kumimoji="0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271F80-3A51-4F69-A9F5-D433D4AC458A}"/>
              </a:ext>
            </a:extLst>
          </p:cNvPr>
          <p:cNvSpPr/>
          <p:nvPr/>
        </p:nvSpPr>
        <p:spPr bwMode="auto">
          <a:xfrm>
            <a:off x="446388" y="1462831"/>
            <a:ext cx="2517775" cy="207372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63214B0-CCF5-45C4-ADF3-E59EF99AAA22}"/>
              </a:ext>
            </a:extLst>
          </p:cNvPr>
          <p:cNvSpPr/>
          <p:nvPr/>
        </p:nvSpPr>
        <p:spPr bwMode="auto">
          <a:xfrm>
            <a:off x="583548" y="1579671"/>
            <a:ext cx="2238375" cy="187978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72" name="그래픽 66">
            <a:extLst>
              <a:ext uri="{FF2B5EF4-FFF2-40B4-BE49-F238E27FC236}">
                <a16:creationId xmlns:a16="http://schemas.microsoft.com/office/drawing/2014/main" id="{602CD095-903A-47AA-9067-7F665AC507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514" y="1575637"/>
            <a:ext cx="201569" cy="20156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80CFD2B-B466-4818-8F37-A6513C2C0374}"/>
              </a:ext>
            </a:extLst>
          </p:cNvPr>
          <p:cNvSpPr txBox="1"/>
          <p:nvPr/>
        </p:nvSpPr>
        <p:spPr>
          <a:xfrm>
            <a:off x="708643" y="155360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Network(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Zone)</a:t>
            </a:r>
          </a:p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10.234.1.0/24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681764-715E-4F1B-8204-AE1DACCCE25C}"/>
              </a:ext>
            </a:extLst>
          </p:cNvPr>
          <p:cNvSpPr txBox="1"/>
          <p:nvPr/>
        </p:nvSpPr>
        <p:spPr>
          <a:xfrm>
            <a:off x="673083" y="1896579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</a:t>
            </a:r>
          </a:p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10.234.1.0/26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래픽 103">
            <a:extLst>
              <a:ext uri="{FF2B5EF4-FFF2-40B4-BE49-F238E27FC236}">
                <a16:creationId xmlns:a16="http://schemas.microsoft.com/office/drawing/2014/main" id="{A9E4006A-F704-4F84-8355-246A79D42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6735" y="1961599"/>
            <a:ext cx="432000" cy="4320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A6D5E71-E6BA-4979-A269-DD39A689C8F0}"/>
              </a:ext>
            </a:extLst>
          </p:cNvPr>
          <p:cNvSpPr txBox="1"/>
          <p:nvPr/>
        </p:nvSpPr>
        <p:spPr>
          <a:xfrm>
            <a:off x="1852637" y="2013978"/>
            <a:ext cx="3145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D8s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7D2164-9ACA-434B-9D6D-A438F81B70DC}"/>
              </a:ext>
            </a:extLst>
          </p:cNvPr>
          <p:cNvSpPr txBox="1"/>
          <p:nvPr/>
        </p:nvSpPr>
        <p:spPr>
          <a:xfrm>
            <a:off x="1309202" y="22928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</a:p>
          <a:p>
            <a:pPr algn="ctr"/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SKSQ-COMDAP1</a:t>
            </a:r>
          </a:p>
          <a:p>
            <a:pPr algn="ctr"/>
            <a:r>
              <a:rPr lang="en-US" altLang="ko-KR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rhel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10.234.1.6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A1AEFAE-9CBE-4E17-A716-2118D75AB20C}"/>
              </a:ext>
            </a:extLst>
          </p:cNvPr>
          <p:cNvSpPr/>
          <p:nvPr/>
        </p:nvSpPr>
        <p:spPr bwMode="auto">
          <a:xfrm>
            <a:off x="315531" y="3944306"/>
            <a:ext cx="2923928" cy="174045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765BBE-DEB5-4272-9735-832114A9466B}"/>
              </a:ext>
            </a:extLst>
          </p:cNvPr>
          <p:cNvSpPr/>
          <p:nvPr/>
        </p:nvSpPr>
        <p:spPr bwMode="auto">
          <a:xfrm>
            <a:off x="304663" y="3699758"/>
            <a:ext cx="774024" cy="238760"/>
          </a:xfrm>
          <a:prstGeom prst="rect">
            <a:avLst/>
          </a:prstGeom>
          <a:solidFill>
            <a:srgbClr val="FEEDA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  <a:endParaRPr kumimoji="0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1D36D84-CDF5-4C87-B52E-9BE80A83F79E}"/>
              </a:ext>
            </a:extLst>
          </p:cNvPr>
          <p:cNvSpPr/>
          <p:nvPr/>
        </p:nvSpPr>
        <p:spPr bwMode="auto">
          <a:xfrm>
            <a:off x="442530" y="4140775"/>
            <a:ext cx="2711797" cy="147897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8B0CB1-E58E-4EE0-8F24-5D6201E8A521}"/>
              </a:ext>
            </a:extLst>
          </p:cNvPr>
          <p:cNvSpPr/>
          <p:nvPr/>
        </p:nvSpPr>
        <p:spPr bwMode="auto">
          <a:xfrm>
            <a:off x="568115" y="4782665"/>
            <a:ext cx="744741" cy="77743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86" name="그래픽 69">
            <a:extLst>
              <a:ext uri="{FF2B5EF4-FFF2-40B4-BE49-F238E27FC236}">
                <a16:creationId xmlns:a16="http://schemas.microsoft.com/office/drawing/2014/main" id="{3FAFAD51-4525-4DAE-A7C6-CC97403BA0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701" y="1365042"/>
            <a:ext cx="153047" cy="15304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8DE4342-228C-4F0F-A03A-9CB413B1D6AA}"/>
              </a:ext>
            </a:extLst>
          </p:cNvPr>
          <p:cNvSpPr txBox="1"/>
          <p:nvPr/>
        </p:nvSpPr>
        <p:spPr>
          <a:xfrm>
            <a:off x="354074" y="1310508"/>
            <a:ext cx="9028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SK Square 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구독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7BD3B40D-FF3A-4B86-A20E-0979D9D710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2" y="1468125"/>
            <a:ext cx="139137" cy="139137"/>
          </a:xfrm>
          <a:prstGeom prst="rect">
            <a:avLst/>
          </a:prstGeom>
        </p:spPr>
      </p:pic>
      <p:pic>
        <p:nvPicPr>
          <p:cNvPr id="89" name="그래픽 69">
            <a:extLst>
              <a:ext uri="{FF2B5EF4-FFF2-40B4-BE49-F238E27FC236}">
                <a16:creationId xmlns:a16="http://schemas.microsoft.com/office/drawing/2014/main" id="{7DE72266-4297-4818-AAB0-6A25E749B1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531" y="3967496"/>
            <a:ext cx="153047" cy="15304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7366449-59C1-493C-A78A-CA371D190EEE}"/>
              </a:ext>
            </a:extLst>
          </p:cNvPr>
          <p:cNvSpPr txBox="1"/>
          <p:nvPr/>
        </p:nvSpPr>
        <p:spPr>
          <a:xfrm>
            <a:off x="384147" y="3911712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LandingZone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구독</a:t>
            </a:r>
            <a:endParaRPr lang="en-US" altLang="ko-KR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10.234.0/24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CAC7705A-B68E-4E30-A7DA-839C8B3BE9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8" y="4173070"/>
            <a:ext cx="139137" cy="13913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F48254-976D-43ED-A7A1-1798304BD366}"/>
              </a:ext>
            </a:extLst>
          </p:cNvPr>
          <p:cNvSpPr txBox="1"/>
          <p:nvPr/>
        </p:nvSpPr>
        <p:spPr>
          <a:xfrm>
            <a:off x="513399" y="4133557"/>
            <a:ext cx="1111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Shared Service –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</a:t>
            </a:r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N/W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래픽 66">
            <a:extLst>
              <a:ext uri="{FF2B5EF4-FFF2-40B4-BE49-F238E27FC236}">
                <a16:creationId xmlns:a16="http://schemas.microsoft.com/office/drawing/2014/main" id="{90166452-BCAE-44CD-85CC-693F33E07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336" y="4780675"/>
            <a:ext cx="201569" cy="20156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F3A41D6-E4A4-42B4-AD7C-1C7A7B4EE418}"/>
              </a:ext>
            </a:extLst>
          </p:cNvPr>
          <p:cNvSpPr txBox="1"/>
          <p:nvPr/>
        </p:nvSpPr>
        <p:spPr>
          <a:xfrm>
            <a:off x="751347" y="4777488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ko-KR" altLang="en-US" sz="6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서브넷</a:t>
            </a:r>
            <a:b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10.234.0.0/27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43A755E3-A09C-48B6-82D5-9EA5745A09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2" y="5065985"/>
            <a:ext cx="232378" cy="26557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271879C-6219-4915-A9F9-2965D75051B2}"/>
              </a:ext>
            </a:extLst>
          </p:cNvPr>
          <p:cNvSpPr txBox="1"/>
          <p:nvPr/>
        </p:nvSpPr>
        <p:spPr>
          <a:xfrm>
            <a:off x="601615" y="530182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위쪽/아래쪽 화살표 4">
            <a:extLst>
              <a:ext uri="{FF2B5EF4-FFF2-40B4-BE49-F238E27FC236}">
                <a16:creationId xmlns:a16="http://schemas.microsoft.com/office/drawing/2014/main" id="{3CC153B9-C009-4BDC-B25D-7323EDE09014}"/>
              </a:ext>
            </a:extLst>
          </p:cNvPr>
          <p:cNvSpPr/>
          <p:nvPr/>
        </p:nvSpPr>
        <p:spPr bwMode="auto">
          <a:xfrm>
            <a:off x="1410331" y="3616384"/>
            <a:ext cx="192539" cy="324582"/>
          </a:xfrm>
          <a:prstGeom prst="upDownArrow">
            <a:avLst/>
          </a:prstGeom>
          <a:noFill/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CB9E05-B791-4A9E-85F8-FDE5FB35DB62}"/>
              </a:ext>
            </a:extLst>
          </p:cNvPr>
          <p:cNvSpPr txBox="1"/>
          <p:nvPr/>
        </p:nvSpPr>
        <p:spPr>
          <a:xfrm>
            <a:off x="1556949" y="3715160"/>
            <a:ext cx="4491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Peering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7BF03C9-02B4-48C5-B2E9-3C52F99FEE48}"/>
              </a:ext>
            </a:extLst>
          </p:cNvPr>
          <p:cNvSpPr/>
          <p:nvPr/>
        </p:nvSpPr>
        <p:spPr bwMode="auto">
          <a:xfrm>
            <a:off x="313887" y="5784024"/>
            <a:ext cx="597402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04" name="그래픽 19">
            <a:extLst>
              <a:ext uri="{FF2B5EF4-FFF2-40B4-BE49-F238E27FC236}">
                <a16:creationId xmlns:a16="http://schemas.microsoft.com/office/drawing/2014/main" id="{DA86E036-9B2C-4C64-B48A-3B4FE4B370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897" y="5934041"/>
            <a:ext cx="421959" cy="41142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4E42679-2CB5-466E-B710-F562C5BBE159}"/>
              </a:ext>
            </a:extLst>
          </p:cNvPr>
          <p:cNvSpPr txBox="1"/>
          <p:nvPr/>
        </p:nvSpPr>
        <p:spPr>
          <a:xfrm>
            <a:off x="277875" y="6280986"/>
            <a:ext cx="65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꺾인 연결선 6">
            <a:extLst>
              <a:ext uri="{FF2B5EF4-FFF2-40B4-BE49-F238E27FC236}">
                <a16:creationId xmlns:a16="http://schemas.microsoft.com/office/drawing/2014/main" id="{4AA6A741-F4C5-4158-8772-03D72E17F23E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 bwMode="auto">
          <a:xfrm rot="5400000">
            <a:off x="485104" y="5466333"/>
            <a:ext cx="602481" cy="332934"/>
          </a:xfrm>
          <a:prstGeom prst="bentConnector3">
            <a:avLst/>
          </a:prstGeom>
          <a:ln w="6350">
            <a:solidFill>
              <a:srgbClr val="5E5E5E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BB168E5-7419-467B-800F-82B70715AB4B}"/>
              </a:ext>
            </a:extLst>
          </p:cNvPr>
          <p:cNvSpPr txBox="1"/>
          <p:nvPr/>
        </p:nvSpPr>
        <p:spPr>
          <a:xfrm>
            <a:off x="420336" y="5739887"/>
            <a:ext cx="4131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>
                <a:solidFill>
                  <a:srgbClr val="5E75A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KINX</a:t>
            </a:r>
            <a:endParaRPr lang="ko-KR" altLang="en-US" sz="600">
              <a:solidFill>
                <a:srgbClr val="5E75A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8E1DE63-4D02-4440-B761-275AEB0AEED6}"/>
              </a:ext>
            </a:extLst>
          </p:cNvPr>
          <p:cNvSpPr/>
          <p:nvPr/>
        </p:nvSpPr>
        <p:spPr bwMode="auto">
          <a:xfrm>
            <a:off x="978518" y="5784033"/>
            <a:ext cx="597402" cy="72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9AB7A3-896A-4FD5-A52B-117236E8C554}"/>
              </a:ext>
            </a:extLst>
          </p:cNvPr>
          <p:cNvSpPr txBox="1"/>
          <p:nvPr/>
        </p:nvSpPr>
        <p:spPr>
          <a:xfrm>
            <a:off x="1068034" y="5782226"/>
            <a:ext cx="6166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>
                <a:solidFill>
                  <a:srgbClr val="5E75A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T2 </a:t>
            </a:r>
            <a:r>
              <a:rPr lang="ko-KR" altLang="en-US" sz="600">
                <a:solidFill>
                  <a:srgbClr val="5E75A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전용선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7D7F5964-B1D9-429A-91A5-6EB84A35DCD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01" y="5799807"/>
            <a:ext cx="233512" cy="168892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4BE82FB-6BF6-4A0D-85D2-DE1416484727}"/>
              </a:ext>
            </a:extLst>
          </p:cNvPr>
          <p:cNvSpPr/>
          <p:nvPr/>
        </p:nvSpPr>
        <p:spPr bwMode="auto">
          <a:xfrm>
            <a:off x="1664146" y="5784024"/>
            <a:ext cx="1886787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D3357B59-F827-4574-BAA0-CBE98B822C0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21" y="5791335"/>
            <a:ext cx="233512" cy="1688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A2F7877F-E068-4676-8617-2C657E2158FC}"/>
              </a:ext>
            </a:extLst>
          </p:cNvPr>
          <p:cNvSpPr txBox="1"/>
          <p:nvPr/>
        </p:nvSpPr>
        <p:spPr>
          <a:xfrm>
            <a:off x="1745371" y="5782227"/>
            <a:ext cx="7303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>
                <a:solidFill>
                  <a:srgbClr val="5E75A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T2 On-Prem.</a:t>
            </a:r>
            <a:endParaRPr lang="ko-KR" altLang="en-US" sz="600">
              <a:solidFill>
                <a:srgbClr val="5E75A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id="{4A0223FF-7D58-4522-ACA1-5E4CDE7E01F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8687" y="6005683"/>
            <a:ext cx="348282" cy="348282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F07431B0-AC95-4DC6-9AF9-B05D574CDE2C}"/>
              </a:ext>
            </a:extLst>
          </p:cNvPr>
          <p:cNvSpPr txBox="1"/>
          <p:nvPr/>
        </p:nvSpPr>
        <p:spPr>
          <a:xfrm>
            <a:off x="923035" y="6286066"/>
            <a:ext cx="6545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그래픽 75">
            <a:extLst>
              <a:ext uri="{FF2B5EF4-FFF2-40B4-BE49-F238E27FC236}">
                <a16:creationId xmlns:a16="http://schemas.microsoft.com/office/drawing/2014/main" id="{C69B5077-EEF9-4B11-8CCC-A40400C034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41769" y="5952304"/>
            <a:ext cx="362626" cy="362626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A497A4FD-9C3F-4C32-96DB-EF8ECAF2FB14}"/>
              </a:ext>
            </a:extLst>
          </p:cNvPr>
          <p:cNvSpPr txBox="1"/>
          <p:nvPr/>
        </p:nvSpPr>
        <p:spPr>
          <a:xfrm>
            <a:off x="1569905" y="6274946"/>
            <a:ext cx="9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Active Directory</a:t>
            </a:r>
          </a:p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(On-Premises)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E6EE9CD4-1BFA-4786-9923-38CCFA20BC9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44" y="5828580"/>
            <a:ext cx="590190" cy="59019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A697BF1-58DA-4F4D-9D43-2A5E3A14CCEB}"/>
              </a:ext>
            </a:extLst>
          </p:cNvPr>
          <p:cNvSpPr txBox="1"/>
          <p:nvPr/>
        </p:nvSpPr>
        <p:spPr>
          <a:xfrm>
            <a:off x="2129303" y="6280986"/>
            <a:ext cx="9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Farm</a:t>
            </a:r>
          </a:p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(Exchange…)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A4EB496-44D5-4924-9EDF-DDD7083452F8}"/>
              </a:ext>
            </a:extLst>
          </p:cNvPr>
          <p:cNvSpPr/>
          <p:nvPr/>
        </p:nvSpPr>
        <p:spPr bwMode="auto">
          <a:xfrm>
            <a:off x="3602851" y="1359246"/>
            <a:ext cx="3449450" cy="5150962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CBC5EDA-73F9-4378-9CD6-60730B2EF3B4}"/>
              </a:ext>
            </a:extLst>
          </p:cNvPr>
          <p:cNvSpPr/>
          <p:nvPr/>
        </p:nvSpPr>
        <p:spPr bwMode="auto">
          <a:xfrm>
            <a:off x="3591984" y="1114699"/>
            <a:ext cx="1397000" cy="238760"/>
          </a:xfrm>
          <a:prstGeom prst="rect">
            <a:avLst/>
          </a:prstGeom>
          <a:solidFill>
            <a:srgbClr val="D9618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Spoke</a:t>
            </a:r>
            <a:r>
              <a:rPr kumimoji="0" lang="en-US" altLang="ko-KR" sz="1000" b="1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kumimoji="0" lang="en-US" altLang="ko-KR" sz="1000" b="1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Zone</a:t>
            </a:r>
            <a:endParaRPr kumimoji="0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2BBE02A-3F1F-47FF-A37D-A4E8B1EBDA0D}"/>
              </a:ext>
            </a:extLst>
          </p:cNvPr>
          <p:cNvSpPr/>
          <p:nvPr/>
        </p:nvSpPr>
        <p:spPr bwMode="auto">
          <a:xfrm>
            <a:off x="3729851" y="1460847"/>
            <a:ext cx="3190076" cy="4884623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579D097-5805-4696-8F8F-1563991C4378}"/>
              </a:ext>
            </a:extLst>
          </p:cNvPr>
          <p:cNvSpPr/>
          <p:nvPr/>
        </p:nvSpPr>
        <p:spPr bwMode="auto">
          <a:xfrm>
            <a:off x="3867011" y="1577687"/>
            <a:ext cx="2884413" cy="4615295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47" name="그래픽 66">
            <a:extLst>
              <a:ext uri="{FF2B5EF4-FFF2-40B4-BE49-F238E27FC236}">
                <a16:creationId xmlns:a16="http://schemas.microsoft.com/office/drawing/2014/main" id="{2E371196-46BF-4A21-9C05-2CA30233D3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1977" y="1573653"/>
            <a:ext cx="201569" cy="20156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8BD173E9-1115-4C5F-8A5D-E50015684CBA}"/>
              </a:ext>
            </a:extLst>
          </p:cNvPr>
          <p:cNvSpPr txBox="1"/>
          <p:nvPr/>
        </p:nvSpPr>
        <p:spPr>
          <a:xfrm>
            <a:off x="3992106" y="1551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Network(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Zone)</a:t>
            </a:r>
          </a:p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10.234.2.0/22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4" name="그래픽 69">
            <a:extLst>
              <a:ext uri="{FF2B5EF4-FFF2-40B4-BE49-F238E27FC236}">
                <a16:creationId xmlns:a16="http://schemas.microsoft.com/office/drawing/2014/main" id="{B82004D5-5BA8-42D5-AEB5-0D9EC11A80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2164" y="1363058"/>
            <a:ext cx="153047" cy="153047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471D13CB-0A32-4981-8E83-93FE467A6BE7}"/>
              </a:ext>
            </a:extLst>
          </p:cNvPr>
          <p:cNvSpPr txBox="1"/>
          <p:nvPr/>
        </p:nvSpPr>
        <p:spPr>
          <a:xfrm>
            <a:off x="3637537" y="1308524"/>
            <a:ext cx="9156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SK Square 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구독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4B889792-4B6E-402E-A7A9-3E370439DF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15" y="1466141"/>
            <a:ext cx="139137" cy="139137"/>
          </a:xfrm>
          <a:prstGeom prst="rect">
            <a:avLst/>
          </a:prstGeom>
        </p:spPr>
      </p:pic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7213752-A9BA-419A-8350-E5A1D9271638}"/>
              </a:ext>
            </a:extLst>
          </p:cNvPr>
          <p:cNvSpPr/>
          <p:nvPr/>
        </p:nvSpPr>
        <p:spPr bwMode="auto">
          <a:xfrm>
            <a:off x="3991295" y="2398103"/>
            <a:ext cx="2622162" cy="12159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168A968-173E-481B-A687-77562553BBC7}"/>
              </a:ext>
            </a:extLst>
          </p:cNvPr>
          <p:cNvSpPr txBox="1"/>
          <p:nvPr/>
        </p:nvSpPr>
        <p:spPr>
          <a:xfrm>
            <a:off x="3960501" y="2407135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Backend</a:t>
            </a:r>
          </a:p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10.234.5.0/24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3" name="그래픽 103">
            <a:extLst>
              <a:ext uri="{FF2B5EF4-FFF2-40B4-BE49-F238E27FC236}">
                <a16:creationId xmlns:a16="http://schemas.microsoft.com/office/drawing/2014/main" id="{DF0DE31C-9C9E-429B-A666-984496415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7008" y="2787995"/>
            <a:ext cx="432000" cy="432000"/>
          </a:xfrm>
          <a:prstGeom prst="rect">
            <a:avLst/>
          </a:prstGeom>
        </p:spPr>
      </p:pic>
      <p:pic>
        <p:nvPicPr>
          <p:cNvPr id="177" name="그래픽 103">
            <a:extLst>
              <a:ext uri="{FF2B5EF4-FFF2-40B4-BE49-F238E27FC236}">
                <a16:creationId xmlns:a16="http://schemas.microsoft.com/office/drawing/2014/main" id="{553BC59B-0564-49BE-832F-E690E06C8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8828" y="2774024"/>
            <a:ext cx="432000" cy="432000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E92BCCAD-2464-4B51-BF4B-8F95F26D4793}"/>
              </a:ext>
            </a:extLst>
          </p:cNvPr>
          <p:cNvSpPr txBox="1"/>
          <p:nvPr/>
        </p:nvSpPr>
        <p:spPr>
          <a:xfrm>
            <a:off x="6128860" y="2839480"/>
            <a:ext cx="3145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D8s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왼쪽/오른쪽 화살표 116">
            <a:extLst>
              <a:ext uri="{FF2B5EF4-FFF2-40B4-BE49-F238E27FC236}">
                <a16:creationId xmlns:a16="http://schemas.microsoft.com/office/drawing/2014/main" id="{C6E22E6B-F5CE-4D3E-952B-406640C13259}"/>
              </a:ext>
            </a:extLst>
          </p:cNvPr>
          <p:cNvSpPr/>
          <p:nvPr/>
        </p:nvSpPr>
        <p:spPr bwMode="auto">
          <a:xfrm>
            <a:off x="3277825" y="4319045"/>
            <a:ext cx="321031" cy="218075"/>
          </a:xfrm>
          <a:prstGeom prst="leftRightArrow">
            <a:avLst/>
          </a:prstGeom>
          <a:noFill/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098A9ED-3C78-4786-A4A6-D399BFF0518E}"/>
              </a:ext>
            </a:extLst>
          </p:cNvPr>
          <p:cNvSpPr txBox="1"/>
          <p:nvPr/>
        </p:nvSpPr>
        <p:spPr>
          <a:xfrm>
            <a:off x="3215751" y="4542399"/>
            <a:ext cx="4491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Peering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모서리가 둥근 직사각형 181">
            <a:extLst>
              <a:ext uri="{FF2B5EF4-FFF2-40B4-BE49-F238E27FC236}">
                <a16:creationId xmlns:a16="http://schemas.microsoft.com/office/drawing/2014/main" id="{51B54B9F-66EB-4C5B-A56C-7F9BA0698435}"/>
              </a:ext>
            </a:extLst>
          </p:cNvPr>
          <p:cNvSpPr/>
          <p:nvPr/>
        </p:nvSpPr>
        <p:spPr bwMode="auto">
          <a:xfrm>
            <a:off x="3920411" y="1892062"/>
            <a:ext cx="1408174" cy="2506923"/>
          </a:xfrm>
          <a:prstGeom prst="roundRect">
            <a:avLst>
              <a:gd name="adj" fmla="val 4824"/>
            </a:avLst>
          </a:prstGeom>
          <a:noFill/>
          <a:ln w="12700" cap="flat" cmpd="sng" algn="ctr">
            <a:solidFill>
              <a:srgbClr val="C7DFE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97" name="모서리가 둥근 직사각형 184">
            <a:extLst>
              <a:ext uri="{FF2B5EF4-FFF2-40B4-BE49-F238E27FC236}">
                <a16:creationId xmlns:a16="http://schemas.microsoft.com/office/drawing/2014/main" id="{76F8523A-B0AB-42D8-930D-DEDA93206355}"/>
              </a:ext>
            </a:extLst>
          </p:cNvPr>
          <p:cNvSpPr/>
          <p:nvPr/>
        </p:nvSpPr>
        <p:spPr bwMode="auto">
          <a:xfrm>
            <a:off x="5397325" y="1892062"/>
            <a:ext cx="1263212" cy="2506923"/>
          </a:xfrm>
          <a:prstGeom prst="roundRect">
            <a:avLst>
              <a:gd name="adj" fmla="val 4824"/>
            </a:avLst>
          </a:prstGeom>
          <a:noFill/>
          <a:ln w="12700" cap="flat" cmpd="sng" algn="ctr">
            <a:solidFill>
              <a:srgbClr val="C7DFEA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51DB97C-E0D9-4C34-AF7F-2A76AA315EEA}"/>
              </a:ext>
            </a:extLst>
          </p:cNvPr>
          <p:cNvSpPr txBox="1"/>
          <p:nvPr/>
        </p:nvSpPr>
        <p:spPr>
          <a:xfrm>
            <a:off x="4012619" y="1892336"/>
            <a:ext cx="8418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C7DFE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Availability Zone1</a:t>
            </a:r>
            <a:endParaRPr lang="ko-KR" altLang="en-US" sz="600">
              <a:solidFill>
                <a:srgbClr val="C7DFE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7DE78D-0230-47B5-B10F-96553E908AFF}"/>
              </a:ext>
            </a:extLst>
          </p:cNvPr>
          <p:cNvSpPr txBox="1"/>
          <p:nvPr/>
        </p:nvSpPr>
        <p:spPr>
          <a:xfrm>
            <a:off x="5340681" y="1890354"/>
            <a:ext cx="8418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C7DFE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Availability Zone2</a:t>
            </a:r>
            <a:endParaRPr lang="ko-KR" altLang="en-US" sz="600">
              <a:solidFill>
                <a:srgbClr val="C7DFE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6CCBB87-ABD2-4E03-AB20-7AD91F24F67F}"/>
              </a:ext>
            </a:extLst>
          </p:cNvPr>
          <p:cNvSpPr/>
          <p:nvPr/>
        </p:nvSpPr>
        <p:spPr>
          <a:xfrm>
            <a:off x="7430629" y="1361230"/>
            <a:ext cx="2051720" cy="51489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EBA125C-A631-4396-B435-0B642D541659}"/>
              </a:ext>
            </a:extLst>
          </p:cNvPr>
          <p:cNvSpPr txBox="1"/>
          <p:nvPr/>
        </p:nvSpPr>
        <p:spPr>
          <a:xfrm>
            <a:off x="7481107" y="1387897"/>
            <a:ext cx="1982796" cy="4201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 indent="-177800"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lang="en-US" altLang="ko-KR" sz="1600"/>
              <a:t>Application Gateway</a:t>
            </a:r>
            <a:r>
              <a:rPr lang="ko-KR" altLang="en-US" sz="1600"/>
              <a:t>를 통한 </a:t>
            </a:r>
            <a:r>
              <a:rPr lang="en-US" altLang="ko-KR" sz="1600"/>
              <a:t>SSL </a:t>
            </a:r>
            <a:r>
              <a:rPr lang="ko-KR" altLang="en-US" sz="1600"/>
              <a:t>인증</a:t>
            </a:r>
            <a:r>
              <a:rPr lang="en-US" altLang="ko-KR" sz="1600"/>
              <a:t>(https)</a:t>
            </a:r>
          </a:p>
          <a:p>
            <a:pPr marL="177800" indent="-177800"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lang="en-US" altLang="ko-KR" sz="1600"/>
              <a:t>DB</a:t>
            </a:r>
            <a:r>
              <a:rPr lang="ko-KR" altLang="en-US" sz="1600"/>
              <a:t>는 </a:t>
            </a:r>
            <a:r>
              <a:rPr lang="en-US" altLang="ko-KR" sz="1600"/>
              <a:t>PaaS </a:t>
            </a:r>
            <a:r>
              <a:rPr lang="ko-KR" altLang="en-US" sz="1600"/>
              <a:t>서비스 사용</a:t>
            </a:r>
            <a:endParaRPr lang="en-US" altLang="ko-KR" sz="1600"/>
          </a:p>
          <a:p>
            <a:pPr marL="177800" indent="-177800"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lang="en-US" altLang="ko-KR" sz="1600"/>
              <a:t>CDN endpoint</a:t>
            </a:r>
            <a:r>
              <a:rPr lang="ko-KR" altLang="en-US" sz="1600"/>
              <a:t>는 개발</a:t>
            </a:r>
            <a:r>
              <a:rPr lang="en-US" altLang="ko-KR" sz="1600"/>
              <a:t>, </a:t>
            </a:r>
            <a:r>
              <a:rPr lang="ko-KR" altLang="en-US" sz="1600" err="1"/>
              <a:t>운영기</a:t>
            </a:r>
            <a:r>
              <a:rPr lang="ko-KR" altLang="en-US" sz="1600"/>
              <a:t> 각각 생성</a:t>
            </a:r>
            <a:endParaRPr lang="en-US" altLang="ko-KR" sz="1600"/>
          </a:p>
          <a:p>
            <a:pPr marL="177800" indent="-177800"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lang="en-US" altLang="ko-KR" sz="1600"/>
              <a:t>CDN</a:t>
            </a:r>
            <a:r>
              <a:rPr lang="ko-KR" altLang="en-US" sz="1600"/>
              <a:t>으로 정적문서 </a:t>
            </a:r>
            <a:r>
              <a:rPr lang="en-US" altLang="ko-KR" sz="1600"/>
              <a:t>cache, </a:t>
            </a:r>
            <a:r>
              <a:rPr lang="ko-KR" altLang="en-US" sz="1600"/>
              <a:t>동적 코드 </a:t>
            </a:r>
            <a:r>
              <a:rPr lang="en-US" altLang="ko-KR" sz="1600"/>
              <a:t>origin server</a:t>
            </a:r>
            <a:r>
              <a:rPr lang="ko-KR" altLang="en-US" sz="1600"/>
              <a:t>로 </a:t>
            </a:r>
            <a:r>
              <a:rPr lang="en-US" altLang="ko-KR" sz="1600"/>
              <a:t>request.</a:t>
            </a:r>
            <a:r>
              <a:rPr lang="ko-KR" altLang="en-US" sz="1600"/>
              <a:t> </a:t>
            </a:r>
            <a:endParaRPr lang="en-US" altLang="ko-KR" sz="1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76E2331-8E05-480F-9843-3D8CE4BCE5C0}"/>
              </a:ext>
            </a:extLst>
          </p:cNvPr>
          <p:cNvSpPr txBox="1"/>
          <p:nvPr/>
        </p:nvSpPr>
        <p:spPr>
          <a:xfrm>
            <a:off x="7880836" y="94788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주요 내용</a:t>
            </a:r>
            <a:r>
              <a:rPr lang="en-US" altLang="ko-KR"/>
              <a:t>]</a:t>
            </a:r>
            <a:endParaRPr lang="ko-KR" altLang="en-US"/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06577784-524A-4AE6-BBB6-58B702B326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0273" y="5921228"/>
            <a:ext cx="449670" cy="367587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D4C4D497-2430-4101-8930-E9452404F498}"/>
              </a:ext>
            </a:extLst>
          </p:cNvPr>
          <p:cNvSpPr txBox="1"/>
          <p:nvPr/>
        </p:nvSpPr>
        <p:spPr>
          <a:xfrm>
            <a:off x="2777707" y="6271892"/>
            <a:ext cx="9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B981554-0F39-4641-B2C7-7D3D704C5EAD}"/>
              </a:ext>
            </a:extLst>
          </p:cNvPr>
          <p:cNvSpPr/>
          <p:nvPr/>
        </p:nvSpPr>
        <p:spPr bwMode="auto">
          <a:xfrm>
            <a:off x="1404591" y="4785688"/>
            <a:ext cx="744741" cy="76679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208" name="그래픽 66">
            <a:extLst>
              <a:ext uri="{FF2B5EF4-FFF2-40B4-BE49-F238E27FC236}">
                <a16:creationId xmlns:a16="http://schemas.microsoft.com/office/drawing/2014/main" id="{A68E1C5F-6194-4582-AD0B-8CA6B31E9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847" y="4758862"/>
            <a:ext cx="201569" cy="201569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F9D7377F-4A88-4055-9653-40DB5305416A}"/>
              </a:ext>
            </a:extLst>
          </p:cNvPr>
          <p:cNvSpPr txBox="1"/>
          <p:nvPr/>
        </p:nvSpPr>
        <p:spPr>
          <a:xfrm>
            <a:off x="1542768" y="47537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Firewall</a:t>
            </a:r>
            <a:r>
              <a: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서브넷</a:t>
            </a:r>
            <a:endParaRPr lang="en-US" altLang="ko-KR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10.234.0.128/26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0" name="그래픽 209">
            <a:extLst>
              <a:ext uri="{FF2B5EF4-FFF2-40B4-BE49-F238E27FC236}">
                <a16:creationId xmlns:a16="http://schemas.microsoft.com/office/drawing/2014/main" id="{795EBE71-6967-4230-BE97-FEEFBB673C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25019" y="5019541"/>
            <a:ext cx="345482" cy="345482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0AD494AD-12D1-4B34-ADDA-D4FF250B978C}"/>
              </a:ext>
            </a:extLst>
          </p:cNvPr>
          <p:cNvSpPr txBox="1"/>
          <p:nvPr/>
        </p:nvSpPr>
        <p:spPr>
          <a:xfrm>
            <a:off x="1440861" y="5353993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Azure Firewall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2" name="꺾인 연결선 6">
            <a:extLst>
              <a:ext uri="{FF2B5EF4-FFF2-40B4-BE49-F238E27FC236}">
                <a16:creationId xmlns:a16="http://schemas.microsoft.com/office/drawing/2014/main" id="{25597704-5791-4480-A343-E3994ABA24CB}"/>
              </a:ext>
            </a:extLst>
          </p:cNvPr>
          <p:cNvCxnSpPr>
            <a:cxnSpLocks/>
            <a:stCxn id="210" idx="1"/>
          </p:cNvCxnSpPr>
          <p:nvPr/>
        </p:nvCxnSpPr>
        <p:spPr bwMode="auto">
          <a:xfrm rot="10800000" flipV="1">
            <a:off x="1078687" y="5192281"/>
            <a:ext cx="546332" cy="109545"/>
          </a:xfrm>
          <a:prstGeom prst="bentConnector3">
            <a:avLst>
              <a:gd name="adj1" fmla="val 50000"/>
            </a:avLst>
          </a:prstGeom>
          <a:ln w="6350">
            <a:solidFill>
              <a:srgbClr val="5E5E5E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3" name="꺾인 연결선 6">
            <a:extLst>
              <a:ext uri="{FF2B5EF4-FFF2-40B4-BE49-F238E27FC236}">
                <a16:creationId xmlns:a16="http://schemas.microsoft.com/office/drawing/2014/main" id="{B91F88A6-517A-4EBF-BF31-E4B854B4D9FA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215463" y="4083875"/>
            <a:ext cx="1242474" cy="161152"/>
          </a:xfrm>
          <a:prstGeom prst="bentConnector3">
            <a:avLst>
              <a:gd name="adj1" fmla="val 50000"/>
            </a:avLst>
          </a:prstGeom>
          <a:ln w="6350">
            <a:solidFill>
              <a:srgbClr val="5E5E5E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꺾인 연결선 6">
            <a:extLst>
              <a:ext uri="{FF2B5EF4-FFF2-40B4-BE49-F238E27FC236}">
                <a16:creationId xmlns:a16="http://schemas.microsoft.com/office/drawing/2014/main" id="{3CBF7D0D-89AF-4B6C-9F40-CA434BA3B74B}"/>
              </a:ext>
            </a:extLst>
          </p:cNvPr>
          <p:cNvCxnSpPr>
            <a:cxnSpLocks/>
            <a:stCxn id="211" idx="2"/>
          </p:cNvCxnSpPr>
          <p:nvPr/>
        </p:nvCxnSpPr>
        <p:spPr bwMode="auto">
          <a:xfrm rot="5400000" flipH="1" flipV="1">
            <a:off x="2634920" y="4454229"/>
            <a:ext cx="227162" cy="1941698"/>
          </a:xfrm>
          <a:prstGeom prst="bentConnector4">
            <a:avLst>
              <a:gd name="adj1" fmla="val -83861"/>
              <a:gd name="adj2" fmla="val 87713"/>
            </a:avLst>
          </a:prstGeom>
          <a:ln w="6350">
            <a:solidFill>
              <a:srgbClr val="5E5E5E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B7F9C9D-1499-4FD3-B0FC-362379123402}"/>
              </a:ext>
            </a:extLst>
          </p:cNvPr>
          <p:cNvSpPr txBox="1"/>
          <p:nvPr/>
        </p:nvSpPr>
        <p:spPr>
          <a:xfrm>
            <a:off x="4265088" y="31573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AP1</a:t>
            </a:r>
            <a:b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SKSQ-COMPAP1</a:t>
            </a:r>
            <a:b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rhel</a:t>
            </a:r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 10.234.5.36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5FF95A8-B703-4858-89B3-0386BF8B8E33}"/>
              </a:ext>
            </a:extLst>
          </p:cNvPr>
          <p:cNvGrpSpPr/>
          <p:nvPr/>
        </p:nvGrpSpPr>
        <p:grpSpPr>
          <a:xfrm>
            <a:off x="2045527" y="2721400"/>
            <a:ext cx="582211" cy="584665"/>
            <a:chOff x="2045527" y="1415054"/>
            <a:chExt cx="582211" cy="584665"/>
          </a:xfrm>
        </p:grpSpPr>
        <p:pic>
          <p:nvPicPr>
            <p:cNvPr id="220" name="그래픽 219">
              <a:extLst>
                <a:ext uri="{FF2B5EF4-FFF2-40B4-BE49-F238E27FC236}">
                  <a16:creationId xmlns:a16="http://schemas.microsoft.com/office/drawing/2014/main" id="{2C1D1A1C-44DA-4169-B664-F0979F16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093607" y="1415054"/>
              <a:ext cx="476250" cy="476250"/>
            </a:xfrm>
            <a:prstGeom prst="rect">
              <a:avLst/>
            </a:prstGeom>
          </p:spPr>
        </p:pic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24E0BCD-75EB-4EBC-918A-5FC3F8FD4F14}"/>
                </a:ext>
              </a:extLst>
            </p:cNvPr>
            <p:cNvSpPr txBox="1"/>
            <p:nvPr/>
          </p:nvSpPr>
          <p:spPr>
            <a:xfrm>
              <a:off x="2045527" y="153805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Recovery</a:t>
              </a:r>
              <a:b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Service</a:t>
              </a:r>
              <a:b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Vault</a:t>
              </a:r>
              <a:b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(VM</a:t>
              </a:r>
              <a:r>
                <a:rPr lang="ko-KR" altLang="en-US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백업용</a:t>
              </a: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E2E3313-AD28-4C71-9487-E0120C54E569}"/>
              </a:ext>
            </a:extLst>
          </p:cNvPr>
          <p:cNvGrpSpPr/>
          <p:nvPr/>
        </p:nvGrpSpPr>
        <p:grpSpPr>
          <a:xfrm>
            <a:off x="5900836" y="5052893"/>
            <a:ext cx="582211" cy="584665"/>
            <a:chOff x="5867800" y="5376209"/>
            <a:chExt cx="582211" cy="584665"/>
          </a:xfrm>
        </p:grpSpPr>
        <p:pic>
          <p:nvPicPr>
            <p:cNvPr id="223" name="그래픽 222">
              <a:extLst>
                <a:ext uri="{FF2B5EF4-FFF2-40B4-BE49-F238E27FC236}">
                  <a16:creationId xmlns:a16="http://schemas.microsoft.com/office/drawing/2014/main" id="{2CD214A6-9C20-4B29-9C03-919373506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915880" y="5376209"/>
              <a:ext cx="476250" cy="476250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8C2FD12-11FC-41E6-BC52-860FD37CFFE3}"/>
                </a:ext>
              </a:extLst>
            </p:cNvPr>
            <p:cNvSpPr txBox="1"/>
            <p:nvPr/>
          </p:nvSpPr>
          <p:spPr>
            <a:xfrm>
              <a:off x="5867800" y="5499209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Recovery</a:t>
              </a:r>
              <a:b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Service</a:t>
              </a:r>
              <a:b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Vault</a:t>
              </a:r>
              <a:b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(VM</a:t>
              </a:r>
              <a:r>
                <a:rPr lang="ko-KR" altLang="en-US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백업용</a:t>
              </a: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B97F997-A291-4857-A408-FD880895EC44}"/>
              </a:ext>
            </a:extLst>
          </p:cNvPr>
          <p:cNvGrpSpPr/>
          <p:nvPr/>
        </p:nvGrpSpPr>
        <p:grpSpPr>
          <a:xfrm>
            <a:off x="3960501" y="5095013"/>
            <a:ext cx="997388" cy="557481"/>
            <a:chOff x="3980652" y="4987439"/>
            <a:chExt cx="997388" cy="557481"/>
          </a:xfrm>
        </p:grpSpPr>
        <p:pic>
          <p:nvPicPr>
            <p:cNvPr id="225" name="그래픽 224">
              <a:extLst>
                <a:ext uri="{FF2B5EF4-FFF2-40B4-BE49-F238E27FC236}">
                  <a16:creationId xmlns:a16="http://schemas.microsoft.com/office/drawing/2014/main" id="{F4154F7E-677E-4C44-BF50-8998EEC8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274014" y="4987439"/>
              <a:ext cx="359242" cy="359242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E2ABB0F-6667-40CF-A655-E81585B71839}"/>
                </a:ext>
              </a:extLst>
            </p:cNvPr>
            <p:cNvSpPr txBox="1"/>
            <p:nvPr/>
          </p:nvSpPr>
          <p:spPr>
            <a:xfrm>
              <a:off x="3980652" y="5360254"/>
              <a:ext cx="9973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sksqprdhompagefiles1 </a:t>
              </a:r>
              <a:endPara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306CC573-60CE-4E0B-9D72-C079A03F3CA2}"/>
              </a:ext>
            </a:extLst>
          </p:cNvPr>
          <p:cNvSpPr/>
          <p:nvPr/>
        </p:nvSpPr>
        <p:spPr bwMode="auto">
          <a:xfrm>
            <a:off x="2276141" y="4777102"/>
            <a:ext cx="744741" cy="77537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228" name="그래픽 66">
            <a:extLst>
              <a:ext uri="{FF2B5EF4-FFF2-40B4-BE49-F238E27FC236}">
                <a16:creationId xmlns:a16="http://schemas.microsoft.com/office/drawing/2014/main" id="{47B27B46-F773-462A-9E68-66B23219E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829" y="4769219"/>
            <a:ext cx="201569" cy="201569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40A2E003-622C-4507-95BD-3A256B984BCE}"/>
              </a:ext>
            </a:extLst>
          </p:cNvPr>
          <p:cNvSpPr txBox="1"/>
          <p:nvPr/>
        </p:nvSpPr>
        <p:spPr>
          <a:xfrm>
            <a:off x="2378750" y="476414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G/W</a:t>
            </a:r>
          </a:p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10.234.0.192/27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2E76DD0-72FF-4F80-B522-096242BB9E1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87357" y="5058636"/>
            <a:ext cx="315118" cy="315118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149475C7-E5B3-4B13-81BD-0C6DDC3B9E2E}"/>
              </a:ext>
            </a:extLst>
          </p:cNvPr>
          <p:cNvSpPr txBox="1"/>
          <p:nvPr/>
        </p:nvSpPr>
        <p:spPr>
          <a:xfrm>
            <a:off x="2215734" y="5352566"/>
            <a:ext cx="9076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Gateway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1" name="Picture 20">
            <a:extLst>
              <a:ext uri="{FF2B5EF4-FFF2-40B4-BE49-F238E27FC236}">
                <a16:creationId xmlns:a16="http://schemas.microsoft.com/office/drawing/2014/main" id="{0EDE74EF-B776-4C26-A3D4-CDE45475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3" y="3374550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C60A18D8-0186-4A6A-B1FB-28D6F35CCAFB}"/>
              </a:ext>
            </a:extLst>
          </p:cNvPr>
          <p:cNvSpPr txBox="1"/>
          <p:nvPr/>
        </p:nvSpPr>
        <p:spPr>
          <a:xfrm>
            <a:off x="3155380" y="3851061"/>
            <a:ext cx="4635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Enduser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34E0E5-0A2D-4469-9621-A019CACCA945}"/>
              </a:ext>
            </a:extLst>
          </p:cNvPr>
          <p:cNvGrpSpPr/>
          <p:nvPr/>
        </p:nvGrpSpPr>
        <p:grpSpPr>
          <a:xfrm>
            <a:off x="1276143" y="2764973"/>
            <a:ext cx="835531" cy="691337"/>
            <a:chOff x="1276143" y="2764973"/>
            <a:chExt cx="835531" cy="69133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1E6B46B-0AAE-4CF3-919E-087146AFE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505234" y="2764973"/>
              <a:ext cx="336307" cy="440936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6E3AB01-AB15-456A-A538-2D988317C8DF}"/>
                </a:ext>
              </a:extLst>
            </p:cNvPr>
            <p:cNvSpPr txBox="1"/>
            <p:nvPr/>
          </p:nvSpPr>
          <p:spPr>
            <a:xfrm>
              <a:off x="1276143" y="3179311"/>
              <a:ext cx="8355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-homepage-dev</a:t>
              </a:r>
              <a:endPara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B79658F2-6117-4071-90DD-710940B4E018}"/>
              </a:ext>
            </a:extLst>
          </p:cNvPr>
          <p:cNvGrpSpPr/>
          <p:nvPr/>
        </p:nvGrpSpPr>
        <p:grpSpPr>
          <a:xfrm>
            <a:off x="4919518" y="4506173"/>
            <a:ext cx="835531" cy="691337"/>
            <a:chOff x="1276143" y="2764973"/>
            <a:chExt cx="835531" cy="691337"/>
          </a:xfrm>
        </p:grpSpPr>
        <p:pic>
          <p:nvPicPr>
            <p:cNvPr id="238" name="그림 237">
              <a:extLst>
                <a:ext uri="{FF2B5EF4-FFF2-40B4-BE49-F238E27FC236}">
                  <a16:creationId xmlns:a16="http://schemas.microsoft.com/office/drawing/2014/main" id="{2924D87E-8435-46E3-A2F2-0246A471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505234" y="2764973"/>
              <a:ext cx="336307" cy="440936"/>
            </a:xfrm>
            <a:prstGeom prst="rect">
              <a:avLst/>
            </a:prstGeom>
          </p:spPr>
        </p:pic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8919BA9-08B9-40DA-88CC-2758E4478D98}"/>
                </a:ext>
              </a:extLst>
            </p:cNvPr>
            <p:cNvSpPr txBox="1"/>
            <p:nvPr/>
          </p:nvSpPr>
          <p:spPr>
            <a:xfrm>
              <a:off x="1276143" y="3179311"/>
              <a:ext cx="8355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  <a:r>
                <a:rPr lang="en-US" altLang="ko-KR" sz="6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-homepage-</a:t>
              </a:r>
              <a:r>
                <a:rPr lang="en-US" altLang="ko-KR" sz="600" b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prd</a:t>
              </a:r>
              <a:endParaRPr lang="ko-KR" altLang="en-US" sz="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FBD39896-2675-4779-A726-719F44480887}"/>
              </a:ext>
            </a:extLst>
          </p:cNvPr>
          <p:cNvSpPr txBox="1"/>
          <p:nvPr/>
        </p:nvSpPr>
        <p:spPr>
          <a:xfrm>
            <a:off x="4780389" y="2848309"/>
            <a:ext cx="3145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D8s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53ADAB-2188-4C9B-8F6A-178F46A6D869}"/>
              </a:ext>
            </a:extLst>
          </p:cNvPr>
          <p:cNvSpPr txBox="1"/>
          <p:nvPr/>
        </p:nvSpPr>
        <p:spPr>
          <a:xfrm>
            <a:off x="5625574" y="3146380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AP2</a:t>
            </a:r>
            <a:b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SKSQ-COMPAP2</a:t>
            </a:r>
            <a:b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rhel</a:t>
            </a:r>
            <a:r>
              <a:rPr lang="en-US" altLang="ko-KR" sz="600" b="0">
                <a:latin typeface="맑은 고딕" panose="020B0503020000020004" pitchFamily="50" charset="-127"/>
                <a:ea typeface="맑은 고딕" panose="020B0503020000020004" pitchFamily="50" charset="-127"/>
              </a:rPr>
              <a:t> 10.234.5.37</a:t>
            </a:r>
            <a:endParaRPr lang="ko-KR" altLang="en-US" sz="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1" name="그래픽 140">
            <a:extLst>
              <a:ext uri="{FF2B5EF4-FFF2-40B4-BE49-F238E27FC236}">
                <a16:creationId xmlns:a16="http://schemas.microsoft.com/office/drawing/2014/main" id="{B753D2AA-7FA7-44AD-9ACD-D0BE51D106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46666" y="4258576"/>
            <a:ext cx="346068" cy="346068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FF2A8A6-81C4-40C9-B330-61DED757BA8D}"/>
              </a:ext>
            </a:extLst>
          </p:cNvPr>
          <p:cNvSpPr txBox="1"/>
          <p:nvPr/>
        </p:nvSpPr>
        <p:spPr>
          <a:xfrm>
            <a:off x="2375655" y="4504888"/>
            <a:ext cx="588508" cy="19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b="0"/>
              <a:t>Azure CDN</a:t>
            </a:r>
            <a:endParaRPr lang="ko-KR" altLang="en-US" sz="600" b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2ED600-2D04-4405-BDC1-BA3EFBC82325}"/>
              </a:ext>
            </a:extLst>
          </p:cNvPr>
          <p:cNvCxnSpPr>
            <a:cxnSpLocks/>
          </p:cNvCxnSpPr>
          <p:nvPr/>
        </p:nvCxnSpPr>
        <p:spPr bwMode="auto">
          <a:xfrm flipH="1">
            <a:off x="2658480" y="3741446"/>
            <a:ext cx="613840" cy="659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꺾인 연결선 6">
            <a:extLst>
              <a:ext uri="{FF2B5EF4-FFF2-40B4-BE49-F238E27FC236}">
                <a16:creationId xmlns:a16="http://schemas.microsoft.com/office/drawing/2014/main" id="{252EFF7F-D3AD-4FA0-A7BA-8BE7DD820367}"/>
              </a:ext>
            </a:extLst>
          </p:cNvPr>
          <p:cNvCxnSpPr>
            <a:cxnSpLocks/>
            <a:endCxn id="141" idx="1"/>
          </p:cNvCxnSpPr>
          <p:nvPr/>
        </p:nvCxnSpPr>
        <p:spPr bwMode="auto">
          <a:xfrm rot="5400000" flipH="1" flipV="1">
            <a:off x="2213543" y="4524983"/>
            <a:ext cx="326495" cy="139751"/>
          </a:xfrm>
          <a:prstGeom prst="bentConnector2">
            <a:avLst/>
          </a:prstGeom>
          <a:ln w="6350">
            <a:solidFill>
              <a:srgbClr val="5E5E5E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34457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Lucida Sans Unicode"/>
        <a:ea typeface="가는각진제목체"/>
        <a:cs typeface=""/>
      </a:majorFont>
      <a:minorFont>
        <a:latin typeface="Lucida Sans Unicode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4548970FA44F9CC241B1AE635999" ma:contentTypeVersion="8" ma:contentTypeDescription="Create a new document." ma:contentTypeScope="" ma:versionID="e9878c6982014a57f80c7d0ef44dc11e">
  <xsd:schema xmlns:xsd="http://www.w3.org/2001/XMLSchema" xmlns:xs="http://www.w3.org/2001/XMLSchema" xmlns:p="http://schemas.microsoft.com/office/2006/metadata/properties" xmlns:ns2="03cb5c7b-df67-49fb-9ba2-44f7a2af7a58" targetNamespace="http://schemas.microsoft.com/office/2006/metadata/properties" ma:root="true" ma:fieldsID="af9bdf6547d8347bbb2a402cc99961a0" ns2:_="">
    <xsd:import namespace="03cb5c7b-df67-49fb-9ba2-44f7a2af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5c7b-df67-49fb-9ba2-44f7a2af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08BB32-F095-4499-B647-4494DBB16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4DC346-DE8C-435E-8D1D-1B03BF9EDC65}">
  <ds:schemaRefs>
    <ds:schemaRef ds:uri="03cb5c7b-df67-49fb-9ba2-44f7a2af7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47F237-EA8B-43AE-9A1C-B90EA4F475A6}">
  <ds:schemaRefs>
    <ds:schemaRef ds:uri="03cb5c7b-df67-49fb-9ba2-44f7a2af7a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170</TotalTime>
  <Words>880</Words>
  <Application>Microsoft Office PowerPoint</Application>
  <PresentationFormat>A4 용지(210x297mm)</PresentationFormat>
  <Paragraphs>305</Paragraphs>
  <Slides>13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az_ea_font</vt:lpstr>
      <vt:lpstr>Optima</vt:lpstr>
      <vt:lpstr>가는각진제목체</vt:lpstr>
      <vt:lpstr>굴림</vt:lpstr>
      <vt:lpstr>맑은 고딕</vt:lpstr>
      <vt:lpstr>Arial</vt:lpstr>
      <vt:lpstr>Lucida Sans Unicode</vt:lpstr>
      <vt:lpstr>Wingdings</vt:lpstr>
      <vt:lpstr>other</vt:lpstr>
      <vt:lpstr>Worksheet</vt:lpstr>
      <vt:lpstr>SK Square 기업대표 사이트</vt:lpstr>
      <vt:lpstr>PowerPoint 프레젠테이션</vt:lpstr>
      <vt:lpstr>목차</vt:lpstr>
      <vt:lpstr>1. 시스템 개요</vt:lpstr>
      <vt:lpstr>2. 아키텍처 논리 구성도 – 기업대표사이트</vt:lpstr>
      <vt:lpstr>2. 아키텍처 논리 구성도 – 기업대표사이트(계속)</vt:lpstr>
      <vt:lpstr>3. 인터페이스 구성도 – MW구성(www.sksquare.com)</vt:lpstr>
      <vt:lpstr>PowerPoint 프레젠테이션</vt:lpstr>
      <vt:lpstr>5. 하드웨어 구성도 – 기업대표사이트 시스템</vt:lpstr>
      <vt:lpstr>PowerPoint 프레젠테이션</vt:lpstr>
      <vt:lpstr>8. 소프트웨어 구성도</vt:lpstr>
      <vt:lpstr>9. 장애 발생 시 업무 영향도</vt:lpstr>
      <vt:lpstr>10.HW/SW 구성 변경 이력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 Instance 운영 계획</dc:title>
  <dc:creator>Yeom, Seung-Myoung</dc:creator>
  <cp:lastModifiedBy>서태열(SEO Taeeyoul)/Hybrid Cloud1그룹/SK</cp:lastModifiedBy>
  <cp:revision>43</cp:revision>
  <cp:lastPrinted>2015-03-09T04:56:03Z</cp:lastPrinted>
  <dcterms:created xsi:type="dcterms:W3CDTF">2006-09-08T08:55:27Z</dcterms:created>
  <dcterms:modified xsi:type="dcterms:W3CDTF">2022-01-11T08:57:58Z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b-julee@microsoft.com</vt:lpwstr>
  </property>
  <property fmtid="{D5CDD505-2E9C-101B-9397-08002B2CF9AE}" pid="6" name="MSIP_Label_f42aa342-8706-4288-bd11-ebb85995028c_SetDate">
    <vt:lpwstr>2017-09-22T12:34:57.4779595+09:00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0x010100ABEF4548970FA44F9CC241B1AE635999</vt:lpwstr>
  </property>
</Properties>
</file>