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8"/>
  </p:notesMasterIdLst>
  <p:handoutMasterIdLst>
    <p:handoutMasterId r:id="rId9"/>
  </p:handoutMasterIdLst>
  <p:sldIdLst>
    <p:sldId id="311" r:id="rId5"/>
    <p:sldId id="284" r:id="rId6"/>
    <p:sldId id="312" r:id="rId7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rgbClr val="000000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9">
          <p15:clr>
            <a:srgbClr val="A4A3A4"/>
          </p15:clr>
        </p15:guide>
        <p15:guide id="2" pos="257">
          <p15:clr>
            <a:srgbClr val="A4A3A4"/>
          </p15:clr>
        </p15:guide>
        <p15:guide id="3" pos="5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CCFF"/>
    <a:srgbClr val="9900FF"/>
    <a:srgbClr val="FFFF00"/>
    <a:srgbClr val="CC3300"/>
    <a:srgbClr val="0033CC"/>
    <a:srgbClr val="00FFCC"/>
    <a:srgbClr val="CCFFFF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394A4-BEEF-4501-81AD-0D98FCBE99A8}" v="14" dt="2021-12-27T05:00:52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8" autoAdjust="0"/>
  </p:normalViewPr>
  <p:slideViewPr>
    <p:cSldViewPr snapToGrid="0">
      <p:cViewPr varScale="1">
        <p:scale>
          <a:sx n="143" d="100"/>
          <a:sy n="143" d="100"/>
        </p:scale>
        <p:origin x="132" y="270"/>
      </p:cViewPr>
      <p:guideLst>
        <p:guide orient="horz" pos="469"/>
        <p:guide pos="257"/>
        <p:guide pos="59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C999E4-4A97-4144-8036-9B1864920BBA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83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39275"/>
            <a:ext cx="29479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687" tIns="45844" rIns="91687" bIns="45844" numCol="1" anchor="b" anchorCtr="0" compatLnSpc="1">
            <a:prstTxWarp prst="textNoShape">
              <a:avLst/>
            </a:prstTxWarp>
          </a:bodyPr>
          <a:lstStyle>
            <a:lvl1pPr algn="r" defTabSz="915987">
              <a:defRPr kumimoji="1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622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EA3A1-52C7-475D-ADB2-EF3F23AD0A87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11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fld id="{B38A5656-78AC-49DA-AFBA-BF42C84E09E5}" type="slidenum">
              <a:rPr lang="en-US" altLang="ko-KR" b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1</a:t>
            </a:fld>
            <a:endParaRPr lang="en-US" altLang="ko-KR" b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7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01113" y="103188"/>
            <a:ext cx="4953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t" latinLnBrk="0" hangingPunct="0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58788" y="3381375"/>
            <a:ext cx="9020175" cy="0"/>
          </a:xfrm>
          <a:prstGeom prst="line">
            <a:avLst/>
          </a:prstGeom>
          <a:noFill/>
          <a:ln w="25400">
            <a:solidFill>
              <a:srgbClr val="EA002C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714625"/>
            <a:ext cx="8601075" cy="512763"/>
          </a:xfrm>
          <a:ln w="9525"/>
        </p:spPr>
        <p:txBody>
          <a:bodyPr lIns="72000" tIns="72000" rIns="72000" bIns="72000" anchor="b"/>
          <a:lstStyle>
            <a:lvl1pPr>
              <a:defRPr sz="2400"/>
            </a:lvl1pPr>
          </a:lstStyle>
          <a:p>
            <a:r>
              <a:rPr lang="en-US" altLang="ko-KR"/>
              <a:t>Arial Narrow /Kor Gulim  Font size 24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557588"/>
            <a:ext cx="7512050" cy="609600"/>
          </a:xfrm>
          <a:ln w="9525"/>
        </p:spPr>
        <p:txBody>
          <a:bodyPr lIns="91440" tIns="45720" rIns="91440" bIns="45720"/>
          <a:lstStyle>
            <a:lvl1pPr>
              <a:defRPr sz="1600"/>
            </a:lvl1pPr>
          </a:lstStyle>
          <a:p>
            <a:r>
              <a:rPr lang="en-US" altLang="ko-KR"/>
              <a:t>Arial Narrow /Kor-Gulim  Font size 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9133" y="573088"/>
            <a:ext cx="8292205" cy="266816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166688"/>
            <a:ext cx="2252663" cy="669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619600" y="166688"/>
            <a:ext cx="7645875" cy="669925"/>
          </a:xfrm>
        </p:spPr>
        <p:txBody>
          <a:bodyPr vert="eaVert"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20688" y="573088"/>
            <a:ext cx="9010650" cy="2635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5" y="166688"/>
            <a:ext cx="9015413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79425" y="657225"/>
            <a:ext cx="4416425" cy="263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48250" y="657225"/>
            <a:ext cx="4416425" cy="555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48250" y="865188"/>
            <a:ext cx="4416425" cy="555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40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0688" y="573088"/>
            <a:ext cx="9010650" cy="1290174"/>
          </a:xfrm>
        </p:spPr>
        <p:txBody>
          <a:bodyPr/>
          <a:lstStyle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0688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2213" y="573088"/>
            <a:ext cx="4429125" cy="2559752"/>
          </a:xfrm>
        </p:spPr>
        <p:txBody>
          <a:bodyPr/>
          <a:lstStyle>
            <a:lvl1pPr>
              <a:defRPr sz="2800"/>
            </a:lvl1pPr>
            <a:lvl2pPr>
              <a:defRPr sz="2400">
                <a:ea typeface="맑은 고딕" panose="020B0503020000020004" pitchFamily="50" charset="-127"/>
              </a:defRPr>
            </a:lvl2pPr>
            <a:lvl3pPr>
              <a:defRPr sz="2000">
                <a:ea typeface="맑은 고딕" panose="020B0503020000020004" pitchFamily="50" charset="-127"/>
              </a:defRPr>
            </a:lvl3pPr>
            <a:lvl4pPr>
              <a:defRPr sz="1800">
                <a:ea typeface="맑은 고딕" panose="020B0503020000020004" pitchFamily="50" charset="-127"/>
              </a:defRPr>
            </a:lvl4pPr>
            <a:lvl5pPr>
              <a:defRPr sz="1800"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228892"/>
          </a:xfrm>
        </p:spPr>
        <p:txBody>
          <a:bodyPr/>
          <a:lstStyle>
            <a:lvl1pPr>
              <a:defRPr sz="2400"/>
            </a:lvl1pPr>
            <a:lvl2pPr>
              <a:defRPr sz="2000">
                <a:ea typeface="맑은 고딕" panose="020B0503020000020004" pitchFamily="50" charset="-127"/>
              </a:defRPr>
            </a:lvl2pPr>
            <a:lvl3pPr>
              <a:defRPr sz="1800">
                <a:ea typeface="맑은 고딕" panose="020B0503020000020004" pitchFamily="50" charset="-127"/>
              </a:defRPr>
            </a:lvl3pPr>
            <a:lvl4pPr>
              <a:defRPr sz="1600">
                <a:ea typeface="맑은 고딕" panose="020B0503020000020004" pitchFamily="50" charset="-127"/>
              </a:defRPr>
            </a:lvl4pPr>
            <a:lvl5pPr>
              <a:defRPr sz="1600"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935239"/>
          </a:xfrm>
        </p:spPr>
        <p:txBody>
          <a:bodyPr/>
          <a:lstStyle>
            <a:lvl1pPr>
              <a:defRPr sz="3200"/>
            </a:lvl1pPr>
            <a:lvl2pPr>
              <a:defRPr sz="2800">
                <a:ea typeface="맑은 고딕" panose="020B0503020000020004" pitchFamily="50" charset="-127"/>
              </a:defRPr>
            </a:lvl2pPr>
            <a:lvl3pPr>
              <a:defRPr sz="2400">
                <a:ea typeface="맑은 고딕" panose="020B0503020000020004" pitchFamily="50" charset="-127"/>
              </a:defRPr>
            </a:lvl3pPr>
            <a:lvl4pPr>
              <a:defRPr sz="2000">
                <a:ea typeface="맑은 고딕" panose="020B0503020000020004" pitchFamily="50" charset="-127"/>
              </a:defRPr>
            </a:lvl4pPr>
            <a:lvl5pPr>
              <a:defRPr sz="2000"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-319083"/>
            <a:ext cx="9015413" cy="13112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577" tIns="45789" rIns="91577" bIns="4578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 (Korean-</a:t>
            </a:r>
            <a:r>
              <a:rPr lang="en-US" altLang="ko-KR" err="1"/>
              <a:t>Gulim</a:t>
            </a:r>
            <a:r>
              <a:rPr lang="en-US" altLang="ko-KR"/>
              <a:t>, English-Arial Font 18)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573088"/>
            <a:ext cx="9010650" cy="266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95" tIns="25438" rIns="63595" bIns="254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Header Line (Korean-</a:t>
            </a:r>
            <a:r>
              <a:rPr lang="en-US" altLang="ko-KR" err="1"/>
              <a:t>Gulim</a:t>
            </a:r>
            <a:r>
              <a:rPr lang="en-US" altLang="ko-KR"/>
              <a:t>, English-Arial Font 14)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5663" y="6527800"/>
            <a:ext cx="627062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fld id="{0A0F5CCD-290D-4DFF-9333-6A51A685ECE8}" type="slidenum">
              <a:rPr lang="ko-KR" altLang="en-GB" sz="1400" b="0">
                <a:solidFill>
                  <a:srgbClr val="FF7A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0" latinLnBrk="0" hangingPunct="0">
                <a:defRPr/>
              </a:pPr>
              <a:t>‹#›</a:t>
            </a:fld>
            <a:endParaRPr lang="en-GB" altLang="ko-KR" sz="1400" b="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15925" y="544513"/>
            <a:ext cx="8997950" cy="0"/>
          </a:xfrm>
          <a:prstGeom prst="line">
            <a:avLst/>
          </a:prstGeom>
          <a:noFill/>
          <a:ln w="28575">
            <a:solidFill>
              <a:srgbClr val="EA002C"/>
            </a:solidFill>
            <a:round/>
            <a:headEnd/>
            <a:tailEnd/>
          </a:ln>
        </p:spPr>
        <p:txBody>
          <a:bodyPr lIns="79200" tIns="39600" rIns="79200" bIns="39600" anchor="ctr"/>
          <a:lstStyle/>
          <a:p>
            <a:pPr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983288" y="215900"/>
            <a:ext cx="3394075" cy="284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1577" tIns="45789" rIns="91577" bIns="45789" anchor="ctr">
            <a:spAutoFit/>
          </a:bodyPr>
          <a:lstStyle/>
          <a:p>
            <a:pPr algn="r" defTabSz="915988" eaLnBrk="0" latin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kumimoji="1" lang="ko-KR" altLang="en-US" sz="1400">
              <a:solidFill>
                <a:srgbClr val="FF7A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  <p:sldLayoutId id="2147484884" r:id="rId12"/>
    <p:sldLayoutId id="2147484897" r:id="rId13"/>
  </p:sldLayoutIdLst>
  <p:txStyles>
    <p:titleStyle>
      <a:lvl1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2pPr>
      <a:lvl3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3pPr>
      <a:lvl4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4pPr>
      <a:lvl5pPr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sz="4400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5pPr>
      <a:lvl6pPr marL="4572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6pPr>
      <a:lvl7pPr marL="9144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7pPr>
      <a:lvl8pPr marL="13716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8pPr>
      <a:lvl9pPr marL="1828800" algn="l" defTabSz="915988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kumimoji="1" b="1">
          <a:solidFill>
            <a:srgbClr val="FF7A00"/>
          </a:solidFill>
          <a:latin typeface="Lucida Sans Unicode" pitchFamily="34" charset="0"/>
          <a:ea typeface="가는각진제목체" pitchFamily="18" charset="-127"/>
        </a:defRPr>
      </a:lvl9pPr>
    </p:titleStyle>
    <p:bodyStyle>
      <a:lvl1pPr marL="342900" indent="-34290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20700" indent="-166688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•"/>
        <a:tabLst>
          <a:tab pos="228600" algn="l"/>
        </a:tabLst>
        <a:defRPr sz="1400">
          <a:solidFill>
            <a:schemeClr val="tx1"/>
          </a:solidFill>
          <a:latin typeface="Arial" pitchFamily="34" charset="0"/>
          <a:ea typeface="굴림" pitchFamily="50" charset="-127"/>
        </a:defRPr>
      </a:lvl2pPr>
      <a:lvl3pPr marL="831850" indent="-120650" algn="l" defTabSz="190500" rtl="0" eaLnBrk="0" fontAlgn="base" hangingPunct="0">
        <a:spcBef>
          <a:spcPct val="45000"/>
        </a:spcBef>
        <a:spcAft>
          <a:spcPct val="0"/>
        </a:spcAft>
        <a:buClr>
          <a:srgbClr val="990000"/>
        </a:buClr>
        <a:buSzPct val="100000"/>
        <a:buChar char="-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3pPr>
      <a:lvl4pPr marL="1241425" indent="-187325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4pPr>
      <a:lvl5pPr marL="15335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5pPr>
      <a:lvl6pPr marL="19907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6pPr>
      <a:lvl7pPr marL="24479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7pPr>
      <a:lvl8pPr marL="29051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8pPr>
      <a:lvl9pPr marL="3362325" indent="-101600" algn="l" defTabSz="190500" rtl="0" eaLnBrk="0" fontAlgn="base" hangingPunct="0">
        <a:spcBef>
          <a:spcPct val="20000"/>
        </a:spcBef>
        <a:spcAft>
          <a:spcPct val="0"/>
        </a:spcAft>
        <a:buChar char="»"/>
        <a:tabLst>
          <a:tab pos="228600" algn="l"/>
        </a:tabLst>
        <a:defRPr sz="1200">
          <a:solidFill>
            <a:schemeClr val="tx1"/>
          </a:solidFill>
          <a:latin typeface="Arial" pitchFamily="34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hyperlink" Target="https://www.nodespringboot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hyperlink" Target="https://portal.azure.com/#@sktda.onmicrosoft.com/resource/subscriptions/9ebb0d63-8327-402a-bdd4-e222b01329a1/resourceGroups/rg-skcc1-network-dev/providers/microsoft.cdn/profiles/skcc-network-cdn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hyperlink" Target="https://www.sksquare.com/assets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909495" y="2737634"/>
            <a:ext cx="1345523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SKCC-COMDPT1 10.234.5.36/8009,7500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Apache2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3" idx="7"/>
            <a:endCxn id="14" idx="1"/>
          </p:cNvCxnSpPr>
          <p:nvPr/>
        </p:nvCxnSpPr>
        <p:spPr>
          <a:xfrm flipV="1">
            <a:off x="4682359" y="3169434"/>
            <a:ext cx="1227136" cy="180738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</p:cNvCxnSpPr>
          <p:nvPr/>
        </p:nvCxnSpPr>
        <p:spPr>
          <a:xfrm>
            <a:off x="1845811" y="1776440"/>
            <a:ext cx="1853469" cy="1529479"/>
          </a:xfrm>
          <a:prstGeom prst="bentConnector3">
            <a:avLst>
              <a:gd name="adj1" fmla="val 2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8215622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5909495" y="4740144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76978E-63BC-4CA5-A4B2-905479625858}"/>
              </a:ext>
            </a:extLst>
          </p:cNvPr>
          <p:cNvCxnSpPr>
            <a:cxnSpLocks/>
            <a:stCxn id="155" idx="3"/>
            <a:endCxn id="191" idx="1"/>
          </p:cNvCxnSpPr>
          <p:nvPr/>
        </p:nvCxnSpPr>
        <p:spPr>
          <a:xfrm>
            <a:off x="7205495" y="5171944"/>
            <a:ext cx="1010127" cy="226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E7AD67F-E54F-4AE5-B8F8-F4F819F7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28" y="5477820"/>
            <a:ext cx="336307" cy="44093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4364" y="2119442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1951" y="5456575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3292358" y="2115480"/>
            <a:ext cx="1825846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1511" y="2042077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21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3250652" y="1807672"/>
            <a:ext cx="1920342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0" name="직선 연결선 135">
            <a:extLst>
              <a:ext uri="{FF2B5EF4-FFF2-40B4-BE49-F238E27FC236}">
                <a16:creationId xmlns:a16="http://schemas.microsoft.com/office/drawing/2014/main" id="{CEFA0C5C-0BB9-4A60-AA2E-B60C8B973C3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44768" y="4785321"/>
            <a:ext cx="2270448" cy="386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44768" y="3059071"/>
            <a:ext cx="2262749" cy="17262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VNet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subnet, NSG, Application Gateway, Apache, Tomcat,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MySql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사용한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3-Tier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서비스 구성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13" y="5425832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750694" y="5680678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3681514" y="2081988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499DE0-5D66-48CA-B92D-16F15A04DE54}"/>
              </a:ext>
            </a:extLst>
          </p:cNvPr>
          <p:cNvSpPr txBox="1"/>
          <p:nvPr/>
        </p:nvSpPr>
        <p:spPr>
          <a:xfrm>
            <a:off x="5649617" y="2495795"/>
            <a:ext cx="22627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snet-skcc1-dev-frontend(10.0.0.0/28)</a:t>
            </a:r>
            <a:endParaRPr lang="ko-KR" altLang="en-US" sz="8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5F148EC-3BEE-4B42-9267-C909750E05F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6557495" y="3601234"/>
            <a:ext cx="24761" cy="113891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3672774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>
                <a:solidFill>
                  <a:srgbClr val="323130"/>
                </a:solidFill>
                <a:effectLst/>
                <a:latin typeface="az_ea_font"/>
              </a:rPr>
              <a:t>(korea central)</a:t>
            </a:r>
            <a:endParaRPr lang="en-US" altLang="ko-KR" sz="1000" b="1" i="0" dirty="0">
              <a:solidFill>
                <a:srgbClr val="323130"/>
              </a:solidFill>
              <a:effectLst/>
              <a:latin typeface="az_ea_fon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499024" y="4001699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8B1F6C6-D8D3-4A02-9E14-FEB6B8E5AD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3" y="2470114"/>
            <a:ext cx="279673" cy="27967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E049CEB-CE8E-4D8A-AFA9-8661B8BA1F9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66" y="4400637"/>
            <a:ext cx="279673" cy="27967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B0D57890-780A-4BC0-8E26-C905EE37645E}"/>
              </a:ext>
            </a:extLst>
          </p:cNvPr>
          <p:cNvSpPr/>
          <p:nvPr/>
        </p:nvSpPr>
        <p:spPr bwMode="auto">
          <a:xfrm>
            <a:off x="5317559" y="2115479"/>
            <a:ext cx="2763006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F365A5-D992-4379-B918-D01A25E198B3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CE9ECC4-C07E-419B-A8E8-6AC3AE52F5AD}"/>
              </a:ext>
            </a:extLst>
          </p:cNvPr>
          <p:cNvSpPr/>
          <p:nvPr/>
        </p:nvSpPr>
        <p:spPr bwMode="auto">
          <a:xfrm>
            <a:off x="5465255" y="2457224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201D24B8-59E2-4518-B545-4B03ACE5099F}"/>
              </a:ext>
            </a:extLst>
          </p:cNvPr>
          <p:cNvSpPr/>
          <p:nvPr/>
        </p:nvSpPr>
        <p:spPr bwMode="auto">
          <a:xfrm>
            <a:off x="1970690" y="1915795"/>
            <a:ext cx="6479627" cy="3737124"/>
          </a:xfrm>
          <a:custGeom>
            <a:avLst/>
            <a:gdLst>
              <a:gd name="connsiteX0" fmla="*/ 0 w 6479627"/>
              <a:gd name="connsiteY0" fmla="*/ 15481 h 3737124"/>
              <a:gd name="connsiteX1" fmla="*/ 315310 w 6479627"/>
              <a:gd name="connsiteY1" fmla="*/ 7598 h 3737124"/>
              <a:gd name="connsiteX2" fmla="*/ 496613 w 6479627"/>
              <a:gd name="connsiteY2" fmla="*/ 110074 h 3737124"/>
              <a:gd name="connsiteX3" fmla="*/ 606972 w 6479627"/>
              <a:gd name="connsiteY3" fmla="*/ 504212 h 3737124"/>
              <a:gd name="connsiteX4" fmla="*/ 630620 w 6479627"/>
              <a:gd name="connsiteY4" fmla="*/ 1095419 h 3737124"/>
              <a:gd name="connsiteX5" fmla="*/ 859220 w 6479627"/>
              <a:gd name="connsiteY5" fmla="*/ 1387081 h 3737124"/>
              <a:gd name="connsiteX6" fmla="*/ 1876096 w 6479627"/>
              <a:gd name="connsiteY6" fmla="*/ 1434377 h 3737124"/>
              <a:gd name="connsiteX7" fmla="*/ 2711669 w 6479627"/>
              <a:gd name="connsiteY7" fmla="*/ 1434377 h 3737124"/>
              <a:gd name="connsiteX8" fmla="*/ 3846786 w 6479627"/>
              <a:gd name="connsiteY8" fmla="*/ 1355550 h 3737124"/>
              <a:gd name="connsiteX9" fmla="*/ 4800600 w 6479627"/>
              <a:gd name="connsiteY9" fmla="*/ 1071771 h 3737124"/>
              <a:gd name="connsiteX10" fmla="*/ 5202620 w 6479627"/>
              <a:gd name="connsiteY10" fmla="*/ 1339784 h 3737124"/>
              <a:gd name="connsiteX11" fmla="*/ 5226269 w 6479627"/>
              <a:gd name="connsiteY11" fmla="*/ 1639329 h 3737124"/>
              <a:gd name="connsiteX12" fmla="*/ 5210503 w 6479627"/>
              <a:gd name="connsiteY12" fmla="*/ 3349888 h 3737124"/>
              <a:gd name="connsiteX13" fmla="*/ 5715000 w 6479627"/>
              <a:gd name="connsiteY13" fmla="*/ 3736143 h 3737124"/>
              <a:gd name="connsiteX14" fmla="*/ 6148551 w 6479627"/>
              <a:gd name="connsiteY14" fmla="*/ 3460246 h 3737124"/>
              <a:gd name="connsiteX15" fmla="*/ 6400800 w 6479627"/>
              <a:gd name="connsiteY15" fmla="*/ 3444481 h 3737124"/>
              <a:gd name="connsiteX16" fmla="*/ 6479627 w 6479627"/>
              <a:gd name="connsiteY16" fmla="*/ 3570605 h 373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79627" h="3737124">
                <a:moveTo>
                  <a:pt x="0" y="15481"/>
                </a:moveTo>
                <a:cubicBezTo>
                  <a:pt x="116270" y="3657"/>
                  <a:pt x="232541" y="-8167"/>
                  <a:pt x="315310" y="7598"/>
                </a:cubicBezTo>
                <a:cubicBezTo>
                  <a:pt x="398079" y="23363"/>
                  <a:pt x="448003" y="27305"/>
                  <a:pt x="496613" y="110074"/>
                </a:cubicBezTo>
                <a:cubicBezTo>
                  <a:pt x="545223" y="192843"/>
                  <a:pt x="584638" y="339988"/>
                  <a:pt x="606972" y="504212"/>
                </a:cubicBezTo>
                <a:cubicBezTo>
                  <a:pt x="629306" y="668436"/>
                  <a:pt x="588579" y="948274"/>
                  <a:pt x="630620" y="1095419"/>
                </a:cubicBezTo>
                <a:cubicBezTo>
                  <a:pt x="672661" y="1242564"/>
                  <a:pt x="651641" y="1330588"/>
                  <a:pt x="859220" y="1387081"/>
                </a:cubicBezTo>
                <a:cubicBezTo>
                  <a:pt x="1066799" y="1443574"/>
                  <a:pt x="1567355" y="1426494"/>
                  <a:pt x="1876096" y="1434377"/>
                </a:cubicBezTo>
                <a:cubicBezTo>
                  <a:pt x="2184838" y="1442260"/>
                  <a:pt x="2383221" y="1447515"/>
                  <a:pt x="2711669" y="1434377"/>
                </a:cubicBezTo>
                <a:cubicBezTo>
                  <a:pt x="3040117" y="1421239"/>
                  <a:pt x="3498631" y="1415984"/>
                  <a:pt x="3846786" y="1355550"/>
                </a:cubicBezTo>
                <a:cubicBezTo>
                  <a:pt x="4194941" y="1295116"/>
                  <a:pt x="4574628" y="1074399"/>
                  <a:pt x="4800600" y="1071771"/>
                </a:cubicBezTo>
                <a:cubicBezTo>
                  <a:pt x="5026572" y="1069143"/>
                  <a:pt x="5131675" y="1245191"/>
                  <a:pt x="5202620" y="1339784"/>
                </a:cubicBezTo>
                <a:cubicBezTo>
                  <a:pt x="5273565" y="1434377"/>
                  <a:pt x="5224955" y="1304312"/>
                  <a:pt x="5226269" y="1639329"/>
                </a:cubicBezTo>
                <a:cubicBezTo>
                  <a:pt x="5227583" y="1974346"/>
                  <a:pt x="5129048" y="3000419"/>
                  <a:pt x="5210503" y="3349888"/>
                </a:cubicBezTo>
                <a:cubicBezTo>
                  <a:pt x="5291958" y="3699357"/>
                  <a:pt x="5558659" y="3717750"/>
                  <a:pt x="5715000" y="3736143"/>
                </a:cubicBezTo>
                <a:cubicBezTo>
                  <a:pt x="5871341" y="3754536"/>
                  <a:pt x="6034251" y="3508856"/>
                  <a:pt x="6148551" y="3460246"/>
                </a:cubicBezTo>
                <a:cubicBezTo>
                  <a:pt x="6262851" y="3411636"/>
                  <a:pt x="6345621" y="3426088"/>
                  <a:pt x="6400800" y="3444481"/>
                </a:cubicBezTo>
                <a:cubicBezTo>
                  <a:pt x="6455979" y="3462874"/>
                  <a:pt x="6467803" y="3516739"/>
                  <a:pt x="6479627" y="3570605"/>
                </a:cubicBez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C7F74B-DDB6-423E-8F8A-E5394CAF3C88}"/>
              </a:ext>
            </a:extLst>
          </p:cNvPr>
          <p:cNvSpPr/>
          <p:nvPr/>
        </p:nvSpPr>
        <p:spPr bwMode="auto">
          <a:xfrm>
            <a:off x="5459063" y="4400210"/>
            <a:ext cx="2448802" cy="1636323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6" name="Cloud">
            <a:extLst>
              <a:ext uri="{FF2B5EF4-FFF2-40B4-BE49-F238E27FC236}">
                <a16:creationId xmlns:a16="http://schemas.microsoft.com/office/drawing/2014/main" id="{5AE7D3C1-E3B1-4445-9959-DF61000491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1484625" y="2735572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6AADB84-0168-4DCF-B198-394B4880488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11" y="2462853"/>
            <a:ext cx="336669" cy="33666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0FD8AC-6CC4-4A95-A1F1-33FF67ABCE6C}"/>
              </a:ext>
            </a:extLst>
          </p:cNvPr>
          <p:cNvSpPr/>
          <p:nvPr/>
        </p:nvSpPr>
        <p:spPr bwMode="auto">
          <a:xfrm>
            <a:off x="3385639" y="2457224"/>
            <a:ext cx="1679866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BBD4285-2D24-419B-84F9-14DD3C1F7C5E}"/>
              </a:ext>
            </a:extLst>
          </p:cNvPr>
          <p:cNvSpPr txBox="1"/>
          <p:nvPr/>
        </p:nvSpPr>
        <p:spPr>
          <a:xfrm>
            <a:off x="3638113" y="2488697"/>
            <a:ext cx="1418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snet-skcc1-network-frontend</a:t>
            </a:r>
          </a:p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(10.21.0.0/27)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647094" y="4433191"/>
            <a:ext cx="20696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800" dirty="0"/>
          </a:p>
        </p:txBody>
      </p:sp>
      <p:pic>
        <p:nvPicPr>
          <p:cNvPr id="35" name="그래픽 103">
            <a:extLst>
              <a:ext uri="{FF2B5EF4-FFF2-40B4-BE49-F238E27FC236}">
                <a16:creationId xmlns:a16="http://schemas.microsoft.com/office/drawing/2014/main" id="{79419441-989C-4CB3-8E14-39000DD8EC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3170" y="3449005"/>
            <a:ext cx="432000" cy="432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B558303-47BF-4E6A-ADC1-3FC3B4462BA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39" y="3445711"/>
            <a:ext cx="339725" cy="3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66688"/>
            <a:ext cx="9015413" cy="349250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AS-IS vs TO-BE(CDN </a:t>
            </a:r>
            <a:r>
              <a:rPr lang="ko-KR" altLang="en-US" sz="1800" dirty="0">
                <a:solidFill>
                  <a:schemeClr val="tx1"/>
                </a:solidFill>
              </a:rPr>
              <a:t>사용</a:t>
            </a:r>
            <a:r>
              <a:rPr lang="en-US" altLang="ko-KR" sz="1800" dirty="0">
                <a:solidFill>
                  <a:schemeClr val="tx1"/>
                </a:solidFill>
              </a:rPr>
              <a:t>) </a:t>
            </a:r>
            <a:r>
              <a:rPr lang="ko-KR" altLang="en-US" sz="1800" dirty="0">
                <a:solidFill>
                  <a:schemeClr val="tx1"/>
                </a:solidFill>
              </a:rPr>
              <a:t>비교</a:t>
            </a:r>
            <a:r>
              <a:rPr lang="en-US" altLang="ko-KR" sz="1800" dirty="0">
                <a:solidFill>
                  <a:schemeClr val="tx1"/>
                </a:solidFill>
              </a:rPr>
              <a:t>(</a:t>
            </a:r>
            <a:r>
              <a:rPr lang="ko-KR" altLang="en-US" sz="1800" dirty="0">
                <a:solidFill>
                  <a:schemeClr val="tx1"/>
                </a:solidFill>
              </a:rPr>
              <a:t>예시</a:t>
            </a:r>
            <a:r>
              <a:rPr lang="en-US" altLang="ko-KR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66781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4533"/>
              </p:ext>
            </p:extLst>
          </p:nvPr>
        </p:nvGraphicFramePr>
        <p:xfrm>
          <a:off x="454025" y="1498171"/>
          <a:ext cx="8996363" cy="4982460"/>
        </p:xfrm>
        <a:graphic>
          <a:graphicData uri="http://schemas.openxmlformats.org/drawingml/2006/table">
            <a:tbl>
              <a:tblPr/>
              <a:tblGrid>
                <a:gridCol w="142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구분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AS-IS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구성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PT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제거 후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+ WAS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에 정적문서 통합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(Blob Storage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구성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07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정적 문서 요청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경로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APP G/W -&gt; PT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Apache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https://www.nodespringboot.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org/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Tomcat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사용 경로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https://www.nodespringboot.org/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 -&gt; PT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/>
                          <a:ea typeface="가는각진제목체"/>
                        </a:rPr>
                        <a:t> CDN -&gt; APP GW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CDN -&gt; origin (AP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(Tomcat))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375"/>
                  </a:ext>
                </a:extLst>
              </a:tr>
              <a:tr h="658042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성능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정적 문서 로딩 속도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기본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빠름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/>
                          <a:ea typeface="가는각진제목체"/>
                        </a:rPr>
                        <a:t>서버를 제거하여 요청 경로가 짧아짐으로 추가 부하 및 속도 개선 발생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안정성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초기 용량 설계한 범위내의 안정성 보장</a:t>
                      </a: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상황에 대응 가능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추가적인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Traffic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상황에 대응 가능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확장성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수평적 확장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(VM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추가 후 구성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필요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별도의 확장 정책 필요 없음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별도의 확장 정책 필요 없음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15883"/>
                  </a:ext>
                </a:extLst>
              </a:tr>
              <a:tr h="727716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비용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/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월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가는각진제목체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 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가는각진제목체"/>
                        </a:rPr>
                        <a:t>: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(2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대 가격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VM : Standard D8s v3(8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kumimoji="0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vcpu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32GiB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메모리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Traffic : 1.5 TB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가정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사용량을 기준으로 함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PT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서버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: 69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7,744.26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</a:endParaRPr>
                    </a:p>
                    <a:p>
                      <a:pPr marL="0" marR="0" lvl="0" indent="0" algn="l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Char char="•"/>
                        <a:tabLst>
                          <a:tab pos="228600" algn="l"/>
                        </a:tabLst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CDN : 22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만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9,007.25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가는각진제목체" pitchFamily="18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가는각진제목체" pitchFamily="18" charset="-127"/>
                      </a:endParaRPr>
                    </a:p>
                  </a:txBody>
                  <a:tcPr marL="79200" marR="79200" marT="39598" marB="39598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BEC102-209F-439D-A03C-DA6909A282ED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홈페이지의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적용 방안으로는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서버를 제거하고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구성하는 것이 비용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성능 측면에서 나으며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,</a:t>
            </a:r>
          </a:p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기 구축된 서버에 영향도가 적은 적용 방안은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만 추가 하는 것 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A07E46-BFE1-4F72-BEE5-E49BCBDEEE1D}"/>
              </a:ext>
            </a:extLst>
          </p:cNvPr>
          <p:cNvSpPr/>
          <p:nvPr/>
        </p:nvSpPr>
        <p:spPr bwMode="auto">
          <a:xfrm>
            <a:off x="6880194" y="1498171"/>
            <a:ext cx="2551144" cy="4982460"/>
          </a:xfrm>
          <a:prstGeom prst="roundRect">
            <a:avLst>
              <a:gd name="adj" fmla="val 4927"/>
            </a:avLst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16E67-C941-46D9-BB1F-262EBEF80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82" y="1458250"/>
            <a:ext cx="1259891" cy="1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807859" y="2972652"/>
            <a:ext cx="885572" cy="719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 G/W</a:t>
            </a:r>
          </a:p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10.234.0.192/27</a:t>
            </a:r>
          </a:p>
          <a:p>
            <a:pPr>
              <a:defRPr/>
            </a:pP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22" idx="3"/>
            <a:endCxn id="155" idx="1"/>
          </p:cNvCxnSpPr>
          <p:nvPr/>
        </p:nvCxnSpPr>
        <p:spPr>
          <a:xfrm>
            <a:off x="4693431" y="3332221"/>
            <a:ext cx="1577424" cy="17641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135"/>
          <p:cNvCxnSpPr>
            <a:cxnSpLocks/>
            <a:endCxn id="22" idx="1"/>
          </p:cNvCxnSpPr>
          <p:nvPr/>
        </p:nvCxnSpPr>
        <p:spPr>
          <a:xfrm>
            <a:off x="1845811" y="1776440"/>
            <a:ext cx="1962048" cy="1555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417403" y="179952"/>
            <a:ext cx="9015413" cy="34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 anchor="ctr">
            <a:spAutoFit/>
          </a:bodyPr>
          <a:lstStyle>
            <a:lvl1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+mj-lt"/>
                <a:ea typeface="+mj-ea"/>
                <a:cs typeface="가는각진제목체"/>
              </a:defRPr>
            </a:lvl1pPr>
            <a:lvl2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2pPr>
            <a:lvl3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3pPr>
            <a:lvl4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4pPr>
            <a:lvl5pPr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4400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  <a:cs typeface="가는각진제목체"/>
              </a:defRPr>
            </a:lvl5pPr>
            <a:lvl6pPr marL="4572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6pPr>
            <a:lvl7pPr marL="9144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7pPr>
            <a:lvl8pPr marL="13716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8pPr>
            <a:lvl9pPr marL="1828800" algn="l" defTabSz="9159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FF7A00"/>
                </a:solidFill>
                <a:latin typeface="Lucida Sans Unicode" pitchFamily="34" charset="0"/>
                <a:ea typeface="가는각진제목체" pitchFamily="18" charset="-127"/>
              </a:defRPr>
            </a:lvl9pPr>
          </a:lstStyle>
          <a:p>
            <a:pPr>
              <a:defRPr/>
            </a:pP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3-tier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환경 구성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(CDN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서버에 정적 문서 배포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PT </a:t>
            </a:r>
            <a:r>
              <a:rPr lang="ko-KR" altLang="en-US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r>
              <a:rPr lang="en-US" altLang="ko-KR" sz="1800" kern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kern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black">
          <a:xfrm>
            <a:off x="505003" y="1300298"/>
            <a:ext cx="1524000" cy="190500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lIns="36000" tIns="18000" rIns="36000" bIns="18000">
            <a:spAutoFit/>
          </a:bodyPr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고객</a:t>
            </a:r>
          </a:p>
        </p:txBody>
      </p:sp>
      <p:sp>
        <p:nvSpPr>
          <p:cNvPr id="89" name="Rectangle 8"/>
          <p:cNvSpPr>
            <a:spLocks noChangeArrowheads="1"/>
          </p:cNvSpPr>
          <p:nvPr/>
        </p:nvSpPr>
        <p:spPr bwMode="auto">
          <a:xfrm>
            <a:off x="576440" y="1511435"/>
            <a:ext cx="1377950" cy="58261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PC</a:t>
            </a:r>
          </a:p>
        </p:txBody>
      </p:sp>
      <p:sp>
        <p:nvSpPr>
          <p:cNvPr id="90" name="Rectangle 9"/>
          <p:cNvSpPr>
            <a:spLocks noChangeArrowheads="1"/>
          </p:cNvSpPr>
          <p:nvPr/>
        </p:nvSpPr>
        <p:spPr bwMode="black">
          <a:xfrm>
            <a:off x="652640" y="1755910"/>
            <a:ext cx="1233488" cy="242888"/>
          </a:xfrm>
          <a:prstGeom prst="rect">
            <a:avLst/>
          </a:prstGeom>
          <a:solidFill>
            <a:srgbClr val="CCCCFF">
              <a:alpha val="59999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54000" rIns="36000" bIns="54000" anchor="ctr"/>
          <a:lstStyle/>
          <a:p>
            <a:pPr defTabSz="8620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kern="0">
                <a:latin typeface="맑은 고딕" pitchFamily="50" charset="-127"/>
                <a:ea typeface="맑은 고딕" pitchFamily="50" charset="-127"/>
                <a:cs typeface="가는각진제목체"/>
              </a:rPr>
              <a:t>Web Browser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6270855" y="3076840"/>
            <a:ext cx="1296000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SKSQ-COMPAP2</a:t>
            </a:r>
            <a:b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10.234.5.37/8009,7500</a:t>
            </a:r>
          </a:p>
          <a:p>
            <a:pPr>
              <a:defRPr/>
            </a:pPr>
            <a:r>
              <a:rPr lang="en-US" altLang="ko-KR" sz="800" dirty="0">
                <a:solidFill>
                  <a:srgbClr val="FF0000"/>
                </a:solidFill>
                <a:ea typeface="맑은 고딕" pitchFamily="50" charset="-127"/>
              </a:rPr>
              <a:t>Tomcat 9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Ubuntu 18.04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78D8BE3E-741A-4401-AC54-9B7375EB3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715" y="3527484"/>
            <a:ext cx="476250" cy="47625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DD4C1F-B68D-4E51-AFBB-528B7AA8B4F9}"/>
              </a:ext>
            </a:extLst>
          </p:cNvPr>
          <p:cNvSpPr/>
          <p:nvPr/>
        </p:nvSpPr>
        <p:spPr bwMode="auto">
          <a:xfrm>
            <a:off x="5317559" y="2115479"/>
            <a:ext cx="2720342" cy="4139407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0" name="그래픽 66">
            <a:extLst>
              <a:ext uri="{FF2B5EF4-FFF2-40B4-BE49-F238E27FC236}">
                <a16:creationId xmlns:a16="http://schemas.microsoft.com/office/drawing/2014/main" id="{280DC3A1-C847-4C9B-9528-CFE817D2D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364" y="2087910"/>
            <a:ext cx="339706" cy="339706"/>
          </a:xfrm>
          <a:prstGeom prst="rect">
            <a:avLst/>
          </a:prstGeom>
        </p:spPr>
      </p:pic>
      <p:pic>
        <p:nvPicPr>
          <p:cNvPr id="36" name="그래픽 103">
            <a:extLst>
              <a:ext uri="{FF2B5EF4-FFF2-40B4-BE49-F238E27FC236}">
                <a16:creationId xmlns:a16="http://schemas.microsoft.com/office/drawing/2014/main" id="{EB4E49A2-05E5-473B-B3BA-188EEE128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7272" y="3793271"/>
            <a:ext cx="432000" cy="432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1E2980-4D4E-4D25-9BAA-3196E9A4CB2B}"/>
              </a:ext>
            </a:extLst>
          </p:cNvPr>
          <p:cNvSpPr/>
          <p:nvPr/>
        </p:nvSpPr>
        <p:spPr bwMode="auto">
          <a:xfrm>
            <a:off x="2238672" y="2115480"/>
            <a:ext cx="2879532" cy="4139406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39" name="그래픽 66">
            <a:extLst>
              <a:ext uri="{FF2B5EF4-FFF2-40B4-BE49-F238E27FC236}">
                <a16:creationId xmlns:a16="http://schemas.microsoft.com/office/drawing/2014/main" id="{DEC44252-3911-454E-BFF5-C11811D326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395" y="2049380"/>
            <a:ext cx="339706" cy="339706"/>
          </a:xfrm>
          <a:prstGeom prst="rect">
            <a:avLst/>
          </a:prstGeom>
        </p:spPr>
      </p:pic>
      <p:pic>
        <p:nvPicPr>
          <p:cNvPr id="41" name="그래픽 69">
            <a:extLst>
              <a:ext uri="{FF2B5EF4-FFF2-40B4-BE49-F238E27FC236}">
                <a16:creationId xmlns:a16="http://schemas.microsoft.com/office/drawing/2014/main" id="{5211978E-81A0-4581-A96F-E6284D53D9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23254" y="1447610"/>
            <a:ext cx="311829" cy="311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E4350F-E718-464F-9575-50DD5A363BBE}"/>
              </a:ext>
            </a:extLst>
          </p:cNvPr>
          <p:cNvSpPr txBox="1"/>
          <p:nvPr/>
        </p:nvSpPr>
        <p:spPr>
          <a:xfrm>
            <a:off x="3509267" y="149944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구독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15A741C-5CEB-4C65-AD64-1257F95A07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68" y="1789360"/>
            <a:ext cx="296285" cy="29628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8ED3055-C527-4CF4-9CA0-4104EE928A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580" y="5724660"/>
            <a:ext cx="449670" cy="36758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5A7A6A2-EE0F-4F68-91F8-B38E2BE4CEDA}"/>
              </a:ext>
            </a:extLst>
          </p:cNvPr>
          <p:cNvSpPr txBox="1"/>
          <p:nvPr/>
        </p:nvSpPr>
        <p:spPr>
          <a:xfrm>
            <a:off x="806518" y="6051126"/>
            <a:ext cx="13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사내망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VDI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B2AF24-7556-42FA-8A7A-F53BA499A92E}"/>
              </a:ext>
            </a:extLst>
          </p:cNvPr>
          <p:cNvSpPr/>
          <p:nvPr/>
        </p:nvSpPr>
        <p:spPr bwMode="auto">
          <a:xfrm>
            <a:off x="645255" y="5653965"/>
            <a:ext cx="1377950" cy="72618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2AAF47A-FC85-4904-A05F-87871FF429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5" y="5664005"/>
            <a:ext cx="382982" cy="276999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7A51AF-18BB-4746-8630-F7396591801E}"/>
              </a:ext>
            </a:extLst>
          </p:cNvPr>
          <p:cNvSpPr/>
          <p:nvPr/>
        </p:nvSpPr>
        <p:spPr bwMode="auto">
          <a:xfrm>
            <a:off x="2176208" y="1807672"/>
            <a:ext cx="2994786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01A9829-3BBF-4C09-89D5-7C606A4AEFA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24" y="1807171"/>
            <a:ext cx="296285" cy="29628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98597E-1AD7-46C5-A189-A2A3B2245D5F}"/>
              </a:ext>
            </a:extLst>
          </p:cNvPr>
          <p:cNvSpPr/>
          <p:nvPr/>
        </p:nvSpPr>
        <p:spPr bwMode="auto">
          <a:xfrm>
            <a:off x="5277269" y="1808816"/>
            <a:ext cx="4391139" cy="4640311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61" name="Picture 20">
            <a:extLst>
              <a:ext uri="{FF2B5EF4-FFF2-40B4-BE49-F238E27FC236}">
                <a16:creationId xmlns:a16="http://schemas.microsoft.com/office/drawing/2014/main" id="{61671124-1D7C-472B-83C8-D21AB404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260" y="5651719"/>
            <a:ext cx="518371" cy="5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A2803C-ADA1-4416-87BF-E36023151A72}"/>
              </a:ext>
            </a:extLst>
          </p:cNvPr>
          <p:cNvSpPr txBox="1"/>
          <p:nvPr/>
        </p:nvSpPr>
        <p:spPr>
          <a:xfrm>
            <a:off x="5753370" y="2081988"/>
            <a:ext cx="978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vnet-skcc1-dev</a:t>
            </a:r>
          </a:p>
          <a:p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10.0.0.0/16</a:t>
            </a:r>
            <a:endParaRPr lang="ko-KR" altLang="en-US" sz="1000" dirty="0">
              <a:solidFill>
                <a:srgbClr val="323130"/>
              </a:solidFill>
              <a:latin typeface="az_ea_font"/>
            </a:endParaRPr>
          </a:p>
          <a:p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A977E72-41AF-4CB4-BDFF-AEAFED5B8D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72" y="1393263"/>
            <a:ext cx="371804" cy="371804"/>
          </a:xfrm>
          <a:prstGeom prst="rect">
            <a:avLst/>
          </a:prstGeom>
        </p:spPr>
      </p:pic>
      <p:cxnSp>
        <p:nvCxnSpPr>
          <p:cNvPr id="65" name="직선 연결선 135">
            <a:extLst>
              <a:ext uri="{FF2B5EF4-FFF2-40B4-BE49-F238E27FC236}">
                <a16:creationId xmlns:a16="http://schemas.microsoft.com/office/drawing/2014/main" id="{6CE8C563-B9D0-4B41-84B3-1D149A8BF9D5}"/>
              </a:ext>
            </a:extLst>
          </p:cNvPr>
          <p:cNvCxnSpPr>
            <a:cxnSpLocks/>
            <a:stCxn id="44" idx="0"/>
            <a:endCxn id="69" idx="1"/>
          </p:cNvCxnSpPr>
          <p:nvPr/>
        </p:nvCxnSpPr>
        <p:spPr>
          <a:xfrm rot="5400000" flipH="1" flipV="1">
            <a:off x="2088151" y="3962586"/>
            <a:ext cx="939339" cy="2584810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19">
            <a:extLst>
              <a:ext uri="{FF2B5EF4-FFF2-40B4-BE49-F238E27FC236}">
                <a16:creationId xmlns:a16="http://schemas.microsoft.com/office/drawing/2014/main" id="{2594EB26-BC75-4EF1-892C-DD375E275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5436" y="4612248"/>
            <a:ext cx="421959" cy="41142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F62CCAA-8913-415E-84B7-69C0F55EDE74}"/>
              </a:ext>
            </a:extLst>
          </p:cNvPr>
          <p:cNvSpPr txBox="1"/>
          <p:nvPr/>
        </p:nvSpPr>
        <p:spPr>
          <a:xfrm>
            <a:off x="1603618" y="4967139"/>
            <a:ext cx="1032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ExpressRoute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Circuits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97AC4-EA71-4508-95A9-6CECEA64989E}"/>
              </a:ext>
            </a:extLst>
          </p:cNvPr>
          <p:cNvSpPr txBox="1"/>
          <p:nvPr/>
        </p:nvSpPr>
        <p:spPr>
          <a:xfrm>
            <a:off x="3669790" y="507753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Network</a:t>
            </a:r>
          </a:p>
          <a:p>
            <a:pPr algn="ctr"/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Gateways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8467F8E-D21B-4AC2-BF73-6DDA731CB6A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25" y="4559868"/>
            <a:ext cx="394543" cy="450906"/>
          </a:xfrm>
          <a:prstGeom prst="rect">
            <a:avLst/>
          </a:prstGeom>
        </p:spPr>
      </p:pic>
      <p:cxnSp>
        <p:nvCxnSpPr>
          <p:cNvPr id="71" name="직선 연결선 135">
            <a:extLst>
              <a:ext uri="{FF2B5EF4-FFF2-40B4-BE49-F238E27FC236}">
                <a16:creationId xmlns:a16="http://schemas.microsoft.com/office/drawing/2014/main" id="{A4CE7802-6641-40FA-B35B-DC6E59E2B8DF}"/>
              </a:ext>
            </a:extLst>
          </p:cNvPr>
          <p:cNvCxnSpPr>
            <a:cxnSpLocks/>
            <a:stCxn id="69" idx="3"/>
            <a:endCxn id="155" idx="1"/>
          </p:cNvCxnSpPr>
          <p:nvPr/>
        </p:nvCxnSpPr>
        <p:spPr>
          <a:xfrm flipV="1">
            <a:off x="4244768" y="3508640"/>
            <a:ext cx="2026087" cy="1276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CD91D20-56A5-4846-A701-EAFEFF0A98BA}"/>
              </a:ext>
            </a:extLst>
          </p:cNvPr>
          <p:cNvSpPr txBox="1">
            <a:spLocks/>
          </p:cNvSpPr>
          <p:nvPr/>
        </p:nvSpPr>
        <p:spPr>
          <a:xfrm>
            <a:off x="417403" y="578990"/>
            <a:ext cx="9015413" cy="643063"/>
          </a:xfrm>
          <a:prstGeom prst="rect">
            <a:avLst/>
          </a:prstGeom>
        </p:spPr>
        <p:txBody>
          <a:bodyPr lIns="0" tIns="45717" rIns="91435" bIns="45717"/>
          <a:lstStyle>
            <a:lvl1pPr marL="0" indent="0" algn="ctr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None/>
              <a:defRPr sz="1600" kern="1200">
                <a:solidFill>
                  <a:schemeClr val="tx2"/>
                </a:solidFill>
                <a:latin typeface="KoPub돋움체 Medium" panose="020B0600000101010101" pitchFamily="50" charset="-127"/>
                <a:ea typeface="KoPub돋움체 Medium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KoPub돋움체 Medium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 hangingPunct="0">
              <a:spcBef>
                <a:spcPts val="0"/>
              </a:spcBef>
              <a:defRPr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예상치 않은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Traffic 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발생시 안정적인 동작 및 정적 문서의 브라우저 로딩 속도 향상을 위해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CDN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를 추가함과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PT(Apache Web Server)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의 저장소 기능을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Tomcat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서버에 이관하여 최적화 및 운영 효율화를 추구함</a:t>
            </a:r>
          </a:p>
        </p:txBody>
      </p:sp>
      <p:sp>
        <p:nvSpPr>
          <p:cNvPr id="37" name="왼쪽/오른쪽 화살표 116">
            <a:extLst>
              <a:ext uri="{FF2B5EF4-FFF2-40B4-BE49-F238E27FC236}">
                <a16:creationId xmlns:a16="http://schemas.microsoft.com/office/drawing/2014/main" id="{AFA16670-66F9-4C92-9C3E-05BDA57FD64A}"/>
              </a:ext>
            </a:extLst>
          </p:cNvPr>
          <p:cNvSpPr/>
          <p:nvPr/>
        </p:nvSpPr>
        <p:spPr bwMode="auto">
          <a:xfrm>
            <a:off x="4999880" y="3797435"/>
            <a:ext cx="504566" cy="302137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5555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7B089C7A-EC08-4457-BFF0-AE1879129FE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87" y="5040780"/>
            <a:ext cx="360000" cy="3076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8FCEE8D-6BB3-4004-901D-E924F46E1452}"/>
              </a:ext>
            </a:extLst>
          </p:cNvPr>
          <p:cNvSpPr txBox="1"/>
          <p:nvPr/>
        </p:nvSpPr>
        <p:spPr>
          <a:xfrm>
            <a:off x="6550010" y="5332647"/>
            <a:ext cx="731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MySQL Private</a:t>
            </a:r>
          </a:p>
          <a:p>
            <a:pPr algn="ctr"/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Endpoint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0B4A24-E77C-417A-834E-1BB4170367CF}"/>
              </a:ext>
            </a:extLst>
          </p:cNvPr>
          <p:cNvSpPr txBox="1"/>
          <p:nvPr/>
        </p:nvSpPr>
        <p:spPr>
          <a:xfrm>
            <a:off x="2570091" y="2058603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vnet-skcc1-dev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(10.21.0.0/16)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D3ACC3-40E8-4263-AB8D-49106285DF58}"/>
              </a:ext>
            </a:extLst>
          </p:cNvPr>
          <p:cNvSpPr txBox="1"/>
          <p:nvPr/>
        </p:nvSpPr>
        <p:spPr>
          <a:xfrm>
            <a:off x="5806077" y="248825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snet-skcc1-dev-backend(10.0.1.0/28)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03C8D4-C979-48B9-9F8E-40182A969B93}"/>
              </a:ext>
            </a:extLst>
          </p:cNvPr>
          <p:cNvSpPr txBox="1"/>
          <p:nvPr/>
        </p:nvSpPr>
        <p:spPr>
          <a:xfrm>
            <a:off x="2506121" y="1783942"/>
            <a:ext cx="146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rg-skcc1-network-dev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A27795-1980-43F8-8DDF-81066AEBBB20}"/>
              </a:ext>
            </a:extLst>
          </p:cNvPr>
          <p:cNvSpPr txBox="1"/>
          <p:nvPr/>
        </p:nvSpPr>
        <p:spPr>
          <a:xfrm>
            <a:off x="5674217" y="1783942"/>
            <a:ext cx="1754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err="1">
                <a:solidFill>
                  <a:srgbClr val="323130"/>
                </a:solidFill>
                <a:latin typeface="az_ea_font"/>
              </a:rPr>
              <a:t>rg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</a:rPr>
              <a:t>-homepage-network-dev</a:t>
            </a:r>
          </a:p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(</a:t>
            </a:r>
            <a:r>
              <a:rPr lang="en-US" altLang="ko-KR" sz="1000" b="1" i="0" dirty="0" err="1">
                <a:solidFill>
                  <a:srgbClr val="323130"/>
                </a:solidFill>
                <a:effectLst/>
                <a:latin typeface="az_ea_font"/>
              </a:rPr>
              <a:t>korea</a:t>
            </a:r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 central)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4281C3-5CCF-4F36-9605-45ED5ED2115F}"/>
              </a:ext>
            </a:extLst>
          </p:cNvPr>
          <p:cNvSpPr txBox="1"/>
          <p:nvPr/>
        </p:nvSpPr>
        <p:spPr>
          <a:xfrm>
            <a:off x="3696315" y="2788802"/>
            <a:ext cx="1789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323130"/>
                </a:solidFill>
                <a:effectLst/>
                <a:latin typeface="az_ea_font"/>
              </a:rPr>
              <a:t>skcc1-homepage-dev-appgw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06D8BF-52C5-4FEA-81C6-90217EF639B1}"/>
              </a:ext>
            </a:extLst>
          </p:cNvPr>
          <p:cNvSpPr txBox="1"/>
          <p:nvPr/>
        </p:nvSpPr>
        <p:spPr>
          <a:xfrm>
            <a:off x="4585190" y="3829523"/>
            <a:ext cx="2138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FF0000"/>
                </a:solidFill>
                <a:effectLst/>
                <a:latin typeface="az_ea_font"/>
              </a:rPr>
              <a:t>vnetpeering-nw-homepage-dev-1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F30FA59-C2FA-4491-8EDF-EF356EE4CDEF}"/>
              </a:ext>
            </a:extLst>
          </p:cNvPr>
          <p:cNvSpPr/>
          <p:nvPr/>
        </p:nvSpPr>
        <p:spPr bwMode="auto">
          <a:xfrm>
            <a:off x="2543061" y="2874994"/>
            <a:ext cx="756056" cy="961856"/>
          </a:xfrm>
          <a:prstGeom prst="roundRect">
            <a:avLst>
              <a:gd name="adj" fmla="val 4838"/>
            </a:avLst>
          </a:prstGeom>
          <a:solidFill>
            <a:schemeClr val="accent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77C45A-2664-4215-99A9-F159BE38DF3C}"/>
              </a:ext>
            </a:extLst>
          </p:cNvPr>
          <p:cNvSpPr/>
          <p:nvPr/>
        </p:nvSpPr>
        <p:spPr>
          <a:xfrm>
            <a:off x="2644032" y="2993146"/>
            <a:ext cx="578612" cy="6573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CDN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5AAF10C-BE42-4D71-8471-BBB6F22AE6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55" y="3523371"/>
            <a:ext cx="577389" cy="264196"/>
          </a:xfrm>
          <a:prstGeom prst="rect">
            <a:avLst/>
          </a:prstGeom>
        </p:spPr>
      </p:pic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0AF7B50-E935-412E-B3B9-F5B333463AFC}"/>
              </a:ext>
            </a:extLst>
          </p:cNvPr>
          <p:cNvSpPr/>
          <p:nvPr/>
        </p:nvSpPr>
        <p:spPr bwMode="auto">
          <a:xfrm>
            <a:off x="1634247" y="1809806"/>
            <a:ext cx="1118681" cy="1771266"/>
          </a:xfrm>
          <a:custGeom>
            <a:avLst/>
            <a:gdLst>
              <a:gd name="connsiteX0" fmla="*/ 0 w 1118681"/>
              <a:gd name="connsiteY0" fmla="*/ 135726 h 1771266"/>
              <a:gd name="connsiteX1" fmla="*/ 418289 w 1118681"/>
              <a:gd name="connsiteY1" fmla="*/ 135726 h 1771266"/>
              <a:gd name="connsiteX2" fmla="*/ 466927 w 1118681"/>
              <a:gd name="connsiteY2" fmla="*/ 1546236 h 1771266"/>
              <a:gd name="connsiteX3" fmla="*/ 1118681 w 1118681"/>
              <a:gd name="connsiteY3" fmla="*/ 1769973 h 17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681" h="1771266">
                <a:moveTo>
                  <a:pt x="0" y="135726"/>
                </a:moveTo>
                <a:cubicBezTo>
                  <a:pt x="170234" y="18183"/>
                  <a:pt x="340468" y="-99359"/>
                  <a:pt x="418289" y="135726"/>
                </a:cubicBezTo>
                <a:cubicBezTo>
                  <a:pt x="496110" y="370811"/>
                  <a:pt x="350195" y="1273862"/>
                  <a:pt x="466927" y="1546236"/>
                </a:cubicBezTo>
                <a:cubicBezTo>
                  <a:pt x="583659" y="1818611"/>
                  <a:pt x="912779" y="1765109"/>
                  <a:pt x="1118681" y="1769973"/>
                </a:cubicBezTo>
              </a:path>
            </a:pathLst>
          </a:cu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CBA216C-1CB6-4B74-A5A8-2556A4F207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4" y="3919965"/>
            <a:ext cx="339725" cy="3397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6205607-C673-4EEE-A1FA-2F2260F85AB7}"/>
              </a:ext>
            </a:extLst>
          </p:cNvPr>
          <p:cNvSpPr txBox="1"/>
          <p:nvPr/>
        </p:nvSpPr>
        <p:spPr>
          <a:xfrm>
            <a:off x="2412734" y="3785401"/>
            <a:ext cx="1648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skcc</a:t>
            </a:r>
            <a:r>
              <a:rPr lang="en-US" altLang="ko-KR" sz="1000" dirty="0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-network-</a:t>
            </a:r>
            <a:r>
              <a:rPr lang="en-US" altLang="ko-KR" sz="1000" dirty="0" err="1">
                <a:solidFill>
                  <a:srgbClr val="323130"/>
                </a:solidFill>
                <a:latin typeface="az_ea_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altLang="ko-KR" sz="1000" dirty="0">
              <a:solidFill>
                <a:srgbClr val="323130"/>
              </a:solidFill>
              <a:latin typeface="az_ea_font"/>
            </a:endParaRPr>
          </a:p>
          <a:p>
            <a:r>
              <a:rPr lang="en-US" altLang="ko-KR" sz="1000" b="0" dirty="0">
                <a:solidFill>
                  <a:srgbClr val="323130"/>
                </a:solidFill>
                <a:latin typeface="az_ea_font"/>
              </a:rPr>
              <a:t>skcc1-homepage-dev-cdn</a:t>
            </a:r>
            <a:endParaRPr lang="ko-KR" altLang="en-US" sz="1000" b="0" dirty="0">
              <a:solidFill>
                <a:srgbClr val="323130"/>
              </a:solidFill>
              <a:latin typeface="az_ea_font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DD414D66-9AA9-4668-9438-6DA58164D3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99" y="3895127"/>
            <a:ext cx="406882" cy="4068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3D330-5420-4D31-B8D8-93D9277060F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64" y="2470114"/>
            <a:ext cx="336669" cy="336669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5B5E385E-F04D-441E-A0F1-B3AEAC11F399}"/>
              </a:ext>
            </a:extLst>
          </p:cNvPr>
          <p:cNvSpPr/>
          <p:nvPr/>
        </p:nvSpPr>
        <p:spPr bwMode="auto">
          <a:xfrm>
            <a:off x="5512556" y="2457225"/>
            <a:ext cx="2366368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2C89C0C-158B-460A-AA0F-993A9F2DD6B2}"/>
              </a:ext>
            </a:extLst>
          </p:cNvPr>
          <p:cNvSpPr/>
          <p:nvPr/>
        </p:nvSpPr>
        <p:spPr>
          <a:xfrm>
            <a:off x="8255037" y="4740143"/>
            <a:ext cx="1292249" cy="908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-homepage-</a:t>
            </a:r>
            <a:r>
              <a:rPr lang="en-US" altLang="ko-KR" sz="8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prd</a:t>
            </a:r>
            <a:b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00" b="0" i="0">
                <a:solidFill>
                  <a:srgbClr val="000000"/>
                </a:solidFill>
                <a:effectLst/>
                <a:latin typeface="az_ea_font"/>
              </a:rPr>
              <a:t>mysql-homepage-prd.mysql.database.azure.com)</a:t>
            </a:r>
            <a:endParaRPr lang="ko-KR" altLang="en-US" sz="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41DDD0BB-B964-4C1F-BFA6-00A971D6E4A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62943" y="5477820"/>
            <a:ext cx="336307" cy="440936"/>
          </a:xfrm>
          <a:prstGeom prst="rect">
            <a:avLst/>
          </a:prstGeom>
        </p:spPr>
      </p:pic>
      <p:cxnSp>
        <p:nvCxnSpPr>
          <p:cNvPr id="97" name="직선 연결선 135">
            <a:extLst>
              <a:ext uri="{FF2B5EF4-FFF2-40B4-BE49-F238E27FC236}">
                <a16:creationId xmlns:a16="http://schemas.microsoft.com/office/drawing/2014/main" id="{150D49B4-FA76-45C5-ABCC-95BAEEDB255A}"/>
              </a:ext>
            </a:extLst>
          </p:cNvPr>
          <p:cNvCxnSpPr>
            <a:cxnSpLocks/>
            <a:stCxn id="36" idx="2"/>
            <a:endCxn id="77" idx="1"/>
          </p:cNvCxnSpPr>
          <p:nvPr/>
        </p:nvCxnSpPr>
        <p:spPr>
          <a:xfrm rot="16200000" flipH="1">
            <a:off x="6150206" y="4648336"/>
            <a:ext cx="969346" cy="123215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135">
            <a:extLst>
              <a:ext uri="{FF2B5EF4-FFF2-40B4-BE49-F238E27FC236}">
                <a16:creationId xmlns:a16="http://schemas.microsoft.com/office/drawing/2014/main" id="{8E60A081-EC87-4C15-AAB7-526077C7E53F}"/>
              </a:ext>
            </a:extLst>
          </p:cNvPr>
          <p:cNvCxnSpPr>
            <a:cxnSpLocks/>
            <a:stCxn id="77" idx="3"/>
            <a:endCxn id="95" idx="1"/>
          </p:cNvCxnSpPr>
          <p:nvPr/>
        </p:nvCxnSpPr>
        <p:spPr>
          <a:xfrm>
            <a:off x="7056487" y="5194617"/>
            <a:ext cx="119855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>
            <a:extLst>
              <a:ext uri="{FF2B5EF4-FFF2-40B4-BE49-F238E27FC236}">
                <a16:creationId xmlns:a16="http://schemas.microsoft.com/office/drawing/2014/main" id="{2CFB6FAF-51DA-4C4A-B98C-CBB67678F25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6" y="2494604"/>
            <a:ext cx="336669" cy="336669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35F02FD-1756-4F72-8D3D-BE84E30D1D94}"/>
              </a:ext>
            </a:extLst>
          </p:cNvPr>
          <p:cNvSpPr/>
          <p:nvPr/>
        </p:nvSpPr>
        <p:spPr bwMode="auto">
          <a:xfrm>
            <a:off x="2454470" y="2500410"/>
            <a:ext cx="2611035" cy="3699210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785813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1284" name="Cloud"/>
          <p:cNvSpPr>
            <a:spLocks noChangeAspect="1" noEditPoints="1" noChangeArrowheads="1"/>
          </p:cNvSpPr>
          <p:nvPr/>
        </p:nvSpPr>
        <p:spPr bwMode="auto">
          <a:xfrm>
            <a:off x="1606539" y="2325135"/>
            <a:ext cx="938213" cy="3603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rIns="36000" anchor="ctr"/>
          <a:lstStyle>
            <a:lvl1pPr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9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631D80-387D-4C92-99B6-187B46B4282C}"/>
              </a:ext>
            </a:extLst>
          </p:cNvPr>
          <p:cNvSpPr txBox="1"/>
          <p:nvPr/>
        </p:nvSpPr>
        <p:spPr>
          <a:xfrm>
            <a:off x="2691947" y="2543570"/>
            <a:ext cx="2443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0" dirty="0">
                <a:solidFill>
                  <a:srgbClr val="24292F"/>
                </a:solidFill>
                <a:effectLst/>
                <a:latin typeface="-apple-system"/>
              </a:rPr>
              <a:t>snet-skcc1-network-frontend(10.21.0.0/27)</a:t>
            </a:r>
            <a:endParaRPr lang="ko-KR" altLang="en-US" sz="1000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DBA2D89-795A-4A58-B388-815A03F535AD}"/>
              </a:ext>
            </a:extLst>
          </p:cNvPr>
          <p:cNvSpPr/>
          <p:nvPr/>
        </p:nvSpPr>
        <p:spPr bwMode="auto">
          <a:xfrm>
            <a:off x="1679028" y="1863735"/>
            <a:ext cx="6515134" cy="3412050"/>
          </a:xfrm>
          <a:custGeom>
            <a:avLst/>
            <a:gdLst>
              <a:gd name="connsiteX0" fmla="*/ 0 w 6495393"/>
              <a:gd name="connsiteY0" fmla="*/ 20244 h 3412050"/>
              <a:gd name="connsiteX1" fmla="*/ 228600 w 6495393"/>
              <a:gd name="connsiteY1" fmla="*/ 4479 h 3412050"/>
              <a:gd name="connsiteX2" fmla="*/ 354724 w 6495393"/>
              <a:gd name="connsiteY2" fmla="*/ 91189 h 3412050"/>
              <a:gd name="connsiteX3" fmla="*/ 441434 w 6495393"/>
              <a:gd name="connsiteY3" fmla="*/ 611451 h 3412050"/>
              <a:gd name="connsiteX4" fmla="*/ 614855 w 6495393"/>
              <a:gd name="connsiteY4" fmla="*/ 1478555 h 3412050"/>
              <a:gd name="connsiteX5" fmla="*/ 1411013 w 6495393"/>
              <a:gd name="connsiteY5" fmla="*/ 1659858 h 3412050"/>
              <a:gd name="connsiteX6" fmla="*/ 2593427 w 6495393"/>
              <a:gd name="connsiteY6" fmla="*/ 1659858 h 3412050"/>
              <a:gd name="connsiteX7" fmla="*/ 4351282 w 6495393"/>
              <a:gd name="connsiteY7" fmla="*/ 1691389 h 3412050"/>
              <a:gd name="connsiteX8" fmla="*/ 4910958 w 6495393"/>
              <a:gd name="connsiteY8" fmla="*/ 2053996 h 3412050"/>
              <a:gd name="connsiteX9" fmla="*/ 5029200 w 6495393"/>
              <a:gd name="connsiteY9" fmla="*/ 3220644 h 3412050"/>
              <a:gd name="connsiteX10" fmla="*/ 6495393 w 6495393"/>
              <a:gd name="connsiteY10" fmla="*/ 3409831 h 3412050"/>
              <a:gd name="connsiteX11" fmla="*/ 6495393 w 6495393"/>
              <a:gd name="connsiteY11" fmla="*/ 3409831 h 34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95393" h="3412050">
                <a:moveTo>
                  <a:pt x="0" y="20244"/>
                </a:moveTo>
                <a:cubicBezTo>
                  <a:pt x="84739" y="6449"/>
                  <a:pt x="169479" y="-7345"/>
                  <a:pt x="228600" y="4479"/>
                </a:cubicBezTo>
                <a:cubicBezTo>
                  <a:pt x="287721" y="16303"/>
                  <a:pt x="319252" y="-9973"/>
                  <a:pt x="354724" y="91189"/>
                </a:cubicBezTo>
                <a:cubicBezTo>
                  <a:pt x="390196" y="192351"/>
                  <a:pt x="398079" y="380223"/>
                  <a:pt x="441434" y="611451"/>
                </a:cubicBezTo>
                <a:cubicBezTo>
                  <a:pt x="484789" y="842679"/>
                  <a:pt x="453259" y="1303821"/>
                  <a:pt x="614855" y="1478555"/>
                </a:cubicBezTo>
                <a:cubicBezTo>
                  <a:pt x="776451" y="1653289"/>
                  <a:pt x="1081251" y="1629641"/>
                  <a:pt x="1411013" y="1659858"/>
                </a:cubicBezTo>
                <a:cubicBezTo>
                  <a:pt x="1740775" y="1690075"/>
                  <a:pt x="2593427" y="1659858"/>
                  <a:pt x="2593427" y="1659858"/>
                </a:cubicBezTo>
                <a:lnTo>
                  <a:pt x="4351282" y="1691389"/>
                </a:lnTo>
                <a:cubicBezTo>
                  <a:pt x="4737537" y="1757079"/>
                  <a:pt x="4797972" y="1799120"/>
                  <a:pt x="4910958" y="2053996"/>
                </a:cubicBezTo>
                <a:cubicBezTo>
                  <a:pt x="5023944" y="2308872"/>
                  <a:pt x="4765128" y="2994672"/>
                  <a:pt x="5029200" y="3220644"/>
                </a:cubicBezTo>
                <a:cubicBezTo>
                  <a:pt x="5293273" y="3446617"/>
                  <a:pt x="6495393" y="3409831"/>
                  <a:pt x="6495393" y="3409831"/>
                </a:cubicBezTo>
                <a:lnTo>
                  <a:pt x="6495393" y="3409831"/>
                </a:lnTo>
              </a:path>
            </a:pathLst>
          </a:custGeom>
          <a:noFill/>
          <a:ln w="60325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785813" eaLnBrk="0" fontAlgn="t" latinLnBrk="0" hangingPunct="0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B291B-D476-4D5B-BFB6-C27A19107B2E}"/>
              </a:ext>
            </a:extLst>
          </p:cNvPr>
          <p:cNvSpPr txBox="1"/>
          <p:nvPr/>
        </p:nvSpPr>
        <p:spPr>
          <a:xfrm>
            <a:off x="955931" y="2666680"/>
            <a:ext cx="1906886" cy="133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190500" eaLnBrk="0" hangingPunct="0">
              <a:lnSpc>
                <a:spcPct val="120000"/>
              </a:lnSpc>
              <a:buClr>
                <a:srgbClr val="990000"/>
              </a:buClr>
              <a:buSzPct val="100000"/>
              <a:buFontTx/>
              <a:buNone/>
              <a:tabLst>
                <a:tab pos="228600" algn="l"/>
              </a:tabLst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https://www.nodespringboot.org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0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ther">
  <a:themeElements>
    <a:clrScheme name="oth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ther">
      <a:majorFont>
        <a:latin typeface="Lucida Sans Unicode"/>
        <a:ea typeface="가는각진제목체"/>
        <a:cs typeface=""/>
      </a:majorFont>
      <a:minorFont>
        <a:latin typeface="Lucida Sans Unicode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85813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oth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h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h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F4548970FA44F9CC241B1AE635999" ma:contentTypeVersion="8" ma:contentTypeDescription="Create a new document." ma:contentTypeScope="" ma:versionID="e9878c6982014a57f80c7d0ef44dc11e">
  <xsd:schema xmlns:xsd="http://www.w3.org/2001/XMLSchema" xmlns:xs="http://www.w3.org/2001/XMLSchema" xmlns:p="http://schemas.microsoft.com/office/2006/metadata/properties" xmlns:ns2="03cb5c7b-df67-49fb-9ba2-44f7a2af7a58" targetNamespace="http://schemas.microsoft.com/office/2006/metadata/properties" ma:root="true" ma:fieldsID="af9bdf6547d8347bbb2a402cc99961a0" ns2:_="">
    <xsd:import namespace="03cb5c7b-df67-49fb-9ba2-44f7a2af7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5c7b-df67-49fb-9ba2-44f7a2af7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8BB32-F095-4499-B647-4494DBB1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47F237-EA8B-43AE-9A1C-B90EA4F475A6}">
  <ds:schemaRefs>
    <ds:schemaRef ds:uri="03cb5c7b-df67-49fb-9ba2-44f7a2af7a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4DC346-DE8C-435E-8D1D-1B03BF9EDC65}">
  <ds:schemaRefs>
    <ds:schemaRef ds:uri="03cb5c7b-df67-49fb-9ba2-44f7a2af7a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NGM New 표준</Template>
  <TotalTime>10601</TotalTime>
  <Words>496</Words>
  <Application>Microsoft Office PowerPoint</Application>
  <PresentationFormat>A4 용지(210x297mm)</PresentationFormat>
  <Paragraphs>117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-apple-system</vt:lpstr>
      <vt:lpstr>az_ea_font</vt:lpstr>
      <vt:lpstr>KoPub돋움체 Medium</vt:lpstr>
      <vt:lpstr>Malgun Gothic Semilight</vt:lpstr>
      <vt:lpstr>가는각진제목체</vt:lpstr>
      <vt:lpstr>굴림</vt:lpstr>
      <vt:lpstr>나눔고딕</vt:lpstr>
      <vt:lpstr>맑은 고딕</vt:lpstr>
      <vt:lpstr>Arial</vt:lpstr>
      <vt:lpstr>Lucida Sans Unicode</vt:lpstr>
      <vt:lpstr>other</vt:lpstr>
      <vt:lpstr>PowerPoint 프레젠테이션</vt:lpstr>
      <vt:lpstr>AS-IS vs TO-BE(CDN 사용) 비교(예시)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 Instance 운영 계획</dc:title>
  <dc:creator>Yeom, Seung-Myoung</dc:creator>
  <cp:lastModifiedBy>서 태열</cp:lastModifiedBy>
  <cp:revision>367</cp:revision>
  <cp:lastPrinted>2015-03-09T04:56:03Z</cp:lastPrinted>
  <dcterms:created xsi:type="dcterms:W3CDTF">2006-09-08T08:55:27Z</dcterms:created>
  <dcterms:modified xsi:type="dcterms:W3CDTF">2022-02-17T04:27:03Z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b-julee@microsoft.com</vt:lpwstr>
  </property>
  <property fmtid="{D5CDD505-2E9C-101B-9397-08002B2CF9AE}" pid="6" name="MSIP_Label_f42aa342-8706-4288-bd11-ebb85995028c_SetDate">
    <vt:lpwstr>2017-09-22T12:34:57.4779595+09:00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ContentTypeId">
    <vt:lpwstr>0x010100ABEF4548970FA44F9CC241B1AE635999</vt:lpwstr>
  </property>
</Properties>
</file>