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1" r:id="rId6"/>
    <p:sldId id="313" r:id="rId7"/>
    <p:sldId id="316" r:id="rId8"/>
    <p:sldId id="315" r:id="rId9"/>
    <p:sldId id="284" r:id="rId10"/>
    <p:sldId id="312" r:id="rId11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>
      <p:cViewPr varScale="1">
        <p:scale>
          <a:sx n="105" d="100"/>
          <a:sy n="105" d="100"/>
        </p:scale>
        <p:origin x="444" y="96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32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1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2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75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05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B38A5656-78AC-49DA-AFBA-BF42C84E09E5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7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CEINTL.vscode-language-pack-ko" TargetMode="External"/><Relationship Id="rId3" Type="http://schemas.openxmlformats.org/officeDocument/2006/relationships/hyperlink" Target="https://code.visualstudio.com/download" TargetMode="External"/><Relationship Id="rId7" Type="http://schemas.openxmlformats.org/officeDocument/2006/relationships/hyperlink" Target="https://marketplace.visualstudio.com/items?itemName=mhutchie.git-graph" TargetMode="External"/><Relationship Id="rId12" Type="http://schemas.openxmlformats.org/officeDocument/2006/relationships/hyperlink" Target="https://marketplace.visualstudio.com/items?itemName=pdconsec.vscode-pr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arketplace.visualstudio.com/items?itemName=eamodio.gitlens" TargetMode="External"/><Relationship Id="rId11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odezombiech.gitignore" TargetMode="External"/><Relationship Id="rId10" Type="http://schemas.openxmlformats.org/officeDocument/2006/relationships/hyperlink" Target="https://marketplace.visualstudio.com/items?itemName=PKief.material-icon-theme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marketplace.visualstudio.com/items?itemName=Equinusocio.vsc-material-the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git-for-windows/git/releases/download/v2.35.1.windows.2/Git-2.35.1.2-64-bit.ex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hyperlink" Target="https://portal.azure.com/#@sktda.onmicrosoft.com/resource/subscriptions/9ebb0d63-8327-402a-bdd4-e222b01329a1/resourceGroups/rg-skcc1-network-dev/providers/microsoft.cdn/profiles/skcc-network-cdn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hyperlink" Target="https://www.sksquare.com/assets/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8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VSCode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Git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사용시 많이 쓰는 편집기인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VSCode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는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  <a:hlinkClick r:id="rId3"/>
              </a:rPr>
              <a:t>https://code.visualstudio.com/download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에서 받아서 설치함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C55F7-921B-4EB9-A749-225C8CD851DE}"/>
              </a:ext>
            </a:extLst>
          </p:cNvPr>
          <p:cNvSpPr txBox="1"/>
          <p:nvPr/>
        </p:nvSpPr>
        <p:spPr>
          <a:xfrm>
            <a:off x="267878" y="1291733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/>
              <a:t>https://code.visualstudio.com/docs/?dv=win</a:t>
            </a:r>
          </a:p>
          <a:p>
            <a:pPr marL="228600" indent="-228600">
              <a:buAutoNum type="arabicParenR"/>
            </a:pPr>
            <a:r>
              <a:rPr lang="ko-KR" altLang="en-US" sz="1200" dirty="0"/>
              <a:t>추가로 </a:t>
            </a:r>
            <a:r>
              <a:rPr lang="en-US" altLang="ko-KR" sz="1200" dirty="0"/>
              <a:t>Git </a:t>
            </a:r>
            <a:r>
              <a:rPr lang="ko-KR" altLang="en-US" sz="1200" dirty="0"/>
              <a:t>에 대한 확장을 설치함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D6642-CB17-4796-B235-97DC9503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40" y="1784381"/>
            <a:ext cx="5699290" cy="451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34B67-D853-465E-9083-02EA25399616}"/>
              </a:ext>
            </a:extLst>
          </p:cNvPr>
          <p:cNvSpPr txBox="1"/>
          <p:nvPr/>
        </p:nvSpPr>
        <p:spPr>
          <a:xfrm>
            <a:off x="6019593" y="2328419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Gitignore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GitLens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Git Graph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C8215-DE99-4D4D-AC68-B3730C6CBD4B}"/>
              </a:ext>
            </a:extLst>
          </p:cNvPr>
          <p:cNvSpPr txBox="1"/>
          <p:nvPr/>
        </p:nvSpPr>
        <p:spPr>
          <a:xfrm>
            <a:off x="6019593" y="3616893"/>
            <a:ext cx="37654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단축키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Shift + P : Command Palette (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 팔레트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,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tab : 2, Quote Stye : single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Shift + X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`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설정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P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이동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Ctrl + Shift + F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찾기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F5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디버깅 시작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F12 : </a:t>
            </a:r>
            <a:r>
              <a:rPr lang="ko-KR" altLang="en-US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정의된 곳으로 가기 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(Ctrl + click)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D54E-8159-4D8B-A8BA-80FFEC28F8F1}"/>
              </a:ext>
            </a:extLst>
          </p:cNvPr>
          <p:cNvSpPr txBox="1"/>
          <p:nvPr/>
        </p:nvSpPr>
        <p:spPr>
          <a:xfrm>
            <a:off x="6019593" y="1165145"/>
            <a:ext cx="2985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추천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0" i="0" u="none" strike="noStrike" dirty="0">
                <a:effectLst/>
                <a:latin typeface="-apple-system"/>
                <a:hlinkClick r:id="rId8"/>
              </a:rPr>
              <a:t>Korean Language Pack for Visual Studio Code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0" i="0" u="none" strike="noStrike" dirty="0">
                <a:effectLst/>
                <a:latin typeface="-apple-system"/>
                <a:hlinkClick r:id="rId9"/>
              </a:rPr>
              <a:t>Material Theme</a:t>
            </a:r>
            <a:r>
              <a:rPr lang="en-US" altLang="ko-KR" sz="1200" b="0" i="0" dirty="0">
                <a:solidFill>
                  <a:srgbClr val="57606A"/>
                </a:solidFill>
                <a:effectLst/>
                <a:latin typeface="-apple-system"/>
              </a:rPr>
              <a:t>, </a:t>
            </a:r>
            <a:r>
              <a:rPr lang="en-US" altLang="ko-KR" sz="1200" b="0" i="0" u="none" strike="noStrike" dirty="0">
                <a:effectLst/>
                <a:latin typeface="-apple-system"/>
                <a:hlinkClick r:id="rId10"/>
              </a:rPr>
              <a:t>Material Icon Theme</a:t>
            </a:r>
            <a:endParaRPr lang="en-US" altLang="ko-KR" sz="1200" b="0" i="0" u="none" strike="noStrike" dirty="0">
              <a:effectLst/>
              <a:latin typeface="-apple-system"/>
            </a:endParaRPr>
          </a:p>
          <a:p>
            <a:r>
              <a:rPr lang="en-US" altLang="ko-KR" sz="1200" b="0" i="0" u="none" strike="noStrike" dirty="0">
                <a:effectLst/>
                <a:latin typeface="-apple-system"/>
                <a:hlinkClick r:id="rId11"/>
              </a:rPr>
              <a:t>Prettier - Code formatter</a:t>
            </a:r>
            <a:endParaRPr lang="en-US" altLang="ko-KR" sz="1200" b="0" i="0" u="none" strike="noStrike" dirty="0">
              <a:effectLst/>
              <a:latin typeface="-apple-system"/>
            </a:endParaRPr>
          </a:p>
          <a:p>
            <a:r>
              <a:rPr lang="en-US" altLang="ko-KR" sz="1200" b="0" i="0" u="none" strike="noStrike" dirty="0">
                <a:effectLst/>
                <a:latin typeface="-apple-system"/>
                <a:hlinkClick r:id="rId12"/>
              </a:rPr>
              <a:t>Print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44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Windows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용은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  <a:hlinkClick r:id="rId3"/>
              </a:rPr>
              <a:t>https://git-scm.com/downloads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에서 설치 파일을 받아서 설치함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BFAB01-1B37-4BE2-BA99-EC11D79A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7" y="1763463"/>
            <a:ext cx="3822755" cy="4286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9C55F7-921B-4EB9-A749-225C8CD851DE}"/>
              </a:ext>
            </a:extLst>
          </p:cNvPr>
          <p:cNvSpPr txBox="1"/>
          <p:nvPr/>
        </p:nvSpPr>
        <p:spPr>
          <a:xfrm>
            <a:off x="267878" y="925973"/>
            <a:ext cx="779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1) https://git-scm.com/download/win</a:t>
            </a:r>
          </a:p>
          <a:p>
            <a:r>
              <a:rPr lang="en-US" altLang="ko-KR" sz="1200" dirty="0"/>
              <a:t>2) </a:t>
            </a:r>
            <a:r>
              <a:rPr lang="en-US" altLang="ko-KR" sz="1200" dirty="0">
                <a:hlinkClick r:id="rId5"/>
              </a:rPr>
              <a:t>https://github.com/git-for-windows/git/releases/download/v2.35.1.windows.2/Git-2.35.1.2-64-bit.exe</a:t>
            </a:r>
            <a:endParaRPr lang="en-US" altLang="ko-KR" sz="1200" dirty="0"/>
          </a:p>
          <a:p>
            <a:r>
              <a:rPr lang="en-US" altLang="ko-KR" sz="1200" dirty="0"/>
              <a:t>3) “64bit Git for Windows Setup”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DD9DF-18BE-446C-B72F-4A565DD464A4}"/>
              </a:ext>
            </a:extLst>
          </p:cNvPr>
          <p:cNvSpPr txBox="1"/>
          <p:nvPr/>
        </p:nvSpPr>
        <p:spPr>
          <a:xfrm>
            <a:off x="4346040" y="1452567"/>
            <a:ext cx="4203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입력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설치시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이름과 이메일 주소를 설정함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올릴때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아래 설정한 이름으로 나타남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config --global user.name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“John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Doe”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config --global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user.email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john@gmail.com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F0C308-CA26-44CB-8FF2-4DF3073D24EF}"/>
              </a:ext>
            </a:extLst>
          </p:cNvPr>
          <p:cNvSpPr txBox="1"/>
          <p:nvPr/>
        </p:nvSpPr>
        <p:spPr>
          <a:xfrm>
            <a:off x="4346040" y="2560078"/>
            <a:ext cx="5221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gitignore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작업시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로컬 환경의 정보나 빌드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정보등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원격 저장소에 관리하지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말아야되는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파일들에 대해서 지정하여 원격 저장소에 실수로 올라가지 않도록 관리하는 파일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정의한 정보들에 해당하는 파일들에 대하여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track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않도록 설정하는 역할을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보안상으로 위험성이 있는 파일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프로젝트와 관계없는 파일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용량이 너무 커서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제외해야되는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F7EE5-3B8E-443A-BCD7-BD676C63E1F5}"/>
              </a:ext>
            </a:extLst>
          </p:cNvPr>
          <p:cNvSpPr txBox="1"/>
          <p:nvPr/>
        </p:nvSpPr>
        <p:spPr>
          <a:xfrm>
            <a:off x="4346040" y="4018633"/>
            <a:ext cx="5559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target/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mvn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/wrapper/maven-wrapper.jar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!**/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/main/**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!**/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/test/**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 ignore all .un~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**/*.un~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**/*.*~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**/*~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### VS Code ###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1.IaaS/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ignore all .class files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*.class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exclude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lib.class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"*.class", meaning all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lib.class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are still tracked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lib.class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ignore all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files whose name begin with 'temp-'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temp-*.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1. git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저장소 만들기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최초에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devops.azure.com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에 접속하여 새로운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Project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만들어야 함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사전에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portal.azure.com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에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Serivce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Account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로 접속할 수 있어야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E96AB-7328-4616-99FD-101A4F6D24FA}"/>
              </a:ext>
            </a:extLst>
          </p:cNvPr>
          <p:cNvSpPr txBox="1"/>
          <p:nvPr/>
        </p:nvSpPr>
        <p:spPr>
          <a:xfrm>
            <a:off x="557784" y="1222053"/>
            <a:ext cx="5006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Local </a:t>
            </a:r>
            <a:r>
              <a:rPr lang="ko-KR" altLang="en-US" dirty="0"/>
              <a:t>파일에 작업 위치에서 </a:t>
            </a:r>
            <a:r>
              <a:rPr lang="en-US" altLang="ko-KR" dirty="0"/>
              <a:t>git clone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    devops.azure.com    </a:t>
            </a:r>
          </a:p>
          <a:p>
            <a:r>
              <a:rPr lang="en-US" altLang="ko-KR" dirty="0"/>
              <a:t>2) VS Code </a:t>
            </a:r>
            <a:r>
              <a:rPr lang="ko-KR" altLang="en-US" dirty="0"/>
              <a:t>로 </a:t>
            </a:r>
            <a:r>
              <a:rPr lang="en-US" altLang="ko-KR" dirty="0"/>
              <a:t>Local </a:t>
            </a:r>
            <a:r>
              <a:rPr lang="ko-KR" altLang="en-US" dirty="0"/>
              <a:t>저장소에 </a:t>
            </a:r>
            <a:r>
              <a:rPr lang="en-US" altLang="ko-KR"/>
              <a:t>git clone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6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1.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로컬에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git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저장소 동기화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작업자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PC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저장소를 동기화 시킨 후 소스 및 파일을 추가하면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Azure DevOps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Repos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Files(git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저장소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에 저장이 되며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여러 사람이 협업이 가능함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E96AB-7328-4616-99FD-101A4F6D24FA}"/>
              </a:ext>
            </a:extLst>
          </p:cNvPr>
          <p:cNvSpPr txBox="1"/>
          <p:nvPr/>
        </p:nvSpPr>
        <p:spPr>
          <a:xfrm>
            <a:off x="557784" y="1222053"/>
            <a:ext cx="6051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Azure DevOps </a:t>
            </a:r>
            <a:r>
              <a:rPr lang="ko-KR" altLang="en-US" dirty="0"/>
              <a:t>접속 </a:t>
            </a:r>
            <a:endParaRPr lang="en-US" altLang="ko-KR" dirty="0"/>
          </a:p>
          <a:p>
            <a:r>
              <a:rPr lang="en-US" altLang="ko-KR" dirty="0"/>
              <a:t>    devops.azure.com    </a:t>
            </a:r>
          </a:p>
          <a:p>
            <a:r>
              <a:rPr lang="en-US" altLang="ko-KR" dirty="0"/>
              <a:t>2) Project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ko-KR" altLang="en-US" sz="1400" dirty="0"/>
              <a:t>오른쪽 상단의 </a:t>
            </a:r>
            <a:r>
              <a:rPr lang="en-US" altLang="ko-KR" sz="1400" dirty="0"/>
              <a:t>New Project </a:t>
            </a:r>
            <a:r>
              <a:rPr lang="ko-KR" altLang="en-US" sz="1400" dirty="0"/>
              <a:t>를 눌려 생성함</a:t>
            </a:r>
            <a:endParaRPr lang="en-US" altLang="ko-KR" sz="1400" dirty="0"/>
          </a:p>
          <a:p>
            <a:r>
              <a:rPr lang="en-US" altLang="ko-KR" dirty="0"/>
              <a:t>3) Repos</a:t>
            </a:r>
            <a:r>
              <a:rPr lang="ko-KR" altLang="en-US" dirty="0"/>
              <a:t> 에 </a:t>
            </a:r>
            <a:r>
              <a:rPr lang="en-US" altLang="ko-KR" dirty="0"/>
              <a:t>Files</a:t>
            </a:r>
            <a:r>
              <a:rPr lang="ko-KR" altLang="en-US" dirty="0"/>
              <a:t> 가 현재 </a:t>
            </a:r>
            <a:r>
              <a:rPr lang="en-US" altLang="ko-KR" dirty="0"/>
              <a:t>Project </a:t>
            </a:r>
            <a:r>
              <a:rPr lang="ko-KR" altLang="en-US" dirty="0"/>
              <a:t>의 기본 </a:t>
            </a:r>
            <a:r>
              <a:rPr lang="en-US" altLang="ko-KR" dirty="0"/>
              <a:t>git </a:t>
            </a:r>
            <a:r>
              <a:rPr lang="ko-KR" altLang="en-US" dirty="0"/>
              <a:t>저장소 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9C1422-1BFF-400A-B861-9D4852E6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59" y="1772686"/>
            <a:ext cx="1314633" cy="400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045627-96A9-4DDA-A398-DE033574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875" y="1389887"/>
            <a:ext cx="2779341" cy="50498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B0DEEF-2AAD-4B48-9D4F-7E40D338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86" y="2976379"/>
            <a:ext cx="5200590" cy="33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5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kern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사용예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사항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저장소에 올리기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일반적인 동기화 후 변경 사항 올리기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통상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git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최상위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folder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에서 아래와 같은 순서로 명령어를 쳐서 변경사항을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git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에 올림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C55F7-921B-4EB9-A749-225C8CD851DE}"/>
              </a:ext>
            </a:extLst>
          </p:cNvPr>
          <p:cNvSpPr txBox="1"/>
          <p:nvPr/>
        </p:nvSpPr>
        <p:spPr>
          <a:xfrm>
            <a:off x="896112" y="2236563"/>
            <a:ext cx="6809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/>
              <a:t>PS &gt; git add *</a:t>
            </a:r>
          </a:p>
          <a:p>
            <a:r>
              <a:rPr lang="en-US" altLang="ko-KR" sz="1200" b="0" dirty="0"/>
              <a:t>PS &gt; git commit -m "2021-05-24 VPC.md</a:t>
            </a:r>
            <a:r>
              <a:rPr lang="ko-KR" altLang="en-US" sz="1200" b="0" dirty="0"/>
              <a:t> 에 </a:t>
            </a:r>
            <a:r>
              <a:rPr lang="en-US" altLang="ko-KR" sz="1200" b="0" dirty="0"/>
              <a:t>subnet </a:t>
            </a:r>
            <a:r>
              <a:rPr lang="ko-KR" altLang="en-US" sz="1200" b="0" dirty="0"/>
              <a:t>값 수정</a:t>
            </a:r>
            <a:r>
              <a:rPr lang="en-US" altLang="ko-KR" sz="1200" b="0" dirty="0"/>
              <a:t>"</a:t>
            </a:r>
          </a:p>
          <a:p>
            <a:r>
              <a:rPr lang="en-US" altLang="ko-KR" sz="1200" b="0" dirty="0"/>
              <a:t>[main f86690a] 2021-05-24 VPC.md</a:t>
            </a:r>
            <a:r>
              <a:rPr lang="ko-KR" altLang="en-US" sz="1200" b="0" dirty="0"/>
              <a:t> 에 </a:t>
            </a:r>
            <a:r>
              <a:rPr lang="en-US" altLang="ko-KR" sz="1200" b="0" dirty="0"/>
              <a:t>subnet </a:t>
            </a:r>
            <a:r>
              <a:rPr lang="ko-KR" altLang="en-US" sz="1200" b="0" dirty="0"/>
              <a:t>값 수정</a:t>
            </a:r>
            <a:endParaRPr lang="en-US" altLang="ko-KR" sz="1200" b="0" dirty="0"/>
          </a:p>
          <a:p>
            <a:r>
              <a:rPr lang="en-US" altLang="ko-KR" sz="1200" b="0" dirty="0"/>
              <a:t> 3 files changed, 8 insertions(+), 2 deletions(-)</a:t>
            </a:r>
          </a:p>
          <a:p>
            <a:r>
              <a:rPr lang="en-US" altLang="ko-KR" sz="1200" b="0" dirty="0"/>
              <a:t> create mode 100644 study/VPC.md</a:t>
            </a:r>
          </a:p>
          <a:p>
            <a:r>
              <a:rPr lang="en-US" altLang="ko-KR" sz="1200" b="0" dirty="0"/>
              <a:t>PS &gt; git push</a:t>
            </a:r>
          </a:p>
          <a:p>
            <a:r>
              <a:rPr lang="en-US" altLang="ko-KR" sz="1200" b="0" dirty="0"/>
              <a:t>Enumerating objects: 12, done.</a:t>
            </a:r>
          </a:p>
          <a:p>
            <a:r>
              <a:rPr lang="en-US" altLang="ko-KR" sz="1200" b="0" dirty="0"/>
              <a:t>Counting objects: 100% (12/12), done.</a:t>
            </a:r>
          </a:p>
          <a:p>
            <a:r>
              <a:rPr lang="en-US" altLang="ko-KR" sz="1200" b="0" dirty="0"/>
              <a:t>Delta compression using up to 8 threads</a:t>
            </a:r>
          </a:p>
          <a:p>
            <a:r>
              <a:rPr lang="en-US" altLang="ko-KR" sz="1200" b="0" dirty="0"/>
              <a:t>Compressing objects: 100% (7/7), done.</a:t>
            </a:r>
          </a:p>
          <a:p>
            <a:r>
              <a:rPr lang="en-US" altLang="ko-KR" sz="1200" b="0" dirty="0"/>
              <a:t>Writing objects: 100% (7/7), 747 bytes | 747.00 KiB/s, done.</a:t>
            </a:r>
          </a:p>
          <a:p>
            <a:r>
              <a:rPr lang="en-US" altLang="ko-KR" sz="1200" b="0" dirty="0"/>
              <a:t>Total 7 (delta 4), reused 0 (delta 0), pack-reused 0</a:t>
            </a:r>
          </a:p>
          <a:p>
            <a:r>
              <a:rPr lang="en-US" altLang="ko-KR" sz="1200" b="0" dirty="0"/>
              <a:t>remote: Resolving deltas: 100% (4/4), completed with 4 local objects.</a:t>
            </a:r>
          </a:p>
          <a:p>
            <a:r>
              <a:rPr lang="en-US" altLang="ko-KR" sz="1200" b="0" dirty="0"/>
              <a:t>To https://github.com/SEOTAEEYOUL/A-TCL-DA.git</a:t>
            </a:r>
          </a:p>
          <a:p>
            <a:r>
              <a:rPr lang="en-US" altLang="ko-KR" sz="1200" b="0" dirty="0"/>
              <a:t>   ae55972..f86690a  main -&gt; main</a:t>
            </a:r>
            <a:endParaRPr lang="ko-KR" altLang="en-US" sz="12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E96AB-7328-4616-99FD-101A4F6D24FA}"/>
              </a:ext>
            </a:extLst>
          </p:cNvPr>
          <p:cNvSpPr txBox="1"/>
          <p:nvPr/>
        </p:nvSpPr>
        <p:spPr>
          <a:xfrm>
            <a:off x="557784" y="1222053"/>
            <a:ext cx="4078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git add *</a:t>
            </a:r>
          </a:p>
          <a:p>
            <a:r>
              <a:rPr lang="en-US" altLang="ko-KR" dirty="0"/>
              <a:t>2) git commit –m “</a:t>
            </a:r>
            <a:r>
              <a:rPr lang="ko-KR" altLang="en-US" dirty="0"/>
              <a:t>바뀐 내용 적기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3) git push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AS-IS vs TO-BE(CDN </a:t>
            </a:r>
            <a:r>
              <a:rPr lang="ko-KR" altLang="en-US" sz="1800" dirty="0">
                <a:solidFill>
                  <a:schemeClr val="tx1"/>
                </a:solidFill>
              </a:rPr>
              <a:t>사용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비교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예시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66781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4533"/>
              </p:ext>
            </p:extLst>
          </p:nvPr>
        </p:nvGraphicFramePr>
        <p:xfrm>
          <a:off x="454025" y="1498171"/>
          <a:ext cx="8996363" cy="4982460"/>
        </p:xfrm>
        <a:graphic>
          <a:graphicData uri="http://schemas.openxmlformats.org/drawingml/2006/table">
            <a:tbl>
              <a:tblPr/>
              <a:tblGrid>
                <a:gridCol w="142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구분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AS-IS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구성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PT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제거 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+ WAS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에 정적문서 통합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(Blob Storage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구성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07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정적 문서 요청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경로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APP G/W -&gt; PT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Apache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https://www.nodespringboot.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org/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Tomcat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https://www.nodespringboot.org/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 -&gt; PT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-&gt; origin (AP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(Tomcat))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375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성능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정적 문서 로딩 속도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기본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빠름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서버를 제거하여 요청 경로가 짧아짐으로 추가 부하 및 속도 개선 발생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안정성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초기 용량 설계한 범위내의 안정성 보장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상황에 대응 가능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상황에 대응 가능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확장성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수평적 확장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(VM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후 구성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필요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별도의 확장 정책 필요 없음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별도의 확장 정책 필요 없음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15883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비용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월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: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(2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대 가격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VM : Standard D8s v3(8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kumimoji="0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vcpu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32GiB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메모리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Traffic : 1.5 TB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가정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사용량을 기준으로 함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: 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</a:endParaRP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BEC102-209F-439D-A03C-DA6909A282ED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홈페이지의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적용 방안으로는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서버를 제거하고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구성하는 것이 비용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성능 측면에서 나으며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</a:t>
            </a: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기 구축된 서버에 영향도가 적은 적용 방안은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만 추가 하는 것 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A07E46-BFE1-4F72-BEE5-E49BCBDEEE1D}"/>
              </a:ext>
            </a:extLst>
          </p:cNvPr>
          <p:cNvSpPr/>
          <p:nvPr/>
        </p:nvSpPr>
        <p:spPr bwMode="auto">
          <a:xfrm>
            <a:off x="6880194" y="1498171"/>
            <a:ext cx="2551144" cy="4982460"/>
          </a:xfrm>
          <a:prstGeom prst="roundRect">
            <a:avLst>
              <a:gd name="adj" fmla="val 4927"/>
            </a:avLst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16E67-C941-46D9-BB1F-262EBEF80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82" y="1458250"/>
            <a:ext cx="1259891" cy="1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2" idx="3"/>
            <a:endCxn id="155" idx="1"/>
          </p:cNvCxnSpPr>
          <p:nvPr/>
        </p:nvCxnSpPr>
        <p:spPr>
          <a:xfrm>
            <a:off x="4693431" y="3332221"/>
            <a:ext cx="1577424" cy="17641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  <a:endCxn id="22" idx="1"/>
          </p:cNvCxnSpPr>
          <p:nvPr/>
        </p:nvCxnSpPr>
        <p:spPr>
          <a:xfrm>
            <a:off x="1845811" y="1776440"/>
            <a:ext cx="1962048" cy="1555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(CDN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서버에 정적 문서 배포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270855" y="3076840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720342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64" y="2087910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7272" y="3793271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2238672" y="2115480"/>
            <a:ext cx="2879532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395" y="2049380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68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2176208" y="1807672"/>
            <a:ext cx="2994786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  <a:endCxn id="155" idx="1"/>
          </p:cNvCxnSpPr>
          <p:nvPr/>
        </p:nvCxnSpPr>
        <p:spPr>
          <a:xfrm flipV="1">
            <a:off x="4244768" y="3508640"/>
            <a:ext cx="2026087" cy="1276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예상치 않은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Traffic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발생시 안정적인 동작 및 정적 문서의 브라우저 로딩 속도 향상을 위해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추가함과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PT(Apache Web Server)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저장소 기능을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Tomcat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서버에 이관하여 최적화 및 운영 효율화를 추구함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87" y="5040780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550010" y="5332647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2570091" y="2058603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806077" y="248825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2506121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696315" y="2788802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F30FA59-C2FA-4491-8EDF-EF356EE4CDEF}"/>
              </a:ext>
            </a:extLst>
          </p:cNvPr>
          <p:cNvSpPr/>
          <p:nvPr/>
        </p:nvSpPr>
        <p:spPr bwMode="auto">
          <a:xfrm>
            <a:off x="2543061" y="2874994"/>
            <a:ext cx="756056" cy="961856"/>
          </a:xfrm>
          <a:prstGeom prst="roundRect">
            <a:avLst>
              <a:gd name="adj" fmla="val 4838"/>
            </a:avLst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77C45A-2664-4215-99A9-F159BE38DF3C}"/>
              </a:ext>
            </a:extLst>
          </p:cNvPr>
          <p:cNvSpPr/>
          <p:nvPr/>
        </p:nvSpPr>
        <p:spPr>
          <a:xfrm>
            <a:off x="2644032" y="2993146"/>
            <a:ext cx="578612" cy="6573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CDN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5AAF10C-BE42-4D71-8471-BBB6F22AE6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55" y="3523371"/>
            <a:ext cx="577389" cy="264196"/>
          </a:xfrm>
          <a:prstGeom prst="rect">
            <a:avLst/>
          </a:prstGeom>
        </p:spPr>
      </p:pic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0AF7B50-E935-412E-B3B9-F5B333463AFC}"/>
              </a:ext>
            </a:extLst>
          </p:cNvPr>
          <p:cNvSpPr/>
          <p:nvPr/>
        </p:nvSpPr>
        <p:spPr bwMode="auto">
          <a:xfrm>
            <a:off x="1634247" y="1809806"/>
            <a:ext cx="1118681" cy="1771266"/>
          </a:xfrm>
          <a:custGeom>
            <a:avLst/>
            <a:gdLst>
              <a:gd name="connsiteX0" fmla="*/ 0 w 1118681"/>
              <a:gd name="connsiteY0" fmla="*/ 135726 h 1771266"/>
              <a:gd name="connsiteX1" fmla="*/ 418289 w 1118681"/>
              <a:gd name="connsiteY1" fmla="*/ 135726 h 1771266"/>
              <a:gd name="connsiteX2" fmla="*/ 466927 w 1118681"/>
              <a:gd name="connsiteY2" fmla="*/ 1546236 h 1771266"/>
              <a:gd name="connsiteX3" fmla="*/ 1118681 w 1118681"/>
              <a:gd name="connsiteY3" fmla="*/ 1769973 h 17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81" h="1771266">
                <a:moveTo>
                  <a:pt x="0" y="135726"/>
                </a:moveTo>
                <a:cubicBezTo>
                  <a:pt x="170234" y="18183"/>
                  <a:pt x="340468" y="-99359"/>
                  <a:pt x="418289" y="135726"/>
                </a:cubicBezTo>
                <a:cubicBezTo>
                  <a:pt x="496110" y="370811"/>
                  <a:pt x="350195" y="1273862"/>
                  <a:pt x="466927" y="1546236"/>
                </a:cubicBezTo>
                <a:cubicBezTo>
                  <a:pt x="583659" y="1818611"/>
                  <a:pt x="912779" y="1765109"/>
                  <a:pt x="1118681" y="1769973"/>
                </a:cubicBezTo>
              </a:path>
            </a:pathLst>
          </a:cu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CBA216C-1CB6-4B74-A5A8-2556A4F207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4" y="3919965"/>
            <a:ext cx="339725" cy="3397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6205607-C673-4EEE-A1FA-2F2260F85AB7}"/>
              </a:ext>
            </a:extLst>
          </p:cNvPr>
          <p:cNvSpPr txBox="1"/>
          <p:nvPr/>
        </p:nvSpPr>
        <p:spPr>
          <a:xfrm>
            <a:off x="2412734" y="3785401"/>
            <a:ext cx="1648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skcc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-network-</a:t>
            </a:r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altLang="ko-KR" sz="1000" dirty="0">
              <a:solidFill>
                <a:srgbClr val="323130"/>
              </a:solidFill>
              <a:latin typeface="az_ea_font"/>
            </a:endParaRPr>
          </a:p>
          <a:p>
            <a:r>
              <a:rPr lang="en-US" altLang="ko-KR" sz="1000" b="0" dirty="0">
                <a:solidFill>
                  <a:srgbClr val="323130"/>
                </a:solidFill>
                <a:latin typeface="az_ea_font"/>
              </a:rPr>
              <a:t>skcc1-homepage-dev-cdn</a:t>
            </a:r>
            <a:endParaRPr lang="ko-KR" altLang="en-US" sz="1000" b="0" dirty="0">
              <a:solidFill>
                <a:srgbClr val="323130"/>
              </a:solidFill>
              <a:latin typeface="az_ea_font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D414D66-9AA9-4668-9438-6DA58164D3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895127"/>
            <a:ext cx="406882" cy="406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3D330-5420-4D31-B8D8-93D9277060F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64" y="2470114"/>
            <a:ext cx="336669" cy="336669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5E385E-F04D-441E-A0F1-B3AEAC11F399}"/>
              </a:ext>
            </a:extLst>
          </p:cNvPr>
          <p:cNvSpPr/>
          <p:nvPr/>
        </p:nvSpPr>
        <p:spPr bwMode="auto">
          <a:xfrm>
            <a:off x="5512556" y="2457225"/>
            <a:ext cx="2366368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C89C0C-158B-460A-AA0F-993A9F2DD6B2}"/>
              </a:ext>
            </a:extLst>
          </p:cNvPr>
          <p:cNvSpPr/>
          <p:nvPr/>
        </p:nvSpPr>
        <p:spPr>
          <a:xfrm>
            <a:off x="8255037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1DDD0BB-B964-4C1F-BFA6-00A971D6E4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62943" y="5477820"/>
            <a:ext cx="336307" cy="440936"/>
          </a:xfrm>
          <a:prstGeom prst="rect">
            <a:avLst/>
          </a:prstGeom>
        </p:spPr>
      </p:pic>
      <p:cxnSp>
        <p:nvCxnSpPr>
          <p:cNvPr id="97" name="직선 연결선 135">
            <a:extLst>
              <a:ext uri="{FF2B5EF4-FFF2-40B4-BE49-F238E27FC236}">
                <a16:creationId xmlns:a16="http://schemas.microsoft.com/office/drawing/2014/main" id="{150D49B4-FA76-45C5-ABCC-95BAEEDB255A}"/>
              </a:ext>
            </a:extLst>
          </p:cNvPr>
          <p:cNvCxnSpPr>
            <a:cxnSpLocks/>
            <a:stCxn id="36" idx="2"/>
            <a:endCxn id="77" idx="1"/>
          </p:cNvCxnSpPr>
          <p:nvPr/>
        </p:nvCxnSpPr>
        <p:spPr>
          <a:xfrm rot="16200000" flipH="1">
            <a:off x="6150206" y="4648336"/>
            <a:ext cx="969346" cy="12321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135">
            <a:extLst>
              <a:ext uri="{FF2B5EF4-FFF2-40B4-BE49-F238E27FC236}">
                <a16:creationId xmlns:a16="http://schemas.microsoft.com/office/drawing/2014/main" id="{8E60A081-EC87-4C15-AAB7-526077C7E53F}"/>
              </a:ext>
            </a:extLst>
          </p:cNvPr>
          <p:cNvCxnSpPr>
            <a:cxnSpLocks/>
            <a:stCxn id="77" idx="3"/>
            <a:endCxn id="95" idx="1"/>
          </p:cNvCxnSpPr>
          <p:nvPr/>
        </p:nvCxnSpPr>
        <p:spPr>
          <a:xfrm>
            <a:off x="7056487" y="5194617"/>
            <a:ext cx="11985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id="{2CFB6FAF-51DA-4C4A-B98C-CBB67678F25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6" y="2494604"/>
            <a:ext cx="336669" cy="336669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35F02FD-1756-4F72-8D3D-BE84E30D1D94}"/>
              </a:ext>
            </a:extLst>
          </p:cNvPr>
          <p:cNvSpPr/>
          <p:nvPr/>
        </p:nvSpPr>
        <p:spPr bwMode="auto">
          <a:xfrm>
            <a:off x="2454470" y="2500410"/>
            <a:ext cx="2611035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631D80-387D-4C92-99B6-187B46B4282C}"/>
              </a:ext>
            </a:extLst>
          </p:cNvPr>
          <p:cNvSpPr txBox="1"/>
          <p:nvPr/>
        </p:nvSpPr>
        <p:spPr>
          <a:xfrm>
            <a:off x="2691947" y="254357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snet-skcc1-network-frontend(10.21.0.0/27)</a:t>
            </a:r>
            <a:endParaRPr lang="ko-KR" altLang="en-US" sz="1000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DBA2D89-795A-4A58-B388-815A03F535AD}"/>
              </a:ext>
            </a:extLst>
          </p:cNvPr>
          <p:cNvSpPr/>
          <p:nvPr/>
        </p:nvSpPr>
        <p:spPr bwMode="auto">
          <a:xfrm>
            <a:off x="1679028" y="1863735"/>
            <a:ext cx="6515134" cy="3412050"/>
          </a:xfrm>
          <a:custGeom>
            <a:avLst/>
            <a:gdLst>
              <a:gd name="connsiteX0" fmla="*/ 0 w 6495393"/>
              <a:gd name="connsiteY0" fmla="*/ 20244 h 3412050"/>
              <a:gd name="connsiteX1" fmla="*/ 228600 w 6495393"/>
              <a:gd name="connsiteY1" fmla="*/ 4479 h 3412050"/>
              <a:gd name="connsiteX2" fmla="*/ 354724 w 6495393"/>
              <a:gd name="connsiteY2" fmla="*/ 91189 h 3412050"/>
              <a:gd name="connsiteX3" fmla="*/ 441434 w 6495393"/>
              <a:gd name="connsiteY3" fmla="*/ 611451 h 3412050"/>
              <a:gd name="connsiteX4" fmla="*/ 614855 w 6495393"/>
              <a:gd name="connsiteY4" fmla="*/ 1478555 h 3412050"/>
              <a:gd name="connsiteX5" fmla="*/ 1411013 w 6495393"/>
              <a:gd name="connsiteY5" fmla="*/ 1659858 h 3412050"/>
              <a:gd name="connsiteX6" fmla="*/ 2593427 w 6495393"/>
              <a:gd name="connsiteY6" fmla="*/ 1659858 h 3412050"/>
              <a:gd name="connsiteX7" fmla="*/ 4351282 w 6495393"/>
              <a:gd name="connsiteY7" fmla="*/ 1691389 h 3412050"/>
              <a:gd name="connsiteX8" fmla="*/ 4910958 w 6495393"/>
              <a:gd name="connsiteY8" fmla="*/ 2053996 h 3412050"/>
              <a:gd name="connsiteX9" fmla="*/ 5029200 w 6495393"/>
              <a:gd name="connsiteY9" fmla="*/ 3220644 h 3412050"/>
              <a:gd name="connsiteX10" fmla="*/ 6495393 w 6495393"/>
              <a:gd name="connsiteY10" fmla="*/ 3409831 h 3412050"/>
              <a:gd name="connsiteX11" fmla="*/ 6495393 w 6495393"/>
              <a:gd name="connsiteY11" fmla="*/ 3409831 h 34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95393" h="3412050">
                <a:moveTo>
                  <a:pt x="0" y="20244"/>
                </a:moveTo>
                <a:cubicBezTo>
                  <a:pt x="84739" y="6449"/>
                  <a:pt x="169479" y="-7345"/>
                  <a:pt x="228600" y="4479"/>
                </a:cubicBezTo>
                <a:cubicBezTo>
                  <a:pt x="287721" y="16303"/>
                  <a:pt x="319252" y="-9973"/>
                  <a:pt x="354724" y="91189"/>
                </a:cubicBezTo>
                <a:cubicBezTo>
                  <a:pt x="390196" y="192351"/>
                  <a:pt x="398079" y="380223"/>
                  <a:pt x="441434" y="611451"/>
                </a:cubicBezTo>
                <a:cubicBezTo>
                  <a:pt x="484789" y="842679"/>
                  <a:pt x="453259" y="1303821"/>
                  <a:pt x="614855" y="1478555"/>
                </a:cubicBezTo>
                <a:cubicBezTo>
                  <a:pt x="776451" y="1653289"/>
                  <a:pt x="1081251" y="1629641"/>
                  <a:pt x="1411013" y="1659858"/>
                </a:cubicBezTo>
                <a:cubicBezTo>
                  <a:pt x="1740775" y="1690075"/>
                  <a:pt x="2593427" y="1659858"/>
                  <a:pt x="2593427" y="1659858"/>
                </a:cubicBezTo>
                <a:lnTo>
                  <a:pt x="4351282" y="1691389"/>
                </a:lnTo>
                <a:cubicBezTo>
                  <a:pt x="4737537" y="1757079"/>
                  <a:pt x="4797972" y="1799120"/>
                  <a:pt x="4910958" y="2053996"/>
                </a:cubicBezTo>
                <a:cubicBezTo>
                  <a:pt x="5023944" y="2308872"/>
                  <a:pt x="4765128" y="2994672"/>
                  <a:pt x="5029200" y="3220644"/>
                </a:cubicBezTo>
                <a:cubicBezTo>
                  <a:pt x="5293273" y="3446617"/>
                  <a:pt x="6495393" y="3409831"/>
                  <a:pt x="6495393" y="3409831"/>
                </a:cubicBezTo>
                <a:lnTo>
                  <a:pt x="6495393" y="3409831"/>
                </a:ln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955931" y="266668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0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10874</TotalTime>
  <Words>1102</Words>
  <Application>Microsoft Office PowerPoint</Application>
  <PresentationFormat>A4 용지(210x297mm)</PresentationFormat>
  <Paragraphs>182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-apple-system</vt:lpstr>
      <vt:lpstr>az_ea_font</vt:lpstr>
      <vt:lpstr>KoPub돋움체 Medium</vt:lpstr>
      <vt:lpstr>Malgun Gothic Semilight</vt:lpstr>
      <vt:lpstr>가는각진제목체</vt:lpstr>
      <vt:lpstr>굴림</vt:lpstr>
      <vt:lpstr>나눔고딕</vt:lpstr>
      <vt:lpstr>맑은 고딕</vt:lpstr>
      <vt:lpstr>Arial</vt:lpstr>
      <vt:lpstr>Lucida Sans Unicode</vt:lpstr>
      <vt:lpstr>other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AS-IS vs TO-BE(CDN 사용) 비교(예시)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383</cp:revision>
  <cp:lastPrinted>2015-03-09T04:56:03Z</cp:lastPrinted>
  <dcterms:created xsi:type="dcterms:W3CDTF">2006-09-08T08:55:27Z</dcterms:created>
  <dcterms:modified xsi:type="dcterms:W3CDTF">2022-03-22T14:57:55Z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