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4" r:id="rId2"/>
    <p:sldMasterId id="2147483709" r:id="rId3"/>
    <p:sldMasterId id="2147483711" r:id="rId4"/>
  </p:sldMasterIdLst>
  <p:notesMasterIdLst>
    <p:notesMasterId r:id="rId45"/>
  </p:notesMasterIdLst>
  <p:sldIdLst>
    <p:sldId id="513" r:id="rId5"/>
    <p:sldId id="593" r:id="rId6"/>
    <p:sldId id="638" r:id="rId7"/>
    <p:sldId id="640" r:id="rId8"/>
    <p:sldId id="632" r:id="rId9"/>
    <p:sldId id="625" r:id="rId10"/>
    <p:sldId id="643" r:id="rId11"/>
    <p:sldId id="644" r:id="rId12"/>
    <p:sldId id="645" r:id="rId13"/>
    <p:sldId id="646" r:id="rId14"/>
    <p:sldId id="675" r:id="rId15"/>
    <p:sldId id="647" r:id="rId16"/>
    <p:sldId id="648" r:id="rId17"/>
    <p:sldId id="649" r:id="rId18"/>
    <p:sldId id="650" r:id="rId19"/>
    <p:sldId id="651" r:id="rId20"/>
    <p:sldId id="652" r:id="rId21"/>
    <p:sldId id="676" r:id="rId22"/>
    <p:sldId id="677" r:id="rId23"/>
    <p:sldId id="655" r:id="rId24"/>
    <p:sldId id="656" r:id="rId25"/>
    <p:sldId id="664" r:id="rId26"/>
    <p:sldId id="665" r:id="rId27"/>
    <p:sldId id="657" r:id="rId28"/>
    <p:sldId id="666" r:id="rId29"/>
    <p:sldId id="667" r:id="rId30"/>
    <p:sldId id="658" r:id="rId31"/>
    <p:sldId id="668" r:id="rId32"/>
    <p:sldId id="673" r:id="rId33"/>
    <p:sldId id="661" r:id="rId34"/>
    <p:sldId id="674" r:id="rId35"/>
    <p:sldId id="662" r:id="rId36"/>
    <p:sldId id="634" r:id="rId37"/>
    <p:sldId id="627" r:id="rId38"/>
    <p:sldId id="595" r:id="rId39"/>
    <p:sldId id="628" r:id="rId40"/>
    <p:sldId id="630" r:id="rId41"/>
    <p:sldId id="639" r:id="rId42"/>
    <p:sldId id="678" r:id="rId43"/>
    <p:sldId id="592" r:id="rId44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E64D910-40EA-4B37-BB90-AEFBD40CE184}">
          <p14:sldIdLst>
            <p14:sldId id="513"/>
            <p14:sldId id="593"/>
            <p14:sldId id="638"/>
            <p14:sldId id="640"/>
            <p14:sldId id="632"/>
            <p14:sldId id="625"/>
            <p14:sldId id="643"/>
            <p14:sldId id="644"/>
            <p14:sldId id="645"/>
            <p14:sldId id="646"/>
            <p14:sldId id="675"/>
            <p14:sldId id="647"/>
            <p14:sldId id="648"/>
            <p14:sldId id="649"/>
            <p14:sldId id="650"/>
            <p14:sldId id="651"/>
            <p14:sldId id="652"/>
            <p14:sldId id="676"/>
            <p14:sldId id="677"/>
            <p14:sldId id="655"/>
            <p14:sldId id="656"/>
            <p14:sldId id="664"/>
            <p14:sldId id="665"/>
            <p14:sldId id="657"/>
            <p14:sldId id="666"/>
            <p14:sldId id="667"/>
            <p14:sldId id="658"/>
            <p14:sldId id="668"/>
            <p14:sldId id="673"/>
            <p14:sldId id="661"/>
            <p14:sldId id="674"/>
            <p14:sldId id="662"/>
            <p14:sldId id="634"/>
            <p14:sldId id="627"/>
            <p14:sldId id="595"/>
            <p14:sldId id="628"/>
            <p14:sldId id="630"/>
            <p14:sldId id="639"/>
            <p14:sldId id="678"/>
            <p14:sldId id="592"/>
          </p14:sldIdLst>
        </p14:section>
        <p14:section name="제목 없는 구역" id="{268611A7-7869-476A-B675-F72D94E7BBB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5" pos="1215" userDrawn="1">
          <p15:clr>
            <a:srgbClr val="A4A3A4"/>
          </p15:clr>
        </p15:guide>
        <p15:guide id="6" pos="217" userDrawn="1">
          <p15:clr>
            <a:srgbClr val="A4A3A4"/>
          </p15:clr>
        </p15:guide>
        <p15:guide id="7" pos="6068" userDrawn="1">
          <p15:clr>
            <a:srgbClr val="A4A3A4"/>
          </p15:clr>
        </p15:guide>
        <p15:guide id="8" pos="4980" userDrawn="1">
          <p15:clr>
            <a:srgbClr val="A4A3A4"/>
          </p15:clr>
        </p15:guide>
        <p15:guide id="9" pos="4844" userDrawn="1">
          <p15:clr>
            <a:srgbClr val="A4A3A4"/>
          </p15:clr>
        </p15:guide>
        <p15:guide id="10" orient="horz" pos="799" userDrawn="1">
          <p15:clr>
            <a:srgbClr val="A4A3A4"/>
          </p15:clr>
        </p15:guide>
        <p15:guide id="11" orient="horz" pos="2251" userDrawn="1">
          <p15:clr>
            <a:srgbClr val="A4A3A4"/>
          </p15:clr>
        </p15:guide>
        <p15:guide id="12" orient="horz" pos="3612" userDrawn="1">
          <p15:clr>
            <a:srgbClr val="A4A3A4"/>
          </p15:clr>
        </p15:guide>
        <p15:guide id="13" orient="horz" pos="2886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pos="1306" userDrawn="1">
          <p15:clr>
            <a:srgbClr val="A4A3A4"/>
          </p15:clr>
        </p15:guide>
        <p15:guide id="16" orient="horz" pos="436" userDrawn="1">
          <p15:clr>
            <a:srgbClr val="A4A3A4"/>
          </p15:clr>
        </p15:guide>
        <p15:guide id="17" pos="1895" userDrawn="1">
          <p15:clr>
            <a:srgbClr val="A4A3A4"/>
          </p15:clr>
        </p15:guide>
        <p15:guide id="18" pos="4708" userDrawn="1">
          <p15:clr>
            <a:srgbClr val="A4A3A4"/>
          </p15:clr>
        </p15:guide>
        <p15:guide id="19" orient="horz" pos="1979" userDrawn="1">
          <p15:clr>
            <a:srgbClr val="A4A3A4"/>
          </p15:clr>
        </p15:guide>
        <p15:guide id="20" pos="2848" userDrawn="1">
          <p15:clr>
            <a:srgbClr val="A4A3A4"/>
          </p15:clr>
        </p15:guide>
        <p15:guide id="21" pos="172" userDrawn="1">
          <p15:clr>
            <a:srgbClr val="A4A3A4"/>
          </p15:clr>
        </p15:guide>
        <p15:guide id="22" orient="horz" pos="618" userDrawn="1">
          <p15:clr>
            <a:srgbClr val="A4A3A4"/>
          </p15:clr>
        </p15:guide>
        <p15:guide id="23" orient="horz" pos="6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F5B5B"/>
    <a:srgbClr val="FF6600"/>
    <a:srgbClr val="FFC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49" autoAdjust="0"/>
    <p:restoredTop sz="88126" autoAdjust="0"/>
  </p:normalViewPr>
  <p:slideViewPr>
    <p:cSldViewPr showGuides="1">
      <p:cViewPr varScale="1">
        <p:scale>
          <a:sx n="109" d="100"/>
          <a:sy n="109" d="100"/>
        </p:scale>
        <p:origin x="1338" y="114"/>
      </p:cViewPr>
      <p:guideLst>
        <p:guide orient="horz" pos="4156"/>
        <p:guide pos="3120"/>
        <p:guide pos="1215"/>
        <p:guide pos="217"/>
        <p:guide pos="6068"/>
        <p:guide pos="4980"/>
        <p:guide pos="4844"/>
        <p:guide orient="horz" pos="799"/>
        <p:guide orient="horz" pos="2251"/>
        <p:guide orient="horz" pos="3612"/>
        <p:guide orient="horz" pos="2886"/>
        <p:guide orient="horz" pos="3294"/>
        <p:guide pos="1306"/>
        <p:guide orient="horz" pos="436"/>
        <p:guide pos="1895"/>
        <p:guide pos="4708"/>
        <p:guide orient="horz" pos="1979"/>
        <p:guide pos="2848"/>
        <p:guide pos="172"/>
        <p:guide orient="horz" pos="618"/>
        <p:guide orient="horz" pos="6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354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8"/>
            <a:ext cx="2945657" cy="496332"/>
          </a:xfrm>
          <a:prstGeom prst="rect">
            <a:avLst/>
          </a:prstGeom>
        </p:spPr>
        <p:txBody>
          <a:bodyPr vert="horz" lIns="90896" tIns="45447" rIns="90896" bIns="4544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7" y="8"/>
            <a:ext cx="2945657" cy="496332"/>
          </a:xfrm>
          <a:prstGeom prst="rect">
            <a:avLst/>
          </a:prstGeom>
        </p:spPr>
        <p:txBody>
          <a:bodyPr vert="horz" lIns="90896" tIns="45447" rIns="90896" bIns="45447" rtlCol="0"/>
          <a:lstStyle>
            <a:lvl1pPr algn="r">
              <a:defRPr sz="1200"/>
            </a:lvl1pPr>
          </a:lstStyle>
          <a:p>
            <a:fld id="{49DD08BD-F8BF-4EC6-A8CA-CBF4F2D314DD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96" tIns="45447" rIns="90896" bIns="4544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155"/>
            <a:ext cx="5438140" cy="4466987"/>
          </a:xfrm>
          <a:prstGeom prst="rect">
            <a:avLst/>
          </a:prstGeom>
        </p:spPr>
        <p:txBody>
          <a:bodyPr vert="horz" lIns="90896" tIns="45447" rIns="90896" bIns="4544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428594"/>
            <a:ext cx="2945657" cy="496332"/>
          </a:xfrm>
          <a:prstGeom prst="rect">
            <a:avLst/>
          </a:prstGeom>
        </p:spPr>
        <p:txBody>
          <a:bodyPr vert="horz" lIns="90896" tIns="45447" rIns="90896" bIns="4544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7" y="9428594"/>
            <a:ext cx="2945657" cy="496332"/>
          </a:xfrm>
          <a:prstGeom prst="rect">
            <a:avLst/>
          </a:prstGeom>
        </p:spPr>
        <p:txBody>
          <a:bodyPr vert="horz" lIns="90896" tIns="45447" rIns="90896" bIns="45447" rtlCol="0" anchor="b"/>
          <a:lstStyle>
            <a:lvl1pPr algn="r">
              <a:defRPr sz="1200"/>
            </a:lvl1pPr>
          </a:lstStyle>
          <a:p>
            <a:fld id="{A367724D-3A99-4AE2-8223-102F08991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3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4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1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49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33400" y="1943835"/>
            <a:ext cx="8420100" cy="1079232"/>
          </a:xfrm>
        </p:spPr>
        <p:txBody>
          <a:bodyPr>
            <a:normAutofit/>
          </a:bodyPr>
          <a:lstStyle>
            <a:lvl1pPr algn="l" latinLnBrk="0">
              <a:lnSpc>
                <a:spcPct val="150000"/>
              </a:lnSpc>
              <a:spcAft>
                <a:spcPts val="600"/>
              </a:spcAft>
              <a:defRPr sz="2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33400" y="3969059"/>
            <a:ext cx="6934200" cy="1350885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5" name="그룹 7"/>
          <p:cNvGrpSpPr/>
          <p:nvPr userDrawn="1"/>
        </p:nvGrpSpPr>
        <p:grpSpPr>
          <a:xfrm>
            <a:off x="8020052" y="315912"/>
            <a:ext cx="1612900" cy="492126"/>
            <a:chOff x="8020050" y="315912"/>
            <a:chExt cx="1612900" cy="492126"/>
          </a:xfrm>
        </p:grpSpPr>
        <p:sp>
          <p:nvSpPr>
            <p:cNvPr id="6" name="직사각형 5"/>
            <p:cNvSpPr/>
            <p:nvPr/>
          </p:nvSpPr>
          <p:spPr>
            <a:xfrm>
              <a:off x="8020050" y="317500"/>
              <a:ext cx="1612900" cy="4889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en-US" altLang="ko-KR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Strictly Confidential</a:t>
              </a:r>
              <a:r>
                <a:rPr lang="ko-KR" altLang="en-US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 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20050" y="806450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8020050" y="315912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013" y="5208826"/>
            <a:ext cx="2013974" cy="103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699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73051" y="584200"/>
            <a:ext cx="93599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</p:spPr>
        <p:txBody>
          <a:bodyPr>
            <a:noAutofit/>
          </a:bodyPr>
          <a:lstStyle>
            <a:lvl1pPr algn="l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>
            <a:noAutofit/>
          </a:bodyPr>
          <a:lstStyle>
            <a:lvl1pPr marL="0" indent="0" latinLnBrk="0">
              <a:buFont typeface="Arial" pitchFamily="34" charset="0"/>
              <a:buNone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latinLnBrk="0">
              <a:buFont typeface="Arial" pitchFamily="34" charset="0"/>
              <a:buChar char="•"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>
              <a:defRPr sz="1600">
                <a:latin typeface="HY견고딕" pitchFamily="18" charset="-127"/>
                <a:ea typeface="HY견고딕" pitchFamily="18" charset="-127"/>
              </a:defRPr>
            </a:lvl3pPr>
            <a:lvl4pPr>
              <a:defRPr sz="1600">
                <a:latin typeface="HY견고딕" pitchFamily="18" charset="-127"/>
                <a:ea typeface="HY견고딕" pitchFamily="18" charset="-127"/>
              </a:defRPr>
            </a:lvl4pPr>
            <a:lvl5pPr>
              <a:defRPr sz="1600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6" name="슬라이드 번호 개체 틀 16"/>
          <p:cNvSpPr>
            <a:spLocks noGrp="1"/>
          </p:cNvSpPr>
          <p:nvPr>
            <p:ph type="sldNum" sz="quarter" idx="10"/>
          </p:nvPr>
        </p:nvSpPr>
        <p:spPr>
          <a:xfrm>
            <a:off x="9632950" y="6629400"/>
            <a:ext cx="273050" cy="228600"/>
          </a:xfrm>
        </p:spPr>
        <p:txBody>
          <a:bodyPr lIns="0" rIns="0"/>
          <a:lstStyle>
            <a:lvl1pPr algn="r">
              <a:defRPr sz="9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D4C23C9C-E718-4A31-BE85-6242B7D6DB8D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378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73050" y="139700"/>
            <a:ext cx="9359902" cy="400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ko-KR" altLang="en-US" sz="2000" b="1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73051" y="584200"/>
            <a:ext cx="93599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6"/>
          <p:cNvSpPr>
            <a:spLocks noGrp="1"/>
          </p:cNvSpPr>
          <p:nvPr>
            <p:ph type="sldNum" sz="quarter" idx="10"/>
          </p:nvPr>
        </p:nvSpPr>
        <p:spPr>
          <a:xfrm>
            <a:off x="9632950" y="6629400"/>
            <a:ext cx="273050" cy="228600"/>
          </a:xfrm>
        </p:spPr>
        <p:txBody>
          <a:bodyPr lIns="0" rIns="0"/>
          <a:lstStyle>
            <a:lvl1pPr algn="r">
              <a:defRPr sz="9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D4C23C9C-E718-4A31-BE85-6242B7D6DB8D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6575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663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775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73051" y="584200"/>
            <a:ext cx="93599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</p:spPr>
        <p:txBody>
          <a:bodyPr>
            <a:noAutofit/>
          </a:bodyPr>
          <a:lstStyle>
            <a:lvl1pPr algn="l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>
            <a:noAutofit/>
          </a:bodyPr>
          <a:lstStyle>
            <a:lvl1pPr marL="0" indent="0" latinLnBrk="0">
              <a:buFont typeface="Arial" pitchFamily="34" charset="0"/>
              <a:buNone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latinLnBrk="0">
              <a:buFont typeface="Arial" pitchFamily="34" charset="0"/>
              <a:buChar char="•"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>
              <a:defRPr sz="1600">
                <a:latin typeface="HY견고딕" pitchFamily="18" charset="-127"/>
                <a:ea typeface="HY견고딕" pitchFamily="18" charset="-127"/>
              </a:defRPr>
            </a:lvl3pPr>
            <a:lvl4pPr>
              <a:defRPr sz="1600">
                <a:latin typeface="HY견고딕" pitchFamily="18" charset="-127"/>
                <a:ea typeface="HY견고딕" pitchFamily="18" charset="-127"/>
              </a:defRPr>
            </a:lvl4pPr>
            <a:lvl5pPr>
              <a:defRPr sz="1600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6" name="슬라이드 번호 개체 틀 16"/>
          <p:cNvSpPr>
            <a:spLocks noGrp="1"/>
          </p:cNvSpPr>
          <p:nvPr>
            <p:ph type="sldNum" sz="quarter" idx="10"/>
          </p:nvPr>
        </p:nvSpPr>
        <p:spPr>
          <a:xfrm>
            <a:off x="9632950" y="6629400"/>
            <a:ext cx="273050" cy="228600"/>
          </a:xfrm>
        </p:spPr>
        <p:txBody>
          <a:bodyPr lIns="0" rIns="0"/>
          <a:lstStyle>
            <a:lvl1pPr algn="r">
              <a:defRPr sz="9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D4C23C9C-E718-4A31-BE85-6242B7D6DB8D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84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709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91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46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726" y="166903"/>
            <a:ext cx="9520432" cy="346073"/>
          </a:xfrm>
        </p:spPr>
        <p:txBody>
          <a:bodyPr/>
          <a:lstStyle>
            <a:lvl1pPr>
              <a:tabLst>
                <a:tab pos="3833045" algn="l"/>
                <a:tab pos="8755942" algn="r"/>
              </a:tabLst>
              <a:defRPr sz="13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0726" y="689595"/>
            <a:ext cx="9520432" cy="351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defTabSz="774984" rtl="0" eaLnBrk="0" fontAlgn="base" hangingPunct="0">
              <a:lnSpc>
                <a:spcPct val="105000"/>
              </a:lnSpc>
              <a:spcBef>
                <a:spcPts val="51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3687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5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3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2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8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9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B2DF-237A-409E-9B39-4BEB5BD1F10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512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9B78F33-CFAA-4994-811C-6D931E5324B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5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6E85-48D0-4F95-8168-4655670B718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0BB8-C975-4D2D-92B7-3EBF015A24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1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5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3"/>
          <p:cNvSpPr txBox="1">
            <a:spLocks/>
          </p:cNvSpPr>
          <p:nvPr userDrawn="1"/>
        </p:nvSpPr>
        <p:spPr bwMode="auto">
          <a:xfrm>
            <a:off x="9529233" y="6616171"/>
            <a:ext cx="381000" cy="225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8F96B5ED-5433-4D02-B22F-87ED1B5E5421}" type="slidenum">
              <a:rPr lang="ko-KR" alt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3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s.microsoft.com/ko-kr/azure/vpn-gateway/point-to-site-about" TargetMode="Externa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microsoft.com/ko-kr/azure/virtual-network/virtual-network-peering-overview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hyperlink" Target="https://docs.microsoft.com/ko-kr/azure/azure-monitor/insights/network-insights-overview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hyperlink" Target="https://docs.microsoft.com/ko-kr/azure/network-watcher/network-watcher-monitoring-overview" TargetMode="Externa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azure/expressroute/expressroute-locations#partners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3000" y="1880888"/>
            <a:ext cx="7920000" cy="118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tIns="108000" bIns="108000" anchor="ctr" anchorCtr="0">
            <a:noAutofit/>
          </a:bodyPr>
          <a:lstStyle/>
          <a:p>
            <a:pPr lvl="0"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Tahoma" panose="020B0604030504040204" pitchFamily="34" charset="0"/>
              </a:rPr>
              <a:t>NW </a:t>
            </a:r>
            <a:r>
              <a:rPr lang="ko-KR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Tahoma" panose="020B0604030504040204" pitchFamily="34" charset="0"/>
              </a:rPr>
              <a:t>진단 </a:t>
            </a: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Tahoma" panose="020B0604030504040204" pitchFamily="34" charset="0"/>
              </a:rPr>
              <a:t>Framework </a:t>
            </a:r>
            <a:r>
              <a:rPr lang="ko-KR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Tahoma" panose="020B0604030504040204" pitchFamily="34" charset="0"/>
              </a:rPr>
              <a:t>기반 </a:t>
            </a: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Tahoma" panose="020B0604030504040204" pitchFamily="34" charset="0"/>
              </a:rPr>
              <a:t>Offering </a:t>
            </a:r>
            <a:r>
              <a:rPr lang="ko-KR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Tahoma" panose="020B0604030504040204" pitchFamily="34" charset="0"/>
              </a:rPr>
              <a:t>강화</a:t>
            </a:r>
            <a:endParaRPr lang="en-US" altLang="ko-KR" sz="2400" b="1" dirty="0">
              <a:solidFill>
                <a:prstClr val="black">
                  <a:lumMod val="95000"/>
                  <a:lumOff val="5000"/>
                </a:prstClr>
              </a:solidFill>
              <a:latin typeface="Tahoma" panose="020B0604030504040204" pitchFamily="34" charset="0"/>
            </a:endParaRPr>
          </a:p>
          <a:p>
            <a:pPr lvl="0"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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산출물 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4-1. [MS Azure]Cloud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표준 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Architecture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</a:t>
            </a:r>
            <a:endParaRPr lang="en-US" altLang="ko-KR" sz="2000" b="1" dirty="0">
              <a:solidFill>
                <a:prstClr val="black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512840" y="4437112"/>
            <a:ext cx="3167912" cy="1296144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latinLnBrk="0" hangingPunct="0">
              <a:spcBef>
                <a:spcPts val="600"/>
              </a:spcBef>
              <a:spcAft>
                <a:spcPts val="600"/>
              </a:spcAft>
            </a:pPr>
            <a:r>
              <a:rPr lang="ko-KR" altLang="en-US" sz="2000" b="1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네트워크서비스</a:t>
            </a:r>
            <a:r>
              <a:rPr lang="en-US" altLang="ko-KR" sz="2000" b="1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TF</a:t>
            </a:r>
          </a:p>
          <a:p>
            <a:pPr eaLnBrk="0" latin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Industry </a:t>
            </a:r>
            <a:r>
              <a:rPr lang="ko-KR" altLang="en-US" sz="25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운영 </a:t>
            </a: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Cell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7336" y="4077072"/>
            <a:ext cx="215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2020. 11.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42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II. </a:t>
            </a:r>
            <a:r>
              <a:rPr lang="ko-KR" altLang="en-US" dirty="0">
                <a:ea typeface="Tahoma" panose="020B0604030504040204" pitchFamily="34" charset="0"/>
              </a:rPr>
              <a:t>표준 구성 요소</a:t>
            </a:r>
            <a:r>
              <a:rPr lang="en-US" altLang="ko-KR" dirty="0">
                <a:ea typeface="Tahoma" panose="020B0604030504040204" pitchFamily="34" charset="0"/>
              </a:rPr>
              <a:t>(Resource)</a:t>
            </a:r>
            <a:endParaRPr lang="ko-KR" altLang="en-US" dirty="0">
              <a:ea typeface="+mn-ea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 bwMode="auto">
          <a:xfrm>
            <a:off x="5529064" y="158130"/>
            <a:ext cx="404551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5. Azure LB/Citrix/</a:t>
            </a:r>
            <a:r>
              <a:rPr lang="en-US" altLang="ko-KR" sz="1700" dirty="0" err="1">
                <a:ea typeface="Tahoma" panose="020B0604030504040204" pitchFamily="34" charset="0"/>
              </a:rPr>
              <a:t>Radware</a:t>
            </a:r>
            <a:r>
              <a:rPr lang="en-US" altLang="ko-KR" sz="1700" dirty="0">
                <a:ea typeface="Tahoma" panose="020B0604030504040204" pitchFamily="34" charset="0"/>
              </a:rPr>
              <a:t>/A10</a:t>
            </a:r>
            <a:endParaRPr lang="ko-KR" altLang="en-US" sz="1700" dirty="0"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504" y="764703"/>
            <a:ext cx="7272808" cy="143846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구성 고려 사항</a:t>
            </a:r>
            <a:b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</a:br>
            <a:r>
              <a:rPr lang="en-US" altLang="ko-KR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〮 Azure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백엔드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리소스 또는 서버의 그룹에서 트래픽 분산을 필요로 할 경우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</a:b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〮 </a:t>
            </a:r>
            <a:r>
              <a:rPr lang="ko-KR" altLang="en-US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한정된 예산 내 서비스 선택할 경우</a:t>
            </a:r>
            <a:b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</a:b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〮 </a:t>
            </a:r>
            <a:r>
              <a:rPr lang="ko-KR" altLang="en-US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특정 기능 구현에 적합한 서비스를 필요로 할 경우</a:t>
            </a:r>
            <a:endParaRPr lang="en-US" altLang="ko-KR" sz="1200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88504" y="2229848"/>
            <a:ext cx="7272808" cy="36004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171450" indent="-171450"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Tx/>
              <a:buChar char="-"/>
            </a:pPr>
            <a:r>
              <a:rPr lang="ko-KR" altLang="en-US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각 </a:t>
            </a:r>
            <a: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Load Balance </a:t>
            </a:r>
            <a:r>
              <a:rPr lang="ko-KR" altLang="en-US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정보</a:t>
            </a:r>
            <a:b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</a:b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〮 Azure Load Balancer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외 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BYOL 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통한 구성 가능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(BYOL 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구성 시 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VM 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비용 별도 발생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ko-KR" sz="1200" b="1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44182"/>
              </p:ext>
            </p:extLst>
          </p:nvPr>
        </p:nvGraphicFramePr>
        <p:xfrm>
          <a:off x="632520" y="2697523"/>
          <a:ext cx="8208912" cy="3539789"/>
        </p:xfrm>
        <a:graphic>
          <a:graphicData uri="http://schemas.openxmlformats.org/drawingml/2006/table">
            <a:tbl>
              <a:tblPr/>
              <a:tblGrid>
                <a:gridCol w="271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7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267014840"/>
                    </a:ext>
                  </a:extLst>
                </a:gridCol>
              </a:tblGrid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kumimoji="1" lang="en-US" altLang="ko-KR" sz="1100" b="1" dirty="0">
                          <a:solidFill>
                            <a:schemeClr val="tx1"/>
                          </a:solidFill>
                          <a:latin typeface="+mj-lt"/>
                        </a:rPr>
                        <a:t>Resource</a:t>
                      </a:r>
                      <a:endParaRPr kumimoji="1"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서비스 특징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799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Azure Load Balancer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Rules per resource(basic : 250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standard : 1,500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Managed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799">
                <a:tc vMerge="1">
                  <a:txBody>
                    <a:bodyPr/>
                    <a:lstStyle/>
                    <a:p>
                      <a:pPr 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Rules per NIC(basic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: 300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standard : 300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33947"/>
                  </a:ext>
                </a:extLst>
              </a:tr>
              <a:tr h="321799">
                <a:tc vMerge="1">
                  <a:txBody>
                    <a:bodyPr/>
                    <a:lstStyle/>
                    <a:p>
                      <a:pPr 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Frontend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IP Configurations(basic : 200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standard : 600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502670"/>
                  </a:ext>
                </a:extLst>
              </a:tr>
              <a:tr h="321799">
                <a:tc vMerge="1">
                  <a:txBody>
                    <a:bodyPr/>
                    <a:lstStyle/>
                    <a:p>
                      <a:pPr 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Backend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pool size(basic : 300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standard : 1000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667903"/>
                  </a:ext>
                </a:extLst>
              </a:tr>
              <a:tr h="321799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Citrix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ADC 13.0(VPX Express)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MPX Legacy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에서 제공했던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L4, L7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기능 지원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Unmanaged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799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BYOL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PAYG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선택적 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deploy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가능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67145"/>
                  </a:ext>
                </a:extLst>
              </a:tr>
              <a:tr h="321799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Radware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Alteon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VA-ADC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&amp; Security services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Radware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Legacy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에서 제공했던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L4,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L7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기능 지원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Unmanaged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799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BYOL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PAYG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선택적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17930"/>
                  </a:ext>
                </a:extLst>
              </a:tr>
              <a:tr h="321799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A10 Lightning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ADC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A10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Legacy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제공했던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L4, L7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기능 지원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Unmanaged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374249"/>
                  </a:ext>
                </a:extLst>
              </a:tr>
              <a:tr h="321799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BYOL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PAYG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선택적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39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39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II. </a:t>
            </a:r>
            <a:r>
              <a:rPr lang="ko-KR" altLang="en-US" dirty="0">
                <a:ea typeface="Tahoma" panose="020B0604030504040204" pitchFamily="34" charset="0"/>
              </a:rPr>
              <a:t>표준 구성 요소</a:t>
            </a:r>
            <a:r>
              <a:rPr lang="en-US" altLang="ko-KR" dirty="0">
                <a:ea typeface="Tahoma" panose="020B0604030504040204" pitchFamily="34" charset="0"/>
              </a:rPr>
              <a:t>(Resource)</a:t>
            </a:r>
            <a:endParaRPr lang="ko-KR" altLang="en-US" dirty="0">
              <a:ea typeface="+mn-ea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 bwMode="auto">
          <a:xfrm>
            <a:off x="5529064" y="158130"/>
            <a:ext cx="404551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6. DNS</a:t>
            </a:r>
            <a:endParaRPr lang="ko-KR" altLang="en-US" sz="1700" dirty="0"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504" y="766399"/>
            <a:ext cx="7272808" cy="143846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171450" indent="-171450"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Tx/>
              <a:buChar char="-"/>
            </a:pPr>
            <a:r>
              <a:rPr lang="ko-KR" altLang="en-US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구성 고려 사항</a:t>
            </a:r>
            <a:b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</a:br>
            <a:r>
              <a:rPr lang="en-US" altLang="ko-KR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〮 On-Premise DNS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Cloud DNS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전환할 경우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</a:b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〮 Cloud </a:t>
            </a:r>
            <a:r>
              <a:rPr lang="ko-KR" altLang="en-US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내부 </a:t>
            </a: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Private DNS </a:t>
            </a:r>
            <a:r>
              <a:rPr lang="ko-KR" altLang="en-US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구축 할 경우</a:t>
            </a:r>
            <a:b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</a:b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 〮 DNS 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기반 트래픽 부하 분산 장치가 필요할 경우 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Traffic Manager 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사용</a:t>
            </a:r>
            <a:endParaRPr lang="en-US" altLang="ko-KR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88504" y="2229848"/>
            <a:ext cx="7272808" cy="36004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171450" indent="-171450"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Tx/>
              <a:buChar char="-"/>
            </a:pPr>
            <a: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DNS </a:t>
            </a:r>
            <a:r>
              <a:rPr lang="ko-KR" altLang="en-US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정보</a:t>
            </a:r>
            <a:b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</a:b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〮 Azure Public DNS </a:t>
            </a:r>
            <a:r>
              <a:rPr lang="ko-KR" altLang="en-US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및 </a:t>
            </a: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Azure Private DNS </a:t>
            </a:r>
            <a:r>
              <a:rPr lang="ko-KR" altLang="en-US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서비스 용도에 따라 개별 구성 가능</a:t>
            </a:r>
            <a:endParaRPr lang="en-US" altLang="ko-KR" sz="1200" b="1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57134"/>
              </p:ext>
            </p:extLst>
          </p:nvPr>
        </p:nvGraphicFramePr>
        <p:xfrm>
          <a:off x="632520" y="2697517"/>
          <a:ext cx="7848871" cy="3323770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2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429">
                  <a:extLst>
                    <a:ext uri="{9D8B030D-6E8A-4147-A177-3AD203B41FA5}">
                      <a16:colId xmlns:a16="http://schemas.microsoft.com/office/drawing/2014/main" val="4267014840"/>
                    </a:ext>
                  </a:extLst>
                </a:gridCol>
              </a:tblGrid>
              <a:tr h="3323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kumimoji="1" lang="en-US" altLang="ko-KR" sz="1100" b="1" dirty="0">
                          <a:solidFill>
                            <a:schemeClr val="tx1"/>
                          </a:solidFill>
                          <a:latin typeface="+mj-lt"/>
                        </a:rPr>
                        <a:t>Resource</a:t>
                      </a:r>
                      <a:endParaRPr kumimoji="1"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서비스 특징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77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DNS Zones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Public DNS Zones per subscription(Max 250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Managed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77">
                <a:tc vMerge="1">
                  <a:txBody>
                    <a:bodyPr/>
                    <a:lstStyle/>
                    <a:p>
                      <a:pPr 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Record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sets per public DNS zone(Max 10,000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33947"/>
                  </a:ext>
                </a:extLst>
              </a:tr>
              <a:tr h="332377">
                <a:tc vMerge="1">
                  <a:txBody>
                    <a:bodyPr/>
                    <a:lstStyle/>
                    <a:p>
                      <a:pPr 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Record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 per record set in public DNS zone(Max 20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502670"/>
                  </a:ext>
                </a:extLst>
              </a:tr>
              <a:tr h="332377">
                <a:tc vMerge="1">
                  <a:txBody>
                    <a:bodyPr/>
                    <a:lstStyle/>
                    <a:p>
                      <a:pPr 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Number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of Alias records for a single Azure resource(Max 20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667903"/>
                  </a:ext>
                </a:extLst>
              </a:tr>
              <a:tr h="332377">
                <a:tc row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DNS Zone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Private DNS Zones per subscription(Max 1000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Managed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77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Record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sets per private DNS zone(Max 25,000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67145"/>
                  </a:ext>
                </a:extLst>
              </a:tr>
              <a:tr h="332377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Record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 per record set in p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rivate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DNS zone(Max 20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130125"/>
                  </a:ext>
                </a:extLst>
              </a:tr>
              <a:tr h="332377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Virtual Network Links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per private DNS zone(Max 1000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914488"/>
                  </a:ext>
                </a:extLst>
              </a:tr>
              <a:tr h="332377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Virtual Network Links per private DNS zones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with auto-registration</a:t>
                      </a:r>
                      <a:b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 enabled(Max 100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076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33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III. </a:t>
            </a:r>
            <a:r>
              <a:rPr lang="ko-KR" altLang="en-US" dirty="0">
                <a:ea typeface="Tahoma" panose="020B0604030504040204" pitchFamily="34" charset="0"/>
              </a:rPr>
              <a:t>설계 기준</a:t>
            </a:r>
            <a:endParaRPr lang="ko-KR" altLang="en-US" dirty="0">
              <a:ea typeface="+mn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 bwMode="auto">
          <a:xfrm>
            <a:off x="3800872" y="139700"/>
            <a:ext cx="580564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endParaRPr lang="ko-KR" altLang="en-US" dirty="0">
              <a:solidFill>
                <a:prstClr val="black"/>
              </a:solidFill>
              <a:ea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848544" y="1629633"/>
            <a:ext cx="3819274" cy="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 bwMode="auto">
          <a:xfrm>
            <a:off x="849882" y="1262063"/>
            <a:ext cx="4175126" cy="29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62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Network </a:t>
            </a:r>
            <a:r>
              <a:rPr kumimoji="1" lang="ko-KR" altLang="en-US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표준 </a:t>
            </a:r>
            <a:r>
              <a:rPr kumimoji="1" lang="en-US" altLang="ko-KR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Architecture </a:t>
            </a:r>
            <a:r>
              <a:rPr kumimoji="1" lang="ko-KR" altLang="en-US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수립</a:t>
            </a:r>
            <a:r>
              <a:rPr kumimoji="1" lang="en-US" altLang="ko-KR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cs typeface="Times New Roman" pitchFamily="18" charset="0"/>
              </a:rPr>
              <a:t>(MS Azure)</a:t>
            </a:r>
            <a:endParaRPr kumimoji="1" lang="ko-KR" altLang="en-US" sz="1400" b="1" spc="-5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38" name="Rectangle 5"/>
          <p:cNvSpPr txBox="1">
            <a:spLocks noChangeArrowheads="1"/>
          </p:cNvSpPr>
          <p:nvPr/>
        </p:nvSpPr>
        <p:spPr>
          <a:xfrm>
            <a:off x="835165" y="1722426"/>
            <a:ext cx="3757795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>
              <a:tabLst>
                <a:tab pos="2666831" algn="l"/>
              </a:tabLst>
              <a:defRPr/>
            </a:pPr>
            <a:r>
              <a:rPr lang="en-US" altLang="ko-KR" sz="28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Table Of</a:t>
            </a:r>
          </a:p>
          <a:p>
            <a:pPr defTabSz="839573">
              <a:tabLst>
                <a:tab pos="2666831" algn="l"/>
              </a:tabLst>
              <a:defRPr/>
            </a:pPr>
            <a:r>
              <a:rPr lang="en-US" altLang="ko-KR" sz="36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CONTENTS </a:t>
            </a:r>
          </a:p>
        </p:txBody>
      </p:sp>
      <p:sp>
        <p:nvSpPr>
          <p:cNvPr id="39" name="TextBox 28"/>
          <p:cNvSpPr txBox="1">
            <a:spLocks noChangeArrowheads="1"/>
          </p:cNvSpPr>
          <p:nvPr/>
        </p:nvSpPr>
        <p:spPr bwMode="auto">
          <a:xfrm>
            <a:off x="5097016" y="1700808"/>
            <a:ext cx="4509502" cy="76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5" tIns="45708" rIns="91415" bIns="45708">
            <a:spAutoFit/>
          </a:bodyPr>
          <a:lstStyle>
            <a:defPPr>
              <a:defRPr lang="ko-KR"/>
            </a:defPPr>
            <a:lvl1pPr marL="542925" indent="-542925" defTabSz="91453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defRPr sz="2400" b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0" indent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2200" dirty="0">
                <a:solidFill>
                  <a:schemeClr val="tx1"/>
                </a:solidFill>
                <a:sym typeface="Wingdings" pitchFamily="2" charset="2"/>
              </a:rPr>
              <a:t>III.   </a:t>
            </a:r>
            <a:r>
              <a:rPr lang="ko-KR" altLang="en-US" sz="2200" dirty="0">
                <a:solidFill>
                  <a:schemeClr val="tx1"/>
                </a:solidFill>
                <a:sym typeface="Wingdings" pitchFamily="2" charset="2"/>
              </a:rPr>
              <a:t>설계</a:t>
            </a:r>
            <a:r>
              <a:rPr lang="en-US" altLang="ko-KR" sz="22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sym typeface="Wingdings" pitchFamily="2" charset="2"/>
              </a:rPr>
              <a:t>기준</a:t>
            </a:r>
            <a:endParaRPr lang="en-US" altLang="ko-KR" sz="22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9" name="TextBox 28"/>
          <p:cNvSpPr txBox="1">
            <a:spLocks noChangeArrowheads="1"/>
          </p:cNvSpPr>
          <p:nvPr/>
        </p:nvSpPr>
        <p:spPr bwMode="auto">
          <a:xfrm>
            <a:off x="5457056" y="2362440"/>
            <a:ext cx="3744416" cy="375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5" tIns="45708" rIns="91415" bIns="45708">
            <a:spAutoFit/>
          </a:bodyPr>
          <a:lstStyle>
            <a:defPPr>
              <a:defRPr lang="ko-KR"/>
            </a:defPPr>
            <a:lvl1pPr marL="542925" indent="-542925" defTabSz="91453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defRPr sz="2400" b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1. IP</a:t>
            </a:r>
            <a:r>
              <a:rPr lang="ko-KR" altLang="en-US" sz="1800" dirty="0">
                <a:solidFill>
                  <a:schemeClr val="tx1"/>
                </a:solidFill>
                <a:sym typeface="Wingdings" pitchFamily="2" charset="2"/>
              </a:rPr>
              <a:t> 설계</a:t>
            </a:r>
            <a:endParaRPr lang="en-US" altLang="ko-KR" sz="1800" dirty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2. </a:t>
            </a:r>
            <a:r>
              <a:rPr lang="ko-KR" altLang="en-US" sz="1800" dirty="0">
                <a:solidFill>
                  <a:schemeClr val="tx1"/>
                </a:solidFill>
                <a:sym typeface="Wingdings" pitchFamily="2" charset="2"/>
              </a:rPr>
              <a:t>표준</a:t>
            </a: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 Naming Rule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3. Firewall </a:t>
            </a:r>
            <a:r>
              <a:rPr lang="ko-KR" altLang="en-US" sz="1800" dirty="0">
                <a:solidFill>
                  <a:schemeClr val="tx1"/>
                </a:solidFill>
                <a:sym typeface="Wingdings" pitchFamily="2" charset="2"/>
              </a:rPr>
              <a:t>설계</a:t>
            </a:r>
            <a:endParaRPr lang="en-US" altLang="ko-KR" sz="1800" dirty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4. </a:t>
            </a:r>
            <a:r>
              <a:rPr lang="ko-KR" altLang="en-US" sz="1800" dirty="0">
                <a:solidFill>
                  <a:schemeClr val="tx1"/>
                </a:solidFill>
                <a:sym typeface="Wingdings" pitchFamily="2" charset="2"/>
              </a:rPr>
              <a:t>외부 연동</a:t>
            </a:r>
            <a:endParaRPr lang="en-US" altLang="ko-KR" sz="1800" dirty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  <a:sym typeface="Wingdings" pitchFamily="2" charset="2"/>
              </a:rPr>
              <a:t>  - VPN, ExpressRoute, Virtual WAN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5. NAT </a:t>
            </a:r>
            <a:r>
              <a:rPr lang="ko-KR" altLang="en-US" sz="1800" dirty="0">
                <a:solidFill>
                  <a:schemeClr val="tx1"/>
                </a:solidFill>
                <a:sym typeface="Wingdings" pitchFamily="2" charset="2"/>
              </a:rPr>
              <a:t>설계</a:t>
            </a:r>
            <a:endParaRPr lang="en-US" altLang="ko-KR" sz="1800" dirty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6. Load Balancer</a:t>
            </a:r>
            <a:r>
              <a:rPr lang="ko-KR" altLang="en-US" sz="1800" dirty="0">
                <a:solidFill>
                  <a:schemeClr val="tx1"/>
                </a:solidFill>
                <a:sym typeface="Wingdings" pitchFamily="2" charset="2"/>
              </a:rPr>
              <a:t> 구성</a:t>
            </a:r>
            <a:endParaRPr lang="en-US" altLang="ko-KR" sz="1800" dirty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7. MGMT</a:t>
            </a:r>
            <a:r>
              <a:rPr lang="ko-KR" altLang="en-US" sz="1800" dirty="0">
                <a:solidFill>
                  <a:schemeClr val="tx1"/>
                </a:solidFill>
                <a:sym typeface="Wingdings" pitchFamily="2" charset="2"/>
              </a:rPr>
              <a:t>망 연동</a:t>
            </a:r>
            <a:endParaRPr lang="en-US" altLang="ko-KR" sz="1800" dirty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8. </a:t>
            </a:r>
            <a:r>
              <a:rPr lang="ko-KR" altLang="en-US" sz="1800" dirty="0">
                <a:solidFill>
                  <a:schemeClr val="tx1"/>
                </a:solidFill>
                <a:sym typeface="Wingdings" pitchFamily="2" charset="2"/>
              </a:rPr>
              <a:t>보안 정책</a:t>
            </a:r>
            <a:endParaRPr lang="en-US" altLang="ko-KR" sz="18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833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III.</a:t>
            </a:r>
            <a:r>
              <a:rPr lang="ko-KR" altLang="en-US" dirty="0">
                <a:ea typeface="Tahoma" panose="020B0604030504040204" pitchFamily="34" charset="0"/>
              </a:rPr>
              <a:t>설계 기준</a:t>
            </a:r>
            <a:endParaRPr lang="ko-KR" altLang="en-US" dirty="0">
              <a:ea typeface="+mn-ea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574575" y="6635529"/>
            <a:ext cx="331425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6212996" y="158130"/>
            <a:ext cx="336157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1. IP </a:t>
            </a:r>
            <a:r>
              <a:rPr lang="ko-KR" altLang="en-US" sz="1700" dirty="0">
                <a:ea typeface="Tahoma" panose="020B0604030504040204" pitchFamily="34" charset="0"/>
              </a:rPr>
              <a:t>설계</a:t>
            </a:r>
            <a:endParaRPr lang="ko-KR" altLang="en-US" sz="1700" dirty="0">
              <a:ea typeface="+mn-ea"/>
            </a:endParaRPr>
          </a:p>
        </p:txBody>
      </p:sp>
      <p:sp>
        <p:nvSpPr>
          <p:cNvPr id="74" name="내용 개체 틀 1"/>
          <p:cNvSpPr>
            <a:spLocks noGrp="1"/>
          </p:cNvSpPr>
          <p:nvPr>
            <p:ph idx="1"/>
          </p:nvPr>
        </p:nvSpPr>
        <p:spPr>
          <a:xfrm>
            <a:off x="272480" y="620688"/>
            <a:ext cx="9220200" cy="727226"/>
          </a:xfrm>
        </p:spPr>
        <p:txBody>
          <a:bodyPr/>
          <a:lstStyle/>
          <a:p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Azure</a:t>
            </a:r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IBM Cloud Z</a:t>
            </a:r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와 달리 원하는 사설</a:t>
            </a:r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(Private)</a:t>
            </a:r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IP</a:t>
            </a:r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를 직접 설계 및 할당하여 네트워크를 구성</a:t>
            </a:r>
            <a:endParaRPr lang="en-US" altLang="ko-KR" sz="14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altLang="ko-KR" sz="1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55707"/>
              </p:ext>
            </p:extLst>
          </p:nvPr>
        </p:nvGraphicFramePr>
        <p:xfrm>
          <a:off x="667709" y="2765363"/>
          <a:ext cx="6270972" cy="965397"/>
        </p:xfrm>
        <a:graphic>
          <a:graphicData uri="http://schemas.openxmlformats.org/drawingml/2006/table">
            <a:tbl>
              <a:tblPr/>
              <a:tblGrid>
                <a:gridCol w="1743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kumimoji="1" lang="ko-KR" altLang="en-US" sz="1100" b="1" dirty="0">
                          <a:solidFill>
                            <a:schemeClr val="tx1"/>
                          </a:solidFill>
                          <a:latin typeface="+mj-lt"/>
                        </a:rPr>
                        <a:t>구분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kumimoji="1" lang="en-US" altLang="ko-KR" sz="1100" b="1" dirty="0">
                          <a:solidFill>
                            <a:schemeClr val="tx1"/>
                          </a:solidFill>
                          <a:latin typeface="+mj-lt"/>
                        </a:rPr>
                        <a:t>Resource Name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Resource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네트워크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Virtual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networks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/8 ~ /29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크기로 할당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공인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Public IP addresses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필요 시 구매하여 사용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자동 할당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67709" y="4399396"/>
          <a:ext cx="6279938" cy="1608995"/>
        </p:xfrm>
        <a:graphic>
          <a:graphicData uri="http://schemas.openxmlformats.org/drawingml/2006/table">
            <a:tbl>
              <a:tblPr/>
              <a:tblGrid>
                <a:gridCol w="3139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9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kumimoji="1" lang="en-US" altLang="ko-KR" sz="1100" b="1" dirty="0">
                          <a:solidFill>
                            <a:schemeClr val="tx1"/>
                          </a:solidFill>
                          <a:latin typeface="맑은 고딕"/>
                        </a:rPr>
                        <a:t>Resource</a:t>
                      </a:r>
                      <a:endParaRPr kumimoji="1" lang="ko-KR" altLang="en-US" sz="1100" b="1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kumimoji="1" lang="en-US" altLang="ko-KR" sz="1100" b="1" dirty="0">
                          <a:solidFill>
                            <a:schemeClr val="tx1"/>
                          </a:solidFill>
                          <a:latin typeface="맑은 고딕"/>
                        </a:rPr>
                        <a:t>IP Address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Virtual Machine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NIC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 balancer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 end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configuration (VIP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79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Virtual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Network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Gateway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Gateway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IP configuration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79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 Gateway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 end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configuration (VIP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42900" y="2458933"/>
            <a:ext cx="50561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Ø"/>
            </a:pPr>
            <a:r>
              <a:rPr lang="ko-KR" altLang="en-US" sz="1200" b="1" dirty="0">
                <a:latin typeface="+mn-ea"/>
                <a:ea typeface="+mn-ea"/>
              </a:rPr>
              <a:t>주요 </a:t>
            </a:r>
            <a:r>
              <a:rPr lang="en-US" altLang="ko-KR" sz="1200" b="1" dirty="0">
                <a:latin typeface="+mn-ea"/>
                <a:ea typeface="+mn-ea"/>
              </a:rPr>
              <a:t>Resource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900" y="1321761"/>
            <a:ext cx="6398559" cy="13095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200" b="1" dirty="0">
                <a:latin typeface="+mn-ea"/>
              </a:rPr>
              <a:t>기준</a:t>
            </a:r>
            <a:endParaRPr lang="en-US" altLang="ko-KR" sz="1200" b="1" dirty="0">
              <a:latin typeface="+mn-ea"/>
            </a:endParaRPr>
          </a:p>
          <a:p>
            <a:pPr marL="358775" lvl="1" indent="-1762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100" b="0" dirty="0">
                <a:latin typeface="+mn-ea"/>
              </a:rPr>
              <a:t>Cloud Z</a:t>
            </a:r>
            <a:r>
              <a:rPr lang="ko-KR" altLang="en-US" sz="1100" b="0" dirty="0">
                <a:latin typeface="+mn-ea"/>
              </a:rPr>
              <a:t>와 달리 </a:t>
            </a:r>
            <a:r>
              <a:rPr lang="en-US" altLang="ko-KR" sz="1100" b="0" dirty="0">
                <a:latin typeface="+mn-ea"/>
              </a:rPr>
              <a:t>Azure </a:t>
            </a:r>
            <a:r>
              <a:rPr lang="ko-KR" altLang="en-US" sz="1100" b="0" dirty="0">
                <a:latin typeface="+mn-ea"/>
              </a:rPr>
              <a:t>및 </a:t>
            </a:r>
            <a:r>
              <a:rPr lang="en-US" altLang="ko-KR" sz="1100" b="0" dirty="0">
                <a:latin typeface="+mn-ea"/>
              </a:rPr>
              <a:t>AWS</a:t>
            </a:r>
            <a:r>
              <a:rPr lang="ko-KR" altLang="en-US" sz="1100" b="0" dirty="0">
                <a:latin typeface="+mn-ea"/>
              </a:rPr>
              <a:t>는 </a:t>
            </a:r>
            <a:r>
              <a:rPr lang="ko-KR" altLang="en-US" sz="1100" b="1" u="sng" dirty="0">
                <a:latin typeface="+mn-ea"/>
              </a:rPr>
              <a:t>사용자가 직접 사설 </a:t>
            </a:r>
            <a:r>
              <a:rPr lang="en-US" altLang="ko-KR" sz="1100" b="1" u="sng" dirty="0">
                <a:latin typeface="+mn-ea"/>
              </a:rPr>
              <a:t>IP </a:t>
            </a:r>
            <a:r>
              <a:rPr lang="ko-KR" altLang="en-US" sz="1100" b="1" u="sng" dirty="0">
                <a:latin typeface="+mn-ea"/>
              </a:rPr>
              <a:t>설계 가능</a:t>
            </a:r>
            <a:endParaRPr lang="en-US" altLang="ko-KR" sz="1100" b="1" u="sng" dirty="0">
              <a:latin typeface="+mn-ea"/>
            </a:endParaRPr>
          </a:p>
          <a:p>
            <a:pPr marL="358775" lvl="1" indent="-1762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100" b="0" dirty="0">
                <a:latin typeface="+mn-ea"/>
              </a:rPr>
              <a:t>기존 </a:t>
            </a:r>
            <a:r>
              <a:rPr lang="en-US" altLang="ko-KR" sz="1100" b="0" dirty="0">
                <a:latin typeface="+mn-ea"/>
              </a:rPr>
              <a:t>On-Premise </a:t>
            </a:r>
            <a:r>
              <a:rPr lang="ko-KR" altLang="en-US" sz="1100" b="0" dirty="0">
                <a:latin typeface="+mn-ea"/>
              </a:rPr>
              <a:t>네트워크</a:t>
            </a:r>
            <a:r>
              <a:rPr lang="en-US" altLang="ko-KR" sz="1100" b="0" dirty="0">
                <a:latin typeface="+mn-ea"/>
              </a:rPr>
              <a:t>(</a:t>
            </a:r>
            <a:r>
              <a:rPr lang="ko-KR" altLang="en-US" sz="1100" b="0" dirty="0" err="1">
                <a:latin typeface="+mn-ea"/>
              </a:rPr>
              <a:t>그룹포탈</a:t>
            </a:r>
            <a:r>
              <a:rPr lang="en-US" altLang="ko-KR" sz="1100" b="0" dirty="0">
                <a:latin typeface="+mn-ea"/>
              </a:rPr>
              <a:t>/</a:t>
            </a:r>
            <a:r>
              <a:rPr lang="en-US" altLang="ko-KR" sz="1100" dirty="0">
                <a:latin typeface="+mn-ea"/>
              </a:rPr>
              <a:t>GDI</a:t>
            </a:r>
            <a:r>
              <a:rPr lang="ko-KR" altLang="en-US" sz="1100" b="0" dirty="0">
                <a:latin typeface="+mn-ea"/>
              </a:rPr>
              <a:t> 포함</a:t>
            </a:r>
            <a:r>
              <a:rPr lang="en-US" altLang="ko-KR" sz="1100" b="0" dirty="0">
                <a:latin typeface="+mn-ea"/>
              </a:rPr>
              <a:t>)</a:t>
            </a:r>
            <a:r>
              <a:rPr lang="ko-KR" altLang="en-US" sz="1100" b="0" dirty="0">
                <a:latin typeface="+mn-ea"/>
              </a:rPr>
              <a:t> 및 </a:t>
            </a:r>
            <a:r>
              <a:rPr lang="en-US" altLang="ko-KR" sz="1100" b="0" dirty="0">
                <a:latin typeface="+mn-ea"/>
              </a:rPr>
              <a:t>C&amp;C </a:t>
            </a:r>
            <a:r>
              <a:rPr lang="en-US" altLang="ko-KR" sz="1100" b="0" dirty="0" err="1">
                <a:latin typeface="+mn-ea"/>
              </a:rPr>
              <a:t>Mgmt</a:t>
            </a:r>
            <a:r>
              <a:rPr lang="ko-KR" altLang="en-US" sz="1100" b="0" dirty="0">
                <a:latin typeface="+mn-ea"/>
              </a:rPr>
              <a:t> 네트워크와의 연동을 고려</a:t>
            </a:r>
            <a:endParaRPr lang="en-US" altLang="ko-KR" sz="1100" b="0" dirty="0">
              <a:latin typeface="+mn-ea"/>
            </a:endParaRPr>
          </a:p>
          <a:p>
            <a:pPr marL="358775" lvl="1" indent="-1762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100" b="1" u="sng" dirty="0">
                <a:latin typeface="+mn-ea"/>
              </a:rPr>
              <a:t>10.232.0.0/15, 10.234.0.0/16, 10.242.0.0/16</a:t>
            </a:r>
            <a:r>
              <a:rPr lang="ko-KR" altLang="en-US" sz="1100" b="0" dirty="0">
                <a:latin typeface="+mn-ea"/>
              </a:rPr>
              <a:t> 내 각 고객사의 </a:t>
            </a:r>
            <a:r>
              <a:rPr lang="en-US" altLang="ko-KR" sz="1100" dirty="0">
                <a:latin typeface="+mn-ea"/>
              </a:rPr>
              <a:t>Cloud </a:t>
            </a:r>
            <a:r>
              <a:rPr lang="ko-KR" altLang="en-US" sz="1100" b="0" dirty="0">
                <a:latin typeface="+mn-ea"/>
              </a:rPr>
              <a:t>사설 </a:t>
            </a:r>
            <a:r>
              <a:rPr lang="en-US" altLang="ko-KR" sz="1100" b="0" dirty="0">
                <a:latin typeface="+mn-ea"/>
              </a:rPr>
              <a:t>IP</a:t>
            </a:r>
            <a:r>
              <a:rPr lang="ko-KR" altLang="en-US" sz="1100" b="0" dirty="0">
                <a:latin typeface="+mn-ea"/>
              </a:rPr>
              <a:t>대역</a:t>
            </a:r>
            <a:r>
              <a:rPr lang="ko-KR" altLang="en-US" sz="1100" dirty="0">
                <a:latin typeface="+mn-ea"/>
              </a:rPr>
              <a:t>을 </a:t>
            </a:r>
            <a:r>
              <a:rPr lang="en-US" altLang="ko-KR" sz="1100" dirty="0">
                <a:latin typeface="+mn-ea"/>
              </a:rPr>
              <a:t>IP </a:t>
            </a:r>
            <a:r>
              <a:rPr lang="ko-KR" altLang="en-US" sz="1100" dirty="0">
                <a:latin typeface="+mn-ea"/>
              </a:rPr>
              <a:t>관리 담당자로부터 할당 받아 설계</a:t>
            </a:r>
            <a:endParaRPr lang="en-US" altLang="ko-KR" sz="1100" dirty="0">
              <a:latin typeface="+mn-ea"/>
            </a:endParaRPr>
          </a:p>
          <a:p>
            <a:pPr marL="358775" lvl="1" indent="-176213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100" b="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49808" y="6180738"/>
            <a:ext cx="19181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ko-KR" sz="1100" dirty="0">
                <a:latin typeface="+mn-ea"/>
                <a:ea typeface="+mn-ea"/>
              </a:rPr>
              <a:t>&lt;Virtual Network </a:t>
            </a:r>
            <a:r>
              <a:rPr lang="ko-KR" altLang="en-US" sz="1100" dirty="0">
                <a:latin typeface="+mn-ea"/>
                <a:ea typeface="+mn-ea"/>
              </a:rPr>
              <a:t>예시</a:t>
            </a:r>
            <a:r>
              <a:rPr lang="en-US" altLang="ko-KR" sz="1100" dirty="0">
                <a:latin typeface="+mn-ea"/>
                <a:ea typeface="+mn-ea"/>
              </a:rPr>
              <a:t>&gt;</a:t>
            </a:r>
            <a:endParaRPr lang="ko-KR" altLang="en-US" sz="1100" dirty="0">
              <a:latin typeface="+mn-ea"/>
              <a:ea typeface="+mn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65" y="2768778"/>
            <a:ext cx="1832854" cy="3401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4" name="Picture 16" descr="azure vneticonì ëí ì´ë¯¸ì§ ê²ìê²°ê³¼">
            <a:extLst>
              <a:ext uri="{FF2B5EF4-FFF2-40B4-BE49-F238E27FC236}">
                <a16:creationId xmlns:a16="http://schemas.microsoft.com/office/drawing/2014/main" id="{50ED28A8-DC0F-4873-9421-5C57935F7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748" y="3114687"/>
            <a:ext cx="333105" cy="27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748" y="3426730"/>
            <a:ext cx="333105" cy="28626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42900" y="4077526"/>
            <a:ext cx="50561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altLang="ko-KR" sz="1200" b="1" dirty="0">
                <a:latin typeface="+mn-ea"/>
                <a:ea typeface="+mn-ea"/>
              </a:rPr>
              <a:t>IP </a:t>
            </a:r>
            <a:r>
              <a:rPr lang="ko-KR" altLang="en-US" sz="1200" b="1" dirty="0">
                <a:latin typeface="+mn-ea"/>
                <a:ea typeface="+mn-ea"/>
              </a:rPr>
              <a:t>할당이 필요한 주요 </a:t>
            </a:r>
            <a:r>
              <a:rPr lang="en-US" altLang="ko-KR" sz="1200" b="1" dirty="0">
                <a:latin typeface="+mn-ea"/>
                <a:ea typeface="+mn-ea"/>
              </a:rPr>
              <a:t>Resource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647" y="4753794"/>
            <a:ext cx="255494" cy="24351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84" y="5067473"/>
            <a:ext cx="268021" cy="268021"/>
          </a:xfrm>
          <a:prstGeom prst="rect">
            <a:avLst/>
          </a:prstGeom>
        </p:spPr>
      </p:pic>
      <p:pic>
        <p:nvPicPr>
          <p:cNvPr id="39" name="Picture 16" descr="azure vneticonì ëí ì´ë¯¸ì§ ê²ìê²°ê³¼">
            <a:extLst>
              <a:ext uri="{FF2B5EF4-FFF2-40B4-BE49-F238E27FC236}">
                <a16:creationId xmlns:a16="http://schemas.microsoft.com/office/drawing/2014/main" id="{50ED28A8-DC0F-4873-9421-5C57935F7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2" y="5389330"/>
            <a:ext cx="333105" cy="27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1" y="5711450"/>
            <a:ext cx="278466" cy="278466"/>
          </a:xfrm>
          <a:prstGeom prst="rect">
            <a:avLst/>
          </a:prstGeom>
        </p:spPr>
      </p:pic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6571049" y="1360410"/>
          <a:ext cx="2804243" cy="988403"/>
        </p:xfrm>
        <a:graphic>
          <a:graphicData uri="http://schemas.openxmlformats.org/drawingml/2006/table">
            <a:tbl>
              <a:tblPr/>
              <a:tblGrid>
                <a:gridCol w="1460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kumimoji="1" lang="en-US" altLang="ko-KR" sz="1100" b="1" dirty="0">
                          <a:solidFill>
                            <a:schemeClr val="tx1"/>
                          </a:solidFill>
                          <a:latin typeface="+mj-lt"/>
                        </a:rPr>
                        <a:t>Resource Name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신청 가능한</a:t>
                      </a:r>
                      <a:endParaRPr kumimoji="1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IP </a:t>
                      </a:r>
                      <a:r>
                        <a:rPr kumimoji="1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수량 단위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Public IP Prefixes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/28, /29,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/30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79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IP addresses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개씩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VM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 할당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700462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014086" y="2361535"/>
            <a:ext cx="19181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ko-KR" sz="1100" dirty="0">
                <a:latin typeface="+mn-ea"/>
                <a:ea typeface="+mn-ea"/>
              </a:rPr>
              <a:t>&lt;Public IP&gt;</a:t>
            </a:r>
            <a:endParaRPr lang="ko-KR" altLang="en-US" sz="11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6A19E2-DC9C-4A22-90D8-F14EC2E02F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9584" y="2721169"/>
            <a:ext cx="2036931" cy="284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3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III.</a:t>
            </a:r>
            <a:r>
              <a:rPr lang="ko-KR" altLang="en-US" dirty="0">
                <a:ea typeface="Tahoma" panose="020B0604030504040204" pitchFamily="34" charset="0"/>
              </a:rPr>
              <a:t>설계 기준</a:t>
            </a:r>
            <a:endParaRPr lang="ko-KR" altLang="en-US" dirty="0">
              <a:ea typeface="+mn-ea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574575" y="6635529"/>
            <a:ext cx="331425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6212996" y="158130"/>
            <a:ext cx="336157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1. IP </a:t>
            </a:r>
            <a:r>
              <a:rPr lang="ko-KR" altLang="en-US" sz="1700" dirty="0">
                <a:ea typeface="Tahoma" panose="020B0604030504040204" pitchFamily="34" charset="0"/>
              </a:rPr>
              <a:t>설계 </a:t>
            </a:r>
            <a:r>
              <a:rPr lang="en-US" altLang="ko-KR" sz="1700" dirty="0">
                <a:ea typeface="Tahoma" panose="020B0604030504040204" pitchFamily="34" charset="0"/>
              </a:rPr>
              <a:t>(Private)</a:t>
            </a:r>
            <a:endParaRPr lang="ko-KR" altLang="en-US" sz="1700" dirty="0">
              <a:ea typeface="+mn-ea"/>
            </a:endParaRPr>
          </a:p>
        </p:txBody>
      </p:sp>
      <p:sp>
        <p:nvSpPr>
          <p:cNvPr id="74" name="내용 개체 틀 1"/>
          <p:cNvSpPr>
            <a:spLocks noGrp="1"/>
          </p:cNvSpPr>
          <p:nvPr>
            <p:ph idx="1"/>
          </p:nvPr>
        </p:nvSpPr>
        <p:spPr>
          <a:xfrm>
            <a:off x="272480" y="620688"/>
            <a:ext cx="9220200" cy="727226"/>
          </a:xfrm>
        </p:spPr>
        <p:txBody>
          <a:bodyPr/>
          <a:lstStyle/>
          <a:p>
            <a:r>
              <a:rPr lang="ko-KR" altLang="en-US" sz="1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고객사</a:t>
            </a:r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 별 아래 기준에 맞추어 사설 </a:t>
            </a:r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IP </a:t>
            </a:r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설계</a:t>
            </a:r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각 사 사설 대역은 다음 슬라이드에서 확인</a:t>
            </a:r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</a:p>
          <a:p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운영</a:t>
            </a:r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개발 등 서비스 별로 할당된 사설 </a:t>
            </a:r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IP </a:t>
            </a:r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대역으로 구성</a:t>
            </a:r>
            <a:endParaRPr lang="en-US" altLang="ko-KR" sz="1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39479" y="1315542"/>
            <a:ext cx="9025579" cy="4658613"/>
            <a:chOff x="439479" y="1315542"/>
            <a:chExt cx="9025579" cy="4658613"/>
          </a:xfrm>
        </p:grpSpPr>
        <p:sp>
          <p:nvSpPr>
            <p:cNvPr id="12" name="직사각형 11"/>
            <p:cNvSpPr/>
            <p:nvPr/>
          </p:nvSpPr>
          <p:spPr>
            <a:xfrm>
              <a:off x="440942" y="1343966"/>
              <a:ext cx="9024116" cy="463018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47404" y="1870363"/>
              <a:ext cx="8171411" cy="394854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9479" y="1396537"/>
              <a:ext cx="16314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n-ea"/>
                  <a:ea typeface="+mn-ea"/>
                </a:rPr>
                <a:t>MS Azure(Korea)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8657" y="1909288"/>
              <a:ext cx="21259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n-ea"/>
                  <a:ea typeface="+mn-ea"/>
                </a:rPr>
                <a:t>Region(Korea Central)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20452" y="1919256"/>
              <a:ext cx="22765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n-ea"/>
                  <a:ea typeface="+mn-ea"/>
                </a:rPr>
                <a:t>IP Range</a:t>
              </a:r>
              <a:r>
                <a:rPr lang="ko-KR" altLang="en-US" sz="1400" b="1" dirty="0">
                  <a:latin typeface="+mn-ea"/>
                  <a:ea typeface="+mn-ea"/>
                </a:rPr>
                <a:t> </a:t>
              </a:r>
              <a:r>
                <a:rPr lang="en-US" altLang="ko-KR" sz="1400" b="1" dirty="0">
                  <a:latin typeface="+mn-ea"/>
                  <a:ea typeface="+mn-ea"/>
                </a:rPr>
                <a:t>: 10.232.0.0/19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521229" y="2383115"/>
              <a:ext cx="7456516" cy="3244602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99811" y="2959331"/>
              <a:ext cx="1939832" cy="2443942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29171" y="2959331"/>
              <a:ext cx="1939832" cy="2443942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74429" y="2959331"/>
              <a:ext cx="1939832" cy="2443942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3201" y="2416768"/>
              <a:ext cx="19734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  <a:ea typeface="+mn-ea"/>
                </a:rPr>
                <a:t>운영 </a:t>
              </a:r>
              <a:r>
                <a:rPr lang="en-US" altLang="ko-KR" sz="1400" b="1" dirty="0">
                  <a:latin typeface="+mn-ea"/>
                  <a:ea typeface="+mn-ea"/>
                </a:rPr>
                <a:t>Virtual Network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20452" y="2418388"/>
              <a:ext cx="22765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n-ea"/>
                  <a:ea typeface="+mn-ea"/>
                </a:rPr>
                <a:t>IP Range</a:t>
              </a:r>
              <a:r>
                <a:rPr lang="ko-KR" altLang="en-US" sz="1400" b="1" dirty="0">
                  <a:latin typeface="+mn-ea"/>
                  <a:ea typeface="+mn-ea"/>
                </a:rPr>
                <a:t> </a:t>
              </a:r>
              <a:r>
                <a:rPr lang="en-US" altLang="ko-KR" sz="1400" b="1" dirty="0">
                  <a:latin typeface="+mn-ea"/>
                  <a:ea typeface="+mn-ea"/>
                </a:rPr>
                <a:t>: 10.232.0.0/22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51980" y="2977067"/>
              <a:ext cx="1236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n-ea"/>
                  <a:ea typeface="+mn-ea"/>
                </a:rPr>
                <a:t>G/W Subnet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26003" y="2979839"/>
              <a:ext cx="12486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n-ea"/>
                  <a:ea typeface="+mn-ea"/>
                </a:rPr>
                <a:t>WAS Subnet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70041" y="2974297"/>
              <a:ext cx="12378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n-ea"/>
                  <a:ea typeface="+mn-ea"/>
                </a:rPr>
                <a:t>WEB Subnet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68325" y="4545742"/>
              <a:ext cx="134043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n-ea"/>
                  <a:ea typeface="+mn-ea"/>
                </a:rPr>
                <a:t>IP Range</a:t>
              </a:r>
              <a:r>
                <a:rPr lang="ko-KR" altLang="en-US" sz="1400" b="1" dirty="0">
                  <a:latin typeface="+mn-ea"/>
                  <a:ea typeface="+mn-ea"/>
                </a:rPr>
                <a:t> </a:t>
              </a:r>
              <a:r>
                <a:rPr lang="en-US" altLang="ko-KR" sz="1400" b="1" dirty="0">
                  <a:latin typeface="+mn-ea"/>
                  <a:ea typeface="+mn-ea"/>
                </a:rPr>
                <a:t>: </a:t>
              </a:r>
            </a:p>
            <a:p>
              <a:pPr algn="ctr"/>
              <a:r>
                <a:rPr lang="en-US" altLang="ko-KR" sz="1400" b="1" dirty="0">
                  <a:latin typeface="+mn-ea"/>
                  <a:ea typeface="+mn-ea"/>
                </a:rPr>
                <a:t>10.232.0.0/27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28870" y="4537431"/>
              <a:ext cx="134043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n-ea"/>
                  <a:ea typeface="+mn-ea"/>
                </a:rPr>
                <a:t>IP Range</a:t>
              </a:r>
              <a:r>
                <a:rPr lang="ko-KR" altLang="en-US" sz="1400" b="1" dirty="0">
                  <a:latin typeface="+mn-ea"/>
                  <a:ea typeface="+mn-ea"/>
                </a:rPr>
                <a:t> </a:t>
              </a:r>
              <a:r>
                <a:rPr lang="en-US" altLang="ko-KR" sz="1400" b="1" dirty="0">
                  <a:latin typeface="+mn-ea"/>
                  <a:ea typeface="+mn-ea"/>
                </a:rPr>
                <a:t>: </a:t>
              </a:r>
            </a:p>
            <a:p>
              <a:pPr algn="ctr"/>
              <a:r>
                <a:rPr lang="en-US" altLang="ko-KR" sz="1400" b="1" dirty="0">
                  <a:latin typeface="+mn-ea"/>
                  <a:ea typeface="+mn-ea"/>
                </a:rPr>
                <a:t>10.232.1.0/25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5465" y="4504177"/>
              <a:ext cx="154882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n-ea"/>
                  <a:ea typeface="+mn-ea"/>
                </a:rPr>
                <a:t>IP Range</a:t>
              </a:r>
              <a:r>
                <a:rPr lang="ko-KR" altLang="en-US" sz="1400" b="1" dirty="0">
                  <a:latin typeface="+mn-ea"/>
                  <a:ea typeface="+mn-ea"/>
                </a:rPr>
                <a:t> </a:t>
              </a:r>
              <a:r>
                <a:rPr lang="en-US" altLang="ko-KR" sz="1400" b="1" dirty="0">
                  <a:latin typeface="+mn-ea"/>
                  <a:ea typeface="+mn-ea"/>
                </a:rPr>
                <a:t>: </a:t>
              </a:r>
            </a:p>
            <a:p>
              <a:pPr algn="ctr"/>
              <a:r>
                <a:rPr lang="en-US" altLang="ko-KR" sz="1400" b="1" dirty="0">
                  <a:latin typeface="+mn-ea"/>
                  <a:ea typeface="+mn-ea"/>
                </a:rPr>
                <a:t>10.232.1.128/25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2878" y="3696767"/>
              <a:ext cx="19349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n-ea"/>
                  <a:ea typeface="+mn-ea"/>
                </a:rPr>
                <a:t>Gateway Service</a:t>
              </a:r>
            </a:p>
            <a:p>
              <a:pPr algn="ctr"/>
              <a:r>
                <a:rPr lang="en-US" altLang="ko-KR" sz="1400" b="1" dirty="0">
                  <a:latin typeface="+mn-ea"/>
                  <a:ea typeface="+mn-ea"/>
                </a:rPr>
                <a:t>(VPN, ExpressRoute)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0802" y="3796519"/>
              <a:ext cx="16169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n-ea"/>
                  <a:ea typeface="+mn-ea"/>
                </a:rPr>
                <a:t>WAS Service VM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81338" y="3799289"/>
              <a:ext cx="16062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n-ea"/>
                  <a:ea typeface="+mn-ea"/>
                </a:rPr>
                <a:t>WEB Service VM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94713" y="1425998"/>
              <a:ext cx="24023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n-ea"/>
                </a:rPr>
                <a:t>MS </a:t>
              </a:r>
              <a:r>
                <a:rPr lang="en-US" altLang="ko-KR" sz="1400" b="1" dirty="0">
                  <a:latin typeface="+mn-ea"/>
                  <a:ea typeface="+mn-ea"/>
                </a:rPr>
                <a:t>Azure</a:t>
              </a:r>
              <a:r>
                <a:rPr lang="ko-KR" altLang="en-US" sz="1400" b="1" dirty="0">
                  <a:latin typeface="+mn-ea"/>
                  <a:ea typeface="+mn-ea"/>
                </a:rPr>
                <a:t> </a:t>
              </a:r>
              <a:r>
                <a:rPr lang="en-US" altLang="ko-KR" sz="1400" b="1" dirty="0">
                  <a:latin typeface="+mn-ea"/>
                  <a:ea typeface="+mn-ea"/>
                </a:rPr>
                <a:t>: 10.232.0.0/15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 bwMode="auto">
            <a:xfrm>
              <a:off x="7411069" y="1454573"/>
              <a:ext cx="1836026" cy="278316"/>
            </a:xfrm>
            <a:prstGeom prst="round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350" latinLnBrk="0">
                <a:spcAft>
                  <a:spcPts val="600"/>
                </a:spcAft>
                <a:buSzPct val="120000"/>
              </a:pPr>
              <a:r>
                <a:rPr lang="en-US" altLang="ko-KR" sz="1100" b="1" dirty="0">
                  <a:solidFill>
                    <a:schemeClr val="bg1">
                      <a:lumMod val="95000"/>
                    </a:schemeClr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Tahoma" panose="020B0604030504040204" pitchFamily="34" charset="0"/>
                </a:rPr>
                <a:t>SK </a:t>
              </a:r>
              <a:r>
                <a:rPr lang="ko-KR" altLang="en-US" sz="1100" b="1" dirty="0">
                  <a:solidFill>
                    <a:schemeClr val="bg1">
                      <a:lumMod val="95000"/>
                    </a:schemeClr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Tahoma" panose="020B0604030504040204" pitchFamily="34" charset="0"/>
                </a:rPr>
                <a:t>그룹 전체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 bwMode="auto">
            <a:xfrm>
              <a:off x="7178524" y="1968665"/>
              <a:ext cx="1836026" cy="278316"/>
            </a:xfrm>
            <a:prstGeom prst="round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350" latinLnBrk="0">
                <a:spcAft>
                  <a:spcPts val="600"/>
                </a:spcAft>
                <a:buSzPct val="120000"/>
              </a:pPr>
              <a:r>
                <a:rPr lang="ko-KR" altLang="en-US" sz="1100" b="1">
                  <a:solidFill>
                    <a:schemeClr val="bg1">
                      <a:lumMod val="95000"/>
                    </a:schemeClr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Tahoma" panose="020B0604030504040204" pitchFamily="34" charset="0"/>
                </a:rPr>
                <a:t>고객사</a:t>
              </a:r>
              <a:endParaRPr lang="ko-KR" altLang="en-US" sz="1100" b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 bwMode="auto">
            <a:xfrm>
              <a:off x="6928604" y="2521249"/>
              <a:ext cx="1836026" cy="278316"/>
            </a:xfrm>
            <a:prstGeom prst="round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350" latinLnBrk="0">
                <a:spcAft>
                  <a:spcPts val="600"/>
                </a:spcAft>
                <a:buSzPct val="120000"/>
              </a:pPr>
              <a:r>
                <a:rPr lang="ko-KR" altLang="en-US" sz="1100" b="1">
                  <a:solidFill>
                    <a:schemeClr val="bg1">
                      <a:lumMod val="95000"/>
                    </a:schemeClr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Tahoma" panose="020B0604030504040204" pitchFamily="34" charset="0"/>
                </a:rPr>
                <a:t>서비스</a:t>
              </a:r>
              <a:endParaRPr lang="ko-KR" altLang="en-US" sz="1100" b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 bwMode="auto">
            <a:xfrm>
              <a:off x="7984984" y="3006952"/>
              <a:ext cx="688692" cy="278316"/>
            </a:xfrm>
            <a:prstGeom prst="round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350" latinLnBrk="0">
                <a:spcAft>
                  <a:spcPts val="600"/>
                </a:spcAft>
                <a:buSzPct val="120000"/>
              </a:pPr>
              <a:r>
                <a:rPr lang="ko-KR" altLang="en-US" sz="1100" b="1">
                  <a:solidFill>
                    <a:schemeClr val="bg1">
                      <a:lumMod val="95000"/>
                    </a:schemeClr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Tahoma" panose="020B0604030504040204" pitchFamily="34" charset="0"/>
                </a:rPr>
                <a:t>영역</a:t>
              </a:r>
              <a:endParaRPr lang="ko-KR" altLang="en-US" sz="1100" b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 bwMode="auto">
            <a:xfrm>
              <a:off x="5624479" y="3006952"/>
              <a:ext cx="688692" cy="278316"/>
            </a:xfrm>
            <a:prstGeom prst="round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350" latinLnBrk="0">
                <a:spcAft>
                  <a:spcPts val="600"/>
                </a:spcAft>
                <a:buSzPct val="120000"/>
              </a:pPr>
              <a:r>
                <a:rPr lang="ko-KR" altLang="en-US" sz="1100" b="1">
                  <a:solidFill>
                    <a:schemeClr val="bg1">
                      <a:lumMod val="95000"/>
                    </a:schemeClr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Tahoma" panose="020B0604030504040204" pitchFamily="34" charset="0"/>
                </a:rPr>
                <a:t>영역</a:t>
              </a:r>
              <a:endParaRPr lang="ko-KR" altLang="en-US" sz="1100" b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 bwMode="auto">
            <a:xfrm>
              <a:off x="3259641" y="3006952"/>
              <a:ext cx="688692" cy="278316"/>
            </a:xfrm>
            <a:prstGeom prst="round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350" latinLnBrk="0">
                <a:spcAft>
                  <a:spcPts val="600"/>
                </a:spcAft>
                <a:buSzPct val="120000"/>
              </a:pPr>
              <a:r>
                <a:rPr lang="ko-KR" altLang="en-US" sz="1100" b="1">
                  <a:solidFill>
                    <a:schemeClr val="bg1">
                      <a:lumMod val="95000"/>
                    </a:schemeClr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Tahoma" panose="020B0604030504040204" pitchFamily="34" charset="0"/>
                </a:rPr>
                <a:t>영역</a:t>
              </a:r>
              <a:endParaRPr lang="ko-KR" altLang="en-US" sz="1100" b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8573" y="1315542"/>
              <a:ext cx="413049" cy="332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4822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III.</a:t>
            </a:r>
            <a:r>
              <a:rPr lang="ko-KR" altLang="en-US" dirty="0">
                <a:ea typeface="Tahoma" panose="020B0604030504040204" pitchFamily="34" charset="0"/>
              </a:rPr>
              <a:t>설계 기준</a:t>
            </a:r>
            <a:endParaRPr lang="ko-KR" altLang="en-US" dirty="0">
              <a:ea typeface="+mn-ea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574575" y="6635529"/>
            <a:ext cx="331425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6212996" y="158130"/>
            <a:ext cx="336157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1. IP </a:t>
            </a:r>
            <a:r>
              <a:rPr lang="ko-KR" altLang="en-US" sz="1700" dirty="0">
                <a:ea typeface="Tahoma" panose="020B0604030504040204" pitchFamily="34" charset="0"/>
              </a:rPr>
              <a:t>설계 </a:t>
            </a:r>
            <a:r>
              <a:rPr lang="en-US" altLang="ko-KR" sz="1700" dirty="0">
                <a:ea typeface="Tahoma" panose="020B0604030504040204" pitchFamily="34" charset="0"/>
              </a:rPr>
              <a:t>(Private)</a:t>
            </a:r>
            <a:endParaRPr lang="ko-KR" altLang="en-US" sz="1700" dirty="0">
              <a:ea typeface="+mn-ea"/>
            </a:endParaRPr>
          </a:p>
        </p:txBody>
      </p:sp>
      <p:sp>
        <p:nvSpPr>
          <p:cNvPr id="74" name="내용 개체 틀 1"/>
          <p:cNvSpPr>
            <a:spLocks noGrp="1"/>
          </p:cNvSpPr>
          <p:nvPr>
            <p:ph idx="1"/>
          </p:nvPr>
        </p:nvSpPr>
        <p:spPr>
          <a:xfrm>
            <a:off x="272480" y="620687"/>
            <a:ext cx="9220200" cy="1069163"/>
          </a:xfrm>
        </p:spPr>
        <p:txBody>
          <a:bodyPr/>
          <a:lstStyle/>
          <a:p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Hybrid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및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Private Cloud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는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고객사별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 사설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IP Range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할당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/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운영 관리</a:t>
            </a:r>
            <a:endParaRPr lang="en-US" altLang="ko-KR" sz="1400" dirty="0">
              <a:solidFill>
                <a:prstClr val="black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MS Azure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사설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IP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대역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: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10.232.0.0/15, 10.234.0.0/16, 10.242.0.0/16</a:t>
            </a:r>
          </a:p>
          <a:p>
            <a:r>
              <a:rPr lang="en-US" altLang="ko-KR" sz="10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 * AWS </a:t>
            </a:r>
            <a:r>
              <a:rPr lang="ko-KR" altLang="en-US" sz="10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사설 </a:t>
            </a:r>
            <a:r>
              <a:rPr lang="en-US" altLang="ko-KR" sz="10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IP</a:t>
            </a:r>
            <a:r>
              <a:rPr lang="ko-KR" altLang="en-US" sz="10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대역 </a:t>
            </a:r>
            <a:r>
              <a:rPr lang="en-US" altLang="ko-KR" sz="10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: 10.237.0.0/16, 10.238.0.0/15, 10.243.0.0/16</a:t>
            </a:r>
          </a:p>
          <a:p>
            <a:r>
              <a:rPr lang="en-US" altLang="ko-KR" sz="10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 * GCP </a:t>
            </a:r>
            <a:r>
              <a:rPr lang="ko-KR" altLang="en-US" sz="10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사설 </a:t>
            </a:r>
            <a:r>
              <a:rPr lang="en-US" altLang="ko-KR" sz="10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IP</a:t>
            </a:r>
            <a:r>
              <a:rPr lang="ko-KR" altLang="en-US" sz="10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대역 </a:t>
            </a:r>
            <a:r>
              <a:rPr lang="en-US" altLang="ko-KR" sz="10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: 10.231.0.0/16</a:t>
            </a:r>
          </a:p>
          <a:p>
            <a:r>
              <a:rPr lang="en-US" altLang="ko-KR" sz="10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 * IBM 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Softlayer</a:t>
            </a:r>
            <a:r>
              <a:rPr lang="en-US" altLang="ko-KR" sz="10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사설 </a:t>
            </a:r>
            <a:r>
              <a:rPr lang="en-US" altLang="ko-KR" sz="10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IP</a:t>
            </a:r>
            <a:r>
              <a:rPr lang="ko-KR" altLang="en-US" sz="10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대역</a:t>
            </a:r>
            <a:r>
              <a:rPr lang="en-US" altLang="ko-KR" sz="10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: 10.178.0.0/15</a:t>
            </a: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20011"/>
              </p:ext>
            </p:extLst>
          </p:nvPr>
        </p:nvGraphicFramePr>
        <p:xfrm>
          <a:off x="302904" y="4030932"/>
          <a:ext cx="9489489" cy="259499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00744">
                  <a:extLst>
                    <a:ext uri="{9D8B030D-6E8A-4147-A177-3AD203B41FA5}">
                      <a16:colId xmlns:a16="http://schemas.microsoft.com/office/drawing/2014/main" val="2162751037"/>
                    </a:ext>
                  </a:extLst>
                </a:gridCol>
                <a:gridCol w="661448">
                  <a:extLst>
                    <a:ext uri="{9D8B030D-6E8A-4147-A177-3AD203B41FA5}">
                      <a16:colId xmlns:a16="http://schemas.microsoft.com/office/drawing/2014/main" val="3066805727"/>
                    </a:ext>
                  </a:extLst>
                </a:gridCol>
                <a:gridCol w="805525">
                  <a:extLst>
                    <a:ext uri="{9D8B030D-6E8A-4147-A177-3AD203B41FA5}">
                      <a16:colId xmlns:a16="http://schemas.microsoft.com/office/drawing/2014/main" val="1814001776"/>
                    </a:ext>
                  </a:extLst>
                </a:gridCol>
                <a:gridCol w="805525">
                  <a:extLst>
                    <a:ext uri="{9D8B030D-6E8A-4147-A177-3AD203B41FA5}">
                      <a16:colId xmlns:a16="http://schemas.microsoft.com/office/drawing/2014/main" val="4129519122"/>
                    </a:ext>
                  </a:extLst>
                </a:gridCol>
                <a:gridCol w="838271">
                  <a:extLst>
                    <a:ext uri="{9D8B030D-6E8A-4147-A177-3AD203B41FA5}">
                      <a16:colId xmlns:a16="http://schemas.microsoft.com/office/drawing/2014/main" val="3630850879"/>
                    </a:ext>
                  </a:extLst>
                </a:gridCol>
                <a:gridCol w="648350">
                  <a:extLst>
                    <a:ext uri="{9D8B030D-6E8A-4147-A177-3AD203B41FA5}">
                      <a16:colId xmlns:a16="http://schemas.microsoft.com/office/drawing/2014/main" val="1343736580"/>
                    </a:ext>
                  </a:extLst>
                </a:gridCol>
                <a:gridCol w="779330">
                  <a:extLst>
                    <a:ext uri="{9D8B030D-6E8A-4147-A177-3AD203B41FA5}">
                      <a16:colId xmlns:a16="http://schemas.microsoft.com/office/drawing/2014/main" val="2555848532"/>
                    </a:ext>
                  </a:extLst>
                </a:gridCol>
                <a:gridCol w="661448">
                  <a:extLst>
                    <a:ext uri="{9D8B030D-6E8A-4147-A177-3AD203B41FA5}">
                      <a16:colId xmlns:a16="http://schemas.microsoft.com/office/drawing/2014/main" val="949160414"/>
                    </a:ext>
                  </a:extLst>
                </a:gridCol>
                <a:gridCol w="838271">
                  <a:extLst>
                    <a:ext uri="{9D8B030D-6E8A-4147-A177-3AD203B41FA5}">
                      <a16:colId xmlns:a16="http://schemas.microsoft.com/office/drawing/2014/main" val="2274289727"/>
                    </a:ext>
                  </a:extLst>
                </a:gridCol>
                <a:gridCol w="720389">
                  <a:extLst>
                    <a:ext uri="{9D8B030D-6E8A-4147-A177-3AD203B41FA5}">
                      <a16:colId xmlns:a16="http://schemas.microsoft.com/office/drawing/2014/main" val="3912588880"/>
                    </a:ext>
                  </a:extLst>
                </a:gridCol>
                <a:gridCol w="779330">
                  <a:extLst>
                    <a:ext uri="{9D8B030D-6E8A-4147-A177-3AD203B41FA5}">
                      <a16:colId xmlns:a16="http://schemas.microsoft.com/office/drawing/2014/main" val="156777112"/>
                    </a:ext>
                  </a:extLst>
                </a:gridCol>
                <a:gridCol w="779330">
                  <a:extLst>
                    <a:ext uri="{9D8B030D-6E8A-4147-A177-3AD203B41FA5}">
                      <a16:colId xmlns:a16="http://schemas.microsoft.com/office/drawing/2014/main" val="2852692226"/>
                    </a:ext>
                  </a:extLst>
                </a:gridCol>
                <a:gridCol w="471528">
                  <a:extLst>
                    <a:ext uri="{9D8B030D-6E8A-4147-A177-3AD203B41FA5}">
                      <a16:colId xmlns:a16="http://schemas.microsoft.com/office/drawing/2014/main" val="2177523928"/>
                    </a:ext>
                  </a:extLst>
                </a:gridCol>
              </a:tblGrid>
              <a:tr h="238308">
                <a:tc gridSpan="1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IP Range</a:t>
                      </a:r>
                    </a:p>
                  </a:txBody>
                  <a:tcPr marL="6371" marR="6371" marT="637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100" b="1" kern="120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+mn-cs"/>
                        </a:rPr>
                        <a:t>비고　</a:t>
                      </a:r>
                    </a:p>
                  </a:txBody>
                  <a:tcPr marL="6371" marR="6371" marT="637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694608"/>
                  </a:ext>
                </a:extLst>
              </a:tr>
              <a:tr h="238308"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6371" marR="6371" marT="637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100" b="1" kern="120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+mn-cs"/>
                        </a:rPr>
                        <a:t>운영</a:t>
                      </a:r>
                    </a:p>
                  </a:txBody>
                  <a:tcPr marL="6371" marR="6371" marT="637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100" b="1" kern="120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+mn-cs"/>
                        </a:rPr>
                        <a:t>개발</a:t>
                      </a:r>
                    </a:p>
                  </a:txBody>
                  <a:tcPr marL="6371" marR="6371" marT="637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092583"/>
                  </a:ext>
                </a:extLst>
              </a:tr>
              <a:tr h="2383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effectLst/>
                        </a:rPr>
                        <a:t>고객사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전체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Virtual </a:t>
                      </a:r>
                    </a:p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Network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서비스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Gateway </a:t>
                      </a:r>
                    </a:p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Subnet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WAS </a:t>
                      </a:r>
                    </a:p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Subnet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WEB </a:t>
                      </a:r>
                    </a:p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Subnet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DB </a:t>
                      </a:r>
                    </a:p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Subnet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Gateway </a:t>
                      </a:r>
                    </a:p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Subnet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WAS </a:t>
                      </a:r>
                    </a:p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Subnet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WEB </a:t>
                      </a:r>
                    </a:p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Subnet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DB </a:t>
                      </a:r>
                    </a:p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Subnet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extLst>
                  <a:ext uri="{0D108BD9-81ED-4DB2-BD59-A6C34878D82A}">
                    <a16:rowId xmlns:a16="http://schemas.microsoft.com/office/drawing/2014/main" val="1173767334"/>
                  </a:ext>
                </a:extLst>
              </a:tr>
              <a:tr h="238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SK</a:t>
                      </a:r>
                    </a:p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이노베이션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10.232.0.0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10.232.0.0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/22</a:t>
                      </a:r>
                    </a:p>
                  </a:txBody>
                  <a:tcPr marL="6371" marR="6371" marT="6371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IPF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10.232.0.0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10.232.1.0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10.232.1.128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10.232.2.0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10.232.3.64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10.232.3.128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10.232.3.192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extLst>
                  <a:ext uri="{0D108BD9-81ED-4DB2-BD59-A6C34878D82A}">
                    <a16:rowId xmlns:a16="http://schemas.microsoft.com/office/drawing/2014/main" val="157603636"/>
                  </a:ext>
                </a:extLst>
              </a:tr>
              <a:tr h="238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10.232.4.0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ERP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10.232.4.0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10.232.5.0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10.232.5.0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10.232.6.0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10.232.7.0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10.232.7.64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10.232.7.128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10.232.7.192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extLst>
                  <a:ext uri="{0D108BD9-81ED-4DB2-BD59-A6C34878D82A}">
                    <a16:rowId xmlns:a16="http://schemas.microsoft.com/office/drawing/2014/main" val="2043125010"/>
                  </a:ext>
                </a:extLst>
              </a:tr>
              <a:tr h="238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SK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건설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10.232.32.0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10.232.32.0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IPF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10.232.32.0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10.232.33.0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10.232.33.128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10.232.34.0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10.232.35.0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10.232.35.64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10.232.35.128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10.232.35.192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extLst>
                  <a:ext uri="{0D108BD9-81ED-4DB2-BD59-A6C34878D82A}">
                    <a16:rowId xmlns:a16="http://schemas.microsoft.com/office/drawing/2014/main" val="1878265081"/>
                  </a:ext>
                </a:extLst>
              </a:tr>
              <a:tr h="238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10.232.36.0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ERP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10.232.36.0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10.232.37.0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10.232.37.128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10.232.38.0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10.232.39.0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10.232.39.64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10.232.39.128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10.232.39.192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/26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extLst>
                  <a:ext uri="{0D108BD9-81ED-4DB2-BD59-A6C34878D82A}">
                    <a16:rowId xmlns:a16="http://schemas.microsoft.com/office/drawing/2014/main" val="1932038786"/>
                  </a:ext>
                </a:extLst>
              </a:tr>
              <a:tr h="238308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〮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extLst>
                  <a:ext uri="{0D108BD9-81ED-4DB2-BD59-A6C34878D82A}">
                    <a16:rowId xmlns:a16="http://schemas.microsoft.com/office/drawing/2014/main" val="2697595440"/>
                  </a:ext>
                </a:extLst>
              </a:tr>
              <a:tr h="238308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〮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extLst>
                  <a:ext uri="{0D108BD9-81ED-4DB2-BD59-A6C34878D82A}">
                    <a16:rowId xmlns:a16="http://schemas.microsoft.com/office/drawing/2014/main" val="4102343730"/>
                  </a:ext>
                </a:extLst>
              </a:tr>
              <a:tr h="238308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〮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1" marR="6371" marT="6371" marB="0" anchor="ctr"/>
                </a:tc>
                <a:extLst>
                  <a:ext uri="{0D108BD9-81ED-4DB2-BD59-A6C34878D82A}">
                    <a16:rowId xmlns:a16="http://schemas.microsoft.com/office/drawing/2014/main" val="1735814576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409346" y="3698222"/>
            <a:ext cx="35766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 err="1">
                <a:latin typeface="+mn-ea"/>
                <a:ea typeface="+mn-ea"/>
              </a:rPr>
              <a:t>고객사</a:t>
            </a:r>
            <a:r>
              <a:rPr lang="ko-KR" altLang="en-US" sz="1200" dirty="0">
                <a:latin typeface="+mn-ea"/>
                <a:ea typeface="+mn-ea"/>
              </a:rPr>
              <a:t> 내부 서비스 별 사설 </a:t>
            </a:r>
            <a:r>
              <a:rPr lang="en-US" altLang="ko-KR" sz="1200" dirty="0">
                <a:latin typeface="+mn-ea"/>
                <a:ea typeface="+mn-ea"/>
              </a:rPr>
              <a:t>IP </a:t>
            </a:r>
            <a:r>
              <a:rPr lang="ko-KR" altLang="en-US" sz="1200" dirty="0">
                <a:latin typeface="+mn-ea"/>
                <a:ea typeface="+mn-ea"/>
              </a:rPr>
              <a:t>세부 설계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예시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45866"/>
              </p:ext>
            </p:extLst>
          </p:nvPr>
        </p:nvGraphicFramePr>
        <p:xfrm>
          <a:off x="302904" y="2025438"/>
          <a:ext cx="5740399" cy="138040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16982">
                  <a:extLst>
                    <a:ext uri="{9D8B030D-6E8A-4147-A177-3AD203B41FA5}">
                      <a16:colId xmlns:a16="http://schemas.microsoft.com/office/drawing/2014/main" val="1843283473"/>
                    </a:ext>
                  </a:extLst>
                </a:gridCol>
                <a:gridCol w="1053517">
                  <a:extLst>
                    <a:ext uri="{9D8B030D-6E8A-4147-A177-3AD203B41FA5}">
                      <a16:colId xmlns:a16="http://schemas.microsoft.com/office/drawing/2014/main" val="4083333987"/>
                    </a:ext>
                  </a:extLst>
                </a:gridCol>
                <a:gridCol w="685421">
                  <a:extLst>
                    <a:ext uri="{9D8B030D-6E8A-4147-A177-3AD203B41FA5}">
                      <a16:colId xmlns:a16="http://schemas.microsoft.com/office/drawing/2014/main" val="2093377532"/>
                    </a:ext>
                  </a:extLst>
                </a:gridCol>
                <a:gridCol w="1066210">
                  <a:extLst>
                    <a:ext uri="{9D8B030D-6E8A-4147-A177-3AD203B41FA5}">
                      <a16:colId xmlns:a16="http://schemas.microsoft.com/office/drawing/2014/main" val="1653890813"/>
                    </a:ext>
                  </a:extLst>
                </a:gridCol>
                <a:gridCol w="1132848">
                  <a:extLst>
                    <a:ext uri="{9D8B030D-6E8A-4147-A177-3AD203B41FA5}">
                      <a16:colId xmlns:a16="http://schemas.microsoft.com/office/drawing/2014/main" val="3521851705"/>
                    </a:ext>
                  </a:extLst>
                </a:gridCol>
                <a:gridCol w="685421">
                  <a:extLst>
                    <a:ext uri="{9D8B030D-6E8A-4147-A177-3AD203B41FA5}">
                      <a16:colId xmlns:a16="http://schemas.microsoft.com/office/drawing/2014/main" val="1468010249"/>
                    </a:ext>
                  </a:extLst>
                </a:gridCol>
              </a:tblGrid>
              <a:tr h="2450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</a:rPr>
                        <a:t>고객사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대역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</a:rPr>
                        <a:t>고객사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대역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928617"/>
                  </a:ext>
                </a:extLst>
              </a:tr>
              <a:tr h="228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</a:t>
                      </a:r>
                      <a:r>
                        <a:rPr lang="ko-KR" altLang="en-US" sz="900" u="none" strike="noStrike" dirty="0">
                          <a:effectLst/>
                        </a:rPr>
                        <a:t>이노베이션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10.232.0.0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SK 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10.232.128.0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8639349"/>
                  </a:ext>
                </a:extLst>
              </a:tr>
              <a:tr h="228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</a:t>
                      </a:r>
                      <a:r>
                        <a:rPr lang="ko-KR" altLang="en-US" sz="900" u="none" strike="noStrike" dirty="0">
                          <a:effectLst/>
                        </a:rPr>
                        <a:t>건설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10.232.32.0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SK 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10.232.160.0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1726571"/>
                  </a:ext>
                </a:extLst>
              </a:tr>
              <a:tr h="228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 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10.232.64.0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SK 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10.232.192.0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8557898"/>
                  </a:ext>
                </a:extLst>
              </a:tr>
              <a:tr h="228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 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10.232.96.0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SK 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10.232.224.0</a:t>
                      </a: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/19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5527586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462402" y="1745562"/>
            <a:ext cx="280237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 err="1">
                <a:latin typeface="+mn-ea"/>
                <a:ea typeface="+mn-ea"/>
              </a:rPr>
              <a:t>고객사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별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Cloud </a:t>
            </a:r>
            <a:r>
              <a:rPr lang="ko-KR" altLang="en-US" sz="1200" dirty="0">
                <a:latin typeface="+mn-ea"/>
                <a:ea typeface="+mn-ea"/>
              </a:rPr>
              <a:t>사설 </a:t>
            </a:r>
            <a:r>
              <a:rPr lang="en-US" altLang="ko-KR" sz="1200" dirty="0">
                <a:latin typeface="+mn-ea"/>
                <a:ea typeface="+mn-ea"/>
              </a:rPr>
              <a:t>IP </a:t>
            </a:r>
            <a:r>
              <a:rPr lang="ko-KR" altLang="en-US" sz="1200" dirty="0">
                <a:latin typeface="+mn-ea"/>
                <a:ea typeface="+mn-ea"/>
              </a:rPr>
              <a:t>설계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예시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5232" y="3399190"/>
            <a:ext cx="242887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0" dirty="0">
                <a:latin typeface="+mn-ea"/>
                <a:ea typeface="+mn-ea"/>
              </a:rPr>
              <a:t>* 10.232.0.0/16</a:t>
            </a:r>
            <a:r>
              <a:rPr lang="ko-KR" altLang="en-US" sz="1000" b="0" dirty="0">
                <a:latin typeface="+mn-ea"/>
                <a:ea typeface="+mn-ea"/>
              </a:rPr>
              <a:t>은 예비대역으로 남겨둠</a:t>
            </a:r>
          </a:p>
        </p:txBody>
      </p:sp>
    </p:spTree>
    <p:extLst>
      <p:ext uri="{BB962C8B-B14F-4D97-AF65-F5344CB8AC3E}">
        <p14:creationId xmlns:p14="http://schemas.microsoft.com/office/powerpoint/2010/main" val="518136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III.</a:t>
            </a:r>
            <a:r>
              <a:rPr lang="ko-KR" altLang="en-US" dirty="0">
                <a:ea typeface="Tahoma" panose="020B0604030504040204" pitchFamily="34" charset="0"/>
              </a:rPr>
              <a:t>설계 기준</a:t>
            </a:r>
            <a:endParaRPr lang="ko-KR" altLang="en-US" dirty="0">
              <a:ea typeface="+mn-ea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574575" y="6635529"/>
            <a:ext cx="331425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6212996" y="158130"/>
            <a:ext cx="336157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2. </a:t>
            </a:r>
            <a:r>
              <a:rPr lang="ko-KR" altLang="en-US" sz="1700" dirty="0">
                <a:ea typeface="Tahoma" panose="020B0604030504040204" pitchFamily="34" charset="0"/>
              </a:rPr>
              <a:t>표준 </a:t>
            </a:r>
            <a:r>
              <a:rPr lang="en-US" altLang="ko-KR" sz="1700" dirty="0">
                <a:ea typeface="Tahoma" panose="020B0604030504040204" pitchFamily="34" charset="0"/>
              </a:rPr>
              <a:t>Naming Rule</a:t>
            </a:r>
            <a:endParaRPr lang="ko-KR" altLang="en-US" sz="1700" dirty="0">
              <a:ea typeface="+mn-ea"/>
            </a:endParaRPr>
          </a:p>
        </p:txBody>
      </p:sp>
      <p:sp>
        <p:nvSpPr>
          <p:cNvPr id="75" name="Text Placeholder 2"/>
          <p:cNvSpPr txBox="1">
            <a:spLocks/>
          </p:cNvSpPr>
          <p:nvPr/>
        </p:nvSpPr>
        <p:spPr>
          <a:xfrm>
            <a:off x="308098" y="661194"/>
            <a:ext cx="9469438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MS Azure Network 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자원은 다음과 같은 표준 명명 규칙을 적용함</a:t>
            </a:r>
            <a:endParaRPr lang="en-US" altLang="ko-KR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144684" y="1288473"/>
            <a:ext cx="7344820" cy="12302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68883" y="1288473"/>
            <a:ext cx="1675801" cy="12302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Resource Group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Name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94314" y="1425870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고객사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42721" y="1845422"/>
            <a:ext cx="9012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SK</a:t>
            </a:r>
            <a:r>
              <a:rPr lang="ko-KR" altLang="en-US" sz="900" b="1" dirty="0">
                <a:latin typeface="+mn-ea"/>
              </a:rPr>
              <a:t>이노베이션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-&gt;’ski’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38740" y="1858196"/>
            <a:ext cx="9172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Korea central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-&gt;’kc’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6197" y="1837934"/>
            <a:ext cx="10679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Resource Group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rg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36177" y="1420328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CSP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408975" y="1425870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Region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206997" y="2199020"/>
            <a:ext cx="3948545" cy="2815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※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예시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) ski-</a:t>
            </a: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ms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-kc-</a:t>
            </a: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rg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-p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144684" y="2635199"/>
            <a:ext cx="7344820" cy="12302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68883" y="2635199"/>
            <a:ext cx="1675801" cy="12302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VPN Gateway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Name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294314" y="2772596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고객사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242721" y="3192148"/>
            <a:ext cx="9012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SK</a:t>
            </a:r>
            <a:r>
              <a:rPr lang="ko-KR" altLang="en-US" sz="900" b="1" dirty="0">
                <a:latin typeface="+mn-ea"/>
              </a:rPr>
              <a:t>이노베이션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-&gt;’ski’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304928" y="3204922"/>
            <a:ext cx="9172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Korea central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-&gt;’kc’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316011" y="3184660"/>
            <a:ext cx="10406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Virtual network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vnet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490123" y="3184660"/>
            <a:ext cx="7761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Subnet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gwsnet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565350" y="3204922"/>
            <a:ext cx="7152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VPN G/W</a:t>
            </a:r>
          </a:p>
          <a:p>
            <a:pPr algn="ctr"/>
            <a:r>
              <a:rPr lang="en-US" altLang="ko-KR" sz="900" b="1" dirty="0">
                <a:latin typeface="+mn-ea"/>
              </a:rPr>
              <a:t>-&gt;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336177" y="2767054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CSP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4408975" y="2772596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Region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450838" y="2767054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자원구분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492701" y="2772596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자원구분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151246" y="3997337"/>
            <a:ext cx="7344820" cy="12302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75445" y="3997337"/>
            <a:ext cx="1675801" cy="12302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ExpressRoute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Name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2300876" y="4134734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고객사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49283" y="4554286"/>
            <a:ext cx="9012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SK</a:t>
            </a:r>
            <a:r>
              <a:rPr lang="ko-KR" altLang="en-US" sz="900" b="1" dirty="0">
                <a:latin typeface="+mn-ea"/>
              </a:rPr>
              <a:t>이노베이션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-&gt;’ski’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304928" y="4567060"/>
            <a:ext cx="9172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Korea central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-&gt;’kc’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374522" y="4546798"/>
            <a:ext cx="9236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ExpressRoute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er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561457" y="4546798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Number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-&gt;’001’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4364537" y="4129192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Region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5437335" y="4134734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자원구분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479198" y="4129192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일련번호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2157808" y="5355422"/>
            <a:ext cx="7344820" cy="12302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82007" y="5355422"/>
            <a:ext cx="1675801" cy="12302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Virtual WAN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Name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307438" y="5492819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고객사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255845" y="5912371"/>
            <a:ext cx="9012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SK</a:t>
            </a:r>
            <a:r>
              <a:rPr lang="ko-KR" altLang="en-US" sz="900" b="1" dirty="0">
                <a:latin typeface="+mn-ea"/>
              </a:rPr>
              <a:t>이노베이션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-&gt;’ski’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304928" y="5925145"/>
            <a:ext cx="9172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Korea central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-&gt;’kc’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396964" y="5904883"/>
            <a:ext cx="8787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Virtual WAN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vwan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561457" y="5904883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Number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-&gt;’001’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364537" y="5487277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Region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437335" y="5492819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자원구분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6479198" y="5487277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일련번호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5206996" y="3540929"/>
            <a:ext cx="3948545" cy="2815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※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예시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) ski-</a:t>
            </a: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ms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-kc-</a:t>
            </a: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rg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vnet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gwsnet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vnetgw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-p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5206995" y="4899014"/>
            <a:ext cx="3948545" cy="2815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※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예시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) ski-ms-kc-er-001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5206994" y="6261243"/>
            <a:ext cx="3948545" cy="2815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※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예시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) ski-ms-kc-vwan-001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7534564" y="2767054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자원구분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382516" y="3214879"/>
            <a:ext cx="7184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MS Azure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ms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450838" y="1429198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자원구분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537059" y="1798289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Prod -&gt; ‘p’</a:t>
            </a:r>
          </a:p>
          <a:p>
            <a:pPr algn="ctr"/>
            <a:r>
              <a:rPr lang="en-US" altLang="ko-KR" sz="900" b="1" dirty="0">
                <a:latin typeface="+mn-ea"/>
              </a:rPr>
              <a:t>Dev -&gt; ‘d’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6507389" y="1428678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시스템유형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415067" y="1853661"/>
            <a:ext cx="7184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MS Azure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ms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8553400" y="2770176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시스템유형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570140" y="3187782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Prod -&gt; ‘p’</a:t>
            </a:r>
          </a:p>
          <a:p>
            <a:pPr algn="ctr"/>
            <a:r>
              <a:rPr lang="en-US" altLang="ko-KR" sz="900" b="1" dirty="0">
                <a:latin typeface="+mn-ea"/>
              </a:rPr>
              <a:t>Dev -&gt; ‘d’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3339037" y="4131962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CSP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385376" y="4579787"/>
            <a:ext cx="7184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MS Azure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ms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3336571" y="5492163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CSP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382910" y="5939988"/>
            <a:ext cx="7184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MS Azure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ms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9920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III.</a:t>
            </a:r>
            <a:r>
              <a:rPr lang="ko-KR" altLang="en-US" dirty="0">
                <a:ea typeface="Tahoma" panose="020B0604030504040204" pitchFamily="34" charset="0"/>
              </a:rPr>
              <a:t>설계 기준</a:t>
            </a:r>
            <a:endParaRPr lang="ko-KR" altLang="en-US" dirty="0">
              <a:ea typeface="+mn-ea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574575" y="6635529"/>
            <a:ext cx="331425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6212996" y="158130"/>
            <a:ext cx="336157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2. </a:t>
            </a:r>
            <a:r>
              <a:rPr lang="ko-KR" altLang="en-US" sz="1700" dirty="0">
                <a:ea typeface="Tahoma" panose="020B0604030504040204" pitchFamily="34" charset="0"/>
              </a:rPr>
              <a:t>표준 </a:t>
            </a:r>
            <a:r>
              <a:rPr lang="en-US" altLang="ko-KR" sz="1700" dirty="0">
                <a:ea typeface="Tahoma" panose="020B0604030504040204" pitchFamily="34" charset="0"/>
              </a:rPr>
              <a:t>Naming Rule</a:t>
            </a:r>
            <a:endParaRPr lang="ko-KR" altLang="en-US" sz="1700" dirty="0">
              <a:ea typeface="+mn-ea"/>
            </a:endParaRPr>
          </a:p>
        </p:txBody>
      </p:sp>
      <p:sp>
        <p:nvSpPr>
          <p:cNvPr id="75" name="Text Placeholder 2"/>
          <p:cNvSpPr txBox="1">
            <a:spLocks/>
          </p:cNvSpPr>
          <p:nvPr/>
        </p:nvSpPr>
        <p:spPr>
          <a:xfrm>
            <a:off x="308098" y="661194"/>
            <a:ext cx="9469438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MS Azure Network 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자원은 다음과 같은 표준 명명 규칙을 적용함</a:t>
            </a:r>
            <a:endParaRPr lang="en-US" altLang="ko-KR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144684" y="1288473"/>
            <a:ext cx="7344820" cy="12302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8883" y="1288473"/>
            <a:ext cx="1675801" cy="12302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Virtual Network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Name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294314" y="1425870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고객사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42721" y="1845422"/>
            <a:ext cx="9012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SK</a:t>
            </a:r>
            <a:r>
              <a:rPr lang="ko-KR" altLang="en-US" sz="900" b="1" dirty="0">
                <a:latin typeface="+mn-ea"/>
              </a:rPr>
              <a:t>이노베이션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-&gt;’ski’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78548" y="1858196"/>
            <a:ext cx="9172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Korea central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-&gt;’kc’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338157" y="1420328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Region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10955" y="1425870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자원구분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206997" y="2199020"/>
            <a:ext cx="3948545" cy="2815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※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예시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) ski-ms-kc-rg-vnet-erp-001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144684" y="2635199"/>
            <a:ext cx="7344820" cy="12302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8883" y="2635199"/>
            <a:ext cx="1675801" cy="12302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Subnet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Name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294314" y="2772596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고객사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42721" y="3192148"/>
            <a:ext cx="9012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SK</a:t>
            </a:r>
            <a:r>
              <a:rPr lang="ko-KR" altLang="en-US" sz="900" b="1" dirty="0">
                <a:latin typeface="+mn-ea"/>
              </a:rPr>
              <a:t>이노베이션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-&gt;’ski’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78548" y="3204922"/>
            <a:ext cx="9172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Korea central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-&gt;’kc’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406676" y="3184660"/>
            <a:ext cx="10615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Virtual Network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vnet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567803" y="3171671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Subnet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snet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338157" y="2767054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Region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410955" y="2772596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자원구분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452818" y="2767054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자원구분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494681" y="2772596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업무시스템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2151246" y="3997337"/>
            <a:ext cx="7344820" cy="12302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75445" y="3997337"/>
            <a:ext cx="1675801" cy="12302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Network Security Group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Name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300876" y="4134734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고객사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249283" y="4554286"/>
            <a:ext cx="9012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SK</a:t>
            </a:r>
            <a:r>
              <a:rPr lang="ko-KR" altLang="en-US" sz="900" b="1" dirty="0">
                <a:latin typeface="+mn-ea"/>
              </a:rPr>
              <a:t>이노베이션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-&gt;’ski’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85110" y="4567060"/>
            <a:ext cx="9172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Korea central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-&gt;’kc’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296195" y="4546798"/>
            <a:ext cx="10406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Virtual network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vnet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70492" y="4513546"/>
            <a:ext cx="5758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NSG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nsg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672759" y="4517182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Number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-&gt;’001’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344719" y="4129192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Region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417517" y="4134734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자원구분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459380" y="4129192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자원구분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501243" y="4134734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업무시스템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2157808" y="5355422"/>
            <a:ext cx="7344820" cy="12302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82007" y="5355422"/>
            <a:ext cx="1675801" cy="12302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Load Balancer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Name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307438" y="5492819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고객사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55845" y="5912371"/>
            <a:ext cx="9012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SK</a:t>
            </a:r>
            <a:r>
              <a:rPr lang="ko-KR" altLang="en-US" sz="900" b="1" dirty="0">
                <a:latin typeface="+mn-ea"/>
              </a:rPr>
              <a:t>이노베이션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-&gt;’ski’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291672" y="5925145"/>
            <a:ext cx="9172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Korea central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-&gt;’kc’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302757" y="5904883"/>
            <a:ext cx="10406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Virtual network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vnet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08740" y="5871631"/>
            <a:ext cx="9124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Load Balance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lb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29038" y="5891893"/>
            <a:ext cx="5613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ERP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erp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351281" y="5487277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Region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424079" y="5492819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자원구분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6465942" y="5487277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자원구분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7507805" y="5492819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업무시스템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5206996" y="3540929"/>
            <a:ext cx="3948545" cy="2815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※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예시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) ski-ms-kc-rg-vnet-snet-erp-001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206995" y="4899014"/>
            <a:ext cx="3948545" cy="2815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※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예시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) ski-ms-kc-rg-vnet-nsg-erp-001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206994" y="6261243"/>
            <a:ext cx="3948545" cy="2815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※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예시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) ski-ms-kc-rg-vnet-lb-erp-001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536544" y="2767054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일련번호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604673" y="3151409"/>
            <a:ext cx="5613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ERP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erp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8547466" y="4151000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일련번호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613007" y="4483801"/>
            <a:ext cx="5613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ERP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erp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547466" y="5487277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일련번호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618801" y="5861430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Number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-&gt;’001’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448458" y="1420328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+mn-ea"/>
              </a:rPr>
              <a:t>업무시스템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485767" y="1430687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일련번호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248438" y="1832392"/>
            <a:ext cx="10615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Virtual Network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vnet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505660" y="1802282"/>
            <a:ext cx="5613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ERP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erp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530358" y="1837934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Number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-&gt;’001’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551766" y="3187492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Number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-&gt;’001’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3336177" y="1420328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CSP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336177" y="2767054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CSP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382516" y="3214879"/>
            <a:ext cx="7184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MS Azure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ms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415067" y="1853661"/>
            <a:ext cx="7184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MS Azure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ms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339037" y="4131962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CSP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385376" y="4579787"/>
            <a:ext cx="7184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MS Azure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ms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3336571" y="5492163"/>
            <a:ext cx="798022" cy="315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CSP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382910" y="5939988"/>
            <a:ext cx="7184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MS Azure</a:t>
            </a:r>
          </a:p>
          <a:p>
            <a:pPr algn="ctr"/>
            <a:r>
              <a:rPr lang="en-US" altLang="ko-KR" sz="900" b="1" dirty="0">
                <a:latin typeface="+mn-ea"/>
              </a:rPr>
              <a:t>-&gt;’</a:t>
            </a:r>
            <a:r>
              <a:rPr lang="en-US" altLang="ko-KR" sz="900" b="1" dirty="0" err="1">
                <a:latin typeface="+mn-ea"/>
              </a:rPr>
              <a:t>ms</a:t>
            </a:r>
            <a:r>
              <a:rPr lang="en-US" altLang="ko-KR" sz="900" b="1" dirty="0">
                <a:latin typeface="+mn-ea"/>
              </a:rPr>
              <a:t>’</a:t>
            </a:r>
            <a:endParaRPr lang="ko-KR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0548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III.</a:t>
            </a:r>
            <a:r>
              <a:rPr lang="ko-KR" altLang="en-US" dirty="0">
                <a:ea typeface="Tahoma" panose="020B0604030504040204" pitchFamily="34" charset="0"/>
              </a:rPr>
              <a:t>설계 기준</a:t>
            </a:r>
            <a:endParaRPr lang="ko-KR" altLang="en-US" dirty="0">
              <a:ea typeface="+mn-ea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574575" y="6635529"/>
            <a:ext cx="331425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6212996" y="158130"/>
            <a:ext cx="336157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3. Firewall </a:t>
            </a:r>
            <a:r>
              <a:rPr lang="ko-KR" altLang="en-US" sz="1700" dirty="0">
                <a:ea typeface="Tahoma" panose="020B0604030504040204" pitchFamily="34" charset="0"/>
              </a:rPr>
              <a:t>설계</a:t>
            </a:r>
            <a:endParaRPr lang="ko-KR" altLang="en-US" sz="1700" dirty="0">
              <a:ea typeface="+mn-ea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08098" y="643940"/>
            <a:ext cx="9469438" cy="572383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Azure Firewall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이 중앙에서 전체 정책 관리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, NSGs</a:t>
            </a:r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(Network Security Group)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으로 각 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Zone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별 정책 관리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, ASG</a:t>
            </a:r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(Application Security Group)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는 각 그룹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또는 서비스 별 정책 관리</a:t>
            </a:r>
          </a:p>
        </p:txBody>
      </p:sp>
      <p:sp>
        <p:nvSpPr>
          <p:cNvPr id="646" name="텍스트 개체 틀 21"/>
          <p:cNvSpPr txBox="1">
            <a:spLocks/>
          </p:cNvSpPr>
          <p:nvPr/>
        </p:nvSpPr>
        <p:spPr bwMode="auto">
          <a:xfrm>
            <a:off x="260054" y="1309291"/>
            <a:ext cx="4536000" cy="288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 defTabSz="914287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구성도</a:t>
            </a:r>
            <a:r>
              <a:rPr lang="en-US" altLang="ko-KR" sz="1400" dirty="0">
                <a:latin typeface="+mn-ea"/>
                <a:ea typeface="+mn-ea"/>
              </a:rPr>
              <a:t> ]</a:t>
            </a:r>
          </a:p>
        </p:txBody>
      </p:sp>
      <p:cxnSp>
        <p:nvCxnSpPr>
          <p:cNvPr id="819" name="꺾인 연결선 15"/>
          <p:cNvCxnSpPr/>
          <p:nvPr/>
        </p:nvCxnSpPr>
        <p:spPr>
          <a:xfrm flipV="1">
            <a:off x="3345917" y="2918985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꺾인 연결선 15"/>
          <p:cNvCxnSpPr/>
          <p:nvPr/>
        </p:nvCxnSpPr>
        <p:spPr>
          <a:xfrm flipV="1">
            <a:off x="879894" y="2380926"/>
            <a:ext cx="4183812" cy="17252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" name="구름 820"/>
          <p:cNvSpPr/>
          <p:nvPr/>
        </p:nvSpPr>
        <p:spPr>
          <a:xfrm>
            <a:off x="272480" y="2054889"/>
            <a:ext cx="664689" cy="519004"/>
          </a:xfrm>
          <a:prstGeom prst="cloud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3792"/>
            <a:r>
              <a:rPr lang="en-US" altLang="ko-KR" sz="10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Internet</a:t>
            </a:r>
            <a:endParaRPr lang="ko-KR" altLang="en-US" sz="1000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822" name="그룹 821"/>
          <p:cNvGrpSpPr/>
          <p:nvPr/>
        </p:nvGrpSpPr>
        <p:grpSpPr>
          <a:xfrm>
            <a:off x="3826738" y="2626292"/>
            <a:ext cx="332308" cy="108000"/>
            <a:chOff x="8049400" y="5987167"/>
            <a:chExt cx="504000" cy="144000"/>
          </a:xfrm>
        </p:grpSpPr>
        <p:sp>
          <p:nvSpPr>
            <p:cNvPr id="823" name="모서리가 둥근 직사각형 822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24" name="평행 사변형 823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25" name="평행 사변형 824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26" name="평행 사변형 825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27" name="평행 사변형 826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28" name="타원 827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29" name="그룹 828"/>
          <p:cNvGrpSpPr/>
          <p:nvPr/>
        </p:nvGrpSpPr>
        <p:grpSpPr>
          <a:xfrm>
            <a:off x="3461864" y="2626292"/>
            <a:ext cx="332308" cy="108000"/>
            <a:chOff x="8049400" y="5987167"/>
            <a:chExt cx="504000" cy="144000"/>
          </a:xfrm>
        </p:grpSpPr>
        <p:sp>
          <p:nvSpPr>
            <p:cNvPr id="830" name="모서리가 둥근 직사각형 829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31" name="평행 사변형 830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32" name="평행 사변형 831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33" name="평행 사변형 832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34" name="평행 사변형 833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35" name="타원 834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836" name="직사각형 835"/>
          <p:cNvSpPr/>
          <p:nvPr/>
        </p:nvSpPr>
        <p:spPr>
          <a:xfrm>
            <a:off x="4270460" y="3608210"/>
            <a:ext cx="85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WAS Zone</a:t>
            </a:r>
          </a:p>
        </p:txBody>
      </p:sp>
      <p:grpSp>
        <p:nvGrpSpPr>
          <p:cNvPr id="837" name="그룹 836"/>
          <p:cNvGrpSpPr/>
          <p:nvPr/>
        </p:nvGrpSpPr>
        <p:grpSpPr>
          <a:xfrm>
            <a:off x="3429754" y="3474629"/>
            <a:ext cx="216024" cy="234000"/>
            <a:chOff x="2116846" y="3042090"/>
            <a:chExt cx="234026" cy="234000"/>
          </a:xfrm>
        </p:grpSpPr>
        <p:sp>
          <p:nvSpPr>
            <p:cNvPr id="838" name="모서리가 둥근 직사각형 837"/>
            <p:cNvSpPr>
              <a:spLocks noChangeAspect="1"/>
            </p:cNvSpPr>
            <p:nvPr/>
          </p:nvSpPr>
          <p:spPr>
            <a:xfrm>
              <a:off x="2116846" y="3042090"/>
              <a:ext cx="234026" cy="234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839" name="그룹 838"/>
            <p:cNvGrpSpPr/>
            <p:nvPr/>
          </p:nvGrpSpPr>
          <p:grpSpPr>
            <a:xfrm>
              <a:off x="2140897" y="3063286"/>
              <a:ext cx="185924" cy="191609"/>
              <a:chOff x="5879580" y="1973700"/>
              <a:chExt cx="185924" cy="191609"/>
            </a:xfrm>
          </p:grpSpPr>
          <p:cxnSp>
            <p:nvCxnSpPr>
              <p:cNvPr id="840" name="직선 화살표 연결선 839"/>
              <p:cNvCxnSpPr/>
              <p:nvPr/>
            </p:nvCxnSpPr>
            <p:spPr>
              <a:xfrm>
                <a:off x="5972542" y="2054584"/>
                <a:ext cx="0" cy="110725"/>
              </a:xfrm>
              <a:prstGeom prst="straightConnector1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1" name="그룹 840"/>
              <p:cNvGrpSpPr/>
              <p:nvPr/>
            </p:nvGrpSpPr>
            <p:grpSpPr>
              <a:xfrm>
                <a:off x="5879580" y="2071114"/>
                <a:ext cx="185924" cy="55680"/>
                <a:chOff x="5879580" y="2071114"/>
                <a:chExt cx="185924" cy="55680"/>
              </a:xfrm>
            </p:grpSpPr>
            <p:cxnSp>
              <p:nvCxnSpPr>
                <p:cNvPr id="843" name="직선 화살표 연결선 842"/>
                <p:cNvCxnSpPr/>
                <p:nvPr/>
              </p:nvCxnSpPr>
              <p:spPr>
                <a:xfrm flipH="1" flipV="1">
                  <a:off x="5979104" y="2071128"/>
                  <a:ext cx="86400" cy="55666"/>
                </a:xfrm>
                <a:prstGeom prst="straightConnector1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4" name="직선 화살표 연결선 843"/>
                <p:cNvCxnSpPr/>
                <p:nvPr/>
              </p:nvCxnSpPr>
              <p:spPr>
                <a:xfrm flipH="1">
                  <a:off x="5879580" y="2071114"/>
                  <a:ext cx="86400" cy="5568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2" name="직선 화살표 연결선 841"/>
              <p:cNvCxnSpPr/>
              <p:nvPr/>
            </p:nvCxnSpPr>
            <p:spPr>
              <a:xfrm>
                <a:off x="5972542" y="1973700"/>
                <a:ext cx="0" cy="90000"/>
              </a:xfrm>
              <a:prstGeom prst="straightConnector1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tailEnd type="diamond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5" name="직사각형 844"/>
          <p:cNvSpPr/>
          <p:nvPr/>
        </p:nvSpPr>
        <p:spPr>
          <a:xfrm>
            <a:off x="3376806" y="3285564"/>
            <a:ext cx="3016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LB</a:t>
            </a:r>
          </a:p>
        </p:txBody>
      </p:sp>
      <p:cxnSp>
        <p:nvCxnSpPr>
          <p:cNvPr id="846" name="꺾인 연결선 15"/>
          <p:cNvCxnSpPr/>
          <p:nvPr/>
        </p:nvCxnSpPr>
        <p:spPr>
          <a:xfrm>
            <a:off x="3521845" y="3707254"/>
            <a:ext cx="1234" cy="211101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꺾인 연결선 15"/>
          <p:cNvCxnSpPr/>
          <p:nvPr/>
        </p:nvCxnSpPr>
        <p:spPr>
          <a:xfrm>
            <a:off x="3644682" y="2387904"/>
            <a:ext cx="2222" cy="235409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0" name="직사각형 939"/>
          <p:cNvSpPr/>
          <p:nvPr/>
        </p:nvSpPr>
        <p:spPr>
          <a:xfrm>
            <a:off x="3716045" y="2090589"/>
            <a:ext cx="1478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Internet WEB Zone</a:t>
            </a:r>
          </a:p>
        </p:txBody>
      </p:sp>
      <p:grpSp>
        <p:nvGrpSpPr>
          <p:cNvPr id="961" name="그룹 960"/>
          <p:cNvGrpSpPr/>
          <p:nvPr/>
        </p:nvGrpSpPr>
        <p:grpSpPr>
          <a:xfrm>
            <a:off x="4718229" y="2611903"/>
            <a:ext cx="332308" cy="108000"/>
            <a:chOff x="8049400" y="5987167"/>
            <a:chExt cx="504000" cy="144000"/>
          </a:xfrm>
        </p:grpSpPr>
        <p:sp>
          <p:nvSpPr>
            <p:cNvPr id="962" name="모서리가 둥근 직사각형 961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63" name="평행 사변형 962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64" name="평행 사변형 963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65" name="평행 사변형 964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66" name="평행 사변형 965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67" name="타원 966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68" name="그룹 967"/>
          <p:cNvGrpSpPr/>
          <p:nvPr/>
        </p:nvGrpSpPr>
        <p:grpSpPr>
          <a:xfrm>
            <a:off x="4330794" y="2616864"/>
            <a:ext cx="332308" cy="108000"/>
            <a:chOff x="8049400" y="5987167"/>
            <a:chExt cx="504000" cy="144000"/>
          </a:xfrm>
        </p:grpSpPr>
        <p:sp>
          <p:nvSpPr>
            <p:cNvPr id="969" name="모서리가 둥근 직사각형 968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70" name="평행 사변형 969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71" name="평행 사변형 970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72" name="평행 사변형 971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73" name="평행 사변형 972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74" name="타원 973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84" name="그룹 983"/>
          <p:cNvGrpSpPr/>
          <p:nvPr/>
        </p:nvGrpSpPr>
        <p:grpSpPr>
          <a:xfrm>
            <a:off x="3940928" y="4110564"/>
            <a:ext cx="332308" cy="108000"/>
            <a:chOff x="8049400" y="5987167"/>
            <a:chExt cx="504000" cy="144000"/>
          </a:xfrm>
        </p:grpSpPr>
        <p:sp>
          <p:nvSpPr>
            <p:cNvPr id="985" name="모서리가 둥근 직사각형 984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86" name="평행 사변형 985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87" name="평행 사변형 986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88" name="평행 사변형 987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89" name="평행 사변형 988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90" name="타원 989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91" name="그룹 990"/>
          <p:cNvGrpSpPr/>
          <p:nvPr/>
        </p:nvGrpSpPr>
        <p:grpSpPr>
          <a:xfrm>
            <a:off x="3499854" y="4110564"/>
            <a:ext cx="332308" cy="108000"/>
            <a:chOff x="8049400" y="5987167"/>
            <a:chExt cx="504000" cy="144000"/>
          </a:xfrm>
        </p:grpSpPr>
        <p:sp>
          <p:nvSpPr>
            <p:cNvPr id="992" name="모서리가 둥근 직사각형 991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93" name="평행 사변형 992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94" name="평행 사변형 993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95" name="평행 사변형 994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96" name="평행 사변형 995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97" name="타원 996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98" name="그룹 997"/>
          <p:cNvGrpSpPr/>
          <p:nvPr/>
        </p:nvGrpSpPr>
        <p:grpSpPr>
          <a:xfrm>
            <a:off x="4368784" y="4101136"/>
            <a:ext cx="332308" cy="108000"/>
            <a:chOff x="8049400" y="5987167"/>
            <a:chExt cx="504000" cy="144000"/>
          </a:xfrm>
        </p:grpSpPr>
        <p:sp>
          <p:nvSpPr>
            <p:cNvPr id="999" name="모서리가 둥근 직사각형 998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00" name="평행 사변형 999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01" name="평행 사변형 1000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02" name="평행 사변형 1001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03" name="평행 사변형 1002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04" name="타원 1003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5" name="그룹 1004"/>
          <p:cNvGrpSpPr/>
          <p:nvPr/>
        </p:nvGrpSpPr>
        <p:grpSpPr>
          <a:xfrm>
            <a:off x="3966100" y="4944444"/>
            <a:ext cx="332308" cy="108000"/>
            <a:chOff x="8049400" y="5987167"/>
            <a:chExt cx="504000" cy="144000"/>
          </a:xfrm>
        </p:grpSpPr>
        <p:sp>
          <p:nvSpPr>
            <p:cNvPr id="1006" name="모서리가 둥근 직사각형 1005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07" name="평행 사변형 1006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08" name="평행 사변형 1007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09" name="평행 사변형 1008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10" name="평행 사변형 1009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11" name="타원 1010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12" name="그룹 1011"/>
          <p:cNvGrpSpPr/>
          <p:nvPr/>
        </p:nvGrpSpPr>
        <p:grpSpPr>
          <a:xfrm>
            <a:off x="3525026" y="4944444"/>
            <a:ext cx="332308" cy="108000"/>
            <a:chOff x="8049400" y="5987167"/>
            <a:chExt cx="504000" cy="144000"/>
          </a:xfrm>
        </p:grpSpPr>
        <p:sp>
          <p:nvSpPr>
            <p:cNvPr id="1013" name="모서리가 둥근 직사각형 1012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14" name="평행 사변형 1013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15" name="평행 사변형 1014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16" name="평행 사변형 1015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17" name="평행 사변형 1016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18" name="타원 1017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19" name="그룹 1018"/>
          <p:cNvGrpSpPr/>
          <p:nvPr/>
        </p:nvGrpSpPr>
        <p:grpSpPr>
          <a:xfrm>
            <a:off x="4393956" y="4935016"/>
            <a:ext cx="332308" cy="108000"/>
            <a:chOff x="8049400" y="5987167"/>
            <a:chExt cx="504000" cy="144000"/>
          </a:xfrm>
        </p:grpSpPr>
        <p:sp>
          <p:nvSpPr>
            <p:cNvPr id="1020" name="모서리가 둥근 직사각형 1019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21" name="평행 사변형 1020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22" name="평행 사변형 1021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23" name="평행 사변형 1022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24" name="평행 사변형 1023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25" name="타원 1024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6" name="그룹 1025"/>
          <p:cNvGrpSpPr/>
          <p:nvPr/>
        </p:nvGrpSpPr>
        <p:grpSpPr>
          <a:xfrm>
            <a:off x="3968508" y="5769272"/>
            <a:ext cx="332308" cy="108000"/>
            <a:chOff x="8049400" y="5987167"/>
            <a:chExt cx="504000" cy="144000"/>
          </a:xfrm>
        </p:grpSpPr>
        <p:sp>
          <p:nvSpPr>
            <p:cNvPr id="1027" name="모서리가 둥근 직사각형 1026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28" name="평행 사변형 1027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29" name="평행 사변형 1028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30" name="평행 사변형 1029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31" name="평행 사변형 1030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32" name="타원 1031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33" name="그룹 1032"/>
          <p:cNvGrpSpPr/>
          <p:nvPr/>
        </p:nvGrpSpPr>
        <p:grpSpPr>
          <a:xfrm>
            <a:off x="3527434" y="5769272"/>
            <a:ext cx="332308" cy="108000"/>
            <a:chOff x="8049400" y="5987167"/>
            <a:chExt cx="504000" cy="144000"/>
          </a:xfrm>
        </p:grpSpPr>
        <p:sp>
          <p:nvSpPr>
            <p:cNvPr id="1034" name="모서리가 둥근 직사각형 1033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35" name="평행 사변형 1034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36" name="평행 사변형 1035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37" name="평행 사변형 1036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38" name="평행 사변형 1037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39" name="타원 1038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40" name="그룹 1039"/>
          <p:cNvGrpSpPr/>
          <p:nvPr/>
        </p:nvGrpSpPr>
        <p:grpSpPr>
          <a:xfrm>
            <a:off x="4396364" y="5759844"/>
            <a:ext cx="332308" cy="108000"/>
            <a:chOff x="8049400" y="5987167"/>
            <a:chExt cx="504000" cy="144000"/>
          </a:xfrm>
        </p:grpSpPr>
        <p:sp>
          <p:nvSpPr>
            <p:cNvPr id="1041" name="모서리가 둥근 직사각형 1040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42" name="평행 사변형 1041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43" name="평행 사변형 1042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44" name="평행 사변형 1043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45" name="평행 사변형 1044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46" name="타원 1045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047" name="꺾인 연결선 15"/>
          <p:cNvCxnSpPr/>
          <p:nvPr/>
        </p:nvCxnSpPr>
        <p:spPr>
          <a:xfrm flipV="1">
            <a:off x="3290620" y="3912016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꺾인 연결선 15"/>
          <p:cNvCxnSpPr/>
          <p:nvPr/>
        </p:nvCxnSpPr>
        <p:spPr>
          <a:xfrm>
            <a:off x="3665954" y="3918355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꺾인 연결선 15"/>
          <p:cNvCxnSpPr/>
          <p:nvPr/>
        </p:nvCxnSpPr>
        <p:spPr>
          <a:xfrm>
            <a:off x="4097557" y="3918355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꺾인 연결선 15"/>
          <p:cNvCxnSpPr/>
          <p:nvPr/>
        </p:nvCxnSpPr>
        <p:spPr>
          <a:xfrm>
            <a:off x="4526664" y="3900046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꺾인 연결선 15"/>
          <p:cNvCxnSpPr/>
          <p:nvPr/>
        </p:nvCxnSpPr>
        <p:spPr>
          <a:xfrm flipV="1">
            <a:off x="3309995" y="4752847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꺾인 연결선 15"/>
          <p:cNvCxnSpPr/>
          <p:nvPr/>
        </p:nvCxnSpPr>
        <p:spPr>
          <a:xfrm>
            <a:off x="3685329" y="4759186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꺾인 연결선 15"/>
          <p:cNvCxnSpPr/>
          <p:nvPr/>
        </p:nvCxnSpPr>
        <p:spPr>
          <a:xfrm>
            <a:off x="4116932" y="4759186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꺾인 연결선 15"/>
          <p:cNvCxnSpPr/>
          <p:nvPr/>
        </p:nvCxnSpPr>
        <p:spPr>
          <a:xfrm>
            <a:off x="4546039" y="4740877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꺾인 연결선 15"/>
          <p:cNvCxnSpPr/>
          <p:nvPr/>
        </p:nvCxnSpPr>
        <p:spPr>
          <a:xfrm flipV="1">
            <a:off x="3301183" y="5568818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꺾인 연결선 15"/>
          <p:cNvCxnSpPr/>
          <p:nvPr/>
        </p:nvCxnSpPr>
        <p:spPr>
          <a:xfrm>
            <a:off x="3676517" y="5575157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꺾인 연결선 15"/>
          <p:cNvCxnSpPr/>
          <p:nvPr/>
        </p:nvCxnSpPr>
        <p:spPr>
          <a:xfrm>
            <a:off x="4108120" y="5575157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꺾인 연결선 15"/>
          <p:cNvCxnSpPr/>
          <p:nvPr/>
        </p:nvCxnSpPr>
        <p:spPr>
          <a:xfrm>
            <a:off x="4537227" y="5556848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꺾인 연결선 15"/>
          <p:cNvCxnSpPr>
            <a:stCxn id="1081" idx="3"/>
          </p:cNvCxnSpPr>
          <p:nvPr/>
        </p:nvCxnSpPr>
        <p:spPr>
          <a:xfrm flipV="1">
            <a:off x="2899006" y="3908165"/>
            <a:ext cx="404911" cy="241690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직사각형 1059"/>
          <p:cNvSpPr/>
          <p:nvPr/>
        </p:nvSpPr>
        <p:spPr>
          <a:xfrm>
            <a:off x="4260759" y="4503161"/>
            <a:ext cx="752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DB Zone</a:t>
            </a:r>
          </a:p>
        </p:txBody>
      </p:sp>
      <p:sp>
        <p:nvSpPr>
          <p:cNvPr id="1061" name="직사각형 1060"/>
          <p:cNvSpPr/>
          <p:nvPr/>
        </p:nvSpPr>
        <p:spPr>
          <a:xfrm>
            <a:off x="4222208" y="5295249"/>
            <a:ext cx="8595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개발</a:t>
            </a: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 Zone</a:t>
            </a:r>
          </a:p>
        </p:txBody>
      </p:sp>
      <p:cxnSp>
        <p:nvCxnSpPr>
          <p:cNvPr id="1071" name="꺾인 연결선 15"/>
          <p:cNvCxnSpPr/>
          <p:nvPr/>
        </p:nvCxnSpPr>
        <p:spPr>
          <a:xfrm>
            <a:off x="3987088" y="2378733"/>
            <a:ext cx="2222" cy="235409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꺾인 연결선 15"/>
          <p:cNvCxnSpPr/>
          <p:nvPr/>
        </p:nvCxnSpPr>
        <p:spPr>
          <a:xfrm>
            <a:off x="4513186" y="2388827"/>
            <a:ext cx="2222" cy="235409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꺾인 연결선 15"/>
          <p:cNvCxnSpPr/>
          <p:nvPr/>
        </p:nvCxnSpPr>
        <p:spPr>
          <a:xfrm>
            <a:off x="4855592" y="2379656"/>
            <a:ext cx="2222" cy="235409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꺾인 연결선 15"/>
          <p:cNvCxnSpPr/>
          <p:nvPr/>
        </p:nvCxnSpPr>
        <p:spPr>
          <a:xfrm>
            <a:off x="3646985" y="2736347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꺾인 연결선 15"/>
          <p:cNvCxnSpPr/>
          <p:nvPr/>
        </p:nvCxnSpPr>
        <p:spPr>
          <a:xfrm>
            <a:off x="4003639" y="2736347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 15"/>
          <p:cNvCxnSpPr/>
          <p:nvPr/>
        </p:nvCxnSpPr>
        <p:spPr>
          <a:xfrm>
            <a:off x="4503248" y="2724864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꺾인 연결선 15"/>
          <p:cNvCxnSpPr/>
          <p:nvPr/>
        </p:nvCxnSpPr>
        <p:spPr>
          <a:xfrm>
            <a:off x="4859902" y="2724864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직사각형 1078"/>
          <p:cNvSpPr/>
          <p:nvPr/>
        </p:nvSpPr>
        <p:spPr>
          <a:xfrm>
            <a:off x="2353563" y="4251517"/>
            <a:ext cx="683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</a:rPr>
              <a:t>Azure Firewall</a:t>
            </a:r>
          </a:p>
        </p:txBody>
      </p:sp>
      <p:cxnSp>
        <p:nvCxnSpPr>
          <p:cNvPr id="1082" name="꺾인 연결선 15"/>
          <p:cNvCxnSpPr>
            <a:stCxn id="1081" idx="3"/>
          </p:cNvCxnSpPr>
          <p:nvPr/>
        </p:nvCxnSpPr>
        <p:spPr>
          <a:xfrm flipV="1">
            <a:off x="2899006" y="2918590"/>
            <a:ext cx="452623" cy="123126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꺾인 연결선 15"/>
          <p:cNvCxnSpPr>
            <a:stCxn id="1081" idx="3"/>
          </p:cNvCxnSpPr>
          <p:nvPr/>
        </p:nvCxnSpPr>
        <p:spPr>
          <a:xfrm>
            <a:off x="2899006" y="4149855"/>
            <a:ext cx="424048" cy="615814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꺾인 연결선 15"/>
          <p:cNvCxnSpPr>
            <a:stCxn id="1081" idx="3"/>
          </p:cNvCxnSpPr>
          <p:nvPr/>
        </p:nvCxnSpPr>
        <p:spPr>
          <a:xfrm>
            <a:off x="2899006" y="4149855"/>
            <a:ext cx="413537" cy="1422809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4" name="직사각형 1143"/>
          <p:cNvSpPr/>
          <p:nvPr/>
        </p:nvSpPr>
        <p:spPr>
          <a:xfrm>
            <a:off x="324959" y="3851162"/>
            <a:ext cx="753174" cy="81172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1145" name="TextBox 1144"/>
          <p:cNvSpPr txBox="1"/>
          <p:nvPr/>
        </p:nvSpPr>
        <p:spPr>
          <a:xfrm>
            <a:off x="325337" y="3853602"/>
            <a:ext cx="760488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On-Premise</a:t>
            </a:r>
            <a:endParaRPr lang="ko-KR" altLang="en-US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6" name="그룹 1145"/>
          <p:cNvGrpSpPr/>
          <p:nvPr/>
        </p:nvGrpSpPr>
        <p:grpSpPr>
          <a:xfrm>
            <a:off x="503608" y="4145701"/>
            <a:ext cx="271809" cy="271889"/>
            <a:chOff x="4671068" y="2132856"/>
            <a:chExt cx="234026" cy="234000"/>
          </a:xfrm>
        </p:grpSpPr>
        <p:sp>
          <p:nvSpPr>
            <p:cNvPr id="1147" name="타원 1146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48" name="그룹 1147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1152" name="직선 화살표 연결선 1151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3" name="직선 화살표 연결선 1152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9" name="그룹 1148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1150" name="직선 화살표 연결선 1149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직선 화살표 연결선 1150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4" name="그룹 1153"/>
          <p:cNvGrpSpPr/>
          <p:nvPr/>
        </p:nvGrpSpPr>
        <p:grpSpPr>
          <a:xfrm>
            <a:off x="656008" y="4156334"/>
            <a:ext cx="271809" cy="271889"/>
            <a:chOff x="4671068" y="2132856"/>
            <a:chExt cx="234026" cy="234000"/>
          </a:xfrm>
        </p:grpSpPr>
        <p:sp>
          <p:nvSpPr>
            <p:cNvPr id="1155" name="타원 1154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56" name="그룹 1155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1160" name="직선 화살표 연결선 1159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직선 화살표 연결선 1160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7" name="그룹 1156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1158" name="직선 화살표 연결선 1157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9" name="직선 화살표 연결선 1158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2" name="TextBox 1161"/>
          <p:cNvSpPr txBox="1"/>
          <p:nvPr/>
        </p:nvSpPr>
        <p:spPr>
          <a:xfrm>
            <a:off x="488504" y="4397766"/>
            <a:ext cx="4555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Router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3" name="구름 1162"/>
          <p:cNvSpPr/>
          <p:nvPr/>
        </p:nvSpPr>
        <p:spPr>
          <a:xfrm>
            <a:off x="1439286" y="3987117"/>
            <a:ext cx="664689" cy="519004"/>
          </a:xfrm>
          <a:prstGeom prst="cloud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3792"/>
            <a:r>
              <a:rPr lang="en-US" altLang="ko-KR" sz="1000" dirty="0">
                <a:solidFill>
                  <a:prstClr val="black"/>
                </a:solidFill>
                <a:latin typeface="Cambria" panose="02040503050406030204" pitchFamily="18" charset="0"/>
              </a:rPr>
              <a:t>Azure</a:t>
            </a:r>
          </a:p>
          <a:p>
            <a:pPr algn="ctr" defTabSz="913792"/>
            <a:r>
              <a:rPr lang="en-US" altLang="ko-KR" sz="1000" dirty="0">
                <a:solidFill>
                  <a:prstClr val="black"/>
                </a:solidFill>
                <a:latin typeface="Cambria" panose="02040503050406030204" pitchFamily="18" charset="0"/>
              </a:rPr>
              <a:t>Cloud</a:t>
            </a:r>
            <a:endParaRPr lang="ko-KR" altLang="en-US" sz="10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grpSp>
        <p:nvGrpSpPr>
          <p:cNvPr id="1164" name="그룹 1163"/>
          <p:cNvGrpSpPr/>
          <p:nvPr/>
        </p:nvGrpSpPr>
        <p:grpSpPr>
          <a:xfrm>
            <a:off x="1320605" y="4124821"/>
            <a:ext cx="212239" cy="229926"/>
            <a:chOff x="2515364" y="4217410"/>
            <a:chExt cx="212239" cy="229926"/>
          </a:xfrm>
        </p:grpSpPr>
        <p:sp>
          <p:nvSpPr>
            <p:cNvPr id="1165" name="타원 1164"/>
            <p:cNvSpPr/>
            <p:nvPr/>
          </p:nvSpPr>
          <p:spPr>
            <a:xfrm>
              <a:off x="2515364" y="4217410"/>
              <a:ext cx="212239" cy="2299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1166" name="직선 연결선 1165"/>
            <p:cNvCxnSpPr>
              <a:stCxn id="1165" idx="5"/>
              <a:endCxn id="1165" idx="1"/>
            </p:cNvCxnSpPr>
            <p:nvPr/>
          </p:nvCxnSpPr>
          <p:spPr>
            <a:xfrm flipH="1" flipV="1">
              <a:off x="2546444" y="4251082"/>
              <a:ext cx="150076" cy="16258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67" name="직선 연결선 1166"/>
            <p:cNvCxnSpPr>
              <a:stCxn id="1165" idx="7"/>
              <a:endCxn id="1165" idx="3"/>
            </p:cNvCxnSpPr>
            <p:nvPr/>
          </p:nvCxnSpPr>
          <p:spPr>
            <a:xfrm flipH="1">
              <a:off x="2546444" y="4251082"/>
              <a:ext cx="150076" cy="16258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grpSp>
        <p:nvGrpSpPr>
          <p:cNvPr id="1168" name="그룹 1167"/>
          <p:cNvGrpSpPr/>
          <p:nvPr/>
        </p:nvGrpSpPr>
        <p:grpSpPr>
          <a:xfrm>
            <a:off x="1960497" y="4057211"/>
            <a:ext cx="212239" cy="229926"/>
            <a:chOff x="2515364" y="4217410"/>
            <a:chExt cx="212239" cy="229926"/>
          </a:xfrm>
        </p:grpSpPr>
        <p:sp>
          <p:nvSpPr>
            <p:cNvPr id="1169" name="타원 1168"/>
            <p:cNvSpPr/>
            <p:nvPr/>
          </p:nvSpPr>
          <p:spPr>
            <a:xfrm>
              <a:off x="2515364" y="4217410"/>
              <a:ext cx="212239" cy="2299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1170" name="직선 연결선 1169"/>
            <p:cNvCxnSpPr>
              <a:stCxn id="1169" idx="5"/>
              <a:endCxn id="1169" idx="1"/>
            </p:cNvCxnSpPr>
            <p:nvPr/>
          </p:nvCxnSpPr>
          <p:spPr>
            <a:xfrm flipH="1" flipV="1">
              <a:off x="2546444" y="4251082"/>
              <a:ext cx="150076" cy="16258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71" name="직선 연결선 1170"/>
            <p:cNvCxnSpPr>
              <a:stCxn id="1169" idx="7"/>
              <a:endCxn id="1169" idx="3"/>
            </p:cNvCxnSpPr>
            <p:nvPr/>
          </p:nvCxnSpPr>
          <p:spPr>
            <a:xfrm flipH="1">
              <a:off x="2546444" y="4251082"/>
              <a:ext cx="150076" cy="16258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cxnSp>
        <p:nvCxnSpPr>
          <p:cNvPr id="1172" name="꺾인 연결선 15"/>
          <p:cNvCxnSpPr/>
          <p:nvPr/>
        </p:nvCxnSpPr>
        <p:spPr>
          <a:xfrm flipV="1">
            <a:off x="2182483" y="4157966"/>
            <a:ext cx="396815" cy="1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1078303" y="4244231"/>
            <a:ext cx="241539" cy="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3" name="직사각형 1172"/>
          <p:cNvSpPr/>
          <p:nvPr/>
        </p:nvSpPr>
        <p:spPr>
          <a:xfrm>
            <a:off x="991119" y="2473826"/>
            <a:ext cx="1000457" cy="338554"/>
          </a:xfrm>
          <a:prstGeom prst="rect">
            <a:avLst/>
          </a:prstGeom>
          <a:ln>
            <a:noFill/>
            <a:prstDash val="sysDash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</a:rPr>
              <a:t>Azure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</a:rPr>
              <a:t>Firewall</a:t>
            </a:r>
          </a:p>
        </p:txBody>
      </p:sp>
      <p:sp>
        <p:nvSpPr>
          <p:cNvPr id="21" name="타원 20"/>
          <p:cNvSpPr/>
          <p:nvPr/>
        </p:nvSpPr>
        <p:spPr bwMode="auto">
          <a:xfrm>
            <a:off x="1179828" y="2090589"/>
            <a:ext cx="683014" cy="85103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95350" latinLnBrk="0">
              <a:spcAft>
                <a:spcPts val="600"/>
              </a:spcAft>
              <a:buSzPct val="120000"/>
            </a:pPr>
            <a:endParaRPr lang="ko-KR" altLang="en-US" sz="1300" b="1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80" name="타원 1179"/>
          <p:cNvSpPr/>
          <p:nvPr/>
        </p:nvSpPr>
        <p:spPr bwMode="auto">
          <a:xfrm>
            <a:off x="2325770" y="3802103"/>
            <a:ext cx="683014" cy="85103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95350" latinLnBrk="0">
              <a:spcAft>
                <a:spcPts val="600"/>
              </a:spcAft>
              <a:buSzPct val="120000"/>
            </a:pPr>
            <a:endParaRPr lang="ko-KR" altLang="en-US" sz="1300" b="1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81" name="Rectangle 14"/>
          <p:cNvSpPr>
            <a:spLocks noChangeArrowheads="1"/>
          </p:cNvSpPr>
          <p:nvPr/>
        </p:nvSpPr>
        <p:spPr bwMode="auto">
          <a:xfrm>
            <a:off x="232913" y="1655632"/>
            <a:ext cx="4864103" cy="4753794"/>
          </a:xfrm>
          <a:prstGeom prst="rect">
            <a:avLst/>
          </a:prstGeom>
          <a:noFill/>
          <a:ln w="12700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82" name="텍스트 개체 틀 21"/>
          <p:cNvSpPr txBox="1">
            <a:spLocks/>
          </p:cNvSpPr>
          <p:nvPr/>
        </p:nvSpPr>
        <p:spPr bwMode="auto">
          <a:xfrm>
            <a:off x="5241536" y="1309291"/>
            <a:ext cx="4536000" cy="288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 defTabSz="914287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설계 기준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</a:p>
        </p:txBody>
      </p:sp>
      <p:cxnSp>
        <p:nvCxnSpPr>
          <p:cNvPr id="201" name="꺾인 연결선 15"/>
          <p:cNvCxnSpPr/>
          <p:nvPr/>
        </p:nvCxnSpPr>
        <p:spPr>
          <a:xfrm>
            <a:off x="1862842" y="2398178"/>
            <a:ext cx="857910" cy="171238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998725" y="1868476"/>
            <a:ext cx="1094603" cy="215444"/>
          </a:xfrm>
          <a:prstGeom prst="rect">
            <a:avLst/>
          </a:prstGeom>
          <a:ln>
            <a:noFill/>
            <a:prstDash val="sysDash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  <a:sym typeface="Wingdings 2" panose="05020102010507070707" pitchFamily="18" charset="2"/>
              </a:rPr>
              <a:t></a:t>
            </a:r>
            <a:r>
              <a:rPr kumimoji="1" lang="ko-KR" altLang="en-US" sz="8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필요시</a:t>
            </a:r>
            <a:r>
              <a:rPr kumimoji="1" lang="en-US" altLang="ko-KR" sz="8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, </a:t>
            </a:r>
            <a:r>
              <a:rPr kumimoji="1" lang="ko-KR" altLang="en-US" sz="8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별도 구성 </a:t>
            </a:r>
            <a:endParaRPr kumimoji="1" lang="en-US" altLang="ko-KR" sz="800" b="1" dirty="0">
              <a:solidFill>
                <a:srgbClr val="00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5391508" y="1656272"/>
            <a:ext cx="4097995" cy="476178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grpSp>
        <p:nvGrpSpPr>
          <p:cNvPr id="210" name="그룹 209"/>
          <p:cNvGrpSpPr/>
          <p:nvPr/>
        </p:nvGrpSpPr>
        <p:grpSpPr>
          <a:xfrm>
            <a:off x="6393160" y="1897974"/>
            <a:ext cx="2160240" cy="279709"/>
            <a:chOff x="7309220" y="4489079"/>
            <a:chExt cx="2160240" cy="279709"/>
          </a:xfrm>
        </p:grpSpPr>
        <p:cxnSp>
          <p:nvCxnSpPr>
            <p:cNvPr id="211" name="직선 연결선 210"/>
            <p:cNvCxnSpPr/>
            <p:nvPr/>
          </p:nvCxnSpPr>
          <p:spPr>
            <a:xfrm>
              <a:off x="7309220" y="4768788"/>
              <a:ext cx="21602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2" name="TextBox 211"/>
            <p:cNvSpPr txBox="1"/>
            <p:nvPr/>
          </p:nvSpPr>
          <p:spPr>
            <a:xfrm>
              <a:off x="7717569" y="4489079"/>
              <a:ext cx="1296000" cy="2519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 latinLnBrk="0">
                <a:lnSpc>
                  <a:spcPct val="120000"/>
                </a:lnSpc>
                <a:spcBef>
                  <a:spcPts val="600"/>
                </a:spcBef>
                <a:spcAft>
                  <a:spcPts val="300"/>
                </a:spcAft>
              </a:pP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[</a:t>
              </a:r>
              <a:r>
                <a:rPr lang="ko-KR" altLang="en-US" sz="1200" b="1" dirty="0">
                  <a:latin typeface="+mn-ea"/>
                  <a:cs typeface="Tahoma" panose="020B0604030504040204" pitchFamily="34" charset="0"/>
                </a:rPr>
                <a:t>내</a:t>
              </a: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/</a:t>
              </a:r>
              <a:r>
                <a:rPr lang="ko-KR" altLang="en-US" sz="1200" b="1" dirty="0">
                  <a:latin typeface="+mn-ea"/>
                  <a:cs typeface="Tahoma" panose="020B0604030504040204" pitchFamily="34" charset="0"/>
                </a:rPr>
                <a:t>외부 방화벽</a:t>
              </a: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(Azure Firewall)]</a:t>
              </a: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5529384" y="2209786"/>
            <a:ext cx="3816104" cy="571142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ko-KR" altLang="ko-KR" sz="1100" b="1" dirty="0"/>
              <a:t>중앙 </a:t>
            </a:r>
            <a:r>
              <a:rPr lang="ko-KR" altLang="ko-KR" sz="1100" b="1" dirty="0" err="1"/>
              <a:t>집중식</a:t>
            </a:r>
            <a:r>
              <a:rPr lang="ko-KR" altLang="ko-KR" sz="1100" b="1" dirty="0"/>
              <a:t> 네트워크 방화벽</a:t>
            </a:r>
            <a:r>
              <a:rPr lang="ko-KR" altLang="ko-KR" sz="1100" dirty="0"/>
              <a:t>으로, </a:t>
            </a:r>
            <a:r>
              <a:rPr lang="ko-KR" altLang="en-US" sz="1100" dirty="0"/>
              <a:t>여러 </a:t>
            </a:r>
            <a:r>
              <a:rPr lang="en-US" altLang="ko-KR" sz="1100" dirty="0"/>
              <a:t>Zone </a:t>
            </a:r>
            <a:r>
              <a:rPr lang="ko-KR" altLang="ko-KR" sz="1100" dirty="0"/>
              <a:t>및 </a:t>
            </a:r>
            <a:r>
              <a:rPr lang="en-US" altLang="ko-KR" sz="1100" dirty="0"/>
              <a:t>VLAN</a:t>
            </a:r>
            <a:r>
              <a:rPr lang="ko-KR" altLang="en-US" sz="1100" dirty="0"/>
              <a:t>간</a:t>
            </a:r>
            <a:r>
              <a:rPr lang="ko-KR" altLang="ko-KR" sz="1100" dirty="0"/>
              <a:t> 네트워크 및 애플리케이션 수준의 보호</a:t>
            </a:r>
            <a:endParaRPr lang="en-US" altLang="ko-KR" sz="1100" dirty="0"/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dirty="0"/>
              <a:t>(Internet</a:t>
            </a:r>
            <a:r>
              <a:rPr lang="ko-KR" altLang="en-US" sz="1100" dirty="0"/>
              <a:t>구간</a:t>
            </a:r>
            <a:r>
              <a:rPr lang="en-US" altLang="ko-KR" sz="1100" dirty="0"/>
              <a:t>) </a:t>
            </a:r>
            <a:r>
              <a:rPr lang="ko-KR" altLang="en-US" sz="1100" dirty="0"/>
              <a:t>아웃바운드 </a:t>
            </a:r>
            <a:r>
              <a:rPr lang="en-US" altLang="ko-KR" sz="1100" dirty="0"/>
              <a:t>SNAT</a:t>
            </a:r>
            <a:r>
              <a:rPr lang="ko-KR" altLang="en-US" sz="1100" dirty="0"/>
              <a:t> 및 </a:t>
            </a:r>
            <a:r>
              <a:rPr lang="ko-KR" altLang="en-US" sz="1100" dirty="0" err="1"/>
              <a:t>인바운드</a:t>
            </a:r>
            <a:r>
              <a:rPr lang="ko-KR" altLang="en-US" sz="1100" dirty="0"/>
              <a:t> </a:t>
            </a:r>
            <a:r>
              <a:rPr lang="en-US" altLang="ko-KR" sz="1100" dirty="0"/>
              <a:t>DNAT </a:t>
            </a:r>
            <a:r>
              <a:rPr lang="ko-KR" altLang="en-US" sz="1100" dirty="0"/>
              <a:t>지원</a:t>
            </a:r>
            <a:endParaRPr lang="en-US" altLang="ko-KR" sz="1100" dirty="0"/>
          </a:p>
          <a:p>
            <a:pPr lvl="0" defTabSz="857982">
              <a:lnSpc>
                <a:spcPts val="1900"/>
              </a:lnSpc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 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5817098" y="3432411"/>
            <a:ext cx="3456383" cy="279709"/>
            <a:chOff x="7303198" y="4489079"/>
            <a:chExt cx="2128823" cy="279709"/>
          </a:xfrm>
        </p:grpSpPr>
        <p:cxnSp>
          <p:nvCxnSpPr>
            <p:cNvPr id="216" name="직선 연결선 215"/>
            <p:cNvCxnSpPr/>
            <p:nvPr/>
          </p:nvCxnSpPr>
          <p:spPr>
            <a:xfrm>
              <a:off x="7303198" y="4768788"/>
              <a:ext cx="21288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7" name="TextBox 216"/>
            <p:cNvSpPr txBox="1"/>
            <p:nvPr/>
          </p:nvSpPr>
          <p:spPr>
            <a:xfrm>
              <a:off x="7717569" y="4489079"/>
              <a:ext cx="1296000" cy="2519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 latinLnBrk="0">
                <a:lnSpc>
                  <a:spcPct val="120000"/>
                </a:lnSpc>
                <a:spcBef>
                  <a:spcPts val="600"/>
                </a:spcBef>
                <a:spcAft>
                  <a:spcPts val="300"/>
                </a:spcAft>
              </a:pP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[</a:t>
              </a:r>
              <a:r>
                <a:rPr lang="ko-KR" altLang="en-US" sz="1200" b="1" dirty="0">
                  <a:latin typeface="+mn-ea"/>
                  <a:cs typeface="Tahoma" panose="020B0604030504040204" pitchFamily="34" charset="0"/>
                </a:rPr>
                <a:t>네트워크 보안 그룹</a:t>
              </a: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(Network Security Group)]</a:t>
              </a:r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5547579" y="3774163"/>
            <a:ext cx="3797909" cy="1599053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Azure </a:t>
            </a:r>
            <a:r>
              <a:rPr lang="ko-KR" altLang="en-US" sz="1100" dirty="0">
                <a:solidFill>
                  <a:prstClr val="black"/>
                </a:solidFill>
              </a:rPr>
              <a:t>리소스에서 오는 </a:t>
            </a:r>
            <a:r>
              <a:rPr lang="ko-KR" altLang="en-US" sz="1100" dirty="0" err="1">
                <a:solidFill>
                  <a:prstClr val="black"/>
                </a:solidFill>
              </a:rPr>
              <a:t>인바운드</a:t>
            </a:r>
            <a:r>
              <a:rPr lang="ko-KR" altLang="en-US" sz="1100" dirty="0">
                <a:solidFill>
                  <a:prstClr val="black"/>
                </a:solidFill>
              </a:rPr>
              <a:t> 트래픽 또는 아웃바운드 네트워크 트래픽을 허용하거나 거부하는 </a:t>
            </a:r>
            <a:r>
              <a:rPr lang="ko-KR" altLang="en-US" sz="1100" b="1" dirty="0">
                <a:solidFill>
                  <a:prstClr val="black"/>
                </a:solidFill>
              </a:rPr>
              <a:t>보안 규칙 적용</a:t>
            </a:r>
            <a:endParaRPr lang="en-US" altLang="ko-KR" sz="1100" b="1" dirty="0">
              <a:solidFill>
                <a:prstClr val="black"/>
              </a:solidFill>
            </a:endParaRPr>
          </a:p>
        </p:txBody>
      </p:sp>
      <p:pic>
        <p:nvPicPr>
          <p:cNvPr id="219" name="그림 2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78" y="2221624"/>
            <a:ext cx="308899" cy="308899"/>
          </a:xfrm>
          <a:prstGeom prst="rect">
            <a:avLst/>
          </a:prstGeom>
        </p:spPr>
      </p:pic>
      <p:pic>
        <p:nvPicPr>
          <p:cNvPr id="220" name="그림 2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22" y="3963881"/>
            <a:ext cx="308899" cy="308899"/>
          </a:xfrm>
          <a:prstGeom prst="rect">
            <a:avLst/>
          </a:prstGeom>
        </p:spPr>
      </p:pic>
      <p:sp>
        <p:nvSpPr>
          <p:cNvPr id="221" name="직사각형 220"/>
          <p:cNvSpPr/>
          <p:nvPr/>
        </p:nvSpPr>
        <p:spPr>
          <a:xfrm>
            <a:off x="1928664" y="2492896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Application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Gateway</a:t>
            </a:r>
          </a:p>
        </p:txBody>
      </p:sp>
      <p:pic>
        <p:nvPicPr>
          <p:cNvPr id="222" name="그림 2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27" y="2188064"/>
            <a:ext cx="322747" cy="322747"/>
          </a:xfrm>
          <a:prstGeom prst="rect">
            <a:avLst/>
          </a:prstGeom>
        </p:spPr>
      </p:pic>
      <p:pic>
        <p:nvPicPr>
          <p:cNvPr id="223" name="그림 2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27" y="2185050"/>
            <a:ext cx="340597" cy="340597"/>
          </a:xfrm>
          <a:prstGeom prst="rect">
            <a:avLst/>
          </a:prstGeom>
        </p:spPr>
      </p:pic>
      <p:sp>
        <p:nvSpPr>
          <p:cNvPr id="224" name="직사각형 223"/>
          <p:cNvSpPr/>
          <p:nvPr/>
        </p:nvSpPr>
        <p:spPr>
          <a:xfrm>
            <a:off x="2821625" y="2420888"/>
            <a:ext cx="691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Application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Security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Group</a:t>
            </a:r>
          </a:p>
        </p:txBody>
      </p:sp>
      <p:pic>
        <p:nvPicPr>
          <p:cNvPr id="225" name="그림 2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98" y="3789040"/>
            <a:ext cx="302425" cy="302425"/>
          </a:xfrm>
          <a:prstGeom prst="rect">
            <a:avLst/>
          </a:prstGeom>
        </p:spPr>
      </p:pic>
      <p:pic>
        <p:nvPicPr>
          <p:cNvPr id="226" name="그림 2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19" y="4422719"/>
            <a:ext cx="302425" cy="302425"/>
          </a:xfrm>
          <a:prstGeom prst="rect">
            <a:avLst/>
          </a:prstGeom>
        </p:spPr>
      </p:pic>
      <p:pic>
        <p:nvPicPr>
          <p:cNvPr id="227" name="그림 2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91" y="5070791"/>
            <a:ext cx="302425" cy="302425"/>
          </a:xfrm>
          <a:prstGeom prst="rect">
            <a:avLst/>
          </a:prstGeom>
        </p:spPr>
      </p:pic>
      <p:pic>
        <p:nvPicPr>
          <p:cNvPr id="228" name="그림 2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81" y="3071232"/>
            <a:ext cx="302425" cy="302425"/>
          </a:xfrm>
          <a:prstGeom prst="rect">
            <a:avLst/>
          </a:prstGeom>
        </p:spPr>
      </p:pic>
      <p:sp>
        <p:nvSpPr>
          <p:cNvPr id="229" name="타원 228"/>
          <p:cNvSpPr/>
          <p:nvPr/>
        </p:nvSpPr>
        <p:spPr bwMode="auto">
          <a:xfrm>
            <a:off x="2829826" y="2060848"/>
            <a:ext cx="683014" cy="851033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ysDash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95350" latinLnBrk="0">
              <a:spcAft>
                <a:spcPts val="600"/>
              </a:spcAft>
              <a:buSzPct val="120000"/>
            </a:pPr>
            <a:endParaRPr lang="ko-KR" altLang="en-US" sz="1300" b="1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3002894" y="3017424"/>
            <a:ext cx="440596" cy="2789648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dash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95350" latinLnBrk="0">
              <a:spcAft>
                <a:spcPts val="600"/>
              </a:spcAft>
              <a:buSzPct val="120000"/>
            </a:pPr>
            <a:endParaRPr lang="ko-KR" altLang="en-US" sz="1300" b="1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230" name="그룹 229"/>
          <p:cNvGrpSpPr/>
          <p:nvPr/>
        </p:nvGrpSpPr>
        <p:grpSpPr>
          <a:xfrm>
            <a:off x="5817096" y="4941168"/>
            <a:ext cx="3456383" cy="279709"/>
            <a:chOff x="7303200" y="4489079"/>
            <a:chExt cx="2128824" cy="279709"/>
          </a:xfrm>
        </p:grpSpPr>
        <p:cxnSp>
          <p:nvCxnSpPr>
            <p:cNvPr id="231" name="직선 연결선 230"/>
            <p:cNvCxnSpPr/>
            <p:nvPr/>
          </p:nvCxnSpPr>
          <p:spPr>
            <a:xfrm>
              <a:off x="7303200" y="4768788"/>
              <a:ext cx="21288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2" name="TextBox 231"/>
            <p:cNvSpPr txBox="1"/>
            <p:nvPr/>
          </p:nvSpPr>
          <p:spPr>
            <a:xfrm>
              <a:off x="7717569" y="4489079"/>
              <a:ext cx="1296000" cy="2519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 latinLnBrk="0">
                <a:lnSpc>
                  <a:spcPct val="120000"/>
                </a:lnSpc>
                <a:spcBef>
                  <a:spcPts val="600"/>
                </a:spcBef>
                <a:spcAft>
                  <a:spcPts val="300"/>
                </a:spcAft>
              </a:pP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[Application</a:t>
              </a:r>
              <a:r>
                <a:rPr lang="ko-KR" altLang="en-US" sz="1200" b="1" dirty="0">
                  <a:latin typeface="+mn-ea"/>
                  <a:cs typeface="Tahoma" panose="020B0604030504040204" pitchFamily="34" charset="0"/>
                </a:rPr>
                <a:t> 방화벽</a:t>
              </a: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(Application Security Group)]</a:t>
              </a: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5547579" y="5282920"/>
            <a:ext cx="3797909" cy="88078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가상 </a:t>
            </a:r>
            <a:r>
              <a:rPr lang="ko-KR" altLang="en-US" sz="1100" dirty="0" err="1">
                <a:solidFill>
                  <a:prstClr val="black"/>
                </a:solidFill>
              </a:rPr>
              <a:t>머신을</a:t>
            </a:r>
            <a:r>
              <a:rPr lang="ko-KR" altLang="en-US" sz="1100" dirty="0">
                <a:solidFill>
                  <a:prstClr val="black"/>
                </a:solidFill>
              </a:rPr>
              <a:t> 그룹화하고 해당 그룹</a:t>
            </a: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ko-KR" altLang="en-US" sz="1100" dirty="0">
                <a:solidFill>
                  <a:prstClr val="black"/>
                </a:solidFill>
              </a:rPr>
              <a:t>그룹 별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혹은 서비스 별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  <a:r>
              <a:rPr lang="ko-KR" altLang="en-US" sz="1100" dirty="0">
                <a:solidFill>
                  <a:prstClr val="black"/>
                </a:solidFill>
              </a:rPr>
              <a:t>에 따라 네트워크 보안 정책을 정의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Application Group</a:t>
            </a:r>
            <a:r>
              <a:rPr lang="ko-KR" altLang="en-US" sz="1100" b="1" dirty="0">
                <a:solidFill>
                  <a:prstClr val="black"/>
                </a:solidFill>
              </a:rPr>
              <a:t>별 보안 정책 적용 </a:t>
            </a:r>
            <a:r>
              <a:rPr lang="ko-KR" altLang="en-US" sz="1100" dirty="0">
                <a:solidFill>
                  <a:prstClr val="black"/>
                </a:solidFill>
              </a:rPr>
              <a:t>가능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2437794" y="5373216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Network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Security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153739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III.</a:t>
            </a:r>
            <a:r>
              <a:rPr lang="ko-KR" altLang="en-US" dirty="0">
                <a:ea typeface="Tahoma" panose="020B0604030504040204" pitchFamily="34" charset="0"/>
              </a:rPr>
              <a:t>설계 기준</a:t>
            </a:r>
            <a:endParaRPr lang="ko-KR" altLang="en-US" dirty="0">
              <a:ea typeface="+mn-ea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574575" y="6635529"/>
            <a:ext cx="331425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6212996" y="158130"/>
            <a:ext cx="336157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3. Firewall </a:t>
            </a:r>
            <a:r>
              <a:rPr lang="ko-KR" altLang="en-US" sz="1700" dirty="0">
                <a:ea typeface="Tahoma" panose="020B0604030504040204" pitchFamily="34" charset="0"/>
              </a:rPr>
              <a:t>설계 </a:t>
            </a:r>
            <a:r>
              <a:rPr lang="en-US" altLang="ko-KR" sz="1700" dirty="0">
                <a:ea typeface="Tahoma" panose="020B0604030504040204" pitchFamily="34" charset="0"/>
              </a:rPr>
              <a:t>(Rule)</a:t>
            </a:r>
            <a:endParaRPr lang="ko-KR" altLang="en-US" sz="1700" dirty="0">
              <a:ea typeface="+mn-ea"/>
            </a:endParaRPr>
          </a:p>
        </p:txBody>
      </p:sp>
      <p:sp>
        <p:nvSpPr>
          <p:cNvPr id="76" name="Text Placeholder 2"/>
          <p:cNvSpPr txBox="1">
            <a:spLocks/>
          </p:cNvSpPr>
          <p:nvPr/>
        </p:nvSpPr>
        <p:spPr>
          <a:xfrm>
            <a:off x="308098" y="643940"/>
            <a:ext cx="9469438" cy="572383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네트워크 규모 및 방화벽 구성에 따른 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Rule 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적용 범위</a:t>
            </a:r>
          </a:p>
        </p:txBody>
      </p:sp>
      <p:sp>
        <p:nvSpPr>
          <p:cNvPr id="77" name="텍스트 개체 틀 1"/>
          <p:cNvSpPr txBox="1">
            <a:spLocks/>
          </p:cNvSpPr>
          <p:nvPr/>
        </p:nvSpPr>
        <p:spPr>
          <a:xfrm>
            <a:off x="629323" y="1243766"/>
            <a:ext cx="9285287" cy="3358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9pPr>
          </a:lstStyle>
          <a:p>
            <a:pPr marL="0" indent="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망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9949"/>
              </p:ext>
            </p:extLst>
          </p:nvPr>
        </p:nvGraphicFramePr>
        <p:xfrm>
          <a:off x="635172" y="1700808"/>
          <a:ext cx="8710317" cy="3689098"/>
        </p:xfrm>
        <a:graphic>
          <a:graphicData uri="http://schemas.openxmlformats.org/drawingml/2006/table">
            <a:tbl>
              <a:tblPr firstRow="1" bandRow="1"/>
              <a:tblGrid>
                <a:gridCol w="186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0301">
                  <a:extLst>
                    <a:ext uri="{9D8B030D-6E8A-4147-A177-3AD203B41FA5}">
                      <a16:colId xmlns:a16="http://schemas.microsoft.com/office/drawing/2014/main" val="301177269"/>
                    </a:ext>
                  </a:extLst>
                </a:gridCol>
                <a:gridCol w="1091220">
                  <a:extLst>
                    <a:ext uri="{9D8B030D-6E8A-4147-A177-3AD203B41FA5}">
                      <a16:colId xmlns:a16="http://schemas.microsoft.com/office/drawing/2014/main" val="1768745202"/>
                    </a:ext>
                  </a:extLst>
                </a:gridCol>
                <a:gridCol w="1944217">
                  <a:extLst>
                    <a:ext uri="{9D8B030D-6E8A-4147-A177-3AD203B41FA5}">
                      <a16:colId xmlns:a16="http://schemas.microsoft.com/office/drawing/2014/main" val="1662796884"/>
                    </a:ext>
                  </a:extLst>
                </a:gridCol>
              </a:tblGrid>
              <a:tr h="42060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서비스</a:t>
                      </a: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29399"/>
                  </a:ext>
                </a:extLst>
              </a:tr>
              <a:tr h="701005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Firewall </a:t>
                      </a: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서비스 대상</a:t>
                      </a:r>
                      <a:endParaRPr kumimoji="0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/</a:t>
                      </a: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통신 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제공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Rule </a:t>
                      </a: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5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Small-Sized Network</a:t>
                      </a: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NSGs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On-Premise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방화벽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내부 서비스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Only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단일 서비스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NSGs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에서 전체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Rule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관리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6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Mid-Sized Network</a:t>
                      </a: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인터넷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NSGs, ASG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내부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NSGs,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On-Premise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방화벽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인터넷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내부 서비스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혼합</a:t>
                      </a:r>
                      <a:endParaRPr lang="en-US" altLang="ko-KR" sz="1000" b="0" i="0" u="none" strike="noStrike" kern="1200" baseline="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Multi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서비스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Zone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별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NSGs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로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Rule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관리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3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Large-Sized Network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인터넷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Azure Firewall, ASG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내부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Azure Firewall, NSGs,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On-Premise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방화벽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인터넷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내부 서비스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혼합</a:t>
                      </a:r>
                      <a:endParaRPr lang="en-US" altLang="ko-KR" sz="1000" b="0" i="0" u="none" strike="noStrike" kern="1200" baseline="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인터넷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트래픽 大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Co-Lo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존 구성</a:t>
                      </a:r>
                      <a:endParaRPr lang="en-US" altLang="ko-KR" sz="1000" b="0" i="0" u="none" strike="noStrike" kern="1200" baseline="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Multi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서비스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인터넷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내부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Azure Firewall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에서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Rule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관리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필요시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NSGs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에서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Outbound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정책 추가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655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74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</p:spPr>
        <p:txBody>
          <a:bodyPr/>
          <a:lstStyle/>
          <a:p>
            <a:pPr algn="just"/>
            <a:r>
              <a:rPr lang="ko-KR" altLang="en-US" dirty="0">
                <a:ea typeface="Tahoma" panose="020B0604030504040204" pitchFamily="34" charset="0"/>
              </a:rPr>
              <a:t>목차</a:t>
            </a:r>
            <a:endParaRPr lang="ko-KR" altLang="en-US" dirty="0">
              <a:ea typeface="+mn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 bwMode="auto">
          <a:xfrm>
            <a:off x="3800872" y="139700"/>
            <a:ext cx="580564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endParaRPr lang="ko-KR" altLang="en-US" dirty="0">
              <a:solidFill>
                <a:prstClr val="black"/>
              </a:solidFill>
              <a:ea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848544" y="1629633"/>
            <a:ext cx="3819274" cy="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 bwMode="auto">
          <a:xfrm>
            <a:off x="849882" y="1262063"/>
            <a:ext cx="4175126" cy="29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62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Network </a:t>
            </a:r>
            <a:r>
              <a:rPr kumimoji="1" lang="ko-KR" altLang="en-US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표준 </a:t>
            </a:r>
            <a:r>
              <a:rPr kumimoji="1" lang="en-US" altLang="ko-KR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Architecture </a:t>
            </a:r>
            <a:r>
              <a:rPr kumimoji="1" lang="ko-KR" altLang="en-US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수립</a:t>
            </a:r>
            <a:r>
              <a:rPr kumimoji="1" lang="en-US" altLang="ko-KR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(MS Azure)</a:t>
            </a:r>
            <a:endParaRPr kumimoji="1" lang="ko-KR" altLang="en-US" sz="1400" b="1" spc="-5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38" name="Rectangle 5"/>
          <p:cNvSpPr txBox="1">
            <a:spLocks noChangeArrowheads="1"/>
          </p:cNvSpPr>
          <p:nvPr/>
        </p:nvSpPr>
        <p:spPr>
          <a:xfrm>
            <a:off x="835165" y="1722426"/>
            <a:ext cx="3757795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>
              <a:tabLst>
                <a:tab pos="2666831" algn="l"/>
              </a:tabLst>
              <a:defRPr/>
            </a:pPr>
            <a:r>
              <a:rPr lang="en-US" altLang="ko-KR" sz="28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Table Of</a:t>
            </a:r>
          </a:p>
          <a:p>
            <a:pPr defTabSz="839573">
              <a:tabLst>
                <a:tab pos="2666831" algn="l"/>
              </a:tabLst>
              <a:defRPr/>
            </a:pPr>
            <a:r>
              <a:rPr lang="en-US" altLang="ko-KR" sz="36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CONTENTS </a:t>
            </a:r>
          </a:p>
        </p:txBody>
      </p:sp>
      <p:sp>
        <p:nvSpPr>
          <p:cNvPr id="39" name="TextBox 28"/>
          <p:cNvSpPr txBox="1">
            <a:spLocks noChangeArrowheads="1"/>
          </p:cNvSpPr>
          <p:nvPr/>
        </p:nvSpPr>
        <p:spPr bwMode="auto">
          <a:xfrm>
            <a:off x="5097016" y="1700808"/>
            <a:ext cx="4509502" cy="372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5" tIns="45708" rIns="91415" bIns="45708">
            <a:spAutoFit/>
          </a:bodyPr>
          <a:lstStyle>
            <a:defPPr>
              <a:defRPr lang="ko-KR"/>
            </a:defPPr>
            <a:lvl1pPr marL="542925" indent="-542925" defTabSz="91453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defRPr sz="2400" b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2200" dirty="0">
                <a:solidFill>
                  <a:schemeClr val="tx1"/>
                </a:solidFill>
                <a:sym typeface="Wingdings" pitchFamily="2" charset="2"/>
              </a:rPr>
              <a:t>목적</a:t>
            </a:r>
            <a:endParaRPr lang="en-US" altLang="ko-KR" sz="22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2200" dirty="0">
                <a:solidFill>
                  <a:schemeClr val="tx1"/>
                </a:solidFill>
                <a:sym typeface="Wingdings" pitchFamily="2" charset="2"/>
              </a:rPr>
              <a:t>표준</a:t>
            </a:r>
            <a:r>
              <a:rPr lang="en-US" altLang="ko-KR" sz="22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sym typeface="Wingdings" pitchFamily="2" charset="2"/>
              </a:rPr>
              <a:t>구성 요소</a:t>
            </a:r>
            <a:r>
              <a:rPr lang="en-US" altLang="ko-KR" sz="2200" dirty="0">
                <a:solidFill>
                  <a:schemeClr val="tx1"/>
                </a:solidFill>
                <a:sym typeface="Wingdings" pitchFamily="2" charset="2"/>
              </a:rPr>
              <a:t>(Resource)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2200" dirty="0">
                <a:solidFill>
                  <a:schemeClr val="tx1"/>
                </a:solidFill>
                <a:sym typeface="Wingdings" pitchFamily="2" charset="2"/>
              </a:rPr>
              <a:t>설계 기준</a:t>
            </a:r>
            <a:endParaRPr lang="en-US" altLang="ko-KR" sz="22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2200" dirty="0">
                <a:solidFill>
                  <a:schemeClr val="tx1"/>
                </a:solidFill>
                <a:sym typeface="Wingdings" pitchFamily="2" charset="2"/>
              </a:rPr>
              <a:t>표준 </a:t>
            </a:r>
            <a:r>
              <a:rPr lang="en-US" altLang="ko-KR" sz="2200" dirty="0">
                <a:solidFill>
                  <a:schemeClr val="tx1"/>
                </a:solidFill>
                <a:sym typeface="Wingdings" pitchFamily="2" charset="2"/>
              </a:rPr>
              <a:t>Architecture </a:t>
            </a:r>
            <a:r>
              <a:rPr lang="ko-KR" altLang="en-US" sz="2200" dirty="0">
                <a:solidFill>
                  <a:schemeClr val="tx1"/>
                </a:solidFill>
                <a:sym typeface="Wingdings" pitchFamily="2" charset="2"/>
              </a:rPr>
              <a:t>설계</a:t>
            </a:r>
            <a:endParaRPr lang="en-US" altLang="ko-KR" sz="22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9326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III.</a:t>
            </a:r>
            <a:r>
              <a:rPr lang="ko-KR" altLang="en-US" dirty="0">
                <a:ea typeface="Tahoma" panose="020B0604030504040204" pitchFamily="34" charset="0"/>
              </a:rPr>
              <a:t>설계 기준</a:t>
            </a:r>
            <a:endParaRPr lang="ko-KR" altLang="en-US" dirty="0"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6212996" y="158130"/>
            <a:ext cx="336157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4. </a:t>
            </a:r>
            <a:r>
              <a:rPr lang="ko-KR" altLang="en-US" sz="1700" dirty="0">
                <a:ea typeface="Tahoma" panose="020B0604030504040204" pitchFamily="34" charset="0"/>
              </a:rPr>
              <a:t>외부 연동</a:t>
            </a:r>
            <a:endParaRPr lang="ko-KR" altLang="en-US" sz="1700" dirty="0">
              <a:ea typeface="+mn-ea"/>
            </a:endParaRPr>
          </a:p>
        </p:txBody>
      </p:sp>
      <p:sp>
        <p:nvSpPr>
          <p:cNvPr id="75" name="Text Placeholder 2"/>
          <p:cNvSpPr txBox="1">
            <a:spLocks/>
          </p:cNvSpPr>
          <p:nvPr/>
        </p:nvSpPr>
        <p:spPr>
          <a:xfrm>
            <a:off x="308098" y="661194"/>
            <a:ext cx="9469438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On-Premises NW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과 </a:t>
            </a:r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Azure Cloud 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간 네트워크 연동을 위한 기본 방안</a:t>
            </a:r>
            <a:endParaRPr lang="en-US" altLang="ko-KR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" y="4725144"/>
            <a:ext cx="9220200" cy="3336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dirty="0">
                <a:latin typeface="+mn-ea"/>
              </a:rPr>
              <a:t>외부 연동 방식에 따른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분류 </a:t>
            </a:r>
            <a:endParaRPr lang="en-US" altLang="ko-KR" sz="1200" b="1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196752"/>
            <a:ext cx="6408751" cy="349401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 bwMode="gray">
          <a:xfrm>
            <a:off x="7041232" y="1196752"/>
            <a:ext cx="2410172" cy="3494019"/>
          </a:xfrm>
          <a:prstGeom prst="roundRect">
            <a:avLst>
              <a:gd name="adj" fmla="val 1608"/>
            </a:avLst>
          </a:prstGeom>
          <a:solidFill>
            <a:srgbClr val="F8F8F8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36000" tIns="72000" rIns="36000" bIns="72000" rtlCol="0" anchor="t"/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0" lang="en-US" altLang="ko-KR" sz="1100" b="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kumimoji="0" lang="ko-KR" altLang="en-US" sz="11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61605"/>
              </p:ext>
            </p:extLst>
          </p:nvPr>
        </p:nvGraphicFramePr>
        <p:xfrm>
          <a:off x="7124077" y="1214470"/>
          <a:ext cx="2265709" cy="2930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외부 연동 방안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415">
                <a:tc>
                  <a:txBody>
                    <a:bodyPr/>
                    <a:lstStyle/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/>
                        <a:t>Internet</a:t>
                      </a:r>
                    </a:p>
                    <a:p>
                      <a:pPr marL="0" marR="0" lvl="0" indent="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aseline="0" dirty="0"/>
                        <a:t>   - </a:t>
                      </a:r>
                      <a:r>
                        <a:rPr lang="ko-KR" altLang="en-US" sz="900" baseline="0" dirty="0"/>
                        <a:t>외부 사용자 및 시스템 연동을 위한 </a:t>
                      </a:r>
                      <a:r>
                        <a:rPr lang="en-US" altLang="ko-KR" sz="900" baseline="0" dirty="0"/>
                        <a:t>Public </a:t>
                      </a:r>
                      <a:r>
                        <a:rPr lang="ko-KR" altLang="en-US" sz="900" baseline="0" dirty="0"/>
                        <a:t>연결</a:t>
                      </a:r>
                      <a:endParaRPr lang="en-US" altLang="ko-KR" sz="900" baseline="0" dirty="0"/>
                    </a:p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/>
                        <a:t>Internet VPN</a:t>
                      </a:r>
                    </a:p>
                    <a:p>
                      <a:pPr marL="0" marR="0" indent="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aseline="0" dirty="0"/>
                        <a:t>   - </a:t>
                      </a:r>
                      <a:r>
                        <a:rPr lang="ko-KR" altLang="en-US" sz="900" baseline="0" dirty="0"/>
                        <a:t>암호화된 트래픽을 공용 인터넷을 통해 전송</a:t>
                      </a:r>
                      <a:endParaRPr lang="en-US" altLang="ko-KR" sz="900" baseline="0" dirty="0"/>
                    </a:p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/>
                        <a:t>Private WAN(</a:t>
                      </a:r>
                      <a:r>
                        <a:rPr lang="ko-KR" altLang="en-US" sz="1050" b="1" baseline="0" dirty="0"/>
                        <a:t>전용회선</a:t>
                      </a:r>
                      <a:r>
                        <a:rPr lang="en-US" altLang="ko-KR" sz="1050" b="1" baseline="0" dirty="0"/>
                        <a:t>)</a:t>
                      </a:r>
                    </a:p>
                    <a:p>
                      <a:pPr marL="0" marR="0" indent="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aseline="0" dirty="0"/>
                        <a:t>   - Private </a:t>
                      </a:r>
                      <a:r>
                        <a:rPr lang="ko-KR" altLang="en-US" sz="900" baseline="0" dirty="0"/>
                        <a:t>전용회선 연결</a:t>
                      </a:r>
                      <a:r>
                        <a:rPr lang="en-US" altLang="ko-KR" sz="900" baseline="0" dirty="0"/>
                        <a:t> </a:t>
                      </a:r>
                    </a:p>
                    <a:p>
                      <a:pPr marL="0" marR="0" indent="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aseline="0" dirty="0"/>
                        <a:t>   - On-premise </a:t>
                      </a:r>
                      <a:r>
                        <a:rPr lang="ko-KR" altLang="en-US" sz="900" baseline="0" dirty="0"/>
                        <a:t>네트워크를 </a:t>
                      </a:r>
                      <a:r>
                        <a:rPr lang="en-US" altLang="ko-KR" sz="900" baseline="0" dirty="0"/>
                        <a:t>Azure</a:t>
                      </a:r>
                      <a:r>
                        <a:rPr lang="ko-KR" altLang="en-US" sz="900" baseline="0" dirty="0"/>
                        <a:t>로 확장</a:t>
                      </a:r>
                      <a:endParaRPr lang="en-US" altLang="ko-KR" sz="900" baseline="0" dirty="0"/>
                    </a:p>
                    <a:p>
                      <a:pPr marL="171450" marR="0" lvl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/>
                        <a:t>Virtual WAN</a:t>
                      </a:r>
                    </a:p>
                    <a:p>
                      <a:pPr marL="0" marR="0" lvl="0" indent="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aseline="0" dirty="0"/>
                        <a:t>   - VPN, </a:t>
                      </a:r>
                      <a:r>
                        <a:rPr lang="ko-KR" altLang="en-US" sz="900" baseline="0" dirty="0"/>
                        <a:t>전용회선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ko-KR" altLang="en-US" sz="900" baseline="0" dirty="0"/>
                        <a:t>지점간 연동을 위한 구성</a:t>
                      </a:r>
                      <a:endParaRPr lang="en-US" altLang="ko-KR" sz="900" b="1" baseline="0" dirty="0"/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32520" y="5085184"/>
          <a:ext cx="8757265" cy="1613243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0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kumimoji="1"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kumimoji="1"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Public</a:t>
                      </a:r>
                      <a:r>
                        <a:rPr kumimoji="1" lang="en-US" altLang="ko-KR" sz="11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Cloud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Private Cloud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Hybrid Cloud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외부 연동 방식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Internet</a:t>
                      </a: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Internet VPN, Private</a:t>
                      </a:r>
                      <a:r>
                        <a:rPr lang="en-US" altLang="ko-KR" sz="10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WAN, </a:t>
                      </a:r>
                    </a:p>
                    <a:p>
                      <a:pPr algn="ctr" fontAlgn="ctr"/>
                      <a:r>
                        <a:rPr lang="en-US" altLang="ko-KR" sz="10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Virtual WAN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Public + Private</a:t>
                      </a:r>
                      <a:r>
                        <a:rPr lang="en-US" altLang="ko-KR" sz="10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Cloud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이점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비</a:t>
                      </a:r>
                      <a:r>
                        <a:rPr lang="ko-KR" altLang="en-US" sz="900" b="1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용 절감</a:t>
                      </a:r>
                      <a:r>
                        <a:rPr lang="ko-KR" altLang="en-US" sz="900" b="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사용한 서비스에 대해서만 지불</a:t>
                      </a:r>
                      <a:endParaRPr lang="en-US" altLang="ko-KR" sz="900" b="0" baseline="0" dirty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i="0" u="none" strike="noStrike" kern="1200" baseline="0" dirty="0">
                          <a:solidFill>
                            <a:prstClr val="black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유지관리하지 않음 </a:t>
                      </a:r>
                      <a:r>
                        <a:rPr lang="en-US" altLang="ko-KR" sz="900" b="0" i="0" u="none" strike="noStrike" kern="1200" baseline="0" dirty="0">
                          <a:solidFill>
                            <a:prstClr val="black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prstClr val="black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 공급자가 유지 관리를 제공</a:t>
                      </a:r>
                      <a:r>
                        <a:rPr lang="en-US" altLang="ko-KR" sz="900" b="0" i="0" u="none" strike="noStrike" kern="1200" baseline="0" dirty="0">
                          <a:solidFill>
                            <a:prstClr val="black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baseline="0" dirty="0">
                          <a:solidFill>
                            <a:prstClr val="black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회선에 대한 부분</a:t>
                      </a:r>
                      <a:r>
                        <a:rPr lang="en-US" altLang="ko-KR" sz="900" b="0" i="0" u="none" strike="noStrike" kern="1200" baseline="0" dirty="0">
                          <a:solidFill>
                            <a:prstClr val="black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무제한에 가까운 확장성</a:t>
                      </a:r>
                      <a:endParaRPr lang="en-US" altLang="ko-KR" sz="9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보안 강화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제어와 보안 수준을 강화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유연성 향상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높은 확장성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제어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조직이 중요한 데이터의 사설 인프라를 유지 관리 가능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유연성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필요할 때 공용 </a:t>
                      </a:r>
                      <a:r>
                        <a:rPr lang="ko-KR" altLang="en-US" sz="9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클라우드에서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추가 리소스를 활용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비용 효율성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공용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클라우드에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맞게 규모를 조정 가능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용이성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워크로드를 단계별로 수행하여 점진적으로 마이그레이션 가능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796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III.</a:t>
            </a:r>
            <a:r>
              <a:rPr lang="ko-KR" altLang="en-US" dirty="0">
                <a:ea typeface="Tahoma" panose="020B0604030504040204" pitchFamily="34" charset="0"/>
              </a:rPr>
              <a:t>설계 기준</a:t>
            </a:r>
            <a:endParaRPr lang="ko-KR" altLang="en-US" dirty="0"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6212996" y="158130"/>
            <a:ext cx="336157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4. </a:t>
            </a:r>
            <a:r>
              <a:rPr lang="ko-KR" altLang="en-US" sz="1700" dirty="0">
                <a:ea typeface="Tahoma" panose="020B0604030504040204" pitchFamily="34" charset="0"/>
              </a:rPr>
              <a:t>외부 연동 </a:t>
            </a:r>
            <a:r>
              <a:rPr lang="en-US" altLang="ko-KR" sz="1700" dirty="0">
                <a:ea typeface="Tahoma" panose="020B0604030504040204" pitchFamily="34" charset="0"/>
              </a:rPr>
              <a:t>(VPN)</a:t>
            </a:r>
            <a:endParaRPr lang="ko-KR" altLang="en-US" sz="1700" dirty="0">
              <a:ea typeface="+mn-ea"/>
            </a:endParaRPr>
          </a:p>
        </p:txBody>
      </p:sp>
      <p:sp>
        <p:nvSpPr>
          <p:cNvPr id="75" name="Text Placeholder 2"/>
          <p:cNvSpPr txBox="1">
            <a:spLocks/>
          </p:cNvSpPr>
          <p:nvPr/>
        </p:nvSpPr>
        <p:spPr>
          <a:xfrm>
            <a:off x="308098" y="661194"/>
            <a:ext cx="9469438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On-Premises NW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과 </a:t>
            </a:r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Azure Cloud 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간 </a:t>
            </a:r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VPN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으로 구성하는 기본적인 아키텍처</a:t>
            </a:r>
            <a:endParaRPr lang="en-US" altLang="ko-KR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23" y="1100299"/>
            <a:ext cx="6768354" cy="34568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2900" y="4500961"/>
            <a:ext cx="9220200" cy="21790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200" b="1" dirty="0">
                <a:latin typeface="+mn-ea"/>
              </a:rPr>
              <a:t>아키텍처</a:t>
            </a:r>
            <a:endParaRPr lang="en-US" altLang="ko-KR" sz="1200" b="1" dirty="0">
              <a:latin typeface="+mn-ea"/>
            </a:endParaRPr>
          </a:p>
          <a:p>
            <a:pPr marL="358775" lvl="1" indent="-1762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100" b="0" dirty="0" err="1">
                <a:latin typeface="+mn-ea"/>
              </a:rPr>
              <a:t>고객사</a:t>
            </a:r>
            <a:r>
              <a:rPr lang="ko-KR" altLang="en-US" sz="1100" b="0" dirty="0">
                <a:latin typeface="+mn-ea"/>
              </a:rPr>
              <a:t> 및 시스템의 규모보다는 애플리케이션 또는 비즈니스 요구 사항</a:t>
            </a:r>
            <a:r>
              <a:rPr lang="en-US" altLang="ko-KR" sz="1100" b="0" dirty="0">
                <a:latin typeface="+mn-ea"/>
              </a:rPr>
              <a:t>(IaaS, PaaS, SaaS)</a:t>
            </a:r>
            <a:r>
              <a:rPr lang="ko-KR" altLang="en-US" sz="1100" b="0" dirty="0">
                <a:latin typeface="+mn-ea"/>
              </a:rPr>
              <a:t> 등 서비스 특성에 따라 아키텍처 구현</a:t>
            </a:r>
            <a:endParaRPr lang="en-US" altLang="ko-KR" sz="1100" b="0" dirty="0">
              <a:latin typeface="+mn-ea"/>
            </a:endParaRPr>
          </a:p>
          <a:p>
            <a:pPr marL="358775" lvl="1" indent="-1762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100" b="0" dirty="0">
                <a:latin typeface="+mn-ea"/>
              </a:rPr>
              <a:t>온</a:t>
            </a:r>
            <a:r>
              <a:rPr lang="en-US" altLang="ko-KR" sz="1100" b="0" dirty="0">
                <a:latin typeface="+mn-ea"/>
              </a:rPr>
              <a:t>-</a:t>
            </a:r>
            <a:r>
              <a:rPr lang="ko-KR" altLang="en-US" sz="1100" b="0" dirty="0" err="1">
                <a:latin typeface="+mn-ea"/>
              </a:rPr>
              <a:t>프레미스</a:t>
            </a:r>
            <a:r>
              <a:rPr lang="ko-KR" altLang="en-US" sz="1100" b="0" dirty="0">
                <a:latin typeface="+mn-ea"/>
              </a:rPr>
              <a:t> 하드웨어와 </a:t>
            </a:r>
            <a:r>
              <a:rPr lang="ko-KR" altLang="en-US" sz="1100" b="0" dirty="0" err="1">
                <a:latin typeface="+mn-ea"/>
              </a:rPr>
              <a:t>클라우드</a:t>
            </a:r>
            <a:r>
              <a:rPr lang="ko-KR" altLang="en-US" sz="1100" b="0" dirty="0">
                <a:latin typeface="+mn-ea"/>
              </a:rPr>
              <a:t> 간의 트래픽이 가벼울 가능성이 높은 </a:t>
            </a:r>
            <a:r>
              <a:rPr lang="ko-KR" altLang="en-US" sz="1100" b="0" dirty="0" err="1">
                <a:latin typeface="+mn-ea"/>
              </a:rPr>
              <a:t>하이브리드</a:t>
            </a:r>
            <a:r>
              <a:rPr lang="ko-KR" altLang="en-US" sz="1100" b="0" dirty="0">
                <a:latin typeface="+mn-ea"/>
              </a:rPr>
              <a:t> 애플리케이션에 </a:t>
            </a:r>
            <a:r>
              <a:rPr lang="ko-KR" altLang="en-US" sz="1100" b="0" dirty="0" err="1">
                <a:latin typeface="+mn-ea"/>
              </a:rPr>
              <a:t>적합하거나</a:t>
            </a:r>
            <a:r>
              <a:rPr lang="en-US" altLang="ko-KR" sz="1100" b="0" dirty="0">
                <a:latin typeface="+mn-ea"/>
              </a:rPr>
              <a:t>, </a:t>
            </a:r>
            <a:r>
              <a:rPr lang="ko-KR" altLang="en-US" sz="1100" b="0" dirty="0" err="1">
                <a:latin typeface="+mn-ea"/>
              </a:rPr>
              <a:t>클라우드의</a:t>
            </a:r>
            <a:r>
              <a:rPr lang="ko-KR" altLang="en-US" sz="1100" b="0" dirty="0">
                <a:latin typeface="+mn-ea"/>
              </a:rPr>
              <a:t> 유연성 및 처리 능력을 위해 대기 시간을 약간 연장하고자 하는 경우에 적합</a:t>
            </a:r>
            <a:endParaRPr lang="en-US" altLang="ko-KR" sz="1100" b="0" dirty="0">
              <a:latin typeface="+mn-ea"/>
            </a:endParaRPr>
          </a:p>
          <a:p>
            <a:pPr marL="358775" lvl="1" indent="-1762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100" b="0" dirty="0">
                <a:latin typeface="+mn-ea"/>
              </a:rPr>
              <a:t>On-premise </a:t>
            </a:r>
            <a:r>
              <a:rPr lang="ko-KR" altLang="en-US" sz="1100" b="0" dirty="0">
                <a:latin typeface="+mn-ea"/>
              </a:rPr>
              <a:t>와 통신하는 </a:t>
            </a:r>
            <a:r>
              <a:rPr lang="en-US" altLang="ko-KR" sz="1100" b="0" dirty="0">
                <a:latin typeface="+mn-ea"/>
              </a:rPr>
              <a:t>Hybrid </a:t>
            </a:r>
            <a:r>
              <a:rPr lang="ko-KR" altLang="en-US" sz="1100" b="0" dirty="0">
                <a:latin typeface="+mn-ea"/>
              </a:rPr>
              <a:t>구성은 </a:t>
            </a:r>
            <a:r>
              <a:rPr lang="en-US" altLang="ko-KR" sz="1100" b="0" dirty="0">
                <a:latin typeface="+mn-ea"/>
              </a:rPr>
              <a:t>VPN </a:t>
            </a:r>
            <a:r>
              <a:rPr lang="ko-KR" altLang="en-US" sz="1100" b="0" dirty="0">
                <a:latin typeface="+mn-ea"/>
              </a:rPr>
              <a:t>및 </a:t>
            </a:r>
            <a:r>
              <a:rPr lang="en-US" altLang="ko-KR" sz="1100" b="0" dirty="0">
                <a:latin typeface="+mn-ea"/>
              </a:rPr>
              <a:t>ExpressRoute(</a:t>
            </a:r>
            <a:r>
              <a:rPr lang="ko-KR" altLang="en-US" sz="1100" b="0" dirty="0">
                <a:latin typeface="+mn-ea"/>
              </a:rPr>
              <a:t>전용회선</a:t>
            </a:r>
            <a:r>
              <a:rPr lang="en-US" altLang="ko-KR" sz="1100" b="0" dirty="0">
                <a:latin typeface="+mn-ea"/>
              </a:rPr>
              <a:t>) </a:t>
            </a:r>
            <a:r>
              <a:rPr lang="ko-KR" altLang="en-US" sz="1100" b="0" dirty="0">
                <a:latin typeface="+mn-ea"/>
              </a:rPr>
              <a:t>구성이 표준</a:t>
            </a:r>
            <a:endParaRPr lang="en-US" altLang="ko-KR" sz="1100" b="0" dirty="0">
              <a:latin typeface="+mn-ea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+mn-ea"/>
              <a:ea typeface="+mn-ea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200" b="1" dirty="0">
                <a:latin typeface="+mn-ea"/>
                <a:ea typeface="+mn-ea"/>
              </a:rPr>
              <a:t>On-Premise</a:t>
            </a:r>
            <a:r>
              <a:rPr lang="ko-KR" altLang="en-US" sz="1200" b="1" dirty="0">
                <a:latin typeface="+mn-ea"/>
                <a:ea typeface="+mn-ea"/>
              </a:rPr>
              <a:t>와 </a:t>
            </a:r>
            <a:r>
              <a:rPr lang="en-US" altLang="ko-KR" sz="1200" b="1" dirty="0">
                <a:latin typeface="+mn-ea"/>
                <a:ea typeface="+mn-ea"/>
              </a:rPr>
              <a:t>Azure </a:t>
            </a:r>
            <a:r>
              <a:rPr lang="ko-KR" altLang="en-US" sz="1200" b="1" dirty="0">
                <a:latin typeface="+mn-ea"/>
                <a:ea typeface="+mn-ea"/>
              </a:rPr>
              <a:t>간 연결</a:t>
            </a:r>
            <a:endParaRPr lang="en-US" altLang="ko-KR" sz="1200" b="1" dirty="0">
              <a:latin typeface="+mn-ea"/>
              <a:ea typeface="+mn-ea"/>
            </a:endParaRPr>
          </a:p>
          <a:p>
            <a:pPr marL="358775" lvl="1" indent="-1762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100" b="0" dirty="0">
                <a:latin typeface="+mn-ea"/>
                <a:ea typeface="+mn-ea"/>
              </a:rPr>
              <a:t>기본적으로 </a:t>
            </a:r>
            <a:r>
              <a:rPr lang="en-US" altLang="ko-KR" sz="1100" b="0" dirty="0">
                <a:latin typeface="+mn-ea"/>
                <a:ea typeface="+mn-ea"/>
              </a:rPr>
              <a:t>On-Premise VPN(Fortinet, Juniper </a:t>
            </a:r>
            <a:r>
              <a:rPr lang="ko-KR" altLang="en-US" sz="1100" b="0" dirty="0">
                <a:latin typeface="+mn-ea"/>
                <a:ea typeface="+mn-ea"/>
              </a:rPr>
              <a:t>등</a:t>
            </a:r>
            <a:r>
              <a:rPr lang="en-US" altLang="ko-KR" sz="1100" b="0" dirty="0">
                <a:latin typeface="+mn-ea"/>
                <a:ea typeface="+mn-ea"/>
              </a:rPr>
              <a:t>)</a:t>
            </a:r>
            <a:r>
              <a:rPr lang="ko-KR" altLang="en-US" sz="1100" b="0" dirty="0">
                <a:latin typeface="+mn-ea"/>
                <a:ea typeface="+mn-ea"/>
              </a:rPr>
              <a:t>과 </a:t>
            </a:r>
            <a:r>
              <a:rPr lang="en-US" altLang="ko-KR" sz="1100" b="0" dirty="0">
                <a:latin typeface="+mn-ea"/>
                <a:ea typeface="+mn-ea"/>
              </a:rPr>
              <a:t>Azure VPN Gateway(Virtual network gateways)</a:t>
            </a:r>
            <a:r>
              <a:rPr lang="ko-KR" altLang="en-US" sz="1100" b="0" dirty="0">
                <a:latin typeface="+mn-ea"/>
                <a:ea typeface="+mn-ea"/>
              </a:rPr>
              <a:t> 간 연결</a:t>
            </a:r>
            <a:endParaRPr lang="en-US" altLang="ko-KR" sz="1100" b="0" dirty="0">
              <a:latin typeface="+mn-ea"/>
              <a:ea typeface="+mn-ea"/>
            </a:endParaRPr>
          </a:p>
          <a:p>
            <a:pPr marL="358775" lvl="1" indent="-1762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100" b="0" dirty="0">
                <a:latin typeface="+mn-ea"/>
                <a:ea typeface="+mn-ea"/>
              </a:rPr>
              <a:t>Cloud Z</a:t>
            </a:r>
            <a:r>
              <a:rPr lang="ko-KR" altLang="en-US" sz="1100" b="0" dirty="0">
                <a:latin typeface="+mn-ea"/>
                <a:ea typeface="+mn-ea"/>
              </a:rPr>
              <a:t>에서 </a:t>
            </a:r>
            <a:r>
              <a:rPr lang="en-US" altLang="ko-KR" sz="1100" b="0" dirty="0">
                <a:latin typeface="+mn-ea"/>
              </a:rPr>
              <a:t>On-Premise </a:t>
            </a:r>
            <a:r>
              <a:rPr lang="en-US" altLang="ko-KR" sz="1100" b="0" dirty="0">
                <a:latin typeface="+mn-ea"/>
                <a:ea typeface="+mn-ea"/>
              </a:rPr>
              <a:t>VPN</a:t>
            </a:r>
            <a:r>
              <a:rPr lang="ko-KR" altLang="en-US" sz="1100" b="0" dirty="0">
                <a:latin typeface="+mn-ea"/>
                <a:ea typeface="+mn-ea"/>
              </a:rPr>
              <a:t>과 </a:t>
            </a:r>
            <a:r>
              <a:rPr lang="en-US" altLang="ko-KR" sz="1100" b="0" dirty="0" err="1">
                <a:latin typeface="+mn-ea"/>
                <a:ea typeface="+mn-ea"/>
              </a:rPr>
              <a:t>vSRX</a:t>
            </a:r>
            <a:r>
              <a:rPr lang="en-US" altLang="ko-KR" sz="1100" b="0" dirty="0">
                <a:latin typeface="+mn-ea"/>
                <a:ea typeface="+mn-ea"/>
              </a:rPr>
              <a:t>(</a:t>
            </a:r>
            <a:r>
              <a:rPr lang="en-US" altLang="ko-KR" sz="1100" b="0" dirty="0" err="1">
                <a:latin typeface="+mn-ea"/>
                <a:ea typeface="+mn-ea"/>
              </a:rPr>
              <a:t>Vyatta</a:t>
            </a:r>
            <a:r>
              <a:rPr lang="en-US" altLang="ko-KR" sz="1100" b="0" dirty="0">
                <a:latin typeface="+mn-ea"/>
                <a:ea typeface="+mn-ea"/>
              </a:rPr>
              <a:t>) </a:t>
            </a:r>
            <a:r>
              <a:rPr lang="ko-KR" altLang="en-US" sz="1100" b="0" dirty="0">
                <a:latin typeface="+mn-ea"/>
                <a:ea typeface="+mn-ea"/>
              </a:rPr>
              <a:t>간 </a:t>
            </a:r>
            <a:r>
              <a:rPr lang="en-US" altLang="ko-KR" sz="1100" b="0" dirty="0">
                <a:latin typeface="+mn-ea"/>
                <a:ea typeface="+mn-ea"/>
              </a:rPr>
              <a:t>VPN </a:t>
            </a:r>
            <a:r>
              <a:rPr lang="ko-KR" altLang="en-US" sz="1100" b="0" dirty="0">
                <a:latin typeface="+mn-ea"/>
                <a:ea typeface="+mn-ea"/>
              </a:rPr>
              <a:t>연결하는 것과 동일</a:t>
            </a:r>
            <a:endParaRPr lang="en-US" altLang="ko-KR" sz="1100" b="0" dirty="0">
              <a:latin typeface="+mn-ea"/>
              <a:ea typeface="+mn-ea"/>
            </a:endParaRPr>
          </a:p>
          <a:p>
            <a:pPr marL="358775" lvl="1" indent="-1762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100" b="0" dirty="0">
                <a:latin typeface="+mn-ea"/>
                <a:ea typeface="+mn-ea"/>
              </a:rPr>
              <a:t>Cloud Z</a:t>
            </a:r>
            <a:r>
              <a:rPr lang="ko-KR" altLang="en-US" sz="1100" b="0" dirty="0">
                <a:latin typeface="+mn-ea"/>
                <a:ea typeface="+mn-ea"/>
              </a:rPr>
              <a:t>와 달리 </a:t>
            </a:r>
            <a:r>
              <a:rPr lang="en-US" altLang="ko-KR" sz="1100" b="0" dirty="0">
                <a:latin typeface="+mn-ea"/>
                <a:ea typeface="+mn-ea"/>
              </a:rPr>
              <a:t>Co-Location Zone</a:t>
            </a:r>
            <a:r>
              <a:rPr lang="ko-KR" altLang="en-US" sz="1100" b="0" dirty="0">
                <a:latin typeface="+mn-ea"/>
                <a:ea typeface="+mn-ea"/>
              </a:rPr>
              <a:t>이 필요 없음</a:t>
            </a:r>
            <a:endParaRPr lang="en-US" altLang="ko-KR" sz="11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6472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 bwMode="gray">
          <a:xfrm>
            <a:off x="416496" y="1052736"/>
            <a:ext cx="9034908" cy="1268628"/>
          </a:xfrm>
          <a:prstGeom prst="roundRect">
            <a:avLst>
              <a:gd name="adj" fmla="val 1608"/>
            </a:avLst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36000" tIns="72000" rIns="36000" bIns="72000" rtlCol="0" anchor="t"/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0" lang="en-US" altLang="ko-KR" sz="1100" b="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kumimoji="0" lang="ko-KR" altLang="en-US" sz="11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III.</a:t>
            </a:r>
            <a:r>
              <a:rPr lang="ko-KR" altLang="en-US" dirty="0">
                <a:ea typeface="Tahoma" panose="020B0604030504040204" pitchFamily="34" charset="0"/>
              </a:rPr>
              <a:t>설계 기준</a:t>
            </a:r>
            <a:endParaRPr lang="ko-KR" altLang="en-US" dirty="0"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6212996" y="158130"/>
            <a:ext cx="336157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4. </a:t>
            </a:r>
            <a:r>
              <a:rPr lang="ko-KR" altLang="en-US" sz="1700" dirty="0">
                <a:ea typeface="Tahoma" panose="020B0604030504040204" pitchFamily="34" charset="0"/>
              </a:rPr>
              <a:t>외부 연동 </a:t>
            </a:r>
            <a:r>
              <a:rPr lang="en-US" altLang="ko-KR" sz="1700" dirty="0">
                <a:ea typeface="Tahoma" panose="020B0604030504040204" pitchFamily="34" charset="0"/>
              </a:rPr>
              <a:t>(VPN)</a:t>
            </a:r>
            <a:endParaRPr lang="ko-KR" altLang="en-US" sz="1700" dirty="0">
              <a:ea typeface="+mn-ea"/>
            </a:endParaRPr>
          </a:p>
        </p:txBody>
      </p:sp>
      <p:sp>
        <p:nvSpPr>
          <p:cNvPr id="75" name="Text Placeholder 2"/>
          <p:cNvSpPr txBox="1">
            <a:spLocks/>
          </p:cNvSpPr>
          <p:nvPr/>
        </p:nvSpPr>
        <p:spPr>
          <a:xfrm>
            <a:off x="308098" y="661194"/>
            <a:ext cx="9469438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(Case 1) On-Premises NW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과 </a:t>
            </a:r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Azure Cloud 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간 </a:t>
            </a:r>
            <a:r>
              <a:rPr lang="ko-KR" altLang="ko-KR" dirty="0" err="1"/>
              <a:t>IPsec</a:t>
            </a:r>
            <a:r>
              <a:rPr lang="ko-KR" altLang="ko-KR" dirty="0"/>
              <a:t>/IKE VPN 터널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로 구성</a:t>
            </a:r>
            <a:endParaRPr lang="en-US" altLang="ko-KR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1276747"/>
            <a:ext cx="3897630" cy="1000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00" y="2367749"/>
            <a:ext cx="3880485" cy="1857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61" y="4411935"/>
            <a:ext cx="3909060" cy="22574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6774" y="1064257"/>
            <a:ext cx="922020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200" b="1" dirty="0">
                <a:latin typeface="+mn-ea"/>
              </a:rPr>
              <a:t>(Case1-1) </a:t>
            </a:r>
            <a:r>
              <a:rPr lang="ko-KR" altLang="en-US" sz="1200" b="1" dirty="0">
                <a:latin typeface="+mn-ea"/>
              </a:rPr>
              <a:t>사이트 간 연동</a:t>
            </a:r>
            <a:endParaRPr lang="en-US" altLang="ko-KR" sz="1200" b="1" dirty="0">
              <a:latin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38028"/>
              </p:ext>
            </p:extLst>
          </p:nvPr>
        </p:nvGraphicFramePr>
        <p:xfrm>
          <a:off x="5457056" y="1145228"/>
          <a:ext cx="3600400" cy="1118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7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외부 연동 방안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829">
                <a:tc>
                  <a:txBody>
                    <a:bodyPr/>
                    <a:lstStyle/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baseline="0" dirty="0"/>
                        <a:t>S2S</a:t>
                      </a:r>
                      <a:r>
                        <a:rPr lang="ko-KR" altLang="en-US" sz="900" b="1" baseline="0" dirty="0"/>
                        <a:t>간 </a:t>
                      </a:r>
                      <a:r>
                        <a:rPr lang="en-US" altLang="ko-KR" sz="900" b="1" baseline="0" dirty="0"/>
                        <a:t>VPN Gateway </a:t>
                      </a:r>
                      <a:r>
                        <a:rPr lang="ko-KR" altLang="en-US" sz="900" b="1" baseline="0" dirty="0"/>
                        <a:t>연결은 </a:t>
                      </a:r>
                      <a:r>
                        <a:rPr lang="en-US" altLang="ko-KR" sz="900" b="1" baseline="0" dirty="0"/>
                        <a:t>IPsec/IKE(IKEv1 </a:t>
                      </a:r>
                      <a:r>
                        <a:rPr lang="ko-KR" altLang="en-US" sz="900" b="1" baseline="0" dirty="0"/>
                        <a:t>또는 </a:t>
                      </a:r>
                      <a:r>
                        <a:rPr lang="en-US" altLang="ko-KR" sz="900" b="1" baseline="0" dirty="0"/>
                        <a:t>IKEv2) VPN </a:t>
                      </a:r>
                      <a:r>
                        <a:rPr lang="ko-KR" altLang="en-US" sz="900" b="1" baseline="0" dirty="0"/>
                        <a:t>터널을 통한 연결</a:t>
                      </a:r>
                      <a:endParaRPr lang="en-US" altLang="ko-KR" sz="900" b="1" baseline="0" dirty="0"/>
                    </a:p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900" b="1" dirty="0"/>
                        <a:t>공용 IP 주소가 할당된 </a:t>
                      </a:r>
                      <a:r>
                        <a:rPr lang="en-US" altLang="ko-KR" sz="900" b="1" baseline="0" dirty="0" err="1"/>
                        <a:t>on-premise</a:t>
                      </a:r>
                      <a:r>
                        <a:rPr lang="ko-KR" altLang="en-US" sz="900" b="1" baseline="0" dirty="0"/>
                        <a:t>에</a:t>
                      </a:r>
                      <a:r>
                        <a:rPr lang="en-US" altLang="ko-KR" sz="900" b="1" baseline="0" dirty="0"/>
                        <a:t> </a:t>
                      </a:r>
                      <a:r>
                        <a:rPr lang="ko-KR" altLang="ko-KR" sz="900" b="1" dirty="0"/>
                        <a:t>있는 VPN 디바이스가 필요</a:t>
                      </a:r>
                      <a:endParaRPr lang="ko-KR" altLang="en-US" sz="900" b="1" baseline="0" dirty="0"/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3728" y="2439228"/>
            <a:ext cx="922020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200" b="1" dirty="0">
                <a:latin typeface="+mn-ea"/>
              </a:rPr>
              <a:t>(Case1-2) </a:t>
            </a:r>
            <a:r>
              <a:rPr lang="ko-KR" altLang="en-US" sz="1200" b="1" dirty="0">
                <a:latin typeface="+mn-ea"/>
              </a:rPr>
              <a:t>다중 사이트 연동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8504" y="4520537"/>
            <a:ext cx="922020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200" b="1" dirty="0">
                <a:latin typeface="+mn-ea"/>
              </a:rPr>
              <a:t>(Case1-3) </a:t>
            </a:r>
            <a:r>
              <a:rPr lang="ko-KR" altLang="en-US" sz="1200" b="1" dirty="0">
                <a:latin typeface="+mn-ea"/>
              </a:rPr>
              <a:t>지점 및 사이트 간 연동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 bwMode="gray">
          <a:xfrm>
            <a:off x="416496" y="2424924"/>
            <a:ext cx="9034908" cy="1868172"/>
          </a:xfrm>
          <a:prstGeom prst="roundRect">
            <a:avLst>
              <a:gd name="adj" fmla="val 1608"/>
            </a:avLst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36000" tIns="72000" rIns="36000" bIns="72000" rtlCol="0" anchor="t"/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0" lang="en-US" altLang="ko-KR" sz="1100" b="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kumimoji="0" lang="ko-KR" altLang="en-US" sz="11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 bwMode="gray">
          <a:xfrm>
            <a:off x="416496" y="4411739"/>
            <a:ext cx="9034908" cy="1969589"/>
          </a:xfrm>
          <a:prstGeom prst="roundRect">
            <a:avLst>
              <a:gd name="adj" fmla="val 1608"/>
            </a:avLst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36000" tIns="72000" rIns="36000" bIns="72000" rtlCol="0" anchor="t"/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0" lang="en-US" altLang="ko-KR" sz="1100" b="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kumimoji="0" lang="ko-KR" altLang="en-US" sz="11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4848"/>
              </p:ext>
            </p:extLst>
          </p:nvPr>
        </p:nvGraphicFramePr>
        <p:xfrm>
          <a:off x="5457056" y="2636912"/>
          <a:ext cx="3600400" cy="1352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7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외부 연동 방안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829">
                <a:tc>
                  <a:txBody>
                    <a:bodyPr/>
                    <a:lstStyle/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baseline="0" dirty="0"/>
                        <a:t>Virtual network gateways</a:t>
                      </a:r>
                      <a:r>
                        <a:rPr lang="ko-KR" altLang="en-US" sz="900" b="1" baseline="0" dirty="0"/>
                        <a:t>에서 여러 </a:t>
                      </a:r>
                      <a:r>
                        <a:rPr lang="en-US" altLang="ko-KR" sz="900" b="1" baseline="0" dirty="0" err="1"/>
                        <a:t>on-premise</a:t>
                      </a:r>
                      <a:r>
                        <a:rPr lang="ko-KR" altLang="en-US" sz="900" b="1" baseline="0" dirty="0"/>
                        <a:t> 사이트에 연결하는 둘 이상의 </a:t>
                      </a:r>
                      <a:r>
                        <a:rPr lang="en-US" altLang="ko-KR" sz="900" b="1" baseline="0" dirty="0"/>
                        <a:t>VPN </a:t>
                      </a:r>
                      <a:r>
                        <a:rPr lang="ko-KR" altLang="en-US" sz="900" b="1" baseline="0" dirty="0"/>
                        <a:t>연결</a:t>
                      </a:r>
                      <a:endParaRPr lang="en-US" altLang="ko-KR" sz="900" b="1" baseline="0" dirty="0"/>
                    </a:p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dirty="0" err="1"/>
                        <a:t>RouteBased</a:t>
                      </a:r>
                      <a:r>
                        <a:rPr lang="en-US" altLang="ko-KR" sz="900" b="1" dirty="0"/>
                        <a:t> VPN</a:t>
                      </a:r>
                      <a:r>
                        <a:rPr lang="ko-KR" altLang="en-US" sz="900" b="1" dirty="0"/>
                        <a:t>으로 설정해야 함</a:t>
                      </a:r>
                      <a:endParaRPr lang="en-US" altLang="ko-KR" sz="900" b="1" dirty="0"/>
                    </a:p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baseline="0" dirty="0"/>
                        <a:t>각각의 </a:t>
                      </a:r>
                      <a:r>
                        <a:rPr lang="en-US" altLang="ko-KR" sz="900" b="1" baseline="0" dirty="0"/>
                        <a:t>VPN Tunnel </a:t>
                      </a:r>
                      <a:r>
                        <a:rPr lang="ko-KR" altLang="en-US" sz="900" b="1" baseline="0" dirty="0"/>
                        <a:t>이 하나의 </a:t>
                      </a:r>
                      <a:r>
                        <a:rPr lang="en-US" altLang="ko-KR" sz="900" b="1" baseline="0" dirty="0"/>
                        <a:t>VPN Gateway</a:t>
                      </a:r>
                      <a:r>
                        <a:rPr lang="ko-KR" altLang="en-US" sz="900" b="1" baseline="0" dirty="0"/>
                        <a:t>를 사용함으로 </a:t>
                      </a:r>
                      <a:r>
                        <a:rPr lang="ko-KR" altLang="en-US" sz="900" b="1" baseline="0" dirty="0" err="1"/>
                        <a:t>대여폭에</a:t>
                      </a:r>
                      <a:r>
                        <a:rPr lang="ko-KR" altLang="en-US" sz="900" b="1" baseline="0" dirty="0"/>
                        <a:t> 유의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426964"/>
              </p:ext>
            </p:extLst>
          </p:nvPr>
        </p:nvGraphicFramePr>
        <p:xfrm>
          <a:off x="5457056" y="4437112"/>
          <a:ext cx="3600400" cy="2132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7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외부 연동 방안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829">
                <a:tc>
                  <a:txBody>
                    <a:bodyPr/>
                    <a:lstStyle/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baseline="0" dirty="0"/>
                        <a:t>P2S </a:t>
                      </a:r>
                      <a:r>
                        <a:rPr lang="ko-KR" altLang="en-US" sz="900" b="1" baseline="0" dirty="0"/>
                        <a:t>연결은 클라이언트 컴퓨터에서 시작하여 설정</a:t>
                      </a:r>
                      <a:endParaRPr lang="en-US" altLang="ko-KR" sz="900" b="1" baseline="0" dirty="0"/>
                    </a:p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dirty="0"/>
                        <a:t>P2S VPN</a:t>
                      </a:r>
                      <a:r>
                        <a:rPr lang="ko-KR" altLang="en-US" sz="900" b="1" dirty="0"/>
                        <a:t>은 </a:t>
                      </a:r>
                      <a:r>
                        <a:rPr lang="en-US" altLang="ko-KR" sz="900" b="1" dirty="0" err="1"/>
                        <a:t>VNet</a:t>
                      </a:r>
                      <a:r>
                        <a:rPr lang="ko-KR" altLang="en-US" sz="900" b="1" dirty="0"/>
                        <a:t>에 연결해야 하는 클라이언트가 몇 개만 있는 경우 </a:t>
                      </a:r>
                      <a:r>
                        <a:rPr lang="en-US" altLang="ko-KR" sz="900" b="1" dirty="0"/>
                        <a:t>S2S VPN </a:t>
                      </a:r>
                      <a:r>
                        <a:rPr lang="ko-KR" altLang="en-US" sz="900" b="1" dirty="0"/>
                        <a:t>대신 사용</a:t>
                      </a:r>
                      <a:endParaRPr lang="en-US" altLang="ko-KR" sz="900" b="1" dirty="0"/>
                    </a:p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baseline="0" dirty="0"/>
                        <a:t>S2S </a:t>
                      </a:r>
                      <a:r>
                        <a:rPr lang="ko-KR" altLang="en-US" sz="900" b="1" baseline="0" dirty="0"/>
                        <a:t>연결과 달리 </a:t>
                      </a:r>
                      <a:r>
                        <a:rPr lang="en-US" altLang="ko-KR" sz="900" b="1" baseline="0" dirty="0"/>
                        <a:t>P2S </a:t>
                      </a:r>
                      <a:r>
                        <a:rPr lang="ko-KR" altLang="en-US" sz="900" b="1" baseline="0" dirty="0"/>
                        <a:t>연결은 온</a:t>
                      </a:r>
                      <a:r>
                        <a:rPr lang="en-US" altLang="ko-KR" sz="900" b="1" baseline="0" dirty="0"/>
                        <a:t>-</a:t>
                      </a:r>
                      <a:r>
                        <a:rPr lang="ko-KR" altLang="en-US" sz="900" b="1" baseline="0" dirty="0" err="1"/>
                        <a:t>프레미스</a:t>
                      </a:r>
                      <a:r>
                        <a:rPr lang="ko-KR" altLang="en-US" sz="900" b="1" baseline="0" dirty="0"/>
                        <a:t> 공용 </a:t>
                      </a:r>
                      <a:r>
                        <a:rPr lang="en-US" altLang="ko-KR" sz="900" b="1" baseline="0" dirty="0"/>
                        <a:t>IP </a:t>
                      </a:r>
                      <a:r>
                        <a:rPr lang="ko-KR" altLang="en-US" sz="900" b="1" baseline="0" dirty="0"/>
                        <a:t>주소 또는 </a:t>
                      </a:r>
                      <a:r>
                        <a:rPr lang="en-US" altLang="ko-KR" sz="900" b="1" baseline="0" dirty="0"/>
                        <a:t>VPN </a:t>
                      </a:r>
                      <a:r>
                        <a:rPr lang="ko-KR" altLang="en-US" sz="900" b="1" baseline="0" dirty="0"/>
                        <a:t>디바이스가 필요하지 않음</a:t>
                      </a:r>
                      <a:endParaRPr lang="en-US" altLang="ko-KR" sz="900" b="1" baseline="0" dirty="0"/>
                    </a:p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baseline="0" dirty="0"/>
                        <a:t>(</a:t>
                      </a:r>
                      <a:r>
                        <a:rPr lang="ko-KR" altLang="en-US" sz="900" b="1" baseline="0" dirty="0"/>
                        <a:t>구성 요구사항 충족 시</a:t>
                      </a:r>
                      <a:r>
                        <a:rPr lang="en-US" altLang="ko-KR" sz="900" b="1" baseline="0" dirty="0"/>
                        <a:t>) </a:t>
                      </a:r>
                      <a:r>
                        <a:rPr lang="ko-KR" altLang="en-US" sz="900" b="1" baseline="0" dirty="0"/>
                        <a:t>동일한 </a:t>
                      </a:r>
                      <a:r>
                        <a:rPr lang="en-US" altLang="ko-KR" sz="900" b="1" baseline="0" dirty="0"/>
                        <a:t>VPN Gateway</a:t>
                      </a:r>
                      <a:r>
                        <a:rPr lang="ko-KR" altLang="en-US" sz="900" b="1" baseline="0" dirty="0"/>
                        <a:t>를 통해 </a:t>
                      </a:r>
                      <a:r>
                        <a:rPr lang="en-US" altLang="ko-KR" sz="900" b="1" baseline="0" dirty="0"/>
                        <a:t>P2S </a:t>
                      </a:r>
                      <a:r>
                        <a:rPr lang="ko-KR" altLang="en-US" sz="900" b="1" baseline="0" dirty="0"/>
                        <a:t>연결과 </a:t>
                      </a:r>
                      <a:r>
                        <a:rPr lang="en-US" altLang="ko-KR" sz="900" b="1" baseline="0" dirty="0"/>
                        <a:t>S2S </a:t>
                      </a:r>
                      <a:r>
                        <a:rPr lang="ko-KR" altLang="en-US" sz="900" b="1" baseline="0" dirty="0"/>
                        <a:t>함께 사용 가능</a:t>
                      </a:r>
                      <a:endParaRPr lang="en-US" altLang="ko-KR" sz="900" b="1" baseline="0" dirty="0"/>
                    </a:p>
                    <a:p>
                      <a:pPr marL="0" marR="0" indent="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/>
                        <a:t>     * </a:t>
                      </a:r>
                      <a:r>
                        <a:rPr lang="ko-KR" altLang="en-US" sz="800" b="0" baseline="0" dirty="0"/>
                        <a:t>참조 </a:t>
                      </a:r>
                      <a:r>
                        <a:rPr lang="en-US" altLang="ko-KR" sz="800" b="0" baseline="0" dirty="0"/>
                        <a:t>: </a:t>
                      </a:r>
                      <a:r>
                        <a:rPr lang="en-US" altLang="ko-KR" sz="800" b="0" baseline="0" dirty="0">
                          <a:hlinkClick r:id="rId5"/>
                        </a:rPr>
                        <a:t>https://docs.microsoft.com/ko-kr/azure/vpn-gateway/point-to-site-about</a:t>
                      </a:r>
                      <a:r>
                        <a:rPr lang="en-US" altLang="ko-KR" sz="800" b="0" baseline="0" dirty="0"/>
                        <a:t> </a:t>
                      </a:r>
                      <a:endParaRPr lang="ko-KR" altLang="en-US" sz="800" b="0" baseline="0" dirty="0"/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411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 bwMode="gray">
          <a:xfrm>
            <a:off x="416496" y="1052736"/>
            <a:ext cx="9034908" cy="1677452"/>
          </a:xfrm>
          <a:prstGeom prst="roundRect">
            <a:avLst>
              <a:gd name="adj" fmla="val 1608"/>
            </a:avLst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36000" tIns="72000" rIns="36000" bIns="72000" rtlCol="0" anchor="t"/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0" lang="en-US" altLang="ko-KR" sz="1100" b="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kumimoji="0" lang="ko-KR" altLang="en-US" sz="11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III.</a:t>
            </a:r>
            <a:r>
              <a:rPr lang="ko-KR" altLang="en-US" dirty="0">
                <a:ea typeface="Tahoma" panose="020B0604030504040204" pitchFamily="34" charset="0"/>
              </a:rPr>
              <a:t>설계 기준</a:t>
            </a:r>
            <a:endParaRPr lang="ko-KR" altLang="en-US" dirty="0"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6212996" y="158130"/>
            <a:ext cx="336157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4. </a:t>
            </a:r>
            <a:r>
              <a:rPr lang="ko-KR" altLang="en-US" sz="1700" dirty="0">
                <a:ea typeface="Tahoma" panose="020B0604030504040204" pitchFamily="34" charset="0"/>
              </a:rPr>
              <a:t>외부 연동 </a:t>
            </a:r>
            <a:r>
              <a:rPr lang="en-US" altLang="ko-KR" sz="1700" dirty="0">
                <a:ea typeface="Tahoma" panose="020B0604030504040204" pitchFamily="34" charset="0"/>
              </a:rPr>
              <a:t>(VPN)</a:t>
            </a:r>
            <a:endParaRPr lang="ko-KR" altLang="en-US" sz="1700" dirty="0">
              <a:ea typeface="+mn-ea"/>
            </a:endParaRPr>
          </a:p>
        </p:txBody>
      </p:sp>
      <p:sp>
        <p:nvSpPr>
          <p:cNvPr id="75" name="Text Placeholder 2"/>
          <p:cNvSpPr txBox="1">
            <a:spLocks/>
          </p:cNvSpPr>
          <p:nvPr/>
        </p:nvSpPr>
        <p:spPr>
          <a:xfrm>
            <a:off x="308098" y="661194"/>
            <a:ext cx="9469438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(Case 2) Azure Cloud 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간 </a:t>
            </a:r>
            <a:r>
              <a:rPr lang="ko-KR" altLang="ko-KR" dirty="0" err="1"/>
              <a:t>IPsec</a:t>
            </a:r>
            <a:r>
              <a:rPr lang="ko-KR" altLang="ko-KR" dirty="0"/>
              <a:t>/IKE VPN 터널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로 구성</a:t>
            </a:r>
            <a:endParaRPr lang="en-US" altLang="ko-KR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6774" y="1064257"/>
            <a:ext cx="922020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200" b="1" dirty="0" err="1">
                <a:latin typeface="+mn-ea"/>
              </a:rPr>
              <a:t>VNet</a:t>
            </a:r>
            <a:r>
              <a:rPr lang="ko-KR" altLang="en-US" sz="1200" b="1" dirty="0">
                <a:latin typeface="+mn-ea"/>
              </a:rPr>
              <a:t> 간 연동</a:t>
            </a:r>
            <a:endParaRPr lang="en-US" altLang="ko-KR" sz="1200" b="1" dirty="0">
              <a:latin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42126"/>
              </p:ext>
            </p:extLst>
          </p:nvPr>
        </p:nvGraphicFramePr>
        <p:xfrm>
          <a:off x="5457056" y="1145228"/>
          <a:ext cx="3600400" cy="1558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7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외부 연동 방안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829">
                <a:tc>
                  <a:txBody>
                    <a:bodyPr/>
                    <a:lstStyle/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baseline="0" dirty="0"/>
                        <a:t>양쪽 모두 </a:t>
                      </a:r>
                      <a:r>
                        <a:rPr lang="en-US" altLang="ko-KR" sz="900" b="1" baseline="0" dirty="0"/>
                        <a:t>VPN </a:t>
                      </a:r>
                      <a:r>
                        <a:rPr lang="ko-KR" altLang="en-US" sz="900" b="1" baseline="0" dirty="0"/>
                        <a:t>게이트웨이를 사용하여 </a:t>
                      </a:r>
                      <a:r>
                        <a:rPr lang="en-US" altLang="ko-KR" sz="900" b="1" baseline="0" dirty="0"/>
                        <a:t>IPsec/IKE</a:t>
                      </a:r>
                      <a:r>
                        <a:rPr lang="ko-KR" altLang="en-US" sz="900" b="1" baseline="0" dirty="0"/>
                        <a:t>를 통한 보안 터널을 제공합니다</a:t>
                      </a:r>
                      <a:endParaRPr lang="en-US" altLang="ko-KR" sz="900" b="1" baseline="0" dirty="0"/>
                    </a:p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baseline="0" dirty="0" err="1"/>
                        <a:t>Vnet</a:t>
                      </a:r>
                      <a:r>
                        <a:rPr lang="ko-KR" altLang="en-US" sz="900" b="1" baseline="0" dirty="0"/>
                        <a:t>간 연결이 필요한 경우</a:t>
                      </a:r>
                      <a:endParaRPr lang="en-US" altLang="ko-KR" sz="900" b="1" baseline="0" dirty="0"/>
                    </a:p>
                    <a:p>
                      <a:pPr marL="0" marR="0" indent="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/>
                        <a:t>     : in the same or different regions</a:t>
                      </a:r>
                    </a:p>
                    <a:p>
                      <a:pPr marL="0" marR="0" indent="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     : in the same or different subscriptions</a:t>
                      </a:r>
                    </a:p>
                    <a:p>
                      <a:pPr marL="0" marR="0" indent="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     : in the same or different deployment models</a:t>
                      </a:r>
                      <a:endParaRPr lang="ko-KR" altLang="en-US" sz="900" b="0" baseline="0" dirty="0"/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88504" y="3444197"/>
            <a:ext cx="922020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200" b="1" dirty="0" err="1">
                <a:latin typeface="+mn-ea"/>
              </a:rPr>
              <a:t>VNet</a:t>
            </a:r>
            <a:r>
              <a:rPr lang="en-US" altLang="ko-KR" sz="1200" b="1" dirty="0">
                <a:latin typeface="+mn-ea"/>
              </a:rPr>
              <a:t> Peering</a:t>
            </a:r>
          </a:p>
        </p:txBody>
      </p:sp>
      <p:sp>
        <p:nvSpPr>
          <p:cNvPr id="19" name="모서리가 둥근 직사각형 18"/>
          <p:cNvSpPr/>
          <p:nvPr/>
        </p:nvSpPr>
        <p:spPr bwMode="gray">
          <a:xfrm>
            <a:off x="416496" y="3335399"/>
            <a:ext cx="9034908" cy="2757897"/>
          </a:xfrm>
          <a:prstGeom prst="roundRect">
            <a:avLst>
              <a:gd name="adj" fmla="val 1608"/>
            </a:avLst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36000" tIns="72000" rIns="36000" bIns="72000" rtlCol="0" anchor="t"/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0" lang="en-US" altLang="ko-KR" sz="1100" b="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kumimoji="0" lang="ko-KR" altLang="en-US" sz="11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93377"/>
              </p:ext>
            </p:extLst>
          </p:nvPr>
        </p:nvGraphicFramePr>
        <p:xfrm>
          <a:off x="5457056" y="3360772"/>
          <a:ext cx="3600400" cy="1309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7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외부 연동 방안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829">
                <a:tc>
                  <a:txBody>
                    <a:bodyPr/>
                    <a:lstStyle/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baseline="0" dirty="0" err="1"/>
                        <a:t>VNet</a:t>
                      </a:r>
                      <a:r>
                        <a:rPr lang="en-US" altLang="ko-KR" sz="900" b="1" baseline="0" dirty="0"/>
                        <a:t> - </a:t>
                      </a:r>
                      <a:r>
                        <a:rPr lang="en-US" altLang="ko-KR" sz="900" b="1" baseline="0" dirty="0" err="1"/>
                        <a:t>VNet</a:t>
                      </a:r>
                      <a:r>
                        <a:rPr lang="en-US" altLang="ko-KR" sz="900" b="1" baseline="0" dirty="0"/>
                        <a:t> </a:t>
                      </a:r>
                      <a:r>
                        <a:rPr lang="ko-KR" altLang="en-US" sz="900" b="1" baseline="0" dirty="0"/>
                        <a:t>간 연결에 사용</a:t>
                      </a:r>
                      <a:endParaRPr lang="en-US" altLang="ko-KR" sz="900" b="1" baseline="0" dirty="0"/>
                    </a:p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baseline="0" dirty="0"/>
                        <a:t>MS Azure </a:t>
                      </a:r>
                      <a:r>
                        <a:rPr lang="ko-KR" altLang="en-US" sz="900" b="1" baseline="0" dirty="0" err="1"/>
                        <a:t>백본</a:t>
                      </a:r>
                      <a:r>
                        <a:rPr lang="ko-KR" altLang="en-US" sz="900" b="1" baseline="0" dirty="0"/>
                        <a:t> 네트워크를 통해 통신</a:t>
                      </a:r>
                      <a:endParaRPr lang="en-US" altLang="ko-KR" sz="900" b="1" baseline="0" dirty="0"/>
                    </a:p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dirty="0" err="1"/>
                        <a:t>VNet</a:t>
                      </a:r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 err="1"/>
                        <a:t>피어링은</a:t>
                      </a:r>
                      <a:r>
                        <a:rPr lang="ko-KR" altLang="en-US" sz="900" b="1" dirty="0"/>
                        <a:t> 가상 네트워크 게이트웨이를 사용하지 않음</a:t>
                      </a:r>
                      <a:endParaRPr lang="en-US" altLang="ko-KR" sz="900" b="1" baseline="0" dirty="0"/>
                    </a:p>
                    <a:p>
                      <a:pPr marL="0" marR="0" indent="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/>
                        <a:t>     * </a:t>
                      </a:r>
                      <a:r>
                        <a:rPr lang="ko-KR" altLang="en-US" sz="800" b="0" baseline="0" dirty="0"/>
                        <a:t>참조 </a:t>
                      </a:r>
                      <a:r>
                        <a:rPr lang="en-US" altLang="ko-KR" sz="800" b="0" baseline="0" dirty="0"/>
                        <a:t>: </a:t>
                      </a:r>
                      <a:r>
                        <a:rPr lang="en-US" altLang="ko-KR" sz="800" b="0" baseline="0" dirty="0">
                          <a:hlinkClick r:id="rId2"/>
                        </a:rPr>
                        <a:t>https://docs.microsoft.com/ko-kr/azure/virtual-network/virtual-network-peering-overview</a:t>
                      </a:r>
                      <a:r>
                        <a:rPr lang="en-US" altLang="ko-KR" sz="800" b="0" baseline="0" dirty="0"/>
                        <a:t> </a:t>
                      </a:r>
                      <a:endParaRPr lang="ko-KR" altLang="en-US" sz="800" b="0" baseline="0" dirty="0"/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45" y="1615073"/>
            <a:ext cx="4017645" cy="805815"/>
          </a:xfrm>
          <a:prstGeom prst="rect">
            <a:avLst/>
          </a:prstGeom>
        </p:spPr>
      </p:pic>
      <p:sp>
        <p:nvSpPr>
          <p:cNvPr id="20" name="Text Placeholder 2"/>
          <p:cNvSpPr txBox="1">
            <a:spLocks/>
          </p:cNvSpPr>
          <p:nvPr/>
        </p:nvSpPr>
        <p:spPr>
          <a:xfrm>
            <a:off x="308098" y="2893442"/>
            <a:ext cx="9469438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(Case 3) Peering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를 이용한 </a:t>
            </a:r>
            <a:r>
              <a:rPr lang="en-US" altLang="ko-KR" dirty="0" err="1">
                <a:solidFill>
                  <a:prstClr val="black"/>
                </a:solidFill>
                <a:cs typeface="Times New Roman" panose="02020603050405020304" pitchFamily="18" charset="0"/>
              </a:rPr>
              <a:t>VNet</a:t>
            </a:r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 - </a:t>
            </a:r>
            <a:r>
              <a:rPr lang="en-US" altLang="ko-KR" dirty="0" err="1">
                <a:solidFill>
                  <a:prstClr val="black"/>
                </a:solidFill>
                <a:cs typeface="Times New Roman" panose="02020603050405020304" pitchFamily="18" charset="0"/>
              </a:rPr>
              <a:t>VNet</a:t>
            </a:r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간 연동 방안</a:t>
            </a:r>
            <a:endParaRPr lang="en-US" altLang="ko-KR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60" y="3789040"/>
            <a:ext cx="3851910" cy="218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06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III.</a:t>
            </a:r>
            <a:r>
              <a:rPr lang="ko-KR" altLang="en-US" dirty="0">
                <a:ea typeface="Tahoma" panose="020B0604030504040204" pitchFamily="34" charset="0"/>
              </a:rPr>
              <a:t>설계 기준</a:t>
            </a:r>
            <a:endParaRPr lang="ko-KR" altLang="en-US" dirty="0"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6212996" y="158130"/>
            <a:ext cx="336157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4. </a:t>
            </a:r>
            <a:r>
              <a:rPr lang="ko-KR" altLang="en-US" sz="1700" dirty="0">
                <a:ea typeface="Tahoma" panose="020B0604030504040204" pitchFamily="34" charset="0"/>
              </a:rPr>
              <a:t>외부 연동 </a:t>
            </a:r>
            <a:r>
              <a:rPr lang="en-US" altLang="ko-KR" sz="1700" dirty="0">
                <a:ea typeface="Tahoma" panose="020B0604030504040204" pitchFamily="34" charset="0"/>
              </a:rPr>
              <a:t>(ExpressRoute)</a:t>
            </a:r>
            <a:endParaRPr lang="ko-KR" altLang="en-US" sz="1700" dirty="0">
              <a:ea typeface="+mn-ea"/>
            </a:endParaRPr>
          </a:p>
        </p:txBody>
      </p:sp>
      <p:sp>
        <p:nvSpPr>
          <p:cNvPr id="75" name="Text Placeholder 2"/>
          <p:cNvSpPr txBox="1">
            <a:spLocks/>
          </p:cNvSpPr>
          <p:nvPr/>
        </p:nvSpPr>
        <p:spPr>
          <a:xfrm>
            <a:off x="308098" y="661194"/>
            <a:ext cx="9469438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On-Premises NW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과 </a:t>
            </a:r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Azure Cloud 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간 </a:t>
            </a:r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ExpressRoute G/W 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및 </a:t>
            </a:r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VPN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으로 구성하는 기본적인 아키텍처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2" y="1305733"/>
            <a:ext cx="8866096" cy="27225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900" y="4242220"/>
            <a:ext cx="9220200" cy="2382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200" b="1" dirty="0">
                <a:latin typeface="+mn-ea"/>
              </a:rPr>
              <a:t>아키텍처</a:t>
            </a:r>
            <a:endParaRPr lang="en-US" altLang="ko-KR" sz="1200" b="1" dirty="0">
              <a:latin typeface="+mn-ea"/>
            </a:endParaRPr>
          </a:p>
          <a:p>
            <a:pPr marL="358775" lvl="1" indent="-1762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100" b="0" dirty="0" err="1">
                <a:latin typeface="+mn-ea"/>
              </a:rPr>
              <a:t>고객사</a:t>
            </a:r>
            <a:r>
              <a:rPr lang="ko-KR" altLang="en-US" sz="1100" b="0" dirty="0">
                <a:latin typeface="+mn-ea"/>
              </a:rPr>
              <a:t> 시스템의 규모보다는 </a:t>
            </a:r>
            <a:r>
              <a:rPr lang="en-US" altLang="ko-KR" sz="1100" b="0" dirty="0">
                <a:latin typeface="+mn-ea"/>
              </a:rPr>
              <a:t>IaaS, PaaS, SaaS</a:t>
            </a:r>
            <a:r>
              <a:rPr lang="ko-KR" altLang="en-US" sz="1100" b="0" dirty="0">
                <a:latin typeface="+mn-ea"/>
              </a:rPr>
              <a:t> 등 서비스 특성에 따라 아키텍처 구현</a:t>
            </a:r>
            <a:endParaRPr lang="en-US" altLang="ko-KR" sz="1100" b="0" dirty="0">
              <a:latin typeface="+mn-ea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200" b="1" dirty="0">
                <a:latin typeface="+mn-ea"/>
              </a:rPr>
              <a:t>On-Premise</a:t>
            </a:r>
            <a:r>
              <a:rPr lang="ko-KR" altLang="en-US" sz="1200" b="1" dirty="0">
                <a:latin typeface="+mn-ea"/>
              </a:rPr>
              <a:t>와 </a:t>
            </a:r>
            <a:r>
              <a:rPr lang="en-US" altLang="ko-KR" sz="1200" b="1" dirty="0">
                <a:latin typeface="+mn-ea"/>
              </a:rPr>
              <a:t>Azure </a:t>
            </a:r>
            <a:r>
              <a:rPr lang="ko-KR" altLang="en-US" sz="1200" b="1" dirty="0">
                <a:latin typeface="+mn-ea"/>
              </a:rPr>
              <a:t>간 연결</a:t>
            </a:r>
            <a:endParaRPr lang="en-US" altLang="ko-KR" sz="1200" b="1" dirty="0">
              <a:latin typeface="+mn-ea"/>
            </a:endParaRPr>
          </a:p>
          <a:p>
            <a:pPr marL="358775" lvl="1" indent="-1762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100" b="0" dirty="0">
                <a:latin typeface="+mn-ea"/>
              </a:rPr>
              <a:t>On-premise L3 </a:t>
            </a:r>
            <a:r>
              <a:rPr lang="ko-KR" altLang="en-US" sz="1100" b="0" dirty="0">
                <a:latin typeface="+mn-ea"/>
              </a:rPr>
              <a:t>장비와 </a:t>
            </a:r>
            <a:r>
              <a:rPr lang="en-US" altLang="ko-KR" sz="1100" b="0" dirty="0">
                <a:latin typeface="+mn-ea"/>
              </a:rPr>
              <a:t>Azure ExpressRoute </a:t>
            </a:r>
            <a:r>
              <a:rPr lang="ko-KR" altLang="en-US" sz="1100" b="0" dirty="0">
                <a:latin typeface="+mn-ea"/>
              </a:rPr>
              <a:t>간 연결 </a:t>
            </a:r>
            <a:r>
              <a:rPr lang="en-US" altLang="ko-KR" sz="1100" b="0" dirty="0">
                <a:latin typeface="+mn-ea"/>
              </a:rPr>
              <a:t>(BGP </a:t>
            </a:r>
            <a:r>
              <a:rPr lang="ko-KR" altLang="en-US" sz="1100" b="0" dirty="0">
                <a:latin typeface="+mn-ea"/>
              </a:rPr>
              <a:t>구성</a:t>
            </a:r>
            <a:r>
              <a:rPr lang="en-US" altLang="ko-KR" sz="1100" b="0" dirty="0">
                <a:latin typeface="+mn-ea"/>
              </a:rPr>
              <a:t>)</a:t>
            </a:r>
          </a:p>
          <a:p>
            <a:pPr marL="358775" lvl="1" indent="-1762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100" b="0" dirty="0">
                <a:latin typeface="+mn-ea"/>
              </a:rPr>
              <a:t>VPN </a:t>
            </a:r>
            <a:r>
              <a:rPr lang="ko-KR" altLang="en-US" sz="1100" b="0" dirty="0">
                <a:latin typeface="+mn-ea"/>
              </a:rPr>
              <a:t>연동 대신 전용선 개념의 </a:t>
            </a:r>
            <a:r>
              <a:rPr lang="en-US" altLang="ko-KR" sz="1100" b="0" dirty="0">
                <a:latin typeface="+mn-ea"/>
              </a:rPr>
              <a:t>ExpressRoute Gateway</a:t>
            </a:r>
            <a:r>
              <a:rPr lang="ko-KR" altLang="en-US" sz="1100" b="0" dirty="0">
                <a:latin typeface="+mn-ea"/>
              </a:rPr>
              <a:t>를 주 라인으로 연결 </a:t>
            </a:r>
            <a:r>
              <a:rPr lang="en-US" altLang="ko-KR" sz="1100" b="0" dirty="0">
                <a:latin typeface="+mn-ea"/>
              </a:rPr>
              <a:t>(VPN </a:t>
            </a:r>
            <a:r>
              <a:rPr lang="ko-KR" altLang="en-US" sz="1100" b="0" dirty="0">
                <a:latin typeface="+mn-ea"/>
              </a:rPr>
              <a:t>보다는 비용 증가</a:t>
            </a:r>
            <a:r>
              <a:rPr lang="en-US" altLang="ko-KR" sz="1100" b="0" dirty="0">
                <a:latin typeface="+mn-ea"/>
              </a:rPr>
              <a:t>)</a:t>
            </a:r>
          </a:p>
          <a:p>
            <a:pPr marL="358775" lvl="1" indent="-1762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100" b="0" dirty="0">
                <a:latin typeface="+mn-ea"/>
              </a:rPr>
              <a:t>국내 </a:t>
            </a:r>
            <a:r>
              <a:rPr lang="en-US" altLang="ko-KR" sz="1100" b="0" dirty="0">
                <a:latin typeface="+mn-ea"/>
              </a:rPr>
              <a:t>POD</a:t>
            </a:r>
            <a:r>
              <a:rPr lang="ko-KR" altLang="en-US" sz="1100" b="0" dirty="0">
                <a:latin typeface="+mn-ea"/>
              </a:rPr>
              <a:t>는 </a:t>
            </a:r>
            <a:r>
              <a:rPr lang="en-US" altLang="ko-KR" sz="1100" b="0" dirty="0">
                <a:latin typeface="+mn-ea"/>
              </a:rPr>
              <a:t>KINX</a:t>
            </a:r>
            <a:r>
              <a:rPr lang="ko-KR" altLang="en-US" sz="1100" b="0" dirty="0">
                <a:latin typeface="+mn-ea"/>
              </a:rPr>
              <a:t>를 통해 </a:t>
            </a:r>
            <a:r>
              <a:rPr lang="en-US" altLang="ko-KR" sz="1100" b="0" dirty="0">
                <a:latin typeface="+mn-ea"/>
              </a:rPr>
              <a:t>Azure</a:t>
            </a:r>
            <a:r>
              <a:rPr lang="ko-KR" altLang="en-US" sz="1100" b="0" dirty="0">
                <a:latin typeface="+mn-ea"/>
              </a:rPr>
              <a:t>와 연동 </a:t>
            </a:r>
            <a:r>
              <a:rPr lang="en-US" altLang="ko-KR" sz="1100" b="0" dirty="0">
                <a:latin typeface="+mn-ea"/>
              </a:rPr>
              <a:t>(SK-Net</a:t>
            </a:r>
            <a:r>
              <a:rPr lang="ko-KR" altLang="en-US" sz="1100" b="0" dirty="0">
                <a:latin typeface="+mn-ea"/>
              </a:rPr>
              <a:t>과 </a:t>
            </a:r>
            <a:r>
              <a:rPr lang="en-US" altLang="ko-KR" sz="1100" b="0" dirty="0">
                <a:latin typeface="+mn-ea"/>
              </a:rPr>
              <a:t>KINX </a:t>
            </a:r>
            <a:r>
              <a:rPr lang="ko-KR" altLang="en-US" sz="1100" b="0" dirty="0">
                <a:latin typeface="+mn-ea"/>
              </a:rPr>
              <a:t>간 연동 테스트 완료</a:t>
            </a:r>
            <a:r>
              <a:rPr lang="en-US" altLang="ko-KR" sz="1100" b="0" dirty="0">
                <a:latin typeface="+mn-ea"/>
              </a:rPr>
              <a:t>)</a:t>
            </a:r>
          </a:p>
          <a:p>
            <a:pPr marL="538163" lvl="2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100" b="0" dirty="0">
                <a:latin typeface="+mn-ea"/>
                <a:ea typeface="+mn-ea"/>
              </a:rPr>
              <a:t>경로 </a:t>
            </a:r>
            <a:r>
              <a:rPr lang="en-US" altLang="ko-KR" sz="1100" b="0" dirty="0">
                <a:latin typeface="+mn-ea"/>
                <a:ea typeface="+mn-ea"/>
              </a:rPr>
              <a:t>: On-Premise &lt;-&gt; KINX &lt;-&gt; Azure Cloud</a:t>
            </a:r>
          </a:p>
          <a:p>
            <a:pPr marL="538163" lvl="2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b="0" dirty="0">
                <a:latin typeface="+mn-ea"/>
                <a:ea typeface="+mn-ea"/>
              </a:rPr>
              <a:t>AWS</a:t>
            </a:r>
            <a:r>
              <a:rPr lang="ko-KR" altLang="en-US" sz="1100" b="0" dirty="0">
                <a:latin typeface="+mn-ea"/>
                <a:ea typeface="+mn-ea"/>
              </a:rPr>
              <a:t>도 동일하게 구성</a:t>
            </a:r>
            <a:endParaRPr lang="en-US" altLang="ko-KR" sz="1100" b="0" dirty="0">
              <a:latin typeface="+mn-ea"/>
              <a:ea typeface="+mn-ea"/>
            </a:endParaRPr>
          </a:p>
          <a:p>
            <a:pPr marL="358775" lvl="1" indent="-1762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100" b="0" dirty="0">
                <a:latin typeface="+mn-ea"/>
              </a:rPr>
              <a:t>Option</a:t>
            </a:r>
            <a:r>
              <a:rPr lang="ko-KR" altLang="en-US" sz="1100" b="0" dirty="0">
                <a:latin typeface="+mn-ea"/>
              </a:rPr>
              <a:t> </a:t>
            </a:r>
            <a:r>
              <a:rPr lang="en-US" altLang="ko-KR" sz="1100" b="0" dirty="0">
                <a:latin typeface="+mn-ea"/>
              </a:rPr>
              <a:t>:</a:t>
            </a:r>
            <a:r>
              <a:rPr lang="ko-KR" altLang="en-US" sz="1100" b="0" dirty="0">
                <a:latin typeface="+mn-ea"/>
              </a:rPr>
              <a:t> 이중화 개념으로 장애 시 </a:t>
            </a:r>
            <a:r>
              <a:rPr lang="en-US" altLang="ko-KR" sz="1100" b="0" dirty="0">
                <a:latin typeface="+mn-ea"/>
              </a:rPr>
              <a:t>VPN Gateway(Virtual network gateways)</a:t>
            </a:r>
            <a:r>
              <a:rPr lang="ko-KR" altLang="en-US" sz="1100" b="0" dirty="0">
                <a:latin typeface="+mn-ea"/>
              </a:rPr>
              <a:t>를 이용하여</a:t>
            </a:r>
            <a:r>
              <a:rPr lang="en-US" altLang="ko-KR" sz="1100" b="0" dirty="0">
                <a:latin typeface="+mn-ea"/>
              </a:rPr>
              <a:t> Fail-over </a:t>
            </a:r>
            <a:r>
              <a:rPr lang="ko-KR" altLang="en-US" sz="1100" b="0" dirty="0">
                <a:latin typeface="+mn-ea"/>
              </a:rPr>
              <a:t>시킬 수 있음</a:t>
            </a:r>
            <a:endParaRPr lang="en-US" altLang="ko-KR" sz="1100" b="0" dirty="0">
              <a:latin typeface="+mn-ea"/>
            </a:endParaRPr>
          </a:p>
          <a:p>
            <a:pPr marL="358775" lvl="1" indent="-176213">
              <a:lnSpc>
                <a:spcPct val="120000"/>
              </a:lnSpc>
            </a:pPr>
            <a:endParaRPr lang="ko-KR" altLang="en-US" sz="11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8456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III.</a:t>
            </a:r>
            <a:r>
              <a:rPr lang="ko-KR" altLang="en-US" dirty="0">
                <a:ea typeface="Tahoma" panose="020B0604030504040204" pitchFamily="34" charset="0"/>
              </a:rPr>
              <a:t>설계 기준</a:t>
            </a:r>
            <a:endParaRPr lang="ko-KR" altLang="en-US" dirty="0"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6212996" y="158130"/>
            <a:ext cx="336157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4. </a:t>
            </a:r>
            <a:r>
              <a:rPr lang="ko-KR" altLang="en-US" sz="1700" dirty="0">
                <a:ea typeface="Tahoma" panose="020B0604030504040204" pitchFamily="34" charset="0"/>
              </a:rPr>
              <a:t>외부 연동 </a:t>
            </a:r>
            <a:r>
              <a:rPr lang="en-US" altLang="ko-KR" sz="1700" dirty="0">
                <a:ea typeface="Tahoma" panose="020B0604030504040204" pitchFamily="34" charset="0"/>
              </a:rPr>
              <a:t>(ExpressRoute)</a:t>
            </a:r>
            <a:endParaRPr lang="ko-KR" altLang="en-US" sz="1700" dirty="0">
              <a:ea typeface="+mn-ea"/>
            </a:endParaRPr>
          </a:p>
        </p:txBody>
      </p:sp>
      <p:sp>
        <p:nvSpPr>
          <p:cNvPr id="75" name="Text Placeholder 2"/>
          <p:cNvSpPr txBox="1">
            <a:spLocks/>
          </p:cNvSpPr>
          <p:nvPr/>
        </p:nvSpPr>
        <p:spPr>
          <a:xfrm>
            <a:off x="308098" y="661194"/>
            <a:ext cx="9469438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ExpressRoute G/W 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를 이용한 구성 방안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1268760"/>
            <a:ext cx="3931920" cy="216027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 bwMode="gray">
          <a:xfrm>
            <a:off x="416496" y="1124744"/>
            <a:ext cx="9034908" cy="2479144"/>
          </a:xfrm>
          <a:prstGeom prst="roundRect">
            <a:avLst>
              <a:gd name="adj" fmla="val 1608"/>
            </a:avLst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36000" tIns="72000" rIns="36000" bIns="72000" rtlCol="0" anchor="t"/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0" lang="en-US" altLang="ko-KR" sz="1100" b="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kumimoji="0" lang="ko-KR" altLang="en-US" sz="11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358318"/>
              </p:ext>
            </p:extLst>
          </p:nvPr>
        </p:nvGraphicFramePr>
        <p:xfrm>
          <a:off x="5457056" y="1195968"/>
          <a:ext cx="3672408" cy="2381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7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외부 연동 방안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829">
                <a:tc>
                  <a:txBody>
                    <a:bodyPr/>
                    <a:lstStyle/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baseline="0" dirty="0"/>
                        <a:t>Co-located at a cloud exchange</a:t>
                      </a:r>
                    </a:p>
                    <a:p>
                      <a:pPr marL="0" marR="0" indent="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/>
                        <a:t>     - MS Azure</a:t>
                      </a:r>
                      <a:r>
                        <a:rPr lang="ko-KR" altLang="en-US" sz="900" b="0" baseline="0" dirty="0"/>
                        <a:t>와 회선공급자를 통해서 </a:t>
                      </a:r>
                      <a:r>
                        <a:rPr lang="en-US" altLang="ko-KR" sz="900" b="0" baseline="0" dirty="0"/>
                        <a:t>cloud exchange </a:t>
                      </a:r>
                      <a:r>
                        <a:rPr lang="ko-KR" altLang="en-US" sz="900" b="0" baseline="0" dirty="0"/>
                        <a:t>전용 회선 연동 </a:t>
                      </a:r>
                      <a:endParaRPr lang="en-US" altLang="ko-KR" sz="900" b="0" baseline="0" dirty="0"/>
                    </a:p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dirty="0"/>
                        <a:t>Point-to-point Ethernet connections</a:t>
                      </a:r>
                    </a:p>
                    <a:p>
                      <a:pPr marL="0" marR="0" indent="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/>
                        <a:t>     - </a:t>
                      </a:r>
                      <a:r>
                        <a:rPr lang="ko-KR" altLang="ko-KR" sz="900" dirty="0"/>
                        <a:t>지점 간 </a:t>
                      </a:r>
                      <a:r>
                        <a:rPr lang="ko-KR" altLang="ko-KR" sz="900" dirty="0" err="1"/>
                        <a:t>이더넷</a:t>
                      </a:r>
                      <a:r>
                        <a:rPr lang="ko-KR" altLang="ko-KR" sz="900" dirty="0"/>
                        <a:t> 연결을 통해 </a:t>
                      </a:r>
                      <a:r>
                        <a:rPr lang="en-US" altLang="ko-KR" sz="900" dirty="0"/>
                        <a:t>On-premises </a:t>
                      </a:r>
                      <a:r>
                        <a:rPr lang="ko-KR" altLang="ko-KR" sz="900" dirty="0"/>
                        <a:t>데이터센터/사무소를 Microsoft </a:t>
                      </a:r>
                      <a:r>
                        <a:rPr lang="en-US" altLang="ko-KR" sz="900" dirty="0"/>
                        <a:t>cloud</a:t>
                      </a:r>
                      <a:r>
                        <a:rPr lang="ko-KR" altLang="ko-KR" sz="900" dirty="0"/>
                        <a:t>에 연결 </a:t>
                      </a:r>
                      <a:endParaRPr lang="en-US" altLang="ko-KR" sz="900" b="1" dirty="0"/>
                    </a:p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baseline="0" dirty="0"/>
                        <a:t>Any-to-any (IPVPN) networks</a:t>
                      </a:r>
                    </a:p>
                    <a:p>
                      <a:pPr marL="0" marR="0" indent="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/>
                        <a:t>     - </a:t>
                      </a:r>
                      <a:r>
                        <a:rPr lang="ko-KR" altLang="ko-KR" sz="900" dirty="0"/>
                        <a:t>IPVPN 공급자(일반적으로 MPLS VPN)는 지사 및 데이터 센터 간에 임의의 연결</a:t>
                      </a:r>
                      <a:endParaRPr lang="en-US" altLang="ko-KR" sz="900" dirty="0"/>
                    </a:p>
                    <a:p>
                      <a:pPr marL="0" marR="0" indent="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/>
                        <a:t>     - </a:t>
                      </a:r>
                      <a:r>
                        <a:rPr lang="ko-KR" altLang="ko-KR" sz="900" dirty="0"/>
                        <a:t>Microsoft </a:t>
                      </a:r>
                      <a:r>
                        <a:rPr lang="en-US" altLang="ko-KR" sz="900" dirty="0"/>
                        <a:t>cloud</a:t>
                      </a:r>
                      <a:r>
                        <a:rPr lang="ko-KR" altLang="ko-KR" sz="900" dirty="0"/>
                        <a:t>는 다른 지사와 마찬가지로 보이도록 </a:t>
                      </a:r>
                      <a:r>
                        <a:rPr lang="ko-KR" altLang="ko-KR" sz="900" dirty="0" err="1"/>
                        <a:t>WAN에</a:t>
                      </a:r>
                      <a:r>
                        <a:rPr lang="ko-KR" altLang="ko-KR" sz="900" dirty="0"/>
                        <a:t> 상호 연결</a:t>
                      </a:r>
                      <a:endParaRPr lang="ko-KR" altLang="en-US" sz="900" b="0" baseline="0" dirty="0"/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 Placeholder 2"/>
          <p:cNvSpPr txBox="1">
            <a:spLocks/>
          </p:cNvSpPr>
          <p:nvPr/>
        </p:nvSpPr>
        <p:spPr>
          <a:xfrm>
            <a:off x="300077" y="3645024"/>
            <a:ext cx="9469438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(Case 1) ExpressRoute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VPN Gateway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로 이중화 구성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 bwMode="gray">
          <a:xfrm>
            <a:off x="408475" y="4077072"/>
            <a:ext cx="9034908" cy="2416770"/>
          </a:xfrm>
          <a:prstGeom prst="roundRect">
            <a:avLst>
              <a:gd name="adj" fmla="val 1608"/>
            </a:avLst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36000" tIns="72000" rIns="36000" bIns="72000" rtlCol="0" anchor="t"/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0" lang="en-US" altLang="ko-KR" sz="1100" b="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kumimoji="0" lang="ko-KR" altLang="en-US" sz="11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49741"/>
              </p:ext>
            </p:extLst>
          </p:nvPr>
        </p:nvGraphicFramePr>
        <p:xfrm>
          <a:off x="5449035" y="4148296"/>
          <a:ext cx="3600400" cy="1764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7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외부 연동 방안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829">
                <a:tc>
                  <a:txBody>
                    <a:bodyPr/>
                    <a:lstStyle/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baseline="0" dirty="0"/>
                        <a:t>사이트 간 </a:t>
                      </a:r>
                      <a:r>
                        <a:rPr lang="en-US" altLang="ko-KR" sz="900" b="1" baseline="0" dirty="0"/>
                        <a:t>VPN</a:t>
                      </a:r>
                      <a:r>
                        <a:rPr lang="ko-KR" altLang="en-US" sz="900" b="1" baseline="0" dirty="0"/>
                        <a:t>을 </a:t>
                      </a:r>
                      <a:r>
                        <a:rPr lang="en-US" altLang="ko-KR" sz="900" b="1" baseline="0" dirty="0"/>
                        <a:t>ExpressRoute</a:t>
                      </a:r>
                      <a:r>
                        <a:rPr lang="ko-KR" altLang="en-US" sz="900" b="1" baseline="0" dirty="0"/>
                        <a:t>에 대한 보안 장애 조치</a:t>
                      </a:r>
                      <a:r>
                        <a:rPr lang="en-US" altLang="ko-KR" sz="900" b="1" baseline="0" dirty="0"/>
                        <a:t>(failover) </a:t>
                      </a:r>
                      <a:r>
                        <a:rPr lang="ko-KR" altLang="en-US" sz="900" b="1" baseline="0" dirty="0"/>
                        <a:t>경로로 구성</a:t>
                      </a:r>
                      <a:r>
                        <a:rPr lang="ko-KR" altLang="en-US" sz="900" b="0" baseline="0" dirty="0"/>
                        <a:t> </a:t>
                      </a:r>
                      <a:endParaRPr lang="en-US" altLang="ko-KR" sz="900" b="0" baseline="0" dirty="0"/>
                    </a:p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baseline="0" dirty="0"/>
                        <a:t>사이트 간 </a:t>
                      </a:r>
                      <a:r>
                        <a:rPr lang="en-US" altLang="ko-KR" sz="900" b="1" baseline="0" dirty="0"/>
                        <a:t>VPN</a:t>
                      </a:r>
                      <a:r>
                        <a:rPr lang="ko-KR" altLang="en-US" sz="900" b="1" baseline="0" dirty="0"/>
                        <a:t>을 사용하여 사용자 네트워크의 일부가 아니지만 </a:t>
                      </a:r>
                      <a:r>
                        <a:rPr lang="en-US" altLang="ko-KR" sz="900" b="1" baseline="0" dirty="0"/>
                        <a:t>ExpressRoute</a:t>
                      </a:r>
                      <a:r>
                        <a:rPr lang="ko-KR" altLang="en-US" sz="900" b="1" baseline="0" dirty="0"/>
                        <a:t>를 통해 연결된 사이트에 연결</a:t>
                      </a:r>
                      <a:endParaRPr lang="en-US" altLang="ko-KR" sz="900" b="1" baseline="0" dirty="0"/>
                    </a:p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/>
                        <a:t>이 구성에는 동일한 가상 네트워크에 대한 두 개의 가상 네트워크 게이트웨이가 필요</a:t>
                      </a:r>
                      <a:endParaRPr lang="en-US" altLang="ko-KR" sz="900" b="1" dirty="0"/>
                    </a:p>
                    <a:p>
                      <a:pPr marL="0" marR="0" indent="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/>
                        <a:t>    - </a:t>
                      </a:r>
                      <a:r>
                        <a:rPr lang="ko-KR" altLang="en-US" sz="900" dirty="0"/>
                        <a:t>하나 </a:t>
                      </a:r>
                      <a:r>
                        <a:rPr lang="en-US" altLang="ko-KR" sz="900" dirty="0"/>
                        <a:t>Gateway</a:t>
                      </a:r>
                      <a:r>
                        <a:rPr lang="ko-KR" altLang="en-US" sz="900" dirty="0"/>
                        <a:t>는 </a:t>
                      </a:r>
                      <a:r>
                        <a:rPr lang="en-US" altLang="ko-KR" sz="900" dirty="0"/>
                        <a:t>VPN,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ko-KR" altLang="en-US" sz="900" baseline="0" dirty="0"/>
                        <a:t>다른 하나는 </a:t>
                      </a:r>
                      <a:r>
                        <a:rPr lang="en-US" altLang="ko-KR" sz="900" baseline="0" dirty="0"/>
                        <a:t>ExpressRoute</a:t>
                      </a:r>
                      <a:r>
                        <a:rPr lang="ko-KR" altLang="en-US" sz="900" baseline="0" dirty="0"/>
                        <a:t>로 구성</a:t>
                      </a:r>
                      <a:endParaRPr lang="ko-KR" altLang="en-US" sz="900" b="0" baseline="0" dirty="0"/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4413582"/>
            <a:ext cx="3897630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29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III.</a:t>
            </a:r>
            <a:r>
              <a:rPr lang="ko-KR" altLang="en-US" dirty="0">
                <a:ea typeface="Tahoma" panose="020B0604030504040204" pitchFamily="34" charset="0"/>
              </a:rPr>
              <a:t>설계 기준</a:t>
            </a:r>
            <a:endParaRPr lang="ko-KR" altLang="en-US" dirty="0"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6212996" y="158130"/>
            <a:ext cx="336157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4. </a:t>
            </a:r>
            <a:r>
              <a:rPr lang="ko-KR" altLang="en-US" sz="1700" dirty="0">
                <a:ea typeface="Tahoma" panose="020B0604030504040204" pitchFamily="34" charset="0"/>
              </a:rPr>
              <a:t>외부 연동 </a:t>
            </a:r>
            <a:r>
              <a:rPr lang="en-US" altLang="ko-KR" sz="1700" dirty="0">
                <a:ea typeface="Tahoma" panose="020B0604030504040204" pitchFamily="34" charset="0"/>
              </a:rPr>
              <a:t>(ExpressRoute)</a:t>
            </a:r>
            <a:endParaRPr lang="ko-KR" altLang="en-US" sz="1700" dirty="0">
              <a:ea typeface="+mn-ea"/>
            </a:endParaRPr>
          </a:p>
        </p:txBody>
      </p:sp>
      <p:sp>
        <p:nvSpPr>
          <p:cNvPr id="75" name="Text Placeholder 2"/>
          <p:cNvSpPr txBox="1">
            <a:spLocks/>
          </p:cNvSpPr>
          <p:nvPr/>
        </p:nvSpPr>
        <p:spPr>
          <a:xfrm>
            <a:off x="308098" y="661194"/>
            <a:ext cx="9469438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(Case 2) ExpressRoute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를 이용한 </a:t>
            </a:r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Office 365 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연동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 bwMode="gray">
          <a:xfrm>
            <a:off x="416496" y="1124744"/>
            <a:ext cx="9034908" cy="2952328"/>
          </a:xfrm>
          <a:prstGeom prst="roundRect">
            <a:avLst>
              <a:gd name="adj" fmla="val 1608"/>
            </a:avLst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36000" tIns="72000" rIns="36000" bIns="72000" rtlCol="0" anchor="t"/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0" lang="en-US" altLang="ko-KR" sz="1100" b="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kumimoji="0" lang="ko-KR" altLang="en-US" sz="11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370999"/>
              </p:ext>
            </p:extLst>
          </p:nvPr>
        </p:nvGraphicFramePr>
        <p:xfrm>
          <a:off x="5457056" y="1195968"/>
          <a:ext cx="3672408" cy="1558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7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외부 연동 방안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829">
                <a:tc>
                  <a:txBody>
                    <a:bodyPr/>
                    <a:lstStyle/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baseline="0" dirty="0"/>
                        <a:t>인터넷을 통한 </a:t>
                      </a:r>
                      <a:r>
                        <a:rPr lang="en-US" altLang="ko-KR" sz="900" b="1" baseline="0" dirty="0"/>
                        <a:t>Office 365</a:t>
                      </a:r>
                      <a:r>
                        <a:rPr lang="ko-KR" altLang="en-US" sz="900" b="1" baseline="0" dirty="0"/>
                        <a:t>연결에 추가하여</a:t>
                      </a:r>
                      <a:r>
                        <a:rPr lang="en-US" altLang="ko-KR" sz="900" b="1" baseline="0" dirty="0"/>
                        <a:t>, ExpressRoute</a:t>
                      </a:r>
                      <a:r>
                        <a:rPr lang="ko-KR" altLang="en-US" sz="900" b="1" baseline="0" dirty="0"/>
                        <a:t>를 통해 구성 가능</a:t>
                      </a:r>
                      <a:endParaRPr lang="en-US" altLang="ko-KR" sz="900" b="1" baseline="0" dirty="0"/>
                    </a:p>
                    <a:p>
                      <a:pPr marL="0" marR="0" indent="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/>
                        <a:t>     - </a:t>
                      </a:r>
                      <a:r>
                        <a:rPr lang="ko-KR" altLang="en-US" sz="900" b="0" baseline="0" dirty="0"/>
                        <a:t>외부 사용자들은 인터넷을 연결</a:t>
                      </a:r>
                      <a:endParaRPr lang="en-US" altLang="ko-KR" sz="900" b="0" baseline="0" dirty="0"/>
                    </a:p>
                    <a:p>
                      <a:pPr marL="0" marR="0" indent="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/>
                        <a:t>     - </a:t>
                      </a:r>
                      <a:r>
                        <a:rPr lang="ko-KR" altLang="en-US" sz="900" b="0" baseline="0" dirty="0"/>
                        <a:t>내부 사용자들은 </a:t>
                      </a:r>
                      <a:r>
                        <a:rPr lang="en-US" altLang="ko-KR" sz="900" b="0" baseline="0" dirty="0"/>
                        <a:t>ExpressRoute</a:t>
                      </a:r>
                      <a:r>
                        <a:rPr lang="ko-KR" altLang="en-US" sz="900" b="0" baseline="0" dirty="0"/>
                        <a:t>로 연결</a:t>
                      </a:r>
                      <a:endParaRPr lang="en-US" altLang="ko-KR" sz="900" b="0" baseline="0" dirty="0"/>
                    </a:p>
                    <a:p>
                      <a:pPr marL="0" marR="0" indent="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/>
                        <a:t>     - Public</a:t>
                      </a:r>
                      <a:r>
                        <a:rPr lang="ko-KR" altLang="ko-KR" sz="900" dirty="0"/>
                        <a:t> DNS 및 </a:t>
                      </a:r>
                      <a:r>
                        <a:rPr lang="en-US" altLang="ko-KR" sz="900" dirty="0"/>
                        <a:t>CDN</a:t>
                      </a:r>
                      <a:r>
                        <a:rPr lang="ko-KR" altLang="ko-KR" sz="900" dirty="0"/>
                        <a:t> 노드와 같은 일부 연결에서는 여전히 공용 인터넷 연결이 필요</a:t>
                      </a:r>
                      <a:r>
                        <a:rPr lang="ko-KR" altLang="en-US" sz="900" b="0" baseline="0" dirty="0"/>
                        <a:t> </a:t>
                      </a:r>
                      <a:endParaRPr lang="en-US" altLang="ko-KR" sz="900" b="0" baseline="0" dirty="0"/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10" y="1246188"/>
            <a:ext cx="398335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86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III.</a:t>
            </a:r>
            <a:r>
              <a:rPr lang="ko-KR" altLang="en-US" dirty="0">
                <a:ea typeface="Tahoma" panose="020B0604030504040204" pitchFamily="34" charset="0"/>
              </a:rPr>
              <a:t>설계 기준</a:t>
            </a:r>
            <a:endParaRPr lang="ko-KR" altLang="en-US" dirty="0"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6212996" y="158130"/>
            <a:ext cx="336157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4. </a:t>
            </a:r>
            <a:r>
              <a:rPr lang="ko-KR" altLang="en-US" sz="1700" dirty="0">
                <a:ea typeface="Tahoma" panose="020B0604030504040204" pitchFamily="34" charset="0"/>
              </a:rPr>
              <a:t>외부 연동 </a:t>
            </a:r>
            <a:r>
              <a:rPr lang="en-US" altLang="ko-KR" sz="1700" dirty="0">
                <a:ea typeface="Tahoma" panose="020B0604030504040204" pitchFamily="34" charset="0"/>
              </a:rPr>
              <a:t>(Virtual WAN)</a:t>
            </a:r>
            <a:endParaRPr lang="ko-KR" altLang="en-US" sz="1700" dirty="0"/>
          </a:p>
        </p:txBody>
      </p:sp>
      <p:sp>
        <p:nvSpPr>
          <p:cNvPr id="75" name="Text Placeholder 2"/>
          <p:cNvSpPr txBox="1">
            <a:spLocks/>
          </p:cNvSpPr>
          <p:nvPr/>
        </p:nvSpPr>
        <p:spPr>
          <a:xfrm>
            <a:off x="308098" y="661194"/>
            <a:ext cx="9469438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On-Premises NW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과 지점 등을 </a:t>
            </a:r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Virtual WAN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으로 구성하는 기본적인 아키텍처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58" y="1318009"/>
            <a:ext cx="8467163" cy="27635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2900" y="4242220"/>
            <a:ext cx="92202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아키텍처</a:t>
            </a:r>
            <a:endParaRPr lang="en-US" altLang="ko-KR" sz="1200" dirty="0">
              <a:latin typeface="+mn-ea"/>
            </a:endParaRPr>
          </a:p>
          <a:p>
            <a:pPr marL="358775" lvl="1" indent="-1762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100" b="0" dirty="0">
                <a:latin typeface="+mn-ea"/>
              </a:rPr>
              <a:t>VPN</a:t>
            </a:r>
            <a:r>
              <a:rPr lang="ko-KR" altLang="en-US" sz="1100" b="0" dirty="0">
                <a:latin typeface="+mn-ea"/>
              </a:rPr>
              <a:t>과 </a:t>
            </a:r>
            <a:r>
              <a:rPr lang="en-US" altLang="ko-KR" sz="1100" b="0" dirty="0">
                <a:latin typeface="+mn-ea"/>
              </a:rPr>
              <a:t>ExpressRoute, VNET Peering </a:t>
            </a:r>
            <a:r>
              <a:rPr lang="ko-KR" altLang="en-US" sz="1100" b="0" dirty="0">
                <a:latin typeface="+mn-ea"/>
              </a:rPr>
              <a:t>등을 함께 사용해야 할 때 </a:t>
            </a:r>
            <a:r>
              <a:rPr lang="en-US" altLang="ko-KR" sz="1100" b="0" dirty="0">
                <a:latin typeface="+mn-ea"/>
              </a:rPr>
              <a:t>Region</a:t>
            </a:r>
            <a:r>
              <a:rPr lang="ko-KR" altLang="en-US" sz="1100" b="0" dirty="0">
                <a:latin typeface="+mn-ea"/>
              </a:rPr>
              <a:t>별 </a:t>
            </a:r>
            <a:r>
              <a:rPr lang="en-US" altLang="ko-KR" sz="1100" b="0" dirty="0">
                <a:latin typeface="+mn-ea"/>
              </a:rPr>
              <a:t>Hub</a:t>
            </a:r>
            <a:r>
              <a:rPr lang="ko-KR" altLang="en-US" sz="1100" b="0" dirty="0">
                <a:latin typeface="+mn-ea"/>
              </a:rPr>
              <a:t> 구성 아키텍처 구현</a:t>
            </a:r>
            <a:endParaRPr lang="en-US" altLang="ko-KR" sz="1100" b="0" dirty="0">
              <a:latin typeface="+mn-ea"/>
            </a:endParaRPr>
          </a:p>
          <a:p>
            <a:pPr marL="358775" lvl="1" indent="-1762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100" b="0" dirty="0">
                <a:latin typeface="+mn-ea"/>
              </a:rPr>
              <a:t>국내</a:t>
            </a:r>
            <a:r>
              <a:rPr lang="en-US" altLang="ko-KR" sz="1100" b="0" dirty="0">
                <a:latin typeface="+mn-ea"/>
              </a:rPr>
              <a:t>/</a:t>
            </a:r>
            <a:r>
              <a:rPr lang="ko-KR" altLang="en-US" sz="1100" b="0" dirty="0">
                <a:latin typeface="+mn-ea"/>
              </a:rPr>
              <a:t>외 많은 지점을 보유한 </a:t>
            </a:r>
            <a:r>
              <a:rPr lang="ko-KR" altLang="en-US" sz="1100" b="0" dirty="0" err="1">
                <a:latin typeface="+mn-ea"/>
              </a:rPr>
              <a:t>고객사에</a:t>
            </a:r>
            <a:r>
              <a:rPr lang="ko-KR" altLang="en-US" sz="1100" b="0" dirty="0">
                <a:latin typeface="+mn-ea"/>
              </a:rPr>
              <a:t> 적합한 구성 </a:t>
            </a:r>
            <a:endParaRPr lang="en-US" altLang="ko-KR" sz="1100" b="0" dirty="0">
              <a:latin typeface="+mn-ea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n-ea"/>
              </a:rPr>
              <a:t>On-Premise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dirty="0">
                <a:latin typeface="+mn-ea"/>
              </a:rPr>
              <a:t>Azure </a:t>
            </a:r>
            <a:r>
              <a:rPr lang="ko-KR" altLang="en-US" sz="1200" dirty="0">
                <a:latin typeface="+mn-ea"/>
              </a:rPr>
              <a:t>간 연결</a:t>
            </a:r>
            <a:endParaRPr lang="en-US" altLang="ko-KR" sz="1200" dirty="0">
              <a:latin typeface="+mn-ea"/>
            </a:endParaRPr>
          </a:p>
          <a:p>
            <a:pPr marL="358775" lvl="1" indent="-1762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100" b="0" dirty="0">
                <a:latin typeface="+mn-ea"/>
              </a:rPr>
              <a:t>Region</a:t>
            </a:r>
            <a:r>
              <a:rPr lang="ko-KR" altLang="en-US" sz="1100" b="0" dirty="0">
                <a:latin typeface="+mn-ea"/>
              </a:rPr>
              <a:t>내 </a:t>
            </a:r>
            <a:r>
              <a:rPr lang="en-US" altLang="ko-KR" sz="1100" b="0" dirty="0">
                <a:latin typeface="+mn-ea"/>
              </a:rPr>
              <a:t>Virtual WAN</a:t>
            </a:r>
            <a:r>
              <a:rPr lang="ko-KR" altLang="en-US" sz="1100" b="0" dirty="0">
                <a:latin typeface="+mn-ea"/>
              </a:rPr>
              <a:t>이라는 </a:t>
            </a:r>
            <a:r>
              <a:rPr lang="en-US" altLang="ko-KR" sz="1100" b="0" dirty="0">
                <a:latin typeface="+mn-ea"/>
              </a:rPr>
              <a:t>Hub </a:t>
            </a:r>
            <a:r>
              <a:rPr lang="ko-KR" altLang="en-US" sz="1100" b="0" dirty="0">
                <a:latin typeface="+mn-ea"/>
              </a:rPr>
              <a:t>구축</a:t>
            </a:r>
            <a:endParaRPr lang="en-US" altLang="ko-KR" sz="1100" b="0" dirty="0">
              <a:latin typeface="+mn-ea"/>
            </a:endParaRPr>
          </a:p>
          <a:p>
            <a:pPr marL="538163" lvl="2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b="0" dirty="0">
                <a:latin typeface="+mn-ea"/>
              </a:rPr>
              <a:t>VPN </a:t>
            </a:r>
            <a:r>
              <a:rPr lang="ko-KR" altLang="en-US" sz="1100" b="0" dirty="0">
                <a:latin typeface="+mn-ea"/>
              </a:rPr>
              <a:t>과 </a:t>
            </a:r>
            <a:r>
              <a:rPr lang="en-US" altLang="ko-KR" sz="1100" b="0" dirty="0">
                <a:latin typeface="+mn-ea"/>
              </a:rPr>
              <a:t>H</a:t>
            </a:r>
            <a:r>
              <a:rPr lang="en-US" altLang="ko-KR" sz="1100" b="0" dirty="0">
                <a:latin typeface="+mn-ea"/>
                <a:ea typeface="+mn-ea"/>
              </a:rPr>
              <a:t>ub </a:t>
            </a:r>
            <a:r>
              <a:rPr lang="ko-KR" altLang="en-US" sz="1100" b="0" dirty="0">
                <a:latin typeface="+mn-ea"/>
                <a:ea typeface="+mn-ea"/>
              </a:rPr>
              <a:t>연결</a:t>
            </a:r>
            <a:endParaRPr lang="en-US" altLang="ko-KR" sz="1100" b="0" dirty="0">
              <a:latin typeface="+mn-ea"/>
              <a:ea typeface="+mn-ea"/>
            </a:endParaRPr>
          </a:p>
          <a:p>
            <a:pPr marL="538163" lvl="2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b="0" dirty="0">
                <a:latin typeface="+mn-ea"/>
                <a:ea typeface="+mn-ea"/>
              </a:rPr>
              <a:t>ExpressRoute</a:t>
            </a:r>
            <a:r>
              <a:rPr lang="ko-KR" altLang="en-US" sz="1100" b="0" dirty="0">
                <a:latin typeface="+mn-ea"/>
                <a:ea typeface="+mn-ea"/>
              </a:rPr>
              <a:t>와 </a:t>
            </a:r>
            <a:r>
              <a:rPr lang="en-US" altLang="ko-KR" sz="1100" b="0" dirty="0">
                <a:latin typeface="+mn-ea"/>
                <a:ea typeface="+mn-ea"/>
              </a:rPr>
              <a:t>Hub </a:t>
            </a:r>
            <a:r>
              <a:rPr lang="ko-KR" altLang="en-US" sz="1100" b="0" dirty="0">
                <a:latin typeface="+mn-ea"/>
                <a:ea typeface="+mn-ea"/>
              </a:rPr>
              <a:t>연결</a:t>
            </a:r>
            <a:endParaRPr lang="en-US" altLang="ko-KR" sz="1100" b="0" dirty="0">
              <a:latin typeface="+mn-ea"/>
              <a:ea typeface="+mn-ea"/>
            </a:endParaRPr>
          </a:p>
          <a:p>
            <a:pPr marL="538163" lvl="2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b="0" dirty="0">
                <a:latin typeface="+mn-ea"/>
                <a:ea typeface="+mn-ea"/>
              </a:rPr>
              <a:t>VNET</a:t>
            </a:r>
            <a:r>
              <a:rPr lang="ko-KR" altLang="en-US" sz="1100" b="0" dirty="0">
                <a:latin typeface="+mn-ea"/>
                <a:ea typeface="+mn-ea"/>
              </a:rPr>
              <a:t>과 </a:t>
            </a:r>
            <a:r>
              <a:rPr lang="en-US" altLang="ko-KR" sz="1100" b="0" dirty="0">
                <a:latin typeface="+mn-ea"/>
                <a:ea typeface="+mn-ea"/>
              </a:rPr>
              <a:t>Hub </a:t>
            </a:r>
            <a:r>
              <a:rPr lang="ko-KR" altLang="en-US" sz="1100" b="0" dirty="0">
                <a:latin typeface="+mn-ea"/>
                <a:ea typeface="+mn-ea"/>
              </a:rPr>
              <a:t>연결</a:t>
            </a:r>
            <a:endParaRPr lang="en-US" altLang="ko-KR" sz="1100" b="0" dirty="0">
              <a:latin typeface="+mn-ea"/>
              <a:ea typeface="+mn-ea"/>
            </a:endParaRPr>
          </a:p>
          <a:p>
            <a:pPr marL="538163" lvl="2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b="0" dirty="0">
                <a:latin typeface="+mn-ea"/>
                <a:ea typeface="+mn-ea"/>
              </a:rPr>
              <a:t>Hub</a:t>
            </a:r>
            <a:r>
              <a:rPr lang="ko-KR" altLang="en-US" sz="1100" b="0" dirty="0">
                <a:latin typeface="+mn-ea"/>
                <a:ea typeface="+mn-ea"/>
              </a:rPr>
              <a:t>와 </a:t>
            </a:r>
            <a:r>
              <a:rPr lang="en-US" altLang="ko-KR" sz="1100" b="0" dirty="0">
                <a:latin typeface="+mn-ea"/>
                <a:ea typeface="+mn-ea"/>
              </a:rPr>
              <a:t>Hub </a:t>
            </a:r>
            <a:r>
              <a:rPr lang="ko-KR" altLang="en-US" sz="1100" b="0" dirty="0">
                <a:latin typeface="+mn-ea"/>
                <a:ea typeface="+mn-ea"/>
              </a:rPr>
              <a:t>연결</a:t>
            </a:r>
            <a:r>
              <a:rPr lang="en-US" altLang="ko-KR" sz="1100" b="0" dirty="0">
                <a:latin typeface="+mn-ea"/>
                <a:ea typeface="+mn-ea"/>
              </a:rPr>
              <a:t>(</a:t>
            </a:r>
            <a:r>
              <a:rPr lang="ko-KR" altLang="en-US" sz="1100" b="0" dirty="0">
                <a:latin typeface="+mn-ea"/>
                <a:ea typeface="+mn-ea"/>
              </a:rPr>
              <a:t>서로 다른 </a:t>
            </a:r>
            <a:r>
              <a:rPr lang="en-US" altLang="ko-KR" sz="1100" b="0" dirty="0">
                <a:latin typeface="+mn-ea"/>
                <a:ea typeface="+mn-ea"/>
              </a:rPr>
              <a:t>Region</a:t>
            </a:r>
            <a:r>
              <a:rPr lang="ko-KR" altLang="en-US" sz="1100" b="0" dirty="0">
                <a:latin typeface="+mn-ea"/>
                <a:ea typeface="+mn-ea"/>
              </a:rPr>
              <a:t>간 통신 필</a:t>
            </a:r>
            <a:r>
              <a:rPr lang="ko-KR" altLang="en-US" sz="1100" b="0" dirty="0">
                <a:latin typeface="+mn-ea"/>
              </a:rPr>
              <a:t>요 시</a:t>
            </a:r>
            <a:r>
              <a:rPr lang="en-US" altLang="ko-KR" sz="1100" b="0" dirty="0">
                <a:latin typeface="+mn-ea"/>
              </a:rPr>
              <a:t>)</a:t>
            </a:r>
          </a:p>
          <a:p>
            <a:pPr marL="358775" lvl="1" indent="-1762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100" b="0" dirty="0">
                <a:latin typeface="+mn-ea"/>
              </a:rPr>
              <a:t>Hub</a:t>
            </a:r>
            <a:r>
              <a:rPr lang="ko-KR" altLang="en-US" sz="1100" b="0" dirty="0">
                <a:latin typeface="+mn-ea"/>
              </a:rPr>
              <a:t>와 연결 된 지점은 라우팅 통한 통신 가능</a:t>
            </a:r>
            <a:endParaRPr lang="en-US" altLang="ko-KR" sz="1100" b="0" dirty="0">
              <a:latin typeface="+mn-ea"/>
            </a:endParaRPr>
          </a:p>
          <a:p>
            <a:pPr marL="358775" lvl="1" indent="-176213">
              <a:lnSpc>
                <a:spcPct val="120000"/>
              </a:lnSpc>
            </a:pPr>
            <a:endParaRPr lang="ko-KR" altLang="en-US" sz="11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4671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III.</a:t>
            </a:r>
            <a:r>
              <a:rPr lang="ko-KR" altLang="en-US" dirty="0">
                <a:ea typeface="Tahoma" panose="020B0604030504040204" pitchFamily="34" charset="0"/>
              </a:rPr>
              <a:t>설계 기준</a:t>
            </a:r>
            <a:endParaRPr lang="ko-KR" altLang="en-US" dirty="0"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6212996" y="158130"/>
            <a:ext cx="336157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4. </a:t>
            </a:r>
            <a:r>
              <a:rPr lang="ko-KR" altLang="en-US" sz="1700" dirty="0">
                <a:ea typeface="Tahoma" panose="020B0604030504040204" pitchFamily="34" charset="0"/>
              </a:rPr>
              <a:t>외부 연동 </a:t>
            </a:r>
            <a:r>
              <a:rPr lang="en-US" altLang="ko-KR" sz="1700" dirty="0">
                <a:ea typeface="Tahoma" panose="020B0604030504040204" pitchFamily="34" charset="0"/>
              </a:rPr>
              <a:t>(Virtual WAN)</a:t>
            </a:r>
            <a:endParaRPr lang="ko-KR" altLang="en-US" sz="17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08098" y="661194"/>
            <a:ext cx="9469438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Virtual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WAN 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리소스 구성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 bwMode="gray">
          <a:xfrm>
            <a:off x="416496" y="1052736"/>
            <a:ext cx="9034908" cy="2469490"/>
          </a:xfrm>
          <a:prstGeom prst="roundRect">
            <a:avLst>
              <a:gd name="adj" fmla="val 1608"/>
            </a:avLst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36000" tIns="72000" rIns="36000" bIns="72000" rtlCol="0" anchor="t"/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0" lang="en-US" altLang="ko-KR" sz="1100" b="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kumimoji="0" lang="ko-KR" altLang="en-US" sz="11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79379"/>
              </p:ext>
            </p:extLst>
          </p:nvPr>
        </p:nvGraphicFramePr>
        <p:xfrm>
          <a:off x="5457056" y="1123961"/>
          <a:ext cx="3672408" cy="275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48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외부 연동 방안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0602">
                <a:tc>
                  <a:txBody>
                    <a:bodyPr/>
                    <a:lstStyle/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baseline="0" dirty="0"/>
                        <a:t>Virtual WAN</a:t>
                      </a:r>
                      <a:r>
                        <a:rPr lang="ko-KR" altLang="en-US" sz="900" b="1" baseline="0" dirty="0"/>
                        <a:t>은 </a:t>
                      </a:r>
                      <a:r>
                        <a:rPr lang="en-US" altLang="ko-KR" sz="900" b="1" baseline="0" dirty="0"/>
                        <a:t>site-to-site</a:t>
                      </a:r>
                      <a:r>
                        <a:rPr lang="ko-KR" altLang="en-US" sz="900" b="1" baseline="0" dirty="0"/>
                        <a:t> </a:t>
                      </a:r>
                      <a:r>
                        <a:rPr lang="en-US" altLang="ko-KR" sz="900" b="1" baseline="0" dirty="0"/>
                        <a:t>VPN, point-to-site</a:t>
                      </a:r>
                      <a:r>
                        <a:rPr lang="ko-KR" altLang="en-US" sz="900" b="1" baseline="0" dirty="0"/>
                        <a:t> </a:t>
                      </a:r>
                      <a:r>
                        <a:rPr lang="en-US" altLang="ko-KR" sz="900" b="1" baseline="0" dirty="0"/>
                        <a:t>VPN </a:t>
                      </a:r>
                      <a:r>
                        <a:rPr lang="ko-KR" altLang="en-US" sz="900" b="1" baseline="0" dirty="0"/>
                        <a:t>및 </a:t>
                      </a:r>
                      <a:r>
                        <a:rPr lang="en-US" altLang="ko-KR" sz="900" b="1" baseline="0" dirty="0"/>
                        <a:t>ExpressRoute</a:t>
                      </a:r>
                      <a:r>
                        <a:rPr lang="ko-KR" altLang="en-US" sz="900" b="1" baseline="0" dirty="0"/>
                        <a:t>와 같은 다양한 </a:t>
                      </a:r>
                      <a:r>
                        <a:rPr lang="en-US" altLang="ko-KR" sz="900" b="1" baseline="0" dirty="0"/>
                        <a:t>Azure </a:t>
                      </a:r>
                      <a:r>
                        <a:rPr lang="ko-KR" altLang="en-US" sz="900" b="1" baseline="0" dirty="0" err="1"/>
                        <a:t>클라우드</a:t>
                      </a:r>
                      <a:r>
                        <a:rPr lang="ko-KR" altLang="en-US" sz="900" b="1" baseline="0" dirty="0"/>
                        <a:t> 연결 서비스를 단일 인터페이스로 통합 운영</a:t>
                      </a:r>
                      <a:endParaRPr lang="en-US" altLang="ko-KR" sz="900" b="1" baseline="0" dirty="0"/>
                    </a:p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baseline="0" dirty="0"/>
                        <a:t>이를 통해 </a:t>
                      </a:r>
                      <a:r>
                        <a:rPr lang="en-US" altLang="ko-KR" sz="900" b="1" baseline="0" dirty="0"/>
                        <a:t>hub-and-spoke </a:t>
                      </a:r>
                      <a:r>
                        <a:rPr lang="ko-KR" altLang="en-US" sz="900" b="1" baseline="0" dirty="0"/>
                        <a:t>연결 모델을 기반으로 하는 </a:t>
                      </a:r>
                      <a:r>
                        <a:rPr lang="en-US" altLang="ko-KR" sz="900" b="1" baseline="0" dirty="0"/>
                        <a:t>global transit network architecture</a:t>
                      </a:r>
                      <a:r>
                        <a:rPr lang="ko-KR" altLang="en-US" sz="900" b="1" baseline="0" dirty="0"/>
                        <a:t>가 가능</a:t>
                      </a:r>
                      <a:endParaRPr lang="en-US" altLang="ko-KR" sz="900" b="1" baseline="0" dirty="0"/>
                    </a:p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baseline="0" dirty="0"/>
                        <a:t>Virtual WAN </a:t>
                      </a:r>
                      <a:r>
                        <a:rPr lang="ko-KR" altLang="en-US" sz="900" b="1" baseline="0" dirty="0"/>
                        <a:t>구성요소</a:t>
                      </a:r>
                      <a:endParaRPr lang="en-US" altLang="ko-KR" sz="900" b="1" baseline="0" dirty="0"/>
                    </a:p>
                    <a:p>
                      <a:pPr marL="0" marR="0" indent="0" algn="l" defTabSz="85798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baseline="0" dirty="0"/>
                        <a:t>     - </a:t>
                      </a:r>
                      <a:r>
                        <a:rPr lang="ko-KR" altLang="ko-KR" sz="900" b="1" dirty="0" err="1"/>
                        <a:t>virtualWAN</a:t>
                      </a:r>
                      <a:r>
                        <a:rPr lang="en-US" altLang="ko-KR" sz="900" b="1" dirty="0"/>
                        <a:t> : </a:t>
                      </a:r>
                      <a:endParaRPr lang="en-US" altLang="ko-KR" sz="900" b="1" baseline="0" dirty="0"/>
                    </a:p>
                    <a:p>
                      <a:pPr marL="0" marR="0" indent="0" algn="l" defTabSz="85798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baseline="0" dirty="0"/>
                        <a:t>     - Hub :</a:t>
                      </a:r>
                    </a:p>
                    <a:p>
                      <a:pPr marL="0" marR="0" indent="0" algn="l" defTabSz="85798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baseline="0" dirty="0"/>
                        <a:t>     - </a:t>
                      </a:r>
                      <a:r>
                        <a:rPr lang="en-US" altLang="ko-KR" sz="900" b="1" dirty="0"/>
                        <a:t>Hub virtual network connection: </a:t>
                      </a:r>
                    </a:p>
                    <a:p>
                      <a:pPr rtl="0">
                        <a:lnSpc>
                          <a:spcPct val="100000"/>
                        </a:lnSpc>
                      </a:pPr>
                      <a:r>
                        <a:rPr lang="en-US" altLang="ko-KR" sz="900" b="1" baseline="0" dirty="0"/>
                        <a:t>     - </a:t>
                      </a:r>
                      <a:r>
                        <a:rPr lang="en-US" altLang="ko-KR" sz="900" b="1" dirty="0"/>
                        <a:t>(Preview) Hub-to-Hub connection</a:t>
                      </a:r>
                    </a:p>
                    <a:p>
                      <a:pPr rtl="0">
                        <a:lnSpc>
                          <a:spcPct val="100000"/>
                        </a:lnSpc>
                      </a:pPr>
                      <a:r>
                        <a:rPr lang="en-US" altLang="ko-KR" sz="900" b="1" dirty="0"/>
                        <a:t>     - Hub route table:</a:t>
                      </a:r>
                      <a:r>
                        <a:rPr lang="en-US" altLang="ko-KR" sz="900" dirty="0"/>
                        <a:t> virtual hub route</a:t>
                      </a:r>
                      <a:r>
                        <a:rPr lang="ko-KR" altLang="en-US" sz="900" dirty="0"/>
                        <a:t>를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ko-KR" altLang="en-US" sz="900" baseline="0" dirty="0"/>
                        <a:t>만들어 </a:t>
                      </a:r>
                      <a:r>
                        <a:rPr lang="ko-KR" altLang="en-US" sz="900" dirty="0"/>
                        <a:t>라우팅 경로 지정</a:t>
                      </a:r>
                      <a:endParaRPr lang="en-US" altLang="ko-KR" sz="900" dirty="0"/>
                    </a:p>
                    <a:p>
                      <a:pPr rtl="0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     - </a:t>
                      </a:r>
                      <a:r>
                        <a:rPr lang="en-US" altLang="ko-KR" sz="900" b="1" dirty="0"/>
                        <a:t>Site: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이 리소스는 사이트 간 연결에만 사용</a:t>
                      </a:r>
                      <a:endParaRPr lang="en-US" altLang="ko-KR" sz="900" dirty="0"/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16" y="1196752"/>
            <a:ext cx="3371850" cy="2245995"/>
          </a:xfrm>
          <a:prstGeom prst="rect">
            <a:avLst/>
          </a:prstGeom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300077" y="3573016"/>
            <a:ext cx="9469438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(Case 1) </a:t>
            </a:r>
            <a:r>
              <a:rPr lang="ko-KR" altLang="ko-KR" dirty="0"/>
              <a:t>글로벌 전송 네트워크 </a:t>
            </a:r>
            <a:r>
              <a:rPr lang="en-US" altLang="ko-KR" dirty="0"/>
              <a:t>– Region</a:t>
            </a:r>
            <a:r>
              <a:rPr lang="ko-KR" altLang="en-US" dirty="0"/>
              <a:t>간 연동</a:t>
            </a:r>
            <a:r>
              <a:rPr lang="ko-KR" altLang="ko-KR" dirty="0"/>
              <a:t> 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 bwMode="gray">
          <a:xfrm>
            <a:off x="408475" y="4005064"/>
            <a:ext cx="9034908" cy="2550428"/>
          </a:xfrm>
          <a:prstGeom prst="roundRect">
            <a:avLst>
              <a:gd name="adj" fmla="val 1608"/>
            </a:avLst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36000" tIns="72000" rIns="36000" bIns="72000" rtlCol="0" anchor="t"/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1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0" lang="en-US" altLang="ko-KR" sz="1100" b="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endParaRPr kumimoji="0" lang="ko-KR" altLang="en-US" sz="11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448101"/>
              </p:ext>
            </p:extLst>
          </p:nvPr>
        </p:nvGraphicFramePr>
        <p:xfrm>
          <a:off x="5449035" y="4076288"/>
          <a:ext cx="3600400" cy="1558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7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외부 연동 방안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829">
                <a:tc>
                  <a:txBody>
                    <a:bodyPr/>
                    <a:lstStyle/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baseline="0" dirty="0"/>
                        <a:t>국내 및 해외 여러 지역에 </a:t>
                      </a:r>
                      <a:r>
                        <a:rPr lang="en-US" altLang="ko-KR" sz="900" b="1" baseline="0" dirty="0"/>
                        <a:t>Azure Cloud</a:t>
                      </a:r>
                      <a:r>
                        <a:rPr lang="ko-KR" altLang="en-US" sz="900" b="1" baseline="0" dirty="0"/>
                        <a:t>를 구성하여 </a:t>
                      </a:r>
                      <a:r>
                        <a:rPr lang="en-US" altLang="ko-KR" sz="900" b="1" baseline="0" dirty="0"/>
                        <a:t>region</a:t>
                      </a:r>
                      <a:r>
                        <a:rPr lang="ko-KR" altLang="en-US" sz="900" b="1" baseline="0" dirty="0"/>
                        <a:t>간 </a:t>
                      </a:r>
                      <a:r>
                        <a:rPr lang="en-US" altLang="ko-KR" sz="900" b="1" baseline="0" dirty="0"/>
                        <a:t>global transit network</a:t>
                      </a:r>
                      <a:r>
                        <a:rPr lang="ko-KR" altLang="en-US" sz="900" b="1" baseline="0" dirty="0"/>
                        <a:t>를 이용하도록</a:t>
                      </a:r>
                      <a:r>
                        <a:rPr lang="en-US" altLang="ko-KR" sz="900" b="1" baseline="0" dirty="0"/>
                        <a:t> </a:t>
                      </a:r>
                      <a:r>
                        <a:rPr lang="ko-KR" altLang="en-US" sz="900" b="1" baseline="0" dirty="0"/>
                        <a:t>구성</a:t>
                      </a:r>
                      <a:endParaRPr lang="en-US" altLang="ko-KR" sz="900" b="0" baseline="0" dirty="0"/>
                    </a:p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baseline="0" dirty="0"/>
                        <a:t>Region</a:t>
                      </a:r>
                      <a:r>
                        <a:rPr lang="ko-KR" altLang="en-US" sz="900" b="1" baseline="0" dirty="0"/>
                        <a:t>간 </a:t>
                      </a:r>
                      <a:r>
                        <a:rPr lang="en-US" altLang="ko-KR" sz="900" b="1" baseline="0" dirty="0"/>
                        <a:t>hub-to-hub</a:t>
                      </a:r>
                      <a:r>
                        <a:rPr lang="ko-KR" altLang="en-US" sz="900" b="1" baseline="0" dirty="0"/>
                        <a:t>로 연결하여 </a:t>
                      </a:r>
                      <a:r>
                        <a:rPr lang="en-US" altLang="ko-KR" sz="900" b="1" baseline="0" dirty="0" err="1"/>
                        <a:t>Vnet</a:t>
                      </a:r>
                      <a:r>
                        <a:rPr lang="ko-KR" altLang="en-US" sz="900" b="1" baseline="0" dirty="0"/>
                        <a:t>간 연동 구성</a:t>
                      </a:r>
                      <a:endParaRPr lang="en-US" altLang="ko-KR" sz="900" b="1" baseline="0" dirty="0"/>
                    </a:p>
                    <a:p>
                      <a:pPr marL="171450" marR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baseline="0" dirty="0"/>
                        <a:t>하나의 </a:t>
                      </a:r>
                      <a:r>
                        <a:rPr lang="en-US" altLang="ko-KR" sz="900" b="1" baseline="0" dirty="0"/>
                        <a:t>Virtual WAN</a:t>
                      </a:r>
                      <a:r>
                        <a:rPr lang="ko-KR" altLang="en-US" sz="900" b="1" baseline="0" dirty="0"/>
                        <a:t>내에 여러 </a:t>
                      </a:r>
                      <a:r>
                        <a:rPr lang="en-US" altLang="ko-KR" sz="900" b="1" baseline="0" dirty="0"/>
                        <a:t>hub</a:t>
                      </a:r>
                      <a:r>
                        <a:rPr lang="ko-KR" altLang="en-US" sz="900" b="1" baseline="0" dirty="0"/>
                        <a:t>를 구성되어</a:t>
                      </a:r>
                      <a:r>
                        <a:rPr lang="en-US" altLang="ko-KR" sz="900" b="1" baseline="0" dirty="0"/>
                        <a:t>, hub-to-hub</a:t>
                      </a:r>
                      <a:r>
                        <a:rPr lang="ko-KR" altLang="en-US" sz="900" b="1" baseline="0" dirty="0"/>
                        <a:t>간 연결 시 </a:t>
                      </a:r>
                      <a:r>
                        <a:rPr lang="en-US" altLang="ko-KR" sz="900" b="1" baseline="0" dirty="0" err="1"/>
                        <a:t>Vnet</a:t>
                      </a:r>
                      <a:r>
                        <a:rPr lang="ko-KR" altLang="en-US" sz="900" b="1" baseline="0" dirty="0"/>
                        <a:t>간 전역 연결 가능</a:t>
                      </a:r>
                      <a:endParaRPr lang="en-US" altLang="ko-KR" sz="900" b="1" baseline="0" dirty="0"/>
                    </a:p>
                    <a:p>
                      <a:pPr marL="171450" marR="0" lvl="0" indent="-171450" algn="l" defTabSz="85798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dirty="0"/>
                        <a:t>Virtual</a:t>
                      </a:r>
                      <a:r>
                        <a:rPr lang="en-US" altLang="ko-KR" sz="900" b="1" baseline="0" dirty="0"/>
                        <a:t> WAN</a:t>
                      </a:r>
                      <a:r>
                        <a:rPr lang="ko-KR" altLang="en-US" sz="900" b="1" baseline="0" dirty="0"/>
                        <a:t>을 통해 다른 지역의 액세스 및 보안 설정 구분</a:t>
                      </a:r>
                      <a:endParaRPr lang="en-US" altLang="ko-KR" sz="900" b="1" dirty="0"/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81" y="4087326"/>
            <a:ext cx="3931920" cy="23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82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III.</a:t>
            </a:r>
            <a:r>
              <a:rPr lang="ko-KR" altLang="en-US" dirty="0">
                <a:ea typeface="Tahoma" panose="020B0604030504040204" pitchFamily="34" charset="0"/>
              </a:rPr>
              <a:t>설계 기준</a:t>
            </a:r>
            <a:endParaRPr lang="ko-KR" altLang="en-US" dirty="0">
              <a:ea typeface="+mn-ea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574575" y="6635529"/>
            <a:ext cx="331425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6212996" y="158130"/>
            <a:ext cx="336157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5. NAT </a:t>
            </a:r>
            <a:r>
              <a:rPr lang="ko-KR" altLang="en-US" sz="1700" dirty="0">
                <a:ea typeface="Tahoma" panose="020B0604030504040204" pitchFamily="34" charset="0"/>
              </a:rPr>
              <a:t>설계</a:t>
            </a:r>
            <a:endParaRPr lang="ko-KR" altLang="en-US" sz="1700" dirty="0">
              <a:ea typeface="+mn-ea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08098" y="733202"/>
            <a:ext cx="9469438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/>
              <a:t>NAT </a:t>
            </a:r>
            <a:r>
              <a:rPr lang="ko-KR" altLang="en-US" dirty="0"/>
              <a:t>설계는 </a:t>
            </a:r>
            <a:r>
              <a:rPr lang="en-US" altLang="ko-KR" dirty="0"/>
              <a:t>On-Premise</a:t>
            </a:r>
            <a:r>
              <a:rPr lang="ko-KR" altLang="en-US" dirty="0"/>
              <a:t> ↔ </a:t>
            </a:r>
            <a:r>
              <a:rPr lang="en-US" altLang="ko-KR" dirty="0"/>
              <a:t>Azure </a:t>
            </a:r>
            <a:r>
              <a:rPr lang="ko-KR" altLang="en-US" dirty="0"/>
              <a:t>연동 시 </a:t>
            </a:r>
            <a:r>
              <a:rPr lang="en-US" altLang="ko-KR" dirty="0"/>
              <a:t>IP </a:t>
            </a:r>
            <a:r>
              <a:rPr lang="ko-KR" altLang="en-US" dirty="0"/>
              <a:t>충돌 방지</a:t>
            </a:r>
            <a:r>
              <a:rPr lang="en-US" altLang="ko-KR" dirty="0"/>
              <a:t>, </a:t>
            </a:r>
            <a:r>
              <a:rPr lang="ko-KR" altLang="en-US" dirty="0"/>
              <a:t>인터넷 ↔ </a:t>
            </a:r>
            <a:r>
              <a:rPr lang="en-US" altLang="ko-KR" dirty="0"/>
              <a:t>Azure </a:t>
            </a:r>
            <a:r>
              <a:rPr lang="ko-KR" altLang="en-US" dirty="0"/>
              <a:t>구간에 적용을 위해 설계함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*</a:t>
            </a:r>
            <a:r>
              <a:rPr lang="ko-KR" altLang="en-US" sz="1100" dirty="0"/>
              <a:t>기본적으로 </a:t>
            </a:r>
            <a:r>
              <a:rPr lang="en-US" altLang="ko-KR" sz="1100" dirty="0"/>
              <a:t>Azure </a:t>
            </a:r>
            <a:r>
              <a:rPr lang="ko-KR" altLang="en-US" sz="1100" dirty="0"/>
              <a:t>사설 </a:t>
            </a:r>
            <a:r>
              <a:rPr lang="en-US" altLang="ko-KR" sz="1100" dirty="0"/>
              <a:t>IP</a:t>
            </a:r>
            <a:r>
              <a:rPr lang="ko-KR" altLang="en-US" sz="1100" dirty="0"/>
              <a:t>대역은 </a:t>
            </a:r>
            <a:r>
              <a:rPr lang="en-US" altLang="ko-KR" sz="1100" dirty="0"/>
              <a:t>SK</a:t>
            </a:r>
            <a:r>
              <a:rPr lang="ko-KR" altLang="en-US" sz="1100" dirty="0"/>
              <a:t>관계사 미사용 대역에서 할당</a:t>
            </a:r>
            <a:r>
              <a:rPr lang="en-US" altLang="ko-KR" sz="1100" dirty="0"/>
              <a:t>(10.232.0.0/15)</a:t>
            </a:r>
            <a:endParaRPr lang="ko-KR" altLang="en-US" sz="1100" dirty="0"/>
          </a:p>
        </p:txBody>
      </p:sp>
      <p:sp>
        <p:nvSpPr>
          <p:cNvPr id="6" name="텍스트 개체 틀 21"/>
          <p:cNvSpPr txBox="1">
            <a:spLocks/>
          </p:cNvSpPr>
          <p:nvPr/>
        </p:nvSpPr>
        <p:spPr bwMode="auto">
          <a:xfrm>
            <a:off x="510975" y="1246188"/>
            <a:ext cx="4536000" cy="288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 defTabSz="914287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[(Case-1) On-Premise </a:t>
            </a:r>
            <a:r>
              <a:rPr lang="ko-KR" altLang="en-US" sz="1400" dirty="0"/>
              <a:t>↔ </a:t>
            </a:r>
            <a:r>
              <a:rPr lang="en-US" altLang="ko-KR" sz="1400" dirty="0"/>
              <a:t>Azure </a:t>
            </a:r>
            <a:r>
              <a:rPr lang="ko-KR" altLang="en-US" sz="1400" dirty="0">
                <a:latin typeface="+mn-ea"/>
                <a:ea typeface="+mn-ea"/>
              </a:rPr>
              <a:t>연동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96441" y="1655632"/>
            <a:ext cx="4600575" cy="4960056"/>
          </a:xfrm>
          <a:prstGeom prst="rect">
            <a:avLst/>
          </a:prstGeom>
          <a:noFill/>
          <a:ln w="12700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텍스트 개체 틀 21"/>
          <p:cNvSpPr txBox="1">
            <a:spLocks/>
          </p:cNvSpPr>
          <p:nvPr/>
        </p:nvSpPr>
        <p:spPr bwMode="auto">
          <a:xfrm>
            <a:off x="5178401" y="1239191"/>
            <a:ext cx="4536000" cy="288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 defTabSz="914287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[(Case-2) </a:t>
            </a:r>
            <a:r>
              <a:rPr lang="ko-KR" altLang="en-US" sz="1400" dirty="0"/>
              <a:t>인터넷 ↔ </a:t>
            </a:r>
            <a:r>
              <a:rPr lang="en-US" altLang="ko-KR" sz="1400" dirty="0"/>
              <a:t>Azure </a:t>
            </a:r>
            <a:r>
              <a:rPr lang="ko-KR" altLang="en-US" sz="1400" dirty="0"/>
              <a:t>구간 적용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5163867" y="1648635"/>
            <a:ext cx="4600575" cy="4960056"/>
          </a:xfrm>
          <a:prstGeom prst="rect">
            <a:avLst/>
          </a:prstGeom>
          <a:noFill/>
          <a:ln w="12700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36" name="직사각형 535"/>
          <p:cNvSpPr/>
          <p:nvPr/>
        </p:nvSpPr>
        <p:spPr>
          <a:xfrm>
            <a:off x="1618841" y="4402142"/>
            <a:ext cx="1533959" cy="99689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537" name="TextBox 536"/>
          <p:cNvSpPr txBox="1"/>
          <p:nvPr/>
        </p:nvSpPr>
        <p:spPr>
          <a:xfrm>
            <a:off x="1631548" y="4381073"/>
            <a:ext cx="78372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On-Promise Zone</a:t>
            </a:r>
            <a:endParaRPr lang="ko-KR" altLang="en-US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2195005" y="5195618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백본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스위치</a:t>
            </a:r>
          </a:p>
        </p:txBody>
      </p:sp>
      <p:grpSp>
        <p:nvGrpSpPr>
          <p:cNvPr id="539" name="그룹 538"/>
          <p:cNvGrpSpPr/>
          <p:nvPr/>
        </p:nvGrpSpPr>
        <p:grpSpPr>
          <a:xfrm>
            <a:off x="2212500" y="4853321"/>
            <a:ext cx="262183" cy="279709"/>
            <a:chOff x="4253020" y="1667300"/>
            <a:chExt cx="234026" cy="234000"/>
          </a:xfrm>
        </p:grpSpPr>
        <p:sp>
          <p:nvSpPr>
            <p:cNvPr id="540" name="모서리가 둥근 직사각형 539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41" name="그룹 540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542" name="직선 화살표 연결선 541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직선 화살표 연결선 542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직선 화살표 연결선 543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직선 화살표 연결선 544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6" name="그룹 545"/>
          <p:cNvGrpSpPr/>
          <p:nvPr/>
        </p:nvGrpSpPr>
        <p:grpSpPr>
          <a:xfrm>
            <a:off x="2354023" y="4916764"/>
            <a:ext cx="262183" cy="279709"/>
            <a:chOff x="4253020" y="1667300"/>
            <a:chExt cx="234026" cy="234000"/>
          </a:xfrm>
        </p:grpSpPr>
        <p:sp>
          <p:nvSpPr>
            <p:cNvPr id="547" name="모서리가 둥근 직사각형 546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48" name="그룹 547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549" name="직선 화살표 연결선 548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직선 화살표 연결선 549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직선 화살표 연결선 550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직선 화살표 연결선 551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3" name="그룹 552"/>
          <p:cNvGrpSpPr/>
          <p:nvPr/>
        </p:nvGrpSpPr>
        <p:grpSpPr>
          <a:xfrm>
            <a:off x="1708444" y="4889896"/>
            <a:ext cx="426371" cy="287079"/>
            <a:chOff x="5957351" y="3614225"/>
            <a:chExt cx="426371" cy="287079"/>
          </a:xfrm>
        </p:grpSpPr>
        <p:grpSp>
          <p:nvGrpSpPr>
            <p:cNvPr id="554" name="그룹 553"/>
            <p:cNvGrpSpPr/>
            <p:nvPr/>
          </p:nvGrpSpPr>
          <p:grpSpPr>
            <a:xfrm>
              <a:off x="5957351" y="3614225"/>
              <a:ext cx="426371" cy="123495"/>
              <a:chOff x="7448439" y="5987167"/>
              <a:chExt cx="504000" cy="144000"/>
            </a:xfrm>
          </p:grpSpPr>
          <p:sp>
            <p:nvSpPr>
              <p:cNvPr id="562" name="모서리가 둥근 직사각형 561"/>
              <p:cNvSpPr/>
              <p:nvPr/>
            </p:nvSpPr>
            <p:spPr>
              <a:xfrm>
                <a:off x="7448439" y="5987167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3" name="평행 사변형 562"/>
              <p:cNvSpPr/>
              <p:nvPr/>
            </p:nvSpPr>
            <p:spPr>
              <a:xfrm>
                <a:off x="749144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4" name="평행 사변형 563"/>
              <p:cNvSpPr/>
              <p:nvPr/>
            </p:nvSpPr>
            <p:spPr>
              <a:xfrm>
                <a:off x="7605643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평행 사변형 564"/>
              <p:cNvSpPr/>
              <p:nvPr/>
            </p:nvSpPr>
            <p:spPr>
              <a:xfrm>
                <a:off x="7548546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평행 사변형 565"/>
              <p:cNvSpPr/>
              <p:nvPr/>
            </p:nvSpPr>
            <p:spPr>
              <a:xfrm>
                <a:off x="766273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7" name="타원 566"/>
              <p:cNvSpPr>
                <a:spLocks noChangeAspect="1"/>
              </p:cNvSpPr>
              <p:nvPr/>
            </p:nvSpPr>
            <p:spPr>
              <a:xfrm>
                <a:off x="7866850" y="6037567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5" name="그룹 554"/>
            <p:cNvGrpSpPr/>
            <p:nvPr/>
          </p:nvGrpSpPr>
          <p:grpSpPr>
            <a:xfrm>
              <a:off x="5957351" y="3777809"/>
              <a:ext cx="426371" cy="123495"/>
              <a:chOff x="7448439" y="6168142"/>
              <a:chExt cx="504000" cy="144000"/>
            </a:xfrm>
          </p:grpSpPr>
          <p:sp>
            <p:nvSpPr>
              <p:cNvPr id="556" name="모서리가 둥근 직사각형 555"/>
              <p:cNvSpPr/>
              <p:nvPr/>
            </p:nvSpPr>
            <p:spPr>
              <a:xfrm>
                <a:off x="7448439" y="6168142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평행 사변형 556"/>
              <p:cNvSpPr/>
              <p:nvPr/>
            </p:nvSpPr>
            <p:spPr>
              <a:xfrm>
                <a:off x="749144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평행 사변형 557"/>
              <p:cNvSpPr/>
              <p:nvPr/>
            </p:nvSpPr>
            <p:spPr>
              <a:xfrm>
                <a:off x="7605643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평행 사변형 558"/>
              <p:cNvSpPr/>
              <p:nvPr/>
            </p:nvSpPr>
            <p:spPr>
              <a:xfrm>
                <a:off x="7548546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평행 사변형 559"/>
              <p:cNvSpPr/>
              <p:nvPr/>
            </p:nvSpPr>
            <p:spPr>
              <a:xfrm>
                <a:off x="766273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타원 560"/>
              <p:cNvSpPr>
                <a:spLocks noChangeAspect="1"/>
              </p:cNvSpPr>
              <p:nvPr/>
            </p:nvSpPr>
            <p:spPr>
              <a:xfrm>
                <a:off x="7866850" y="6218542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68" name="TextBox 78"/>
          <p:cNvSpPr txBox="1">
            <a:spLocks noChangeArrowheads="1"/>
          </p:cNvSpPr>
          <p:nvPr/>
        </p:nvSpPr>
        <p:spPr bwMode="auto">
          <a:xfrm>
            <a:off x="1696883" y="5183690"/>
            <a:ext cx="67403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569" name="그룹 568"/>
          <p:cNvGrpSpPr/>
          <p:nvPr/>
        </p:nvGrpSpPr>
        <p:grpSpPr>
          <a:xfrm>
            <a:off x="2834193" y="4872544"/>
            <a:ext cx="303542" cy="190305"/>
            <a:chOff x="1168575" y="1756813"/>
            <a:chExt cx="360677" cy="230982"/>
          </a:xfrm>
        </p:grpSpPr>
        <p:grpSp>
          <p:nvGrpSpPr>
            <p:cNvPr id="570" name="그룹 569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573" name="직사각형 572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직사각형 573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직사각형 574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직사각형 575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직사각형 576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1" name="자유형 570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2" name="자유형 571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8" name="그룹 577"/>
          <p:cNvGrpSpPr/>
          <p:nvPr/>
        </p:nvGrpSpPr>
        <p:grpSpPr>
          <a:xfrm>
            <a:off x="2672380" y="4940719"/>
            <a:ext cx="303542" cy="190305"/>
            <a:chOff x="1168575" y="1756813"/>
            <a:chExt cx="360677" cy="230982"/>
          </a:xfrm>
        </p:grpSpPr>
        <p:grpSp>
          <p:nvGrpSpPr>
            <p:cNvPr id="579" name="그룹 578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582" name="직사각형 581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3" name="직사각형 582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4" name="직사각형 583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직사각형 584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직사각형 585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0" name="자유형 579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1" name="자유형 580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87" name="TextBox 586"/>
          <p:cNvSpPr txBox="1"/>
          <p:nvPr/>
        </p:nvSpPr>
        <p:spPr>
          <a:xfrm>
            <a:off x="2762086" y="5135642"/>
            <a:ext cx="3145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FW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7" name="Text Placeholder 2"/>
          <p:cNvSpPr txBox="1">
            <a:spLocks/>
          </p:cNvSpPr>
          <p:nvPr/>
        </p:nvSpPr>
        <p:spPr>
          <a:xfrm>
            <a:off x="768992" y="5466326"/>
            <a:ext cx="4180855" cy="1059018"/>
          </a:xfrm>
          <a:prstGeom prst="rect">
            <a:avLst/>
          </a:prstGeom>
          <a:noFill/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en-US" altLang="ko-KR" sz="1200" dirty="0"/>
              <a:t>On-Premise </a:t>
            </a:r>
            <a:r>
              <a:rPr lang="ko-KR" altLang="en-US" sz="1200" dirty="0"/>
              <a:t>연동 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고객사</a:t>
            </a:r>
            <a:r>
              <a:rPr lang="ko-KR" altLang="en-US" sz="1200" dirty="0"/>
              <a:t> 내부 </a:t>
            </a:r>
            <a:r>
              <a:rPr lang="en-US" altLang="ko-KR" sz="1200" dirty="0"/>
              <a:t>IP</a:t>
            </a:r>
            <a:r>
              <a:rPr lang="ko-KR" altLang="en-US" sz="1200" dirty="0"/>
              <a:t>와 </a:t>
            </a:r>
            <a:r>
              <a:rPr lang="en-US" altLang="ko-KR" sz="1200" dirty="0"/>
              <a:t>Azure </a:t>
            </a:r>
            <a:r>
              <a:rPr lang="ko-KR" altLang="en-US" sz="1200" dirty="0"/>
              <a:t>내 사설 </a:t>
            </a:r>
            <a:r>
              <a:rPr lang="en-US" altLang="ko-KR" sz="1200" dirty="0"/>
              <a:t>IP</a:t>
            </a:r>
            <a:r>
              <a:rPr lang="ko-KR" altLang="en-US" sz="1200" dirty="0"/>
              <a:t>가 중복 발생 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고객사</a:t>
            </a:r>
            <a:r>
              <a:rPr lang="ko-KR" altLang="en-US" sz="1200" dirty="0"/>
              <a:t> </a:t>
            </a:r>
            <a:r>
              <a:rPr lang="en-US" altLang="ko-KR" sz="1200" dirty="0"/>
              <a:t>On-Premise </a:t>
            </a:r>
            <a:r>
              <a:rPr lang="ko-KR" altLang="en-US" sz="1200" dirty="0"/>
              <a:t>연동 </a:t>
            </a:r>
            <a:r>
              <a:rPr lang="en-US" altLang="ko-KR" sz="1200" dirty="0"/>
              <a:t>FW</a:t>
            </a:r>
            <a:r>
              <a:rPr lang="ko-KR" altLang="en-US" sz="1200" dirty="0"/>
              <a:t>에서 중복 되지 않는 </a:t>
            </a:r>
            <a:r>
              <a:rPr lang="en-US" altLang="ko-KR" sz="1200" dirty="0"/>
              <a:t>IP</a:t>
            </a:r>
            <a:r>
              <a:rPr lang="ko-KR" altLang="en-US" sz="1200" dirty="0"/>
              <a:t>로 </a:t>
            </a:r>
            <a:r>
              <a:rPr lang="en-US" altLang="ko-KR" sz="1200" dirty="0"/>
              <a:t>NAT</a:t>
            </a:r>
            <a:r>
              <a:rPr lang="ko-KR" altLang="en-US" sz="1200" dirty="0"/>
              <a:t> 변환 설정</a:t>
            </a:r>
          </a:p>
        </p:txBody>
      </p:sp>
      <p:sp>
        <p:nvSpPr>
          <p:cNvPr id="698" name="직사각형 697"/>
          <p:cNvSpPr/>
          <p:nvPr/>
        </p:nvSpPr>
        <p:spPr>
          <a:xfrm>
            <a:off x="1531663" y="1893382"/>
            <a:ext cx="1608209" cy="113567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699" name="TextBox 698"/>
          <p:cNvSpPr txBox="1"/>
          <p:nvPr/>
        </p:nvSpPr>
        <p:spPr>
          <a:xfrm>
            <a:off x="1529303" y="1895823"/>
            <a:ext cx="78243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Azure Cloud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2807997" y="2444663"/>
            <a:ext cx="303542" cy="190305"/>
            <a:chOff x="1168575" y="1756813"/>
            <a:chExt cx="360677" cy="230982"/>
          </a:xfrm>
        </p:grpSpPr>
        <p:grpSp>
          <p:nvGrpSpPr>
            <p:cNvPr id="702" name="그룹 701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705" name="직사각형 704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6" name="직사각형 705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7" name="직사각형 706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8" name="직사각형 707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9" name="직사각형 708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3" name="자유형 702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4" name="자유형 703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0" name="그룹 709"/>
          <p:cNvGrpSpPr/>
          <p:nvPr/>
        </p:nvGrpSpPr>
        <p:grpSpPr>
          <a:xfrm>
            <a:off x="2646184" y="2512838"/>
            <a:ext cx="303542" cy="190305"/>
            <a:chOff x="1168575" y="1756813"/>
            <a:chExt cx="360677" cy="230982"/>
          </a:xfrm>
        </p:grpSpPr>
        <p:grpSp>
          <p:nvGrpSpPr>
            <p:cNvPr id="711" name="그룹 710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714" name="직사각형 713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5" name="직사각형 714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2" name="자유형 711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3" name="자유형 712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9" name="그룹 718"/>
          <p:cNvGrpSpPr/>
          <p:nvPr/>
        </p:nvGrpSpPr>
        <p:grpSpPr>
          <a:xfrm>
            <a:off x="2167370" y="2372536"/>
            <a:ext cx="262183" cy="279709"/>
            <a:chOff x="4253020" y="1667300"/>
            <a:chExt cx="234026" cy="234000"/>
          </a:xfrm>
        </p:grpSpPr>
        <p:sp>
          <p:nvSpPr>
            <p:cNvPr id="720" name="모서리가 둥근 직사각형 719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21" name="그룹 720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722" name="직선 화살표 연결선 721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직선 화살표 연결선 722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직선 화살표 연결선 723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직선 화살표 연결선 724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6" name="그룹 725"/>
          <p:cNvGrpSpPr/>
          <p:nvPr/>
        </p:nvGrpSpPr>
        <p:grpSpPr>
          <a:xfrm>
            <a:off x="2308893" y="2435979"/>
            <a:ext cx="262183" cy="279709"/>
            <a:chOff x="4253020" y="1667300"/>
            <a:chExt cx="234026" cy="234000"/>
          </a:xfrm>
        </p:grpSpPr>
        <p:sp>
          <p:nvSpPr>
            <p:cNvPr id="727" name="모서리가 둥근 직사각형 726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28" name="그룹 727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729" name="직선 화살표 연결선 728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직선 화살표 연결선 729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직선 화살표 연결선 730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직선 화살표 연결선 731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3" name="그룹 732"/>
          <p:cNvGrpSpPr/>
          <p:nvPr/>
        </p:nvGrpSpPr>
        <p:grpSpPr>
          <a:xfrm>
            <a:off x="1663314" y="2409111"/>
            <a:ext cx="426371" cy="287079"/>
            <a:chOff x="5957351" y="3614225"/>
            <a:chExt cx="426371" cy="287079"/>
          </a:xfrm>
        </p:grpSpPr>
        <p:grpSp>
          <p:nvGrpSpPr>
            <p:cNvPr id="734" name="그룹 733"/>
            <p:cNvGrpSpPr/>
            <p:nvPr/>
          </p:nvGrpSpPr>
          <p:grpSpPr>
            <a:xfrm>
              <a:off x="5957351" y="3614225"/>
              <a:ext cx="426371" cy="123495"/>
              <a:chOff x="7448439" y="5987167"/>
              <a:chExt cx="504000" cy="144000"/>
            </a:xfrm>
          </p:grpSpPr>
          <p:sp>
            <p:nvSpPr>
              <p:cNvPr id="742" name="모서리가 둥근 직사각형 741"/>
              <p:cNvSpPr/>
              <p:nvPr/>
            </p:nvSpPr>
            <p:spPr>
              <a:xfrm>
                <a:off x="7448439" y="5987167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3" name="평행 사변형 742"/>
              <p:cNvSpPr/>
              <p:nvPr/>
            </p:nvSpPr>
            <p:spPr>
              <a:xfrm>
                <a:off x="749144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4" name="평행 사변형 743"/>
              <p:cNvSpPr/>
              <p:nvPr/>
            </p:nvSpPr>
            <p:spPr>
              <a:xfrm>
                <a:off x="7605643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5" name="평행 사변형 744"/>
              <p:cNvSpPr/>
              <p:nvPr/>
            </p:nvSpPr>
            <p:spPr>
              <a:xfrm>
                <a:off x="7548546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6" name="평행 사변형 745"/>
              <p:cNvSpPr/>
              <p:nvPr/>
            </p:nvSpPr>
            <p:spPr>
              <a:xfrm>
                <a:off x="766273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7" name="타원 746"/>
              <p:cNvSpPr>
                <a:spLocks noChangeAspect="1"/>
              </p:cNvSpPr>
              <p:nvPr/>
            </p:nvSpPr>
            <p:spPr>
              <a:xfrm>
                <a:off x="7866850" y="6037567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5" name="그룹 734"/>
            <p:cNvGrpSpPr/>
            <p:nvPr/>
          </p:nvGrpSpPr>
          <p:grpSpPr>
            <a:xfrm>
              <a:off x="5957351" y="3777809"/>
              <a:ext cx="426371" cy="123495"/>
              <a:chOff x="7448439" y="6168142"/>
              <a:chExt cx="504000" cy="144000"/>
            </a:xfrm>
          </p:grpSpPr>
          <p:sp>
            <p:nvSpPr>
              <p:cNvPr id="736" name="모서리가 둥근 직사각형 735"/>
              <p:cNvSpPr/>
              <p:nvPr/>
            </p:nvSpPr>
            <p:spPr>
              <a:xfrm>
                <a:off x="7448439" y="6168142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7" name="평행 사변형 736"/>
              <p:cNvSpPr/>
              <p:nvPr/>
            </p:nvSpPr>
            <p:spPr>
              <a:xfrm>
                <a:off x="749144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8" name="평행 사변형 737"/>
              <p:cNvSpPr/>
              <p:nvPr/>
            </p:nvSpPr>
            <p:spPr>
              <a:xfrm>
                <a:off x="7605643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9" name="평행 사변형 738"/>
              <p:cNvSpPr/>
              <p:nvPr/>
            </p:nvSpPr>
            <p:spPr>
              <a:xfrm>
                <a:off x="7548546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0" name="평행 사변형 739"/>
              <p:cNvSpPr/>
              <p:nvPr/>
            </p:nvSpPr>
            <p:spPr>
              <a:xfrm>
                <a:off x="766273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1" name="타원 740"/>
              <p:cNvSpPr>
                <a:spLocks noChangeAspect="1"/>
              </p:cNvSpPr>
              <p:nvPr/>
            </p:nvSpPr>
            <p:spPr>
              <a:xfrm>
                <a:off x="7866850" y="6218542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8" name="TextBox 78"/>
          <p:cNvSpPr txBox="1">
            <a:spLocks noChangeArrowheads="1"/>
          </p:cNvSpPr>
          <p:nvPr/>
        </p:nvSpPr>
        <p:spPr bwMode="auto">
          <a:xfrm>
            <a:off x="1651753" y="2702905"/>
            <a:ext cx="67403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42" name="TextBox 641"/>
          <p:cNvSpPr txBox="1"/>
          <p:nvPr/>
        </p:nvSpPr>
        <p:spPr>
          <a:xfrm>
            <a:off x="2047195" y="2733299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백본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스위치</a:t>
            </a:r>
          </a:p>
        </p:txBody>
      </p:sp>
      <p:sp>
        <p:nvSpPr>
          <p:cNvPr id="643" name="TextBox 642"/>
          <p:cNvSpPr txBox="1"/>
          <p:nvPr/>
        </p:nvSpPr>
        <p:spPr>
          <a:xfrm>
            <a:off x="2614276" y="2673323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FW/VPN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46" name="꺾인 연결선 645"/>
          <p:cNvCxnSpPr>
            <a:stCxn id="572" idx="3"/>
            <a:endCxn id="704" idx="3"/>
          </p:cNvCxnSpPr>
          <p:nvPr/>
        </p:nvCxnSpPr>
        <p:spPr>
          <a:xfrm flipH="1" flipV="1">
            <a:off x="3043913" y="2540798"/>
            <a:ext cx="26196" cy="2427881"/>
          </a:xfrm>
          <a:prstGeom prst="bentConnector3">
            <a:avLst>
              <a:gd name="adj1" fmla="val -1130806"/>
            </a:avLst>
          </a:prstGeom>
          <a:ln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구름 695"/>
          <p:cNvSpPr/>
          <p:nvPr/>
        </p:nvSpPr>
        <p:spPr>
          <a:xfrm>
            <a:off x="4042283" y="2052680"/>
            <a:ext cx="907564" cy="960472"/>
          </a:xfrm>
          <a:prstGeom prst="cloud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3792"/>
            <a:r>
              <a:rPr lang="en-US" altLang="ko-KR" sz="1000" b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Internet</a:t>
            </a:r>
            <a:endParaRPr lang="ko-KR" altLang="en-US" sz="1000" b="1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697" name="직선 연결선 696"/>
          <p:cNvCxnSpPr>
            <a:endCxn id="696" idx="2"/>
          </p:cNvCxnSpPr>
          <p:nvPr/>
        </p:nvCxnSpPr>
        <p:spPr>
          <a:xfrm flipV="1">
            <a:off x="3100741" y="2532916"/>
            <a:ext cx="944357" cy="4819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Text Placeholder 2"/>
          <p:cNvSpPr txBox="1">
            <a:spLocks/>
          </p:cNvSpPr>
          <p:nvPr/>
        </p:nvSpPr>
        <p:spPr>
          <a:xfrm>
            <a:off x="5452095" y="5685580"/>
            <a:ext cx="4180855" cy="427552"/>
          </a:xfrm>
          <a:prstGeom prst="rect">
            <a:avLst/>
          </a:prstGeom>
          <a:noFill/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00" dirty="0"/>
              <a:t>⇒ NAT Gateway</a:t>
            </a:r>
            <a:r>
              <a:rPr lang="ko-KR" altLang="en-US" sz="1000" dirty="0"/>
              <a:t>는 아웃바운드에 대해 </a:t>
            </a:r>
            <a:r>
              <a:rPr lang="ko-KR" altLang="en-US" sz="1000" dirty="0" err="1"/>
              <a:t>가상머신에서</a:t>
            </a:r>
            <a:r>
              <a:rPr lang="ko-KR" altLang="en-US" sz="1000" dirty="0"/>
              <a:t> 사용할 고정 </a:t>
            </a:r>
            <a:r>
              <a:rPr lang="en-US" altLang="ko-KR" sz="1000" dirty="0"/>
              <a:t>IP </a:t>
            </a:r>
            <a:r>
              <a:rPr lang="ko-KR" altLang="en-US" sz="1000" dirty="0"/>
              <a:t>주소를 지정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19" name="직사각형 918"/>
          <p:cNvSpPr/>
          <p:nvPr/>
        </p:nvSpPr>
        <p:spPr>
          <a:xfrm>
            <a:off x="5239305" y="4653136"/>
            <a:ext cx="27093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(Case-2.1) Load Balancer</a:t>
            </a:r>
            <a:r>
              <a:rPr kumimoji="1" lang="ko-KR" altLang="en-US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에서 </a:t>
            </a:r>
            <a:r>
              <a:rPr kumimoji="1" lang="en-US" altLang="ko-KR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NAT </a:t>
            </a:r>
            <a:r>
              <a:rPr kumimoji="1" lang="ko-KR" altLang="en-US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처리</a:t>
            </a:r>
            <a:endParaRPr kumimoji="1" lang="en-US" altLang="ko-KR" sz="1100" b="1" dirty="0">
              <a:solidFill>
                <a:srgbClr val="00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3" name="꺾인 연결선 2"/>
          <p:cNvCxnSpPr/>
          <p:nvPr/>
        </p:nvCxnSpPr>
        <p:spPr>
          <a:xfrm rot="5400000">
            <a:off x="2746279" y="4220831"/>
            <a:ext cx="1215761" cy="520619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 Placeholder 2"/>
          <p:cNvSpPr txBox="1">
            <a:spLocks/>
          </p:cNvSpPr>
          <p:nvPr/>
        </p:nvSpPr>
        <p:spPr>
          <a:xfrm>
            <a:off x="3717725" y="4197512"/>
            <a:ext cx="1344785" cy="590149"/>
          </a:xfrm>
          <a:prstGeom prst="rect">
            <a:avLst/>
          </a:prstGeom>
          <a:solidFill>
            <a:srgbClr val="FF0000"/>
          </a:solidFill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ko-KR" altLang="en-US" sz="1000" dirty="0" err="1">
                <a:solidFill>
                  <a:schemeClr val="bg1"/>
                </a:solidFill>
              </a:rPr>
              <a:t>고객사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Firewall</a:t>
            </a:r>
            <a:r>
              <a:rPr lang="ko-KR" altLang="en-US" sz="1000" dirty="0">
                <a:solidFill>
                  <a:schemeClr val="bg1"/>
                </a:solidFill>
              </a:rPr>
              <a:t>에서 </a:t>
            </a:r>
            <a:r>
              <a:rPr lang="en-US" altLang="ko-KR" sz="1000" dirty="0">
                <a:solidFill>
                  <a:schemeClr val="bg1"/>
                </a:solidFill>
              </a:rPr>
              <a:t>Source NAT </a:t>
            </a:r>
            <a:r>
              <a:rPr lang="ko-KR" altLang="en-US" sz="1000" dirty="0">
                <a:solidFill>
                  <a:schemeClr val="bg1"/>
                </a:solidFill>
              </a:rPr>
              <a:t>처리</a:t>
            </a:r>
          </a:p>
        </p:txBody>
      </p:sp>
      <p:sp>
        <p:nvSpPr>
          <p:cNvPr id="233" name="직사각형 232"/>
          <p:cNvSpPr/>
          <p:nvPr/>
        </p:nvSpPr>
        <p:spPr>
          <a:xfrm>
            <a:off x="657785" y="4720396"/>
            <a:ext cx="8098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10.232.X.X</a:t>
            </a:r>
          </a:p>
        </p:txBody>
      </p:sp>
      <p:sp>
        <p:nvSpPr>
          <p:cNvPr id="234" name="직사각형 233"/>
          <p:cNvSpPr/>
          <p:nvPr/>
        </p:nvSpPr>
        <p:spPr>
          <a:xfrm>
            <a:off x="631491" y="2477370"/>
            <a:ext cx="8098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10.232.X.X</a:t>
            </a:r>
          </a:p>
        </p:txBody>
      </p:sp>
      <p:cxnSp>
        <p:nvCxnSpPr>
          <p:cNvPr id="13" name="직선 연결선 12"/>
          <p:cNvCxnSpPr>
            <a:stCxn id="234" idx="2"/>
          </p:cNvCxnSpPr>
          <p:nvPr/>
        </p:nvCxnSpPr>
        <p:spPr>
          <a:xfrm flipH="1">
            <a:off x="1035170" y="2723591"/>
            <a:ext cx="1240" cy="1986432"/>
          </a:xfrm>
          <a:prstGeom prst="line">
            <a:avLst/>
          </a:prstGeom>
          <a:ln w="57150"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 bwMode="auto">
          <a:xfrm>
            <a:off x="589718" y="3460479"/>
            <a:ext cx="945969" cy="450898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95350" latinLnBrk="0">
              <a:spcAft>
                <a:spcPts val="600"/>
              </a:spcAft>
              <a:buSzPct val="120000"/>
            </a:pPr>
            <a:r>
              <a:rPr lang="en-US" altLang="ko-KR" sz="1300" b="1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IP </a:t>
            </a:r>
            <a:r>
              <a:rPr lang="ko-KR" altLang="en-US" sz="1300" b="1" dirty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충돌</a:t>
            </a:r>
          </a:p>
        </p:txBody>
      </p:sp>
      <p:cxnSp>
        <p:nvCxnSpPr>
          <p:cNvPr id="245" name="직선 연결선 244"/>
          <p:cNvCxnSpPr/>
          <p:nvPr/>
        </p:nvCxnSpPr>
        <p:spPr bwMode="auto">
          <a:xfrm>
            <a:off x="5390227" y="4509120"/>
            <a:ext cx="41061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25" y="1787639"/>
            <a:ext cx="2977515" cy="257746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 bwMode="auto">
          <a:xfrm>
            <a:off x="5889104" y="1700808"/>
            <a:ext cx="1080120" cy="175967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525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95350" latinLnBrk="0">
              <a:spcAft>
                <a:spcPts val="600"/>
              </a:spcAft>
              <a:buSzPct val="120000"/>
            </a:pPr>
            <a:endParaRPr lang="ko-KR" altLang="en-US" sz="1300" b="1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66" name="모서리가 둥근 직사각형 265"/>
          <p:cNvSpPr/>
          <p:nvPr/>
        </p:nvSpPr>
        <p:spPr bwMode="auto">
          <a:xfrm>
            <a:off x="7257256" y="1700934"/>
            <a:ext cx="1651027" cy="1759545"/>
          </a:xfrm>
          <a:prstGeom prst="roundRect">
            <a:avLst/>
          </a:prstGeom>
          <a:solidFill>
            <a:schemeClr val="accent6">
              <a:alpha val="10000"/>
            </a:schemeClr>
          </a:solidFill>
          <a:ln w="9525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95350" latinLnBrk="0">
              <a:spcAft>
                <a:spcPts val="600"/>
              </a:spcAft>
              <a:buSzPct val="120000"/>
            </a:pPr>
            <a:endParaRPr lang="ko-KR" altLang="en-US" sz="1300" b="1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5241032" y="5399638"/>
            <a:ext cx="26388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(Case-2.2) NAT Gateway</a:t>
            </a:r>
            <a:r>
              <a:rPr kumimoji="1" lang="ko-KR" altLang="en-US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에서 </a:t>
            </a:r>
            <a:r>
              <a:rPr kumimoji="1" lang="en-US" altLang="ko-KR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NAT </a:t>
            </a:r>
            <a:r>
              <a:rPr kumimoji="1" lang="ko-KR" altLang="en-US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처리</a:t>
            </a:r>
            <a:endParaRPr kumimoji="1" lang="en-US" altLang="ko-KR" sz="1100" b="1" dirty="0">
              <a:solidFill>
                <a:srgbClr val="00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272" name="Text Placeholder 2"/>
          <p:cNvSpPr txBox="1">
            <a:spLocks/>
          </p:cNvSpPr>
          <p:nvPr/>
        </p:nvSpPr>
        <p:spPr>
          <a:xfrm>
            <a:off x="5452665" y="4931909"/>
            <a:ext cx="4180855" cy="434720"/>
          </a:xfrm>
          <a:prstGeom prst="rect">
            <a:avLst/>
          </a:prstGeom>
          <a:noFill/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00" dirty="0"/>
              <a:t>⇒ Load Balancer</a:t>
            </a:r>
            <a:r>
              <a:rPr lang="ko-KR" altLang="en-US" sz="1000" dirty="0"/>
              <a:t>의 </a:t>
            </a:r>
            <a:r>
              <a:rPr lang="en-US" altLang="ko-KR" sz="1000" dirty="0"/>
              <a:t>Frontend</a:t>
            </a:r>
            <a:r>
              <a:rPr lang="ko-KR" altLang="en-US" sz="1000" dirty="0"/>
              <a:t>에 고정된 </a:t>
            </a:r>
            <a:r>
              <a:rPr lang="en-US" altLang="ko-KR" sz="1000" dirty="0"/>
              <a:t>Public IP</a:t>
            </a:r>
            <a:r>
              <a:rPr lang="ko-KR" altLang="en-US" sz="1000" dirty="0"/>
              <a:t>를 할당해서 </a:t>
            </a:r>
            <a:r>
              <a:rPr lang="en-US" altLang="ko-KR" sz="1000" dirty="0"/>
              <a:t>PAT</a:t>
            </a:r>
            <a:r>
              <a:rPr lang="ko-KR" altLang="en-US" sz="1000" dirty="0"/>
              <a:t>하여 연동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5606725" y="1739302"/>
            <a:ext cx="8418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(Case-2.1)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8553400" y="1739302"/>
            <a:ext cx="8418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(Case-2.2)</a:t>
            </a:r>
          </a:p>
        </p:txBody>
      </p:sp>
      <p:sp>
        <p:nvSpPr>
          <p:cNvPr id="275" name="Text Placeholder 2"/>
          <p:cNvSpPr txBox="1">
            <a:spLocks/>
          </p:cNvSpPr>
          <p:nvPr/>
        </p:nvSpPr>
        <p:spPr>
          <a:xfrm>
            <a:off x="5452665" y="6097792"/>
            <a:ext cx="4180855" cy="427552"/>
          </a:xfrm>
          <a:prstGeom prst="rect">
            <a:avLst/>
          </a:prstGeom>
          <a:noFill/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900" dirty="0"/>
              <a:t>* </a:t>
            </a:r>
            <a:r>
              <a:rPr lang="ko-KR" altLang="en-US" sz="900" dirty="0" err="1"/>
              <a:t>가상머신에서</a:t>
            </a:r>
            <a:r>
              <a:rPr lang="ko-KR" altLang="en-US" sz="900" dirty="0"/>
              <a:t> 직접 </a:t>
            </a:r>
            <a:r>
              <a:rPr lang="en-US" altLang="ko-KR" sz="900" dirty="0"/>
              <a:t>Public IP</a:t>
            </a:r>
            <a:r>
              <a:rPr lang="ko-KR" altLang="en-US" sz="900" dirty="0"/>
              <a:t>를 할당하여 </a:t>
            </a:r>
            <a:r>
              <a:rPr lang="en-US" altLang="ko-KR" sz="900" dirty="0"/>
              <a:t>NAT</a:t>
            </a:r>
            <a:r>
              <a:rPr lang="ko-KR" altLang="en-US" sz="900" dirty="0"/>
              <a:t>하는 방법은 권장하지 않음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6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I. </a:t>
            </a:r>
            <a:r>
              <a:rPr lang="ko-KR" altLang="en-US" dirty="0">
                <a:ea typeface="Tahoma" panose="020B0604030504040204" pitchFamily="34" charset="0"/>
              </a:rPr>
              <a:t>목적</a:t>
            </a:r>
            <a:endParaRPr lang="ko-KR" altLang="en-US" dirty="0">
              <a:ea typeface="+mn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 bwMode="auto">
          <a:xfrm>
            <a:off x="3800872" y="139700"/>
            <a:ext cx="580564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endParaRPr lang="ko-KR" altLang="en-US" dirty="0">
              <a:solidFill>
                <a:prstClr val="black"/>
              </a:solidFill>
              <a:ea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848544" y="1629633"/>
            <a:ext cx="3819274" cy="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 bwMode="auto">
          <a:xfrm>
            <a:off x="849882" y="1262063"/>
            <a:ext cx="4175126" cy="29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62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Network </a:t>
            </a:r>
            <a:r>
              <a:rPr kumimoji="1" lang="ko-KR" altLang="en-US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표준 </a:t>
            </a:r>
            <a:r>
              <a:rPr kumimoji="1" lang="en-US" altLang="ko-KR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Architecture </a:t>
            </a:r>
            <a:r>
              <a:rPr kumimoji="1" lang="ko-KR" altLang="en-US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수립</a:t>
            </a:r>
            <a:r>
              <a:rPr kumimoji="1" lang="en-US" altLang="ko-KR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(MS Azure)</a:t>
            </a:r>
            <a:endParaRPr kumimoji="1" lang="ko-KR" altLang="en-US" sz="1400" b="1" spc="-5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38" name="Rectangle 5"/>
          <p:cNvSpPr txBox="1">
            <a:spLocks noChangeArrowheads="1"/>
          </p:cNvSpPr>
          <p:nvPr/>
        </p:nvSpPr>
        <p:spPr>
          <a:xfrm>
            <a:off x="835165" y="1722426"/>
            <a:ext cx="3757795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>
              <a:tabLst>
                <a:tab pos="2666831" algn="l"/>
              </a:tabLst>
              <a:defRPr/>
            </a:pPr>
            <a:r>
              <a:rPr lang="en-US" altLang="ko-KR" sz="28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Table Of</a:t>
            </a:r>
          </a:p>
          <a:p>
            <a:pPr defTabSz="839573">
              <a:tabLst>
                <a:tab pos="2666831" algn="l"/>
              </a:tabLst>
              <a:defRPr/>
            </a:pPr>
            <a:r>
              <a:rPr lang="en-US" altLang="ko-KR" sz="36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CONTENTS </a:t>
            </a:r>
          </a:p>
        </p:txBody>
      </p:sp>
      <p:sp>
        <p:nvSpPr>
          <p:cNvPr id="39" name="TextBox 28"/>
          <p:cNvSpPr txBox="1">
            <a:spLocks noChangeArrowheads="1"/>
          </p:cNvSpPr>
          <p:nvPr/>
        </p:nvSpPr>
        <p:spPr bwMode="auto">
          <a:xfrm>
            <a:off x="5097016" y="1700808"/>
            <a:ext cx="4509502" cy="66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5" tIns="45708" rIns="91415" bIns="45708">
            <a:spAutoFit/>
          </a:bodyPr>
          <a:lstStyle>
            <a:defPPr>
              <a:defRPr lang="ko-KR"/>
            </a:defPPr>
            <a:lvl1pPr marL="542925" indent="-542925" defTabSz="91453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defRPr sz="2400" b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2200" dirty="0">
                <a:solidFill>
                  <a:schemeClr val="tx1"/>
                </a:solidFill>
                <a:sym typeface="Wingdings" pitchFamily="2" charset="2"/>
              </a:rPr>
              <a:t>목적</a:t>
            </a:r>
            <a:endParaRPr lang="en-US" altLang="ko-KR" sz="22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4354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III.</a:t>
            </a:r>
            <a:r>
              <a:rPr lang="ko-KR" altLang="en-US" dirty="0">
                <a:ea typeface="Tahoma" panose="020B0604030504040204" pitchFamily="34" charset="0"/>
              </a:rPr>
              <a:t>설계 기준</a:t>
            </a:r>
            <a:endParaRPr lang="ko-KR" altLang="en-US" dirty="0">
              <a:ea typeface="+mn-ea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574575" y="6635529"/>
            <a:ext cx="331425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6212996" y="158130"/>
            <a:ext cx="336157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6. Load Balancer </a:t>
            </a:r>
            <a:r>
              <a:rPr lang="ko-KR" altLang="en-US" sz="1700" dirty="0">
                <a:ea typeface="Tahoma" panose="020B0604030504040204" pitchFamily="34" charset="0"/>
              </a:rPr>
              <a:t>구성</a:t>
            </a:r>
            <a:endParaRPr lang="ko-KR" altLang="en-US" sz="1700" dirty="0">
              <a:ea typeface="+mn-ea"/>
            </a:endParaRPr>
          </a:p>
        </p:txBody>
      </p:sp>
      <p:sp>
        <p:nvSpPr>
          <p:cNvPr id="75" name="Text Placeholder 2"/>
          <p:cNvSpPr txBox="1">
            <a:spLocks/>
          </p:cNvSpPr>
          <p:nvPr/>
        </p:nvSpPr>
        <p:spPr>
          <a:xfrm>
            <a:off x="308098" y="661194"/>
            <a:ext cx="9469438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L4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기반</a:t>
            </a:r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부하 분산은 </a:t>
            </a:r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Azure Load Balancer, L7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기반 웹 부하 분산을 위해서는 </a:t>
            </a:r>
            <a:r>
              <a:rPr lang="en-US" altLang="ko-KR" dirty="0">
                <a:solidFill>
                  <a:prstClr val="black"/>
                </a:solidFill>
                <a:cs typeface="Times New Roman" panose="02020603050405020304" pitchFamily="18" charset="0"/>
              </a:rPr>
              <a:t>Azure Application Gateway </a:t>
            </a:r>
            <a:r>
              <a:rPr lang="ko-KR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사용</a:t>
            </a:r>
            <a:endParaRPr lang="en-US" altLang="ko-KR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텍스트 개체 틀 21"/>
          <p:cNvSpPr txBox="1">
            <a:spLocks/>
          </p:cNvSpPr>
          <p:nvPr/>
        </p:nvSpPr>
        <p:spPr bwMode="auto">
          <a:xfrm>
            <a:off x="510975" y="1246188"/>
            <a:ext cx="4536000" cy="288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 defTabSz="914287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>
                <a:cs typeface="Times New Roman" panose="02020603050405020304" pitchFamily="18" charset="0"/>
              </a:rPr>
              <a:t>Azure Load Balancer </a:t>
            </a:r>
            <a:r>
              <a:rPr lang="ko-KR" altLang="en-US" sz="1400" dirty="0">
                <a:latin typeface="+mn-ea"/>
                <a:ea typeface="+mn-ea"/>
              </a:rPr>
              <a:t>구성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496441" y="1655632"/>
            <a:ext cx="4600575" cy="4960056"/>
          </a:xfrm>
          <a:prstGeom prst="rect">
            <a:avLst/>
          </a:prstGeom>
          <a:noFill/>
          <a:ln w="12700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텍스트 개체 틀 21"/>
          <p:cNvSpPr txBox="1">
            <a:spLocks/>
          </p:cNvSpPr>
          <p:nvPr/>
        </p:nvSpPr>
        <p:spPr bwMode="auto">
          <a:xfrm>
            <a:off x="5178401" y="1239191"/>
            <a:ext cx="4536000" cy="288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 defTabSz="914287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>
                <a:cs typeface="Times New Roman" panose="02020603050405020304" pitchFamily="18" charset="0"/>
              </a:rPr>
              <a:t>Azure Application Gateway </a:t>
            </a:r>
            <a:r>
              <a:rPr lang="ko-KR" altLang="en-US" sz="1400" dirty="0"/>
              <a:t>구성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5163867" y="1648635"/>
            <a:ext cx="4600575" cy="4960056"/>
          </a:xfrm>
          <a:prstGeom prst="rect">
            <a:avLst/>
          </a:prstGeom>
          <a:noFill/>
          <a:ln w="12700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4" y="1700809"/>
            <a:ext cx="3097530" cy="32139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064" y="1763653"/>
            <a:ext cx="3451860" cy="13773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952" y="3717032"/>
            <a:ext cx="3138488" cy="1738313"/>
          </a:xfrm>
          <a:prstGeom prst="rect">
            <a:avLst/>
          </a:prstGeom>
        </p:spPr>
      </p:pic>
      <p:sp>
        <p:nvSpPr>
          <p:cNvPr id="141" name="Text Placeholder 2"/>
          <p:cNvSpPr txBox="1">
            <a:spLocks/>
          </p:cNvSpPr>
          <p:nvPr/>
        </p:nvSpPr>
        <p:spPr>
          <a:xfrm>
            <a:off x="843583" y="6045620"/>
            <a:ext cx="4180855" cy="427552"/>
          </a:xfrm>
          <a:prstGeom prst="rect">
            <a:avLst/>
          </a:prstGeom>
          <a:noFill/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00" dirty="0"/>
              <a:t>⇒ Internal Load Balancer</a:t>
            </a:r>
            <a:r>
              <a:rPr lang="ko-KR" altLang="ko-KR" sz="1000" dirty="0"/>
              <a:t>는 트래픽 부하를 가상 네트워크 내에 분산하는데 사용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30793" y="5013176"/>
            <a:ext cx="31133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(1) </a:t>
            </a:r>
            <a:r>
              <a:rPr kumimoji="1" lang="ko-KR" altLang="en-US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공용 부하 분산 장치</a:t>
            </a:r>
            <a:r>
              <a:rPr kumimoji="1" lang="en-US" altLang="ko-KR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(Public Load Balancer)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632520" y="5759678"/>
            <a:ext cx="32351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(2) </a:t>
            </a:r>
            <a:r>
              <a:rPr kumimoji="1" lang="ko-KR" altLang="en-US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내부</a:t>
            </a:r>
            <a:r>
              <a:rPr kumimoji="1" lang="en-US" altLang="ko-KR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 </a:t>
            </a:r>
            <a:r>
              <a:rPr kumimoji="1" lang="ko-KR" altLang="en-US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부하 분산 장치</a:t>
            </a:r>
            <a:r>
              <a:rPr kumimoji="1" lang="en-US" altLang="ko-KR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(Internal Load Balancer)</a:t>
            </a:r>
          </a:p>
        </p:txBody>
      </p:sp>
      <p:sp>
        <p:nvSpPr>
          <p:cNvPr id="144" name="Text Placeholder 2"/>
          <p:cNvSpPr txBox="1">
            <a:spLocks/>
          </p:cNvSpPr>
          <p:nvPr/>
        </p:nvSpPr>
        <p:spPr>
          <a:xfrm>
            <a:off x="844153" y="5291949"/>
            <a:ext cx="4180855" cy="434720"/>
          </a:xfrm>
          <a:prstGeom prst="rect">
            <a:avLst/>
          </a:prstGeom>
          <a:noFill/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00" dirty="0"/>
              <a:t>⇒ Public</a:t>
            </a:r>
            <a:r>
              <a:rPr lang="ko-KR" altLang="ko-KR" sz="1000" dirty="0"/>
              <a:t> </a:t>
            </a:r>
            <a:r>
              <a:rPr lang="ko-KR" altLang="ko-KR" sz="1000" dirty="0" err="1"/>
              <a:t>Load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Balancer는</a:t>
            </a:r>
            <a:r>
              <a:rPr lang="ko-KR" altLang="ko-KR" sz="1000" dirty="0"/>
              <a:t> 인터넷 트래픽 부하를 </a:t>
            </a:r>
            <a:r>
              <a:rPr lang="ko-KR" altLang="ko-KR" sz="1000" dirty="0" err="1"/>
              <a:t>VM에</a:t>
            </a:r>
            <a:r>
              <a:rPr lang="ko-KR" altLang="ko-KR" sz="1000" dirty="0"/>
              <a:t> 분산하는 데 사용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45" name="직선 연결선 144"/>
          <p:cNvCxnSpPr/>
          <p:nvPr/>
        </p:nvCxnSpPr>
        <p:spPr bwMode="auto">
          <a:xfrm>
            <a:off x="5390227" y="3645024"/>
            <a:ext cx="41061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Text Placeholder 2"/>
          <p:cNvSpPr txBox="1">
            <a:spLocks/>
          </p:cNvSpPr>
          <p:nvPr/>
        </p:nvSpPr>
        <p:spPr>
          <a:xfrm>
            <a:off x="5452095" y="5445224"/>
            <a:ext cx="4180855" cy="1093960"/>
          </a:xfrm>
          <a:prstGeom prst="rect">
            <a:avLst/>
          </a:prstGeom>
          <a:noFill/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00" dirty="0"/>
              <a:t>⇒ </a:t>
            </a:r>
            <a:r>
              <a:rPr lang="ko-KR" altLang="ko-KR" sz="1000" dirty="0" err="1"/>
              <a:t>Application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Gateway를</a:t>
            </a:r>
            <a:r>
              <a:rPr lang="ko-KR" altLang="ko-KR" sz="1000" dirty="0"/>
              <a:t> 사용하면 URI 경로 또는 호스트 헤더와 같은 HTTP 요청의 추가 특성을 기반으로 라우팅 결정을 내릴 수</a:t>
            </a:r>
            <a:r>
              <a:rPr lang="en-US" altLang="ko-KR" sz="1000" dirty="0"/>
              <a:t> </a:t>
            </a:r>
            <a:r>
              <a:rPr lang="ko-KR" altLang="en-US" sz="1000" dirty="0"/>
              <a:t>있음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⇒ </a:t>
            </a:r>
            <a:r>
              <a:rPr lang="ko-KR" altLang="ko-KR" sz="1000" dirty="0"/>
              <a:t>예를 들어</a:t>
            </a:r>
            <a:r>
              <a:rPr lang="en-US" altLang="ko-KR" sz="1000" dirty="0"/>
              <a:t>, /</a:t>
            </a:r>
            <a:r>
              <a:rPr lang="ko-KR" altLang="en-US" sz="1000" dirty="0"/>
              <a:t>이미지 가</a:t>
            </a:r>
            <a:r>
              <a:rPr lang="ko-KR" altLang="ko-KR" sz="1000" dirty="0"/>
              <a:t> 들어오는 </a:t>
            </a:r>
            <a:r>
              <a:rPr lang="ko-KR" altLang="ko-KR" sz="1000" dirty="0" err="1"/>
              <a:t>URL에</a:t>
            </a:r>
            <a:r>
              <a:rPr lang="ko-KR" altLang="ko-KR" sz="1000" dirty="0"/>
              <a:t> 있는 경우 이미지에 대해 구성된 서버</a:t>
            </a:r>
            <a:r>
              <a:rPr lang="ko-KR" altLang="en-US" sz="1000" dirty="0"/>
              <a:t>로 </a:t>
            </a:r>
            <a:r>
              <a:rPr lang="en-US" altLang="ko-KR" sz="1000" dirty="0"/>
              <a:t>/</a:t>
            </a:r>
            <a:r>
              <a:rPr lang="ko-KR" altLang="en-US" sz="1000" dirty="0"/>
              <a:t>비디오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URL에</a:t>
            </a:r>
            <a:r>
              <a:rPr lang="ko-KR" altLang="ko-KR" sz="1000" dirty="0"/>
              <a:t> 있는 경우 해당 트래픽은 비디오에 최적화된 다른 풀로 라우팅</a:t>
            </a:r>
            <a:r>
              <a:rPr lang="en-US" altLang="ko-KR" sz="1000" dirty="0"/>
              <a:t> </a:t>
            </a:r>
            <a:r>
              <a:rPr lang="ko-KR" altLang="en-US" sz="1000" dirty="0"/>
              <a:t>동작 </a:t>
            </a:r>
            <a:r>
              <a:rPr lang="ko-KR" altLang="ko-KR" sz="1000" dirty="0"/>
              <a:t> 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7" name="Text Placeholder 2"/>
          <p:cNvSpPr txBox="1">
            <a:spLocks/>
          </p:cNvSpPr>
          <p:nvPr/>
        </p:nvSpPr>
        <p:spPr>
          <a:xfrm>
            <a:off x="5452665" y="3138296"/>
            <a:ext cx="4180855" cy="434720"/>
          </a:xfrm>
          <a:prstGeom prst="rect">
            <a:avLst/>
          </a:prstGeom>
          <a:noFill/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00" dirty="0"/>
              <a:t>⇒ </a:t>
            </a:r>
            <a:r>
              <a:rPr lang="ko-KR" altLang="ko-KR" sz="1000" dirty="0" err="1"/>
              <a:t>Azure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Application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Gateway는</a:t>
            </a:r>
            <a:r>
              <a:rPr lang="ko-KR" altLang="ko-KR" sz="1000" dirty="0"/>
              <a:t> 웹 애플리케이션에 대한 트래픽을 관리할 수 있도록 하는 웹 트래픽 부하 분산 장치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53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III.</a:t>
            </a:r>
            <a:r>
              <a:rPr lang="ko-KR" altLang="en-US" dirty="0">
                <a:ea typeface="Tahoma" panose="020B0604030504040204" pitchFamily="34" charset="0"/>
              </a:rPr>
              <a:t>설계 기준</a:t>
            </a:r>
            <a:endParaRPr lang="ko-KR" altLang="en-US" dirty="0">
              <a:ea typeface="+mn-ea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574575" y="6635529"/>
            <a:ext cx="331425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6212996" y="158130"/>
            <a:ext cx="336157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 MGMT</a:t>
            </a:r>
            <a:endParaRPr kumimoji="0" lang="ko-KR" altLang="en-US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08098" y="661194"/>
            <a:ext cx="9469438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pPr lvl="0"/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Azure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자원</a:t>
            </a:r>
            <a:r>
              <a:rPr lang="en-US" altLang="ko-KR" dirty="0"/>
              <a:t>(Azure Managed Service)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운영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3" panose="05040102010807070707" pitchFamily="18" charset="2"/>
              </a:rPr>
              <a:t>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3" panose="05040102010807070707" pitchFamily="18" charset="2"/>
              </a:rPr>
              <a:t>관리을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3" panose="05040102010807070707" pitchFamily="18" charset="2"/>
              </a:rPr>
              <a:t> 위해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3" panose="05040102010807070707" pitchFamily="18" charset="2"/>
              </a:rPr>
              <a:t>Azure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3" panose="05040102010807070707" pitchFamily="18" charset="2"/>
              </a:rPr>
              <a:t>자체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3" panose="05040102010807070707" pitchFamily="18" charset="2"/>
              </a:rPr>
              <a:t>Tool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3" panose="05040102010807070707" pitchFamily="18" charset="2"/>
              </a:rPr>
              <a:t>이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3" panose="05040102010807070707" pitchFamily="18" charset="2"/>
              </a:rPr>
              <a:t>용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21"/>
          <p:cNvSpPr txBox="1">
            <a:spLocks/>
          </p:cNvSpPr>
          <p:nvPr/>
        </p:nvSpPr>
        <p:spPr bwMode="auto">
          <a:xfrm>
            <a:off x="510975" y="1246188"/>
            <a:ext cx="4536000" cy="288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marL="0" marR="0" lvl="0" indent="0" algn="ctr" defTabSz="9142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</a:t>
            </a:r>
            <a:r>
              <a:rPr lang="en-US" altLang="ko-KR" sz="1400" dirty="0">
                <a:latin typeface="맑은 고딕" panose="020B0503020000020004" pitchFamily="50" charset="-127"/>
              </a:rPr>
              <a:t>Azure </a:t>
            </a:r>
            <a:r>
              <a:rPr lang="en-US" altLang="ko-KR" sz="1400" dirty="0" err="1">
                <a:latin typeface="맑은 고딕" panose="020B0503020000020004" pitchFamily="50" charset="-127"/>
              </a:rPr>
              <a:t>NetworkWatcher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96441" y="1655632"/>
            <a:ext cx="4600575" cy="4960056"/>
          </a:xfrm>
          <a:prstGeom prst="rect">
            <a:avLst/>
          </a:prstGeom>
          <a:noFill/>
          <a:ln w="12700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텍스트 개체 틀 21"/>
          <p:cNvSpPr txBox="1">
            <a:spLocks/>
          </p:cNvSpPr>
          <p:nvPr/>
        </p:nvSpPr>
        <p:spPr bwMode="auto">
          <a:xfrm>
            <a:off x="5178401" y="1239191"/>
            <a:ext cx="4536000" cy="288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marL="0" marR="0" lvl="0" indent="0" algn="ctr" defTabSz="9142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[Network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용 </a:t>
            </a:r>
            <a:r>
              <a:rPr lang="en-US" altLang="ko-KR" sz="1400" dirty="0">
                <a:latin typeface="맑은 고딕" panose="020B0503020000020004" pitchFamily="50" charset="-127"/>
              </a:rPr>
              <a:t>Azure Monitor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5163867" y="1648635"/>
            <a:ext cx="4600575" cy="4960056"/>
          </a:xfrm>
          <a:prstGeom prst="rect">
            <a:avLst/>
          </a:prstGeom>
          <a:noFill/>
          <a:ln w="12700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63" name="Text Placeholder 2"/>
          <p:cNvSpPr txBox="1">
            <a:spLocks/>
          </p:cNvSpPr>
          <p:nvPr/>
        </p:nvSpPr>
        <p:spPr>
          <a:xfrm>
            <a:off x="5308649" y="5877272"/>
            <a:ext cx="4180855" cy="434720"/>
          </a:xfrm>
          <a:prstGeom prst="rect">
            <a:avLst/>
          </a:prstGeom>
          <a:noFill/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00" dirty="0"/>
              <a:t>⇒ Azure Monitor</a:t>
            </a:r>
            <a:r>
              <a:rPr lang="ko-KR" altLang="en-US" sz="1000" dirty="0"/>
              <a:t>는 모든 네트워크 자원에 대한 상태 및 </a:t>
            </a:r>
            <a:r>
              <a:rPr lang="ko-KR" altLang="en-US" sz="1000" dirty="0" err="1"/>
              <a:t>메트릭의</a:t>
            </a:r>
            <a:r>
              <a:rPr lang="ko-KR" altLang="en-US" sz="1000" dirty="0"/>
              <a:t> 포괄적인 보기를 제공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0" dirty="0">
                <a:solidFill>
                  <a:prstClr val="black"/>
                </a:solidFill>
                <a:latin typeface="맑은 고딕"/>
                <a:cs typeface="+mn-cs"/>
              </a:rPr>
              <a:t>참조 </a:t>
            </a:r>
            <a:r>
              <a:rPr lang="en-US" altLang="ko-KR" sz="800" b="0" dirty="0">
                <a:solidFill>
                  <a:prstClr val="black"/>
                </a:solidFill>
                <a:latin typeface="맑은 고딕"/>
                <a:cs typeface="+mn-cs"/>
              </a:rPr>
              <a:t>: </a:t>
            </a:r>
            <a:r>
              <a:rPr lang="en-US" altLang="ko-KR" sz="800" b="0" dirty="0">
                <a:solidFill>
                  <a:prstClr val="black"/>
                </a:solidFill>
                <a:latin typeface="맑은 고딕"/>
                <a:cs typeface="+mn-cs"/>
                <a:hlinkClick r:id="rId2"/>
              </a:rPr>
              <a:t>https://docs.microsoft.com/ko-kr/azure/azure-monitor/insights/network-insights-overview</a:t>
            </a:r>
            <a:endParaRPr lang="en-US" altLang="ko-KR" sz="1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903" y="1715702"/>
            <a:ext cx="4470308" cy="206322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828" y="3861048"/>
            <a:ext cx="4506458" cy="1778481"/>
          </a:xfrm>
          <a:prstGeom prst="rect">
            <a:avLst/>
          </a:prstGeom>
        </p:spPr>
      </p:pic>
      <p:sp>
        <p:nvSpPr>
          <p:cNvPr id="466" name="Text Placeholder 2"/>
          <p:cNvSpPr txBox="1">
            <a:spLocks/>
          </p:cNvSpPr>
          <p:nvPr/>
        </p:nvSpPr>
        <p:spPr>
          <a:xfrm>
            <a:off x="671672" y="5877272"/>
            <a:ext cx="4180855" cy="434720"/>
          </a:xfrm>
          <a:prstGeom prst="rect">
            <a:avLst/>
          </a:prstGeom>
          <a:noFill/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00" dirty="0"/>
              <a:t>⇒ Azure </a:t>
            </a:r>
            <a:r>
              <a:rPr lang="en-US" altLang="ko-KR" sz="1000" dirty="0" err="1"/>
              <a:t>NetworkWatcher</a:t>
            </a:r>
            <a:r>
              <a:rPr lang="ko-KR" altLang="en-US" sz="1000" dirty="0"/>
              <a:t>는 네트워크 자원을 모니터링 및 진단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0" dirty="0">
                <a:solidFill>
                  <a:prstClr val="black"/>
                </a:solidFill>
                <a:latin typeface="맑은 고딕"/>
                <a:cs typeface="+mn-cs"/>
              </a:rPr>
              <a:t>참조 </a:t>
            </a:r>
            <a:r>
              <a:rPr lang="en-US" altLang="ko-KR" sz="800" b="0" dirty="0">
                <a:solidFill>
                  <a:prstClr val="black"/>
                </a:solidFill>
                <a:latin typeface="맑은 고딕"/>
                <a:cs typeface="+mn-cs"/>
              </a:rPr>
              <a:t>: </a:t>
            </a:r>
            <a:r>
              <a:rPr lang="en-US" altLang="ko-KR" sz="800" b="0" dirty="0">
                <a:solidFill>
                  <a:prstClr val="black"/>
                </a:solidFill>
                <a:latin typeface="맑은 고딕"/>
                <a:cs typeface="+mn-cs"/>
                <a:hlinkClick r:id="rId5"/>
              </a:rPr>
              <a:t>https://docs.microsoft.com/ko-kr/azure/network-watcher/network-watcher-monitoring-overview</a:t>
            </a:r>
            <a:endParaRPr lang="en-US" altLang="ko-KR" sz="800" b="0" dirty="0">
              <a:solidFill>
                <a:prstClr val="black"/>
              </a:solidFill>
              <a:latin typeface="맑은 고딕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572" y="4023891"/>
            <a:ext cx="3326313" cy="161563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612" y="1733849"/>
            <a:ext cx="4412233" cy="216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31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III.</a:t>
            </a:r>
            <a:r>
              <a:rPr lang="ko-KR" altLang="en-US" dirty="0">
                <a:ea typeface="Tahoma" panose="020B0604030504040204" pitchFamily="34" charset="0"/>
              </a:rPr>
              <a:t>설계 기준</a:t>
            </a:r>
            <a:endParaRPr lang="ko-KR" altLang="en-US" dirty="0">
              <a:ea typeface="+mn-ea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574575" y="6635529"/>
            <a:ext cx="331425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6212996" y="158130"/>
            <a:ext cx="336157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7. MGMT</a:t>
            </a:r>
            <a:endParaRPr lang="ko-KR" altLang="en-US" sz="1700" dirty="0">
              <a:ea typeface="+mn-ea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08098" y="661194"/>
            <a:ext cx="9469438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en-US" altLang="ko-KR" dirty="0"/>
              <a:t>Azure </a:t>
            </a:r>
            <a:r>
              <a:rPr lang="ko-KR" altLang="en-US" dirty="0"/>
              <a:t>자원</a:t>
            </a:r>
            <a:r>
              <a:rPr lang="en-US" altLang="ko-KR" dirty="0"/>
              <a:t>(Azure Unmanaged Service)</a:t>
            </a:r>
            <a:r>
              <a:rPr lang="ko-KR" altLang="en-US" dirty="0"/>
              <a:t> 및 회선의 운영 </a:t>
            </a:r>
            <a:r>
              <a:rPr lang="ko-KR" altLang="en-US" dirty="0">
                <a:sym typeface="Wingdings 3" panose="05040102010807070707" pitchFamily="18" charset="2"/>
              </a:rPr>
              <a:t> </a:t>
            </a:r>
            <a:r>
              <a:rPr lang="ko-KR" altLang="en-US" dirty="0" err="1">
                <a:sym typeface="Wingdings 3" panose="05040102010807070707" pitchFamily="18" charset="2"/>
              </a:rPr>
              <a:t>관리을</a:t>
            </a:r>
            <a:r>
              <a:rPr lang="ko-KR" altLang="en-US" dirty="0">
                <a:sym typeface="Wingdings 3" panose="05040102010807070707" pitchFamily="18" charset="2"/>
              </a:rPr>
              <a:t> 위해 </a:t>
            </a:r>
            <a:r>
              <a:rPr lang="en-US" altLang="ko-KR" dirty="0">
                <a:sym typeface="Wingdings 3" panose="05040102010807070707" pitchFamily="18" charset="2"/>
              </a:rPr>
              <a:t>N/W MGMT</a:t>
            </a:r>
            <a:r>
              <a:rPr lang="ko-KR" altLang="en-US" dirty="0">
                <a:sym typeface="Wingdings 3" panose="05040102010807070707" pitchFamily="18" charset="2"/>
              </a:rPr>
              <a:t>망과 연동 구현</a:t>
            </a:r>
            <a:endParaRPr lang="ko-KR" altLang="en-US" dirty="0"/>
          </a:p>
        </p:txBody>
      </p:sp>
      <p:sp>
        <p:nvSpPr>
          <p:cNvPr id="6" name="텍스트 개체 틀 21"/>
          <p:cNvSpPr txBox="1">
            <a:spLocks/>
          </p:cNvSpPr>
          <p:nvPr/>
        </p:nvSpPr>
        <p:spPr bwMode="auto">
          <a:xfrm>
            <a:off x="510975" y="1246188"/>
            <a:ext cx="4536000" cy="288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 defTabSz="914287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[(Case-1) On-Premise</a:t>
            </a:r>
            <a:r>
              <a:rPr lang="ko-KR" altLang="en-US" sz="1400" dirty="0">
                <a:latin typeface="+mn-ea"/>
                <a:ea typeface="+mn-ea"/>
              </a:rPr>
              <a:t>와 </a:t>
            </a:r>
            <a:r>
              <a:rPr lang="ko-KR" altLang="en-US" sz="1400" dirty="0" err="1">
                <a:latin typeface="+mn-ea"/>
                <a:ea typeface="+mn-ea"/>
              </a:rPr>
              <a:t>미연동</a:t>
            </a:r>
            <a:r>
              <a:rPr lang="ko-KR" altLang="en-US" sz="1400" dirty="0">
                <a:latin typeface="+mn-ea"/>
                <a:ea typeface="+mn-ea"/>
              </a:rPr>
              <a:t> 구조 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96441" y="1655632"/>
            <a:ext cx="4600575" cy="4960056"/>
          </a:xfrm>
          <a:prstGeom prst="rect">
            <a:avLst/>
          </a:prstGeom>
          <a:noFill/>
          <a:ln w="12700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텍스트 개체 틀 21"/>
          <p:cNvSpPr txBox="1">
            <a:spLocks/>
          </p:cNvSpPr>
          <p:nvPr/>
        </p:nvSpPr>
        <p:spPr bwMode="auto">
          <a:xfrm>
            <a:off x="5178401" y="1239191"/>
            <a:ext cx="4536000" cy="288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 defTabSz="914287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[(Case-2) On-Premise</a:t>
            </a:r>
            <a:r>
              <a:rPr lang="ko-KR" altLang="en-US" sz="1400" dirty="0">
                <a:latin typeface="+mn-ea"/>
                <a:ea typeface="+mn-ea"/>
              </a:rPr>
              <a:t>와 연동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전용회선</a:t>
            </a:r>
            <a:r>
              <a:rPr lang="en-US" altLang="ko-KR" sz="1400" dirty="0">
                <a:latin typeface="+mn-ea"/>
                <a:ea typeface="+mn-ea"/>
              </a:rPr>
              <a:t>/VPN)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5163867" y="1648635"/>
            <a:ext cx="4600575" cy="4960056"/>
          </a:xfrm>
          <a:prstGeom prst="rect">
            <a:avLst/>
          </a:prstGeom>
          <a:noFill/>
          <a:ln w="12700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710687" y="1772816"/>
            <a:ext cx="1608209" cy="122450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08327" y="1783883"/>
            <a:ext cx="78243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Azure Cloud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구름 79"/>
          <p:cNvSpPr/>
          <p:nvPr/>
        </p:nvSpPr>
        <p:spPr>
          <a:xfrm>
            <a:off x="8265368" y="1982100"/>
            <a:ext cx="907564" cy="960472"/>
          </a:xfrm>
          <a:prstGeom prst="cloud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3792"/>
            <a:r>
              <a:rPr lang="en-US" altLang="ko-KR" sz="1000" b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Internet</a:t>
            </a:r>
            <a:endParaRPr lang="ko-KR" altLang="en-US" sz="1000" b="1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95445" y="3736987"/>
            <a:ext cx="1533959" cy="81172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308152" y="3730802"/>
            <a:ext cx="680176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판교</a:t>
            </a:r>
            <a:r>
              <a:rPr lang="en-US" altLang="ko-KR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관리망</a:t>
            </a:r>
            <a:r>
              <a:rPr lang="en-US" altLang="ko-KR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71609" y="4345292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백본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스위치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5889104" y="4002995"/>
            <a:ext cx="262183" cy="279709"/>
            <a:chOff x="4253020" y="1667300"/>
            <a:chExt cx="234026" cy="234000"/>
          </a:xfrm>
        </p:grpSpPr>
        <p:sp>
          <p:nvSpPr>
            <p:cNvPr id="85" name="모서리가 둥근 직사각형 84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87" name="직선 화살표 연결선 86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그룹 90"/>
          <p:cNvGrpSpPr/>
          <p:nvPr/>
        </p:nvGrpSpPr>
        <p:grpSpPr>
          <a:xfrm>
            <a:off x="6030627" y="4066438"/>
            <a:ext cx="262183" cy="279709"/>
            <a:chOff x="4253020" y="1667300"/>
            <a:chExt cx="234026" cy="234000"/>
          </a:xfrm>
        </p:grpSpPr>
        <p:sp>
          <p:nvSpPr>
            <p:cNvPr id="92" name="모서리가 둥근 직사각형 91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94" name="직선 화살표 연결선 93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그룹 99"/>
          <p:cNvGrpSpPr/>
          <p:nvPr/>
        </p:nvGrpSpPr>
        <p:grpSpPr>
          <a:xfrm>
            <a:off x="8985064" y="4807889"/>
            <a:ext cx="262183" cy="279709"/>
            <a:chOff x="4253020" y="1667300"/>
            <a:chExt cx="234026" cy="234000"/>
          </a:xfrm>
        </p:grpSpPr>
        <p:sp>
          <p:nvSpPr>
            <p:cNvPr id="101" name="모서리가 둥근 직사각형 100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103" name="직선 화살표 연결선 102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화살표 연결선 105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그룹 106"/>
          <p:cNvGrpSpPr/>
          <p:nvPr/>
        </p:nvGrpSpPr>
        <p:grpSpPr>
          <a:xfrm>
            <a:off x="7808902" y="4808372"/>
            <a:ext cx="271809" cy="271889"/>
            <a:chOff x="4671068" y="2132856"/>
            <a:chExt cx="234026" cy="234000"/>
          </a:xfrm>
        </p:grpSpPr>
        <p:sp>
          <p:nvSpPr>
            <p:cNvPr id="109" name="타원 108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114" name="직선 화살표 연결선 113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그룹 110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112" name="직선 화살표 연결선 111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그룹 115"/>
          <p:cNvGrpSpPr/>
          <p:nvPr/>
        </p:nvGrpSpPr>
        <p:grpSpPr>
          <a:xfrm>
            <a:off x="7961302" y="4819005"/>
            <a:ext cx="271809" cy="271889"/>
            <a:chOff x="4671068" y="2132856"/>
            <a:chExt cx="234026" cy="234000"/>
          </a:xfrm>
        </p:grpSpPr>
        <p:sp>
          <p:nvSpPr>
            <p:cNvPr id="117" name="타원 116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122" name="직선 화살표 연결선 121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그룹 118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120" name="직선 화살표 연결선 119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화살표 연결선 120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그룹 123"/>
          <p:cNvGrpSpPr/>
          <p:nvPr/>
        </p:nvGrpSpPr>
        <p:grpSpPr>
          <a:xfrm>
            <a:off x="8539809" y="4799782"/>
            <a:ext cx="303542" cy="190305"/>
            <a:chOff x="1168575" y="1756813"/>
            <a:chExt cx="360677" cy="230982"/>
          </a:xfrm>
        </p:grpSpPr>
        <p:grpSp>
          <p:nvGrpSpPr>
            <p:cNvPr id="125" name="그룹 124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6" name="자유형 125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자유형 126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8377996" y="4867957"/>
            <a:ext cx="303542" cy="190305"/>
            <a:chOff x="1168575" y="1756813"/>
            <a:chExt cx="360677" cy="230982"/>
          </a:xfrm>
        </p:grpSpPr>
        <p:grpSp>
          <p:nvGrpSpPr>
            <p:cNvPr id="134" name="그룹 133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5" name="자유형 134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자유형 135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9181157" y="4865365"/>
            <a:ext cx="262183" cy="279709"/>
            <a:chOff x="4253020" y="1667300"/>
            <a:chExt cx="234026" cy="234000"/>
          </a:xfrm>
        </p:grpSpPr>
        <p:sp>
          <p:nvSpPr>
            <p:cNvPr id="143" name="모서리가 둥근 직사각형 142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145" name="직선 화살표 연결선 144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화살표 연결선 145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화살표 연결선 146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화살표 연결선 147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9" name="직선 연결선 148"/>
          <p:cNvCxnSpPr/>
          <p:nvPr/>
        </p:nvCxnSpPr>
        <p:spPr bwMode="auto">
          <a:xfrm>
            <a:off x="8237681" y="4963814"/>
            <a:ext cx="25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직선 연결선 149"/>
          <p:cNvCxnSpPr/>
          <p:nvPr/>
        </p:nvCxnSpPr>
        <p:spPr bwMode="auto">
          <a:xfrm>
            <a:off x="8810044" y="4957680"/>
            <a:ext cx="18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8382835" y="506543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방화벽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VPN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712429" y="5081705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스위치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7629730" y="4383966"/>
            <a:ext cx="1944216" cy="9892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134872" y="4395872"/>
            <a:ext cx="455243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관계사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7113240" y="3140968"/>
            <a:ext cx="1003457" cy="81172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113618" y="3143409"/>
            <a:ext cx="680176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판교</a:t>
            </a:r>
            <a:r>
              <a:rPr lang="en-US" altLang="ko-KR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센터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469586" y="3749273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백본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스위치</a:t>
            </a:r>
          </a:p>
        </p:txBody>
      </p:sp>
      <p:grpSp>
        <p:nvGrpSpPr>
          <p:cNvPr id="174" name="그룹 173"/>
          <p:cNvGrpSpPr/>
          <p:nvPr/>
        </p:nvGrpSpPr>
        <p:grpSpPr>
          <a:xfrm>
            <a:off x="7572125" y="3406976"/>
            <a:ext cx="262183" cy="279709"/>
            <a:chOff x="4253020" y="1667300"/>
            <a:chExt cx="234026" cy="234000"/>
          </a:xfrm>
        </p:grpSpPr>
        <p:sp>
          <p:nvSpPr>
            <p:cNvPr id="175" name="모서리가 둥근 직사각형 174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177" name="직선 화살표 연결선 176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화살표 연결선 178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화살표 연결선 179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1" name="그룹 180"/>
          <p:cNvGrpSpPr/>
          <p:nvPr/>
        </p:nvGrpSpPr>
        <p:grpSpPr>
          <a:xfrm>
            <a:off x="7713648" y="3470419"/>
            <a:ext cx="262183" cy="279709"/>
            <a:chOff x="4253020" y="1667300"/>
            <a:chExt cx="234026" cy="234000"/>
          </a:xfrm>
        </p:grpSpPr>
        <p:sp>
          <p:nvSpPr>
            <p:cNvPr id="182" name="모서리가 둥근 직사각형 181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3" name="그룹 182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184" name="직선 화살표 연결선 183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화살표 연결선 184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화살표 연결선 185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화살표 연결선 186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" name="직선 연결선 2"/>
          <p:cNvCxnSpPr>
            <a:stCxn id="81" idx="3"/>
            <a:endCxn id="153" idx="1"/>
          </p:cNvCxnSpPr>
          <p:nvPr/>
        </p:nvCxnSpPr>
        <p:spPr>
          <a:xfrm>
            <a:off x="6829404" y="4142850"/>
            <a:ext cx="800326" cy="735741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>
            <a:endCxn id="153" idx="1"/>
          </p:cNvCxnSpPr>
          <p:nvPr/>
        </p:nvCxnSpPr>
        <p:spPr>
          <a:xfrm flipV="1">
            <a:off x="6837424" y="4878591"/>
            <a:ext cx="792306" cy="180408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endCxn id="153" idx="1"/>
          </p:cNvCxnSpPr>
          <p:nvPr/>
        </p:nvCxnSpPr>
        <p:spPr>
          <a:xfrm flipV="1">
            <a:off x="6843807" y="4878591"/>
            <a:ext cx="785923" cy="1096874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그룹 192"/>
          <p:cNvGrpSpPr/>
          <p:nvPr/>
        </p:nvGrpSpPr>
        <p:grpSpPr>
          <a:xfrm>
            <a:off x="5385048" y="4039570"/>
            <a:ext cx="426371" cy="287079"/>
            <a:chOff x="5957351" y="3614225"/>
            <a:chExt cx="426371" cy="287079"/>
          </a:xfrm>
        </p:grpSpPr>
        <p:grpSp>
          <p:nvGrpSpPr>
            <p:cNvPr id="194" name="그룹 193"/>
            <p:cNvGrpSpPr/>
            <p:nvPr/>
          </p:nvGrpSpPr>
          <p:grpSpPr>
            <a:xfrm>
              <a:off x="5957351" y="3614225"/>
              <a:ext cx="426371" cy="123495"/>
              <a:chOff x="7448439" y="5987167"/>
              <a:chExt cx="504000" cy="144000"/>
            </a:xfrm>
          </p:grpSpPr>
          <p:sp>
            <p:nvSpPr>
              <p:cNvPr id="202" name="모서리가 둥근 직사각형 201"/>
              <p:cNvSpPr/>
              <p:nvPr/>
            </p:nvSpPr>
            <p:spPr>
              <a:xfrm>
                <a:off x="7448439" y="5987167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평행 사변형 202"/>
              <p:cNvSpPr/>
              <p:nvPr/>
            </p:nvSpPr>
            <p:spPr>
              <a:xfrm>
                <a:off x="749144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평행 사변형 203"/>
              <p:cNvSpPr/>
              <p:nvPr/>
            </p:nvSpPr>
            <p:spPr>
              <a:xfrm>
                <a:off x="7605643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평행 사변형 204"/>
              <p:cNvSpPr/>
              <p:nvPr/>
            </p:nvSpPr>
            <p:spPr>
              <a:xfrm>
                <a:off x="7548546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평행 사변형 205"/>
              <p:cNvSpPr/>
              <p:nvPr/>
            </p:nvSpPr>
            <p:spPr>
              <a:xfrm>
                <a:off x="766273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타원 206"/>
              <p:cNvSpPr>
                <a:spLocks noChangeAspect="1"/>
              </p:cNvSpPr>
              <p:nvPr/>
            </p:nvSpPr>
            <p:spPr>
              <a:xfrm>
                <a:off x="7866850" y="6037567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5957351" y="3777809"/>
              <a:ext cx="426371" cy="123495"/>
              <a:chOff x="7448439" y="6168142"/>
              <a:chExt cx="504000" cy="144000"/>
            </a:xfrm>
          </p:grpSpPr>
          <p:sp>
            <p:nvSpPr>
              <p:cNvPr id="196" name="모서리가 둥근 직사각형 195"/>
              <p:cNvSpPr/>
              <p:nvPr/>
            </p:nvSpPr>
            <p:spPr>
              <a:xfrm>
                <a:off x="7448439" y="6168142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평행 사변형 196"/>
              <p:cNvSpPr/>
              <p:nvPr/>
            </p:nvSpPr>
            <p:spPr>
              <a:xfrm>
                <a:off x="749144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평행 사변형 197"/>
              <p:cNvSpPr/>
              <p:nvPr/>
            </p:nvSpPr>
            <p:spPr>
              <a:xfrm>
                <a:off x="7605643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평행 사변형 198"/>
              <p:cNvSpPr/>
              <p:nvPr/>
            </p:nvSpPr>
            <p:spPr>
              <a:xfrm>
                <a:off x="7548546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평행 사변형 199"/>
              <p:cNvSpPr/>
              <p:nvPr/>
            </p:nvSpPr>
            <p:spPr>
              <a:xfrm>
                <a:off x="766273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타원 200"/>
              <p:cNvSpPr>
                <a:spLocks noChangeAspect="1"/>
              </p:cNvSpPr>
              <p:nvPr/>
            </p:nvSpPr>
            <p:spPr>
              <a:xfrm>
                <a:off x="7866850" y="6218542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9" name="TextBox 78"/>
          <p:cNvSpPr txBox="1">
            <a:spLocks noChangeArrowheads="1"/>
          </p:cNvSpPr>
          <p:nvPr/>
        </p:nvSpPr>
        <p:spPr bwMode="auto">
          <a:xfrm>
            <a:off x="5373487" y="4333364"/>
            <a:ext cx="67403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242" name="그룹 241"/>
          <p:cNvGrpSpPr/>
          <p:nvPr/>
        </p:nvGrpSpPr>
        <p:grpSpPr>
          <a:xfrm>
            <a:off x="6510797" y="4022218"/>
            <a:ext cx="303542" cy="190305"/>
            <a:chOff x="1168575" y="1756813"/>
            <a:chExt cx="360677" cy="230982"/>
          </a:xfrm>
        </p:grpSpPr>
        <p:grpSp>
          <p:nvGrpSpPr>
            <p:cNvPr id="243" name="그룹 242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246" name="직사각형 245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4" name="자유형 243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5" name="자유형 244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6348984" y="4090393"/>
            <a:ext cx="303542" cy="190305"/>
            <a:chOff x="1168575" y="1756813"/>
            <a:chExt cx="360677" cy="230982"/>
          </a:xfrm>
        </p:grpSpPr>
        <p:grpSp>
          <p:nvGrpSpPr>
            <p:cNvPr id="252" name="그룹 251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255" name="직사각형 254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3" name="자유형 252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4" name="자유형 253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1" name="TextBox 260"/>
          <p:cNvSpPr txBox="1"/>
          <p:nvPr/>
        </p:nvSpPr>
        <p:spPr>
          <a:xfrm>
            <a:off x="6438690" y="4285316"/>
            <a:ext cx="3145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FW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5295445" y="4649828"/>
            <a:ext cx="1533959" cy="81172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308152" y="4643643"/>
            <a:ext cx="680176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NOC(</a:t>
            </a:r>
            <a:r>
              <a:rPr lang="ko-KR" altLang="en-US" sz="7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관리망</a:t>
            </a:r>
            <a:r>
              <a:rPr lang="en-US" altLang="ko-KR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5871609" y="5258133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백본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스위치</a:t>
            </a:r>
          </a:p>
        </p:txBody>
      </p:sp>
      <p:grpSp>
        <p:nvGrpSpPr>
          <p:cNvPr id="266" name="그룹 265"/>
          <p:cNvGrpSpPr/>
          <p:nvPr/>
        </p:nvGrpSpPr>
        <p:grpSpPr>
          <a:xfrm>
            <a:off x="5889104" y="4915836"/>
            <a:ext cx="262183" cy="279709"/>
            <a:chOff x="4253020" y="1667300"/>
            <a:chExt cx="234026" cy="234000"/>
          </a:xfrm>
        </p:grpSpPr>
        <p:sp>
          <p:nvSpPr>
            <p:cNvPr id="267" name="모서리가 둥근 직사각형 266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68" name="그룹 267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269" name="직선 화살표 연결선 268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화살표 연결선 269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화살표 연결선 270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화살표 연결선 271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3" name="그룹 272"/>
          <p:cNvGrpSpPr/>
          <p:nvPr/>
        </p:nvGrpSpPr>
        <p:grpSpPr>
          <a:xfrm>
            <a:off x="6030627" y="4979279"/>
            <a:ext cx="262183" cy="279709"/>
            <a:chOff x="4253020" y="1667300"/>
            <a:chExt cx="234026" cy="234000"/>
          </a:xfrm>
        </p:grpSpPr>
        <p:sp>
          <p:nvSpPr>
            <p:cNvPr id="274" name="모서리가 둥근 직사각형 273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75" name="그룹 274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276" name="직선 화살표 연결선 275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화살표 연결선 276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화살표 연결선 277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화살표 연결선 278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0" name="그룹 279"/>
          <p:cNvGrpSpPr/>
          <p:nvPr/>
        </p:nvGrpSpPr>
        <p:grpSpPr>
          <a:xfrm>
            <a:off x="5385048" y="4952411"/>
            <a:ext cx="426371" cy="287079"/>
            <a:chOff x="5957351" y="3614225"/>
            <a:chExt cx="426371" cy="287079"/>
          </a:xfrm>
        </p:grpSpPr>
        <p:grpSp>
          <p:nvGrpSpPr>
            <p:cNvPr id="281" name="그룹 280"/>
            <p:cNvGrpSpPr/>
            <p:nvPr/>
          </p:nvGrpSpPr>
          <p:grpSpPr>
            <a:xfrm>
              <a:off x="5957351" y="3614225"/>
              <a:ext cx="426371" cy="123495"/>
              <a:chOff x="7448439" y="5987167"/>
              <a:chExt cx="504000" cy="144000"/>
            </a:xfrm>
          </p:grpSpPr>
          <p:sp>
            <p:nvSpPr>
              <p:cNvPr id="289" name="모서리가 둥근 직사각형 288"/>
              <p:cNvSpPr/>
              <p:nvPr/>
            </p:nvSpPr>
            <p:spPr>
              <a:xfrm>
                <a:off x="7448439" y="5987167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평행 사변형 289"/>
              <p:cNvSpPr/>
              <p:nvPr/>
            </p:nvSpPr>
            <p:spPr>
              <a:xfrm>
                <a:off x="749144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평행 사변형 290"/>
              <p:cNvSpPr/>
              <p:nvPr/>
            </p:nvSpPr>
            <p:spPr>
              <a:xfrm>
                <a:off x="7605643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평행 사변형 291"/>
              <p:cNvSpPr/>
              <p:nvPr/>
            </p:nvSpPr>
            <p:spPr>
              <a:xfrm>
                <a:off x="7548546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평행 사변형 292"/>
              <p:cNvSpPr/>
              <p:nvPr/>
            </p:nvSpPr>
            <p:spPr>
              <a:xfrm>
                <a:off x="766273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타원 293"/>
              <p:cNvSpPr>
                <a:spLocks noChangeAspect="1"/>
              </p:cNvSpPr>
              <p:nvPr/>
            </p:nvSpPr>
            <p:spPr>
              <a:xfrm>
                <a:off x="7866850" y="6037567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2" name="그룹 281"/>
            <p:cNvGrpSpPr/>
            <p:nvPr/>
          </p:nvGrpSpPr>
          <p:grpSpPr>
            <a:xfrm>
              <a:off x="5957351" y="3777809"/>
              <a:ext cx="426371" cy="123495"/>
              <a:chOff x="7448439" y="6168142"/>
              <a:chExt cx="504000" cy="144000"/>
            </a:xfrm>
          </p:grpSpPr>
          <p:sp>
            <p:nvSpPr>
              <p:cNvPr id="283" name="모서리가 둥근 직사각형 282"/>
              <p:cNvSpPr/>
              <p:nvPr/>
            </p:nvSpPr>
            <p:spPr>
              <a:xfrm>
                <a:off x="7448439" y="6168142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평행 사변형 283"/>
              <p:cNvSpPr/>
              <p:nvPr/>
            </p:nvSpPr>
            <p:spPr>
              <a:xfrm>
                <a:off x="749144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평행 사변형 284"/>
              <p:cNvSpPr/>
              <p:nvPr/>
            </p:nvSpPr>
            <p:spPr>
              <a:xfrm>
                <a:off x="7605643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평행 사변형 285"/>
              <p:cNvSpPr/>
              <p:nvPr/>
            </p:nvSpPr>
            <p:spPr>
              <a:xfrm>
                <a:off x="7548546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평행 사변형 286"/>
              <p:cNvSpPr/>
              <p:nvPr/>
            </p:nvSpPr>
            <p:spPr>
              <a:xfrm>
                <a:off x="766273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타원 287"/>
              <p:cNvSpPr>
                <a:spLocks noChangeAspect="1"/>
              </p:cNvSpPr>
              <p:nvPr/>
            </p:nvSpPr>
            <p:spPr>
              <a:xfrm>
                <a:off x="7866850" y="6218542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5" name="TextBox 78"/>
          <p:cNvSpPr txBox="1">
            <a:spLocks noChangeArrowheads="1"/>
          </p:cNvSpPr>
          <p:nvPr/>
        </p:nvSpPr>
        <p:spPr bwMode="auto">
          <a:xfrm>
            <a:off x="5373487" y="5246205"/>
            <a:ext cx="67403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296" name="그룹 295"/>
          <p:cNvGrpSpPr/>
          <p:nvPr/>
        </p:nvGrpSpPr>
        <p:grpSpPr>
          <a:xfrm>
            <a:off x="6510797" y="4935059"/>
            <a:ext cx="303542" cy="190305"/>
            <a:chOff x="1168575" y="1756813"/>
            <a:chExt cx="360677" cy="230982"/>
          </a:xfrm>
        </p:grpSpPr>
        <p:grpSp>
          <p:nvGrpSpPr>
            <p:cNvPr id="297" name="그룹 296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300" name="직사각형 299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8" name="자유형 297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9" name="자유형 298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5" name="그룹 304"/>
          <p:cNvGrpSpPr/>
          <p:nvPr/>
        </p:nvGrpSpPr>
        <p:grpSpPr>
          <a:xfrm>
            <a:off x="6348984" y="5003234"/>
            <a:ext cx="303542" cy="190305"/>
            <a:chOff x="1168575" y="1756813"/>
            <a:chExt cx="360677" cy="230982"/>
          </a:xfrm>
        </p:grpSpPr>
        <p:grpSp>
          <p:nvGrpSpPr>
            <p:cNvPr id="306" name="그룹 305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309" name="직사각형 308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7" name="자유형 306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8" name="자유형 307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6438690" y="5198157"/>
            <a:ext cx="3145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FW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5" name="직사각형 314"/>
          <p:cNvSpPr/>
          <p:nvPr/>
        </p:nvSpPr>
        <p:spPr>
          <a:xfrm>
            <a:off x="5303465" y="5581218"/>
            <a:ext cx="1533959" cy="81172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5316172" y="5575033"/>
            <a:ext cx="680176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NOC(</a:t>
            </a:r>
            <a:r>
              <a:rPr lang="ko-KR" altLang="en-US" sz="7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관리망</a:t>
            </a:r>
            <a:r>
              <a:rPr lang="en-US" altLang="ko-KR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5879629" y="6189523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백본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스위치</a:t>
            </a:r>
          </a:p>
        </p:txBody>
      </p:sp>
      <p:grpSp>
        <p:nvGrpSpPr>
          <p:cNvPr id="318" name="그룹 317"/>
          <p:cNvGrpSpPr/>
          <p:nvPr/>
        </p:nvGrpSpPr>
        <p:grpSpPr>
          <a:xfrm>
            <a:off x="5897124" y="5847226"/>
            <a:ext cx="262183" cy="279709"/>
            <a:chOff x="4253020" y="1667300"/>
            <a:chExt cx="234026" cy="234000"/>
          </a:xfrm>
        </p:grpSpPr>
        <p:sp>
          <p:nvSpPr>
            <p:cNvPr id="319" name="모서리가 둥근 직사각형 318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20" name="그룹 319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321" name="직선 화살표 연결선 320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직선 화살표 연결선 321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직선 화살표 연결선 322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직선 화살표 연결선 323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5" name="그룹 324"/>
          <p:cNvGrpSpPr/>
          <p:nvPr/>
        </p:nvGrpSpPr>
        <p:grpSpPr>
          <a:xfrm>
            <a:off x="6038647" y="5910669"/>
            <a:ext cx="262183" cy="279709"/>
            <a:chOff x="4253020" y="1667300"/>
            <a:chExt cx="234026" cy="234000"/>
          </a:xfrm>
        </p:grpSpPr>
        <p:sp>
          <p:nvSpPr>
            <p:cNvPr id="326" name="모서리가 둥근 직사각형 325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27" name="그룹 326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328" name="직선 화살표 연결선 327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직선 화살표 연결선 328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직선 화살표 연결선 329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직선 화살표 연결선 330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2" name="그룹 331"/>
          <p:cNvGrpSpPr/>
          <p:nvPr/>
        </p:nvGrpSpPr>
        <p:grpSpPr>
          <a:xfrm>
            <a:off x="5393068" y="5883801"/>
            <a:ext cx="426371" cy="287079"/>
            <a:chOff x="5957351" y="3614225"/>
            <a:chExt cx="426371" cy="287079"/>
          </a:xfrm>
        </p:grpSpPr>
        <p:grpSp>
          <p:nvGrpSpPr>
            <p:cNvPr id="333" name="그룹 332"/>
            <p:cNvGrpSpPr/>
            <p:nvPr/>
          </p:nvGrpSpPr>
          <p:grpSpPr>
            <a:xfrm>
              <a:off x="5957351" y="3614225"/>
              <a:ext cx="426371" cy="123495"/>
              <a:chOff x="7448439" y="5987167"/>
              <a:chExt cx="504000" cy="144000"/>
            </a:xfrm>
          </p:grpSpPr>
          <p:sp>
            <p:nvSpPr>
              <p:cNvPr id="341" name="모서리가 둥근 직사각형 340"/>
              <p:cNvSpPr/>
              <p:nvPr/>
            </p:nvSpPr>
            <p:spPr>
              <a:xfrm>
                <a:off x="7448439" y="5987167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평행 사변형 341"/>
              <p:cNvSpPr/>
              <p:nvPr/>
            </p:nvSpPr>
            <p:spPr>
              <a:xfrm>
                <a:off x="749144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평행 사변형 342"/>
              <p:cNvSpPr/>
              <p:nvPr/>
            </p:nvSpPr>
            <p:spPr>
              <a:xfrm>
                <a:off x="7605643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평행 사변형 343"/>
              <p:cNvSpPr/>
              <p:nvPr/>
            </p:nvSpPr>
            <p:spPr>
              <a:xfrm>
                <a:off x="7548546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평행 사변형 344"/>
              <p:cNvSpPr/>
              <p:nvPr/>
            </p:nvSpPr>
            <p:spPr>
              <a:xfrm>
                <a:off x="766273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타원 345"/>
              <p:cNvSpPr>
                <a:spLocks noChangeAspect="1"/>
              </p:cNvSpPr>
              <p:nvPr/>
            </p:nvSpPr>
            <p:spPr>
              <a:xfrm>
                <a:off x="7866850" y="6037567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5957351" y="3777809"/>
              <a:ext cx="426371" cy="123495"/>
              <a:chOff x="7448439" y="6168142"/>
              <a:chExt cx="504000" cy="144000"/>
            </a:xfrm>
          </p:grpSpPr>
          <p:sp>
            <p:nvSpPr>
              <p:cNvPr id="335" name="모서리가 둥근 직사각형 334"/>
              <p:cNvSpPr/>
              <p:nvPr/>
            </p:nvSpPr>
            <p:spPr>
              <a:xfrm>
                <a:off x="7448439" y="6168142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평행 사변형 335"/>
              <p:cNvSpPr/>
              <p:nvPr/>
            </p:nvSpPr>
            <p:spPr>
              <a:xfrm>
                <a:off x="749144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평행 사변형 336"/>
              <p:cNvSpPr/>
              <p:nvPr/>
            </p:nvSpPr>
            <p:spPr>
              <a:xfrm>
                <a:off x="7605643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평행 사변형 337"/>
              <p:cNvSpPr/>
              <p:nvPr/>
            </p:nvSpPr>
            <p:spPr>
              <a:xfrm>
                <a:off x="7548546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평행 사변형 338"/>
              <p:cNvSpPr/>
              <p:nvPr/>
            </p:nvSpPr>
            <p:spPr>
              <a:xfrm>
                <a:off x="766273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타원 339"/>
              <p:cNvSpPr>
                <a:spLocks noChangeAspect="1"/>
              </p:cNvSpPr>
              <p:nvPr/>
            </p:nvSpPr>
            <p:spPr>
              <a:xfrm>
                <a:off x="7866850" y="6218542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47" name="TextBox 78"/>
          <p:cNvSpPr txBox="1">
            <a:spLocks noChangeArrowheads="1"/>
          </p:cNvSpPr>
          <p:nvPr/>
        </p:nvSpPr>
        <p:spPr bwMode="auto">
          <a:xfrm>
            <a:off x="5381507" y="6177595"/>
            <a:ext cx="67403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348" name="그룹 347"/>
          <p:cNvGrpSpPr/>
          <p:nvPr/>
        </p:nvGrpSpPr>
        <p:grpSpPr>
          <a:xfrm>
            <a:off x="6518817" y="5866449"/>
            <a:ext cx="303542" cy="190305"/>
            <a:chOff x="1168575" y="1756813"/>
            <a:chExt cx="360677" cy="230982"/>
          </a:xfrm>
        </p:grpSpPr>
        <p:grpSp>
          <p:nvGrpSpPr>
            <p:cNvPr id="349" name="그룹 348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352" name="직사각형 351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직사각형 353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0" name="자유형 349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1" name="자유형 350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7" name="그룹 356"/>
          <p:cNvGrpSpPr/>
          <p:nvPr/>
        </p:nvGrpSpPr>
        <p:grpSpPr>
          <a:xfrm>
            <a:off x="6357004" y="5934624"/>
            <a:ext cx="303542" cy="190305"/>
            <a:chOff x="1168575" y="1756813"/>
            <a:chExt cx="360677" cy="230982"/>
          </a:xfrm>
        </p:grpSpPr>
        <p:grpSp>
          <p:nvGrpSpPr>
            <p:cNvPr id="358" name="그룹 357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361" name="직사각형 360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직사각형 362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직사각형 363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9" name="자유형 358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0" name="자유형 359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6" name="TextBox 365"/>
          <p:cNvSpPr txBox="1"/>
          <p:nvPr/>
        </p:nvSpPr>
        <p:spPr>
          <a:xfrm>
            <a:off x="6446710" y="6129547"/>
            <a:ext cx="3145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FW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8" name="꺾인 연결선 367"/>
          <p:cNvCxnSpPr>
            <a:stCxn id="153" idx="0"/>
            <a:endCxn id="171" idx="3"/>
          </p:cNvCxnSpPr>
          <p:nvPr/>
        </p:nvCxnSpPr>
        <p:spPr>
          <a:xfrm rot="16200000" flipV="1">
            <a:off x="7940701" y="3722828"/>
            <a:ext cx="837135" cy="485141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꺾인 연결선 368"/>
          <p:cNvCxnSpPr>
            <a:stCxn id="171" idx="1"/>
            <a:endCxn id="63" idx="2"/>
          </p:cNvCxnSpPr>
          <p:nvPr/>
        </p:nvCxnSpPr>
        <p:spPr>
          <a:xfrm rot="10800000">
            <a:off x="6514792" y="2997323"/>
            <a:ext cx="598448" cy="549509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/>
          <p:cNvCxnSpPr/>
          <p:nvPr/>
        </p:nvCxnSpPr>
        <p:spPr>
          <a:xfrm>
            <a:off x="8738558" y="2941608"/>
            <a:ext cx="0" cy="1440611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375"/>
          <p:cNvCxnSpPr>
            <a:endCxn id="80" idx="2"/>
          </p:cNvCxnSpPr>
          <p:nvPr/>
        </p:nvCxnSpPr>
        <p:spPr>
          <a:xfrm flipV="1">
            <a:off x="7323826" y="2462336"/>
            <a:ext cx="944357" cy="4819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직사각형 383"/>
          <p:cNvSpPr/>
          <p:nvPr/>
        </p:nvSpPr>
        <p:spPr>
          <a:xfrm>
            <a:off x="9199757" y="2790731"/>
            <a:ext cx="685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VPN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Tunnel</a:t>
            </a:r>
            <a:endParaRPr kumimoji="1" lang="ko-KR" altLang="en-US" sz="1200" b="1" dirty="0">
              <a:solidFill>
                <a:srgbClr val="00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389" name="자유형 388"/>
          <p:cNvSpPr/>
          <p:nvPr/>
        </p:nvSpPr>
        <p:spPr bwMode="auto">
          <a:xfrm>
            <a:off x="7142672" y="2146315"/>
            <a:ext cx="2179491" cy="2210025"/>
          </a:xfrm>
          <a:custGeom>
            <a:avLst/>
            <a:gdLst>
              <a:gd name="connsiteX0" fmla="*/ 1673524 w 2356499"/>
              <a:gd name="connsiteY0" fmla="*/ 2210025 h 2210025"/>
              <a:gd name="connsiteX1" fmla="*/ 2268747 w 2356499"/>
              <a:gd name="connsiteY1" fmla="*/ 191443 h 2210025"/>
              <a:gd name="connsiteX2" fmla="*/ 0 w 2356499"/>
              <a:gd name="connsiteY2" fmla="*/ 200070 h 221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6499" h="2210025">
                <a:moveTo>
                  <a:pt x="1673524" y="2210025"/>
                </a:moveTo>
                <a:cubicBezTo>
                  <a:pt x="2110596" y="1368230"/>
                  <a:pt x="2547668" y="526435"/>
                  <a:pt x="2268747" y="191443"/>
                </a:cubicBezTo>
                <a:cubicBezTo>
                  <a:pt x="1989826" y="-143549"/>
                  <a:pt x="994913" y="28260"/>
                  <a:pt x="0" y="200070"/>
                </a:cubicBezTo>
              </a:path>
            </a:pathLst>
          </a:custGeom>
          <a:noFill/>
          <a:ln w="9525" cmpd="sng">
            <a:solidFill>
              <a:schemeClr val="tx1"/>
            </a:solidFill>
            <a:prstDash val="sysDot"/>
            <a:miter lim="800000"/>
            <a:headEnd type="arrow"/>
            <a:tailEnd type="arrow"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직사각형 389"/>
          <p:cNvSpPr/>
          <p:nvPr/>
        </p:nvSpPr>
        <p:spPr>
          <a:xfrm>
            <a:off x="7871409" y="392694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전용회선</a:t>
            </a:r>
            <a:endParaRPr kumimoji="1" lang="ko-KR" altLang="en-US" sz="1200" b="1" dirty="0">
              <a:solidFill>
                <a:srgbClr val="00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391" name="Text Placeholder 2"/>
          <p:cNvSpPr txBox="1">
            <a:spLocks/>
          </p:cNvSpPr>
          <p:nvPr/>
        </p:nvSpPr>
        <p:spPr>
          <a:xfrm>
            <a:off x="7168437" y="5782686"/>
            <a:ext cx="2442241" cy="46355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관계사 경유 </a:t>
            </a:r>
            <a:r>
              <a:rPr lang="en-US" altLang="ko-KR" dirty="0">
                <a:solidFill>
                  <a:schemeClr val="bg1"/>
                </a:solidFill>
              </a:rPr>
              <a:t>MGMT</a:t>
            </a:r>
            <a:r>
              <a:rPr lang="ko-KR" altLang="en-US" dirty="0">
                <a:solidFill>
                  <a:schemeClr val="bg1"/>
                </a:solidFill>
              </a:rPr>
              <a:t>망 연동</a:t>
            </a:r>
          </a:p>
        </p:txBody>
      </p:sp>
      <p:sp>
        <p:nvSpPr>
          <p:cNvPr id="409" name="구름 408"/>
          <p:cNvSpPr/>
          <p:nvPr/>
        </p:nvSpPr>
        <p:spPr>
          <a:xfrm>
            <a:off x="3435170" y="3519577"/>
            <a:ext cx="1016060" cy="1269249"/>
          </a:xfrm>
          <a:prstGeom prst="cloud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3792"/>
            <a:r>
              <a:rPr lang="en-US" altLang="ko-KR" sz="1300" b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Internet</a:t>
            </a:r>
            <a:endParaRPr lang="ko-KR" altLang="en-US" sz="1300" b="1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410" name="직사각형 409"/>
          <p:cNvSpPr/>
          <p:nvPr/>
        </p:nvSpPr>
        <p:spPr>
          <a:xfrm>
            <a:off x="746507" y="3291169"/>
            <a:ext cx="1533959" cy="81172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759214" y="3284984"/>
            <a:ext cx="680176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판교</a:t>
            </a:r>
            <a:r>
              <a:rPr lang="en-US" altLang="ko-KR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관리망</a:t>
            </a:r>
            <a:r>
              <a:rPr lang="en-US" altLang="ko-KR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1322671" y="3899474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백본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스위치</a:t>
            </a:r>
          </a:p>
        </p:txBody>
      </p:sp>
      <p:grpSp>
        <p:nvGrpSpPr>
          <p:cNvPr id="413" name="그룹 412"/>
          <p:cNvGrpSpPr/>
          <p:nvPr/>
        </p:nvGrpSpPr>
        <p:grpSpPr>
          <a:xfrm>
            <a:off x="1340166" y="3557177"/>
            <a:ext cx="262183" cy="279709"/>
            <a:chOff x="4253020" y="1667300"/>
            <a:chExt cx="234026" cy="234000"/>
          </a:xfrm>
        </p:grpSpPr>
        <p:sp>
          <p:nvSpPr>
            <p:cNvPr id="414" name="모서리가 둥근 직사각형 413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15" name="그룹 414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416" name="직선 화살표 연결선 415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직선 화살표 연결선 416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직선 화살표 연결선 417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직선 화살표 연결선 418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0" name="그룹 419"/>
          <p:cNvGrpSpPr/>
          <p:nvPr/>
        </p:nvGrpSpPr>
        <p:grpSpPr>
          <a:xfrm>
            <a:off x="1481689" y="3620620"/>
            <a:ext cx="262183" cy="279709"/>
            <a:chOff x="4253020" y="1667300"/>
            <a:chExt cx="234026" cy="234000"/>
          </a:xfrm>
        </p:grpSpPr>
        <p:sp>
          <p:nvSpPr>
            <p:cNvPr id="421" name="모서리가 둥근 직사각형 420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22" name="그룹 421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423" name="직선 화살표 연결선 422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직선 화살표 연결선 423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직선 화살표 연결선 424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직선 화살표 연결선 425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9" name="직선 연결선 498"/>
          <p:cNvCxnSpPr>
            <a:endCxn id="409" idx="2"/>
          </p:cNvCxnSpPr>
          <p:nvPr/>
        </p:nvCxnSpPr>
        <p:spPr>
          <a:xfrm flipV="1">
            <a:off x="2288486" y="4154202"/>
            <a:ext cx="1149836" cy="677157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" name="그룹 500"/>
          <p:cNvGrpSpPr/>
          <p:nvPr/>
        </p:nvGrpSpPr>
        <p:grpSpPr>
          <a:xfrm>
            <a:off x="836110" y="3593752"/>
            <a:ext cx="426371" cy="287079"/>
            <a:chOff x="5957351" y="3614225"/>
            <a:chExt cx="426371" cy="287079"/>
          </a:xfrm>
        </p:grpSpPr>
        <p:grpSp>
          <p:nvGrpSpPr>
            <p:cNvPr id="502" name="그룹 501"/>
            <p:cNvGrpSpPr/>
            <p:nvPr/>
          </p:nvGrpSpPr>
          <p:grpSpPr>
            <a:xfrm>
              <a:off x="5957351" y="3614225"/>
              <a:ext cx="426371" cy="123495"/>
              <a:chOff x="7448439" y="5987167"/>
              <a:chExt cx="504000" cy="144000"/>
            </a:xfrm>
          </p:grpSpPr>
          <p:sp>
            <p:nvSpPr>
              <p:cNvPr id="510" name="모서리가 둥근 직사각형 509"/>
              <p:cNvSpPr/>
              <p:nvPr/>
            </p:nvSpPr>
            <p:spPr>
              <a:xfrm>
                <a:off x="7448439" y="5987167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평행 사변형 510"/>
              <p:cNvSpPr/>
              <p:nvPr/>
            </p:nvSpPr>
            <p:spPr>
              <a:xfrm>
                <a:off x="749144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평행 사변형 511"/>
              <p:cNvSpPr/>
              <p:nvPr/>
            </p:nvSpPr>
            <p:spPr>
              <a:xfrm>
                <a:off x="7605643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평행 사변형 512"/>
              <p:cNvSpPr/>
              <p:nvPr/>
            </p:nvSpPr>
            <p:spPr>
              <a:xfrm>
                <a:off x="7548546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평행 사변형 513"/>
              <p:cNvSpPr/>
              <p:nvPr/>
            </p:nvSpPr>
            <p:spPr>
              <a:xfrm>
                <a:off x="766273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타원 514"/>
              <p:cNvSpPr>
                <a:spLocks noChangeAspect="1"/>
              </p:cNvSpPr>
              <p:nvPr/>
            </p:nvSpPr>
            <p:spPr>
              <a:xfrm>
                <a:off x="7866850" y="6037567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3" name="그룹 502"/>
            <p:cNvGrpSpPr/>
            <p:nvPr/>
          </p:nvGrpSpPr>
          <p:grpSpPr>
            <a:xfrm>
              <a:off x="5957351" y="3777809"/>
              <a:ext cx="426371" cy="123495"/>
              <a:chOff x="7448439" y="6168142"/>
              <a:chExt cx="504000" cy="144000"/>
            </a:xfrm>
          </p:grpSpPr>
          <p:sp>
            <p:nvSpPr>
              <p:cNvPr id="504" name="모서리가 둥근 직사각형 503"/>
              <p:cNvSpPr/>
              <p:nvPr/>
            </p:nvSpPr>
            <p:spPr>
              <a:xfrm>
                <a:off x="7448439" y="6168142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평행 사변형 504"/>
              <p:cNvSpPr/>
              <p:nvPr/>
            </p:nvSpPr>
            <p:spPr>
              <a:xfrm>
                <a:off x="749144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평행 사변형 505"/>
              <p:cNvSpPr/>
              <p:nvPr/>
            </p:nvSpPr>
            <p:spPr>
              <a:xfrm>
                <a:off x="7605643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평행 사변형 506"/>
              <p:cNvSpPr/>
              <p:nvPr/>
            </p:nvSpPr>
            <p:spPr>
              <a:xfrm>
                <a:off x="7548546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평행 사변형 507"/>
              <p:cNvSpPr/>
              <p:nvPr/>
            </p:nvSpPr>
            <p:spPr>
              <a:xfrm>
                <a:off x="766273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타원 508"/>
              <p:cNvSpPr>
                <a:spLocks noChangeAspect="1"/>
              </p:cNvSpPr>
              <p:nvPr/>
            </p:nvSpPr>
            <p:spPr>
              <a:xfrm>
                <a:off x="7866850" y="6218542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16" name="TextBox 78"/>
          <p:cNvSpPr txBox="1">
            <a:spLocks noChangeArrowheads="1"/>
          </p:cNvSpPr>
          <p:nvPr/>
        </p:nvSpPr>
        <p:spPr bwMode="auto">
          <a:xfrm>
            <a:off x="824549" y="3887546"/>
            <a:ext cx="67403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517" name="그룹 516"/>
          <p:cNvGrpSpPr/>
          <p:nvPr/>
        </p:nvGrpSpPr>
        <p:grpSpPr>
          <a:xfrm>
            <a:off x="1961859" y="3576400"/>
            <a:ext cx="303542" cy="190305"/>
            <a:chOff x="1168575" y="1756813"/>
            <a:chExt cx="360677" cy="230982"/>
          </a:xfrm>
        </p:grpSpPr>
        <p:grpSp>
          <p:nvGrpSpPr>
            <p:cNvPr id="518" name="그룹 517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521" name="직사각형 520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직사각형 523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직사각형 524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9" name="자유형 518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0" name="자유형 519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6" name="그룹 525"/>
          <p:cNvGrpSpPr/>
          <p:nvPr/>
        </p:nvGrpSpPr>
        <p:grpSpPr>
          <a:xfrm>
            <a:off x="1800046" y="3644575"/>
            <a:ext cx="303542" cy="190305"/>
            <a:chOff x="1168575" y="1756813"/>
            <a:chExt cx="360677" cy="230982"/>
          </a:xfrm>
        </p:grpSpPr>
        <p:grpSp>
          <p:nvGrpSpPr>
            <p:cNvPr id="527" name="그룹 526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530" name="직사각형 529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직사각형 533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8" name="자유형 527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9" name="자유형 528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35" name="TextBox 534"/>
          <p:cNvSpPr txBox="1"/>
          <p:nvPr/>
        </p:nvSpPr>
        <p:spPr>
          <a:xfrm>
            <a:off x="1889752" y="3839498"/>
            <a:ext cx="3145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FW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6" name="직사각형 535"/>
          <p:cNvSpPr/>
          <p:nvPr/>
        </p:nvSpPr>
        <p:spPr>
          <a:xfrm>
            <a:off x="746507" y="4402142"/>
            <a:ext cx="1533959" cy="99689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537" name="TextBox 536"/>
          <p:cNvSpPr txBox="1"/>
          <p:nvPr/>
        </p:nvSpPr>
        <p:spPr>
          <a:xfrm>
            <a:off x="759214" y="4381073"/>
            <a:ext cx="680176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NOC(</a:t>
            </a:r>
            <a:r>
              <a:rPr lang="ko-KR" altLang="en-US" sz="7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관리망</a:t>
            </a:r>
            <a:r>
              <a:rPr lang="en-US" altLang="ko-KR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1322671" y="5195618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백본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스위치</a:t>
            </a:r>
          </a:p>
        </p:txBody>
      </p:sp>
      <p:grpSp>
        <p:nvGrpSpPr>
          <p:cNvPr id="539" name="그룹 538"/>
          <p:cNvGrpSpPr/>
          <p:nvPr/>
        </p:nvGrpSpPr>
        <p:grpSpPr>
          <a:xfrm>
            <a:off x="1340166" y="4853321"/>
            <a:ext cx="262183" cy="279709"/>
            <a:chOff x="4253020" y="1667300"/>
            <a:chExt cx="234026" cy="234000"/>
          </a:xfrm>
        </p:grpSpPr>
        <p:sp>
          <p:nvSpPr>
            <p:cNvPr id="540" name="모서리가 둥근 직사각형 539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41" name="그룹 540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542" name="직선 화살표 연결선 541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직선 화살표 연결선 542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직선 화살표 연결선 543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직선 화살표 연결선 544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6" name="그룹 545"/>
          <p:cNvGrpSpPr/>
          <p:nvPr/>
        </p:nvGrpSpPr>
        <p:grpSpPr>
          <a:xfrm>
            <a:off x="1481689" y="4916764"/>
            <a:ext cx="262183" cy="279709"/>
            <a:chOff x="4253020" y="1667300"/>
            <a:chExt cx="234026" cy="234000"/>
          </a:xfrm>
        </p:grpSpPr>
        <p:sp>
          <p:nvSpPr>
            <p:cNvPr id="547" name="모서리가 둥근 직사각형 546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48" name="그룹 547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549" name="직선 화살표 연결선 548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직선 화살표 연결선 549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직선 화살표 연결선 550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직선 화살표 연결선 551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3" name="그룹 552"/>
          <p:cNvGrpSpPr/>
          <p:nvPr/>
        </p:nvGrpSpPr>
        <p:grpSpPr>
          <a:xfrm>
            <a:off x="836110" y="4889896"/>
            <a:ext cx="426371" cy="287079"/>
            <a:chOff x="5957351" y="3614225"/>
            <a:chExt cx="426371" cy="287079"/>
          </a:xfrm>
        </p:grpSpPr>
        <p:grpSp>
          <p:nvGrpSpPr>
            <p:cNvPr id="554" name="그룹 553"/>
            <p:cNvGrpSpPr/>
            <p:nvPr/>
          </p:nvGrpSpPr>
          <p:grpSpPr>
            <a:xfrm>
              <a:off x="5957351" y="3614225"/>
              <a:ext cx="426371" cy="123495"/>
              <a:chOff x="7448439" y="5987167"/>
              <a:chExt cx="504000" cy="144000"/>
            </a:xfrm>
          </p:grpSpPr>
          <p:sp>
            <p:nvSpPr>
              <p:cNvPr id="562" name="모서리가 둥근 직사각형 561"/>
              <p:cNvSpPr/>
              <p:nvPr/>
            </p:nvSpPr>
            <p:spPr>
              <a:xfrm>
                <a:off x="7448439" y="5987167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3" name="평행 사변형 562"/>
              <p:cNvSpPr/>
              <p:nvPr/>
            </p:nvSpPr>
            <p:spPr>
              <a:xfrm>
                <a:off x="749144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4" name="평행 사변형 563"/>
              <p:cNvSpPr/>
              <p:nvPr/>
            </p:nvSpPr>
            <p:spPr>
              <a:xfrm>
                <a:off x="7605643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평행 사변형 564"/>
              <p:cNvSpPr/>
              <p:nvPr/>
            </p:nvSpPr>
            <p:spPr>
              <a:xfrm>
                <a:off x="7548546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평행 사변형 565"/>
              <p:cNvSpPr/>
              <p:nvPr/>
            </p:nvSpPr>
            <p:spPr>
              <a:xfrm>
                <a:off x="766273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7" name="타원 566"/>
              <p:cNvSpPr>
                <a:spLocks noChangeAspect="1"/>
              </p:cNvSpPr>
              <p:nvPr/>
            </p:nvSpPr>
            <p:spPr>
              <a:xfrm>
                <a:off x="7866850" y="6037567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5" name="그룹 554"/>
            <p:cNvGrpSpPr/>
            <p:nvPr/>
          </p:nvGrpSpPr>
          <p:grpSpPr>
            <a:xfrm>
              <a:off x="5957351" y="3777809"/>
              <a:ext cx="426371" cy="123495"/>
              <a:chOff x="7448439" y="6168142"/>
              <a:chExt cx="504000" cy="144000"/>
            </a:xfrm>
          </p:grpSpPr>
          <p:sp>
            <p:nvSpPr>
              <p:cNvPr id="556" name="모서리가 둥근 직사각형 555"/>
              <p:cNvSpPr/>
              <p:nvPr/>
            </p:nvSpPr>
            <p:spPr>
              <a:xfrm>
                <a:off x="7448439" y="6168142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평행 사변형 556"/>
              <p:cNvSpPr/>
              <p:nvPr/>
            </p:nvSpPr>
            <p:spPr>
              <a:xfrm>
                <a:off x="749144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평행 사변형 557"/>
              <p:cNvSpPr/>
              <p:nvPr/>
            </p:nvSpPr>
            <p:spPr>
              <a:xfrm>
                <a:off x="7605643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평행 사변형 558"/>
              <p:cNvSpPr/>
              <p:nvPr/>
            </p:nvSpPr>
            <p:spPr>
              <a:xfrm>
                <a:off x="7548546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평행 사변형 559"/>
              <p:cNvSpPr/>
              <p:nvPr/>
            </p:nvSpPr>
            <p:spPr>
              <a:xfrm>
                <a:off x="766273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타원 560"/>
              <p:cNvSpPr>
                <a:spLocks noChangeAspect="1"/>
              </p:cNvSpPr>
              <p:nvPr/>
            </p:nvSpPr>
            <p:spPr>
              <a:xfrm>
                <a:off x="7866850" y="6218542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68" name="TextBox 78"/>
          <p:cNvSpPr txBox="1">
            <a:spLocks noChangeArrowheads="1"/>
          </p:cNvSpPr>
          <p:nvPr/>
        </p:nvSpPr>
        <p:spPr bwMode="auto">
          <a:xfrm>
            <a:off x="824549" y="5183690"/>
            <a:ext cx="67403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569" name="그룹 568"/>
          <p:cNvGrpSpPr/>
          <p:nvPr/>
        </p:nvGrpSpPr>
        <p:grpSpPr>
          <a:xfrm>
            <a:off x="1961859" y="4872544"/>
            <a:ext cx="303542" cy="190305"/>
            <a:chOff x="1168575" y="1756813"/>
            <a:chExt cx="360677" cy="230982"/>
          </a:xfrm>
        </p:grpSpPr>
        <p:grpSp>
          <p:nvGrpSpPr>
            <p:cNvPr id="570" name="그룹 569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573" name="직사각형 572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직사각형 573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직사각형 574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직사각형 575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직사각형 576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1" name="자유형 570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2" name="자유형 571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8" name="그룹 577"/>
          <p:cNvGrpSpPr/>
          <p:nvPr/>
        </p:nvGrpSpPr>
        <p:grpSpPr>
          <a:xfrm>
            <a:off x="1800046" y="4940719"/>
            <a:ext cx="303542" cy="190305"/>
            <a:chOff x="1168575" y="1756813"/>
            <a:chExt cx="360677" cy="230982"/>
          </a:xfrm>
        </p:grpSpPr>
        <p:grpSp>
          <p:nvGrpSpPr>
            <p:cNvPr id="579" name="그룹 578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582" name="직사각형 581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3" name="직사각형 582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4" name="직사각형 583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직사각형 584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직사각형 585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0" name="자유형 579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1" name="자유형 580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87" name="TextBox 586"/>
          <p:cNvSpPr txBox="1"/>
          <p:nvPr/>
        </p:nvSpPr>
        <p:spPr>
          <a:xfrm>
            <a:off x="1889752" y="5135642"/>
            <a:ext cx="3145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FW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8" name="직사각형 587"/>
          <p:cNvSpPr/>
          <p:nvPr/>
        </p:nvSpPr>
        <p:spPr>
          <a:xfrm>
            <a:off x="754527" y="5713618"/>
            <a:ext cx="1533959" cy="81172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589" name="TextBox 588"/>
          <p:cNvSpPr txBox="1"/>
          <p:nvPr/>
        </p:nvSpPr>
        <p:spPr>
          <a:xfrm>
            <a:off x="767234" y="5707433"/>
            <a:ext cx="680176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NOC(</a:t>
            </a:r>
            <a:r>
              <a:rPr lang="ko-KR" altLang="en-US" sz="7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관리망</a:t>
            </a:r>
            <a:r>
              <a:rPr lang="en-US" altLang="ko-KR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0" name="TextBox 589"/>
          <p:cNvSpPr txBox="1"/>
          <p:nvPr/>
        </p:nvSpPr>
        <p:spPr>
          <a:xfrm>
            <a:off x="1330691" y="6321923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백본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스위치</a:t>
            </a:r>
          </a:p>
        </p:txBody>
      </p:sp>
      <p:grpSp>
        <p:nvGrpSpPr>
          <p:cNvPr id="591" name="그룹 590"/>
          <p:cNvGrpSpPr/>
          <p:nvPr/>
        </p:nvGrpSpPr>
        <p:grpSpPr>
          <a:xfrm>
            <a:off x="1348186" y="5979626"/>
            <a:ext cx="262183" cy="279709"/>
            <a:chOff x="4253020" y="1667300"/>
            <a:chExt cx="234026" cy="234000"/>
          </a:xfrm>
        </p:grpSpPr>
        <p:sp>
          <p:nvSpPr>
            <p:cNvPr id="592" name="모서리가 둥근 직사각형 591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93" name="그룹 592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594" name="직선 화살표 연결선 593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직선 화살표 연결선 594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직선 화살표 연결선 595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직선 화살표 연결선 596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8" name="그룹 597"/>
          <p:cNvGrpSpPr/>
          <p:nvPr/>
        </p:nvGrpSpPr>
        <p:grpSpPr>
          <a:xfrm>
            <a:off x="1489709" y="6043069"/>
            <a:ext cx="262183" cy="279709"/>
            <a:chOff x="4253020" y="1667300"/>
            <a:chExt cx="234026" cy="234000"/>
          </a:xfrm>
        </p:grpSpPr>
        <p:sp>
          <p:nvSpPr>
            <p:cNvPr id="599" name="모서리가 둥근 직사각형 598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00" name="그룹 599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601" name="직선 화살표 연결선 600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직선 화살표 연결선 601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직선 화살표 연결선 602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직선 화살표 연결선 603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5" name="그룹 604"/>
          <p:cNvGrpSpPr/>
          <p:nvPr/>
        </p:nvGrpSpPr>
        <p:grpSpPr>
          <a:xfrm>
            <a:off x="844130" y="6016201"/>
            <a:ext cx="426371" cy="287079"/>
            <a:chOff x="5957351" y="3614225"/>
            <a:chExt cx="426371" cy="287079"/>
          </a:xfrm>
        </p:grpSpPr>
        <p:grpSp>
          <p:nvGrpSpPr>
            <p:cNvPr id="606" name="그룹 605"/>
            <p:cNvGrpSpPr/>
            <p:nvPr/>
          </p:nvGrpSpPr>
          <p:grpSpPr>
            <a:xfrm>
              <a:off x="5957351" y="3614225"/>
              <a:ext cx="426371" cy="123495"/>
              <a:chOff x="7448439" y="5987167"/>
              <a:chExt cx="504000" cy="144000"/>
            </a:xfrm>
          </p:grpSpPr>
          <p:sp>
            <p:nvSpPr>
              <p:cNvPr id="614" name="모서리가 둥근 직사각형 613"/>
              <p:cNvSpPr/>
              <p:nvPr/>
            </p:nvSpPr>
            <p:spPr>
              <a:xfrm>
                <a:off x="7448439" y="5987167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5" name="평행 사변형 614"/>
              <p:cNvSpPr/>
              <p:nvPr/>
            </p:nvSpPr>
            <p:spPr>
              <a:xfrm>
                <a:off x="749144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6" name="평행 사변형 615"/>
              <p:cNvSpPr/>
              <p:nvPr/>
            </p:nvSpPr>
            <p:spPr>
              <a:xfrm>
                <a:off x="7605643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7" name="평행 사변형 616"/>
              <p:cNvSpPr/>
              <p:nvPr/>
            </p:nvSpPr>
            <p:spPr>
              <a:xfrm>
                <a:off x="7548546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8" name="평행 사변형 617"/>
              <p:cNvSpPr/>
              <p:nvPr/>
            </p:nvSpPr>
            <p:spPr>
              <a:xfrm>
                <a:off x="766273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9" name="타원 618"/>
              <p:cNvSpPr>
                <a:spLocks noChangeAspect="1"/>
              </p:cNvSpPr>
              <p:nvPr/>
            </p:nvSpPr>
            <p:spPr>
              <a:xfrm>
                <a:off x="7866850" y="6037567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7" name="그룹 606"/>
            <p:cNvGrpSpPr/>
            <p:nvPr/>
          </p:nvGrpSpPr>
          <p:grpSpPr>
            <a:xfrm>
              <a:off x="5957351" y="3777809"/>
              <a:ext cx="426371" cy="123495"/>
              <a:chOff x="7448439" y="6168142"/>
              <a:chExt cx="504000" cy="144000"/>
            </a:xfrm>
          </p:grpSpPr>
          <p:sp>
            <p:nvSpPr>
              <p:cNvPr id="608" name="모서리가 둥근 직사각형 607"/>
              <p:cNvSpPr/>
              <p:nvPr/>
            </p:nvSpPr>
            <p:spPr>
              <a:xfrm>
                <a:off x="7448439" y="6168142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9" name="평행 사변형 608"/>
              <p:cNvSpPr/>
              <p:nvPr/>
            </p:nvSpPr>
            <p:spPr>
              <a:xfrm>
                <a:off x="749144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0" name="평행 사변형 609"/>
              <p:cNvSpPr/>
              <p:nvPr/>
            </p:nvSpPr>
            <p:spPr>
              <a:xfrm>
                <a:off x="7605643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평행 사변형 610"/>
              <p:cNvSpPr/>
              <p:nvPr/>
            </p:nvSpPr>
            <p:spPr>
              <a:xfrm>
                <a:off x="7548546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2" name="평행 사변형 611"/>
              <p:cNvSpPr/>
              <p:nvPr/>
            </p:nvSpPr>
            <p:spPr>
              <a:xfrm>
                <a:off x="766273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3" name="타원 612"/>
              <p:cNvSpPr>
                <a:spLocks noChangeAspect="1"/>
              </p:cNvSpPr>
              <p:nvPr/>
            </p:nvSpPr>
            <p:spPr>
              <a:xfrm>
                <a:off x="7866850" y="6218542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20" name="TextBox 78"/>
          <p:cNvSpPr txBox="1">
            <a:spLocks noChangeArrowheads="1"/>
          </p:cNvSpPr>
          <p:nvPr/>
        </p:nvSpPr>
        <p:spPr bwMode="auto">
          <a:xfrm>
            <a:off x="832569" y="6309995"/>
            <a:ext cx="67403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621" name="그룹 620"/>
          <p:cNvGrpSpPr/>
          <p:nvPr/>
        </p:nvGrpSpPr>
        <p:grpSpPr>
          <a:xfrm>
            <a:off x="1969879" y="5998849"/>
            <a:ext cx="303542" cy="190305"/>
            <a:chOff x="1168575" y="1756813"/>
            <a:chExt cx="360677" cy="230982"/>
          </a:xfrm>
        </p:grpSpPr>
        <p:grpSp>
          <p:nvGrpSpPr>
            <p:cNvPr id="622" name="그룹 621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625" name="직사각형 624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6" name="직사각형 625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7" name="직사각형 626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8" name="직사각형 627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9" name="직사각형 628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3" name="자유형 622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4" name="자유형 623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0" name="그룹 629"/>
          <p:cNvGrpSpPr/>
          <p:nvPr/>
        </p:nvGrpSpPr>
        <p:grpSpPr>
          <a:xfrm>
            <a:off x="1808066" y="6067024"/>
            <a:ext cx="303542" cy="190305"/>
            <a:chOff x="1168575" y="1756813"/>
            <a:chExt cx="360677" cy="230982"/>
          </a:xfrm>
        </p:grpSpPr>
        <p:grpSp>
          <p:nvGrpSpPr>
            <p:cNvPr id="631" name="그룹 630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634" name="직사각형 633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5" name="직사각형 634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2" name="자유형 631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3" name="자유형 632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39" name="TextBox 638"/>
          <p:cNvSpPr txBox="1"/>
          <p:nvPr/>
        </p:nvSpPr>
        <p:spPr>
          <a:xfrm>
            <a:off x="1897772" y="6261947"/>
            <a:ext cx="3145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FW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7" name="Text Placeholder 2"/>
          <p:cNvSpPr txBox="1">
            <a:spLocks/>
          </p:cNvSpPr>
          <p:nvPr/>
        </p:nvSpPr>
        <p:spPr>
          <a:xfrm>
            <a:off x="2346385" y="5246205"/>
            <a:ext cx="2749399" cy="1059018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defPPr>
              <a:defRPr lang="ko-KR"/>
            </a:defPPr>
            <a:lvl1pPr>
              <a:defRPr sz="1400" b="1">
                <a:latin typeface="+mj-ea"/>
                <a:ea typeface="+mj-ea"/>
                <a:cs typeface="HY태고딕"/>
              </a:defRPr>
            </a:lvl1pPr>
            <a:lvl2pPr>
              <a:defRPr sz="1100" b="1">
                <a:latin typeface="Arial" pitchFamily="34" charset="0"/>
                <a:ea typeface="HY태고딕"/>
                <a:cs typeface="HY태고딕"/>
              </a:defRPr>
            </a:lvl2pPr>
            <a:lvl3pPr>
              <a:defRPr sz="1100" b="1">
                <a:latin typeface="Arial" pitchFamily="34" charset="0"/>
                <a:ea typeface="HY태고딕"/>
                <a:cs typeface="HY태고딕"/>
              </a:defRPr>
            </a:lvl3pPr>
            <a:lvl4pPr>
              <a:defRPr sz="1100" b="1">
                <a:latin typeface="Arial" pitchFamily="34" charset="0"/>
                <a:ea typeface="HY태고딕"/>
                <a:cs typeface="HY태고딕"/>
              </a:defRPr>
            </a:lvl4pPr>
            <a:lvl5pPr>
              <a:defRPr sz="1100" b="1">
                <a:latin typeface="Arial" pitchFamily="34" charset="0"/>
                <a:ea typeface="HY태고딕"/>
                <a:cs typeface="HY태고딕"/>
              </a:defRPr>
            </a:lvl5pPr>
            <a:lvl6pPr>
              <a:defRPr sz="1100" b="1">
                <a:latin typeface="Arial" pitchFamily="34" charset="0"/>
                <a:ea typeface="HY태고딕"/>
                <a:cs typeface="HY태고딕"/>
              </a:defRPr>
            </a:lvl6pPr>
            <a:lvl7pPr>
              <a:defRPr sz="1100" b="1">
                <a:latin typeface="Arial" pitchFamily="34" charset="0"/>
                <a:ea typeface="HY태고딕"/>
                <a:cs typeface="HY태고딕"/>
              </a:defRPr>
            </a:lvl7pPr>
            <a:lvl8pPr>
              <a:defRPr sz="1100" b="1">
                <a:latin typeface="Arial" pitchFamily="34" charset="0"/>
                <a:ea typeface="HY태고딕"/>
                <a:cs typeface="HY태고딕"/>
              </a:defRPr>
            </a:lvl8pPr>
            <a:lvl9pPr>
              <a:defRPr sz="1100" b="1"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NOC </a:t>
            </a:r>
            <a:r>
              <a:rPr lang="ko-KR" altLang="en-US" dirty="0">
                <a:solidFill>
                  <a:schemeClr val="bg1"/>
                </a:solidFill>
              </a:rPr>
              <a:t>내 </a:t>
            </a:r>
            <a:r>
              <a:rPr lang="en-US" altLang="ko-KR" dirty="0">
                <a:solidFill>
                  <a:schemeClr val="bg1"/>
                </a:solidFill>
              </a:rPr>
              <a:t>Cloud </a:t>
            </a:r>
            <a:r>
              <a:rPr lang="ko-KR" altLang="en-US" dirty="0">
                <a:solidFill>
                  <a:schemeClr val="bg1"/>
                </a:solidFill>
              </a:rPr>
              <a:t>전용 </a:t>
            </a:r>
            <a:r>
              <a:rPr lang="en-US" altLang="ko-KR" dirty="0">
                <a:solidFill>
                  <a:schemeClr val="bg1"/>
                </a:solidFill>
              </a:rPr>
              <a:t>HW VPN (Juniper SRX 2</a:t>
            </a:r>
            <a:r>
              <a:rPr lang="ko-KR" altLang="en-US" dirty="0">
                <a:solidFill>
                  <a:schemeClr val="bg1"/>
                </a:solidFill>
              </a:rPr>
              <a:t>식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통해 연동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-VPN Gateway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en-US" altLang="ko-KR" dirty="0">
                <a:solidFill>
                  <a:schemeClr val="bg1"/>
                </a:solidFill>
              </a:rPr>
              <a:t>IPSEC Tunnel </a:t>
            </a:r>
            <a:r>
              <a:rPr lang="ko-KR" altLang="en-US" dirty="0">
                <a:solidFill>
                  <a:schemeClr val="bg1"/>
                </a:solidFill>
              </a:rPr>
              <a:t>설정 필요</a:t>
            </a:r>
          </a:p>
        </p:txBody>
      </p:sp>
      <p:grpSp>
        <p:nvGrpSpPr>
          <p:cNvPr id="680" name="그룹 679"/>
          <p:cNvGrpSpPr/>
          <p:nvPr/>
        </p:nvGrpSpPr>
        <p:grpSpPr>
          <a:xfrm>
            <a:off x="5842338" y="2288545"/>
            <a:ext cx="426371" cy="287079"/>
            <a:chOff x="5957351" y="3614225"/>
            <a:chExt cx="426371" cy="287079"/>
          </a:xfrm>
        </p:grpSpPr>
        <p:grpSp>
          <p:nvGrpSpPr>
            <p:cNvPr id="681" name="그룹 680"/>
            <p:cNvGrpSpPr/>
            <p:nvPr/>
          </p:nvGrpSpPr>
          <p:grpSpPr>
            <a:xfrm>
              <a:off x="5957351" y="3614225"/>
              <a:ext cx="426371" cy="123495"/>
              <a:chOff x="7448439" y="5987167"/>
              <a:chExt cx="504000" cy="144000"/>
            </a:xfrm>
          </p:grpSpPr>
          <p:sp>
            <p:nvSpPr>
              <p:cNvPr id="689" name="모서리가 둥근 직사각형 688"/>
              <p:cNvSpPr/>
              <p:nvPr/>
            </p:nvSpPr>
            <p:spPr>
              <a:xfrm>
                <a:off x="7448439" y="5987167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0" name="평행 사변형 689"/>
              <p:cNvSpPr/>
              <p:nvPr/>
            </p:nvSpPr>
            <p:spPr>
              <a:xfrm>
                <a:off x="749144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1" name="평행 사변형 690"/>
              <p:cNvSpPr/>
              <p:nvPr/>
            </p:nvSpPr>
            <p:spPr>
              <a:xfrm>
                <a:off x="7605643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2" name="평행 사변형 691"/>
              <p:cNvSpPr/>
              <p:nvPr/>
            </p:nvSpPr>
            <p:spPr>
              <a:xfrm>
                <a:off x="7548546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3" name="평행 사변형 692"/>
              <p:cNvSpPr/>
              <p:nvPr/>
            </p:nvSpPr>
            <p:spPr>
              <a:xfrm>
                <a:off x="766273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4" name="타원 693"/>
              <p:cNvSpPr>
                <a:spLocks noChangeAspect="1"/>
              </p:cNvSpPr>
              <p:nvPr/>
            </p:nvSpPr>
            <p:spPr>
              <a:xfrm>
                <a:off x="7866850" y="6037567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2" name="그룹 681"/>
            <p:cNvGrpSpPr/>
            <p:nvPr/>
          </p:nvGrpSpPr>
          <p:grpSpPr>
            <a:xfrm>
              <a:off x="5957351" y="3777809"/>
              <a:ext cx="426371" cy="123495"/>
              <a:chOff x="7448439" y="6168142"/>
              <a:chExt cx="504000" cy="144000"/>
            </a:xfrm>
          </p:grpSpPr>
          <p:sp>
            <p:nvSpPr>
              <p:cNvPr id="683" name="모서리가 둥근 직사각형 682"/>
              <p:cNvSpPr/>
              <p:nvPr/>
            </p:nvSpPr>
            <p:spPr>
              <a:xfrm>
                <a:off x="7448439" y="6168142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4" name="평행 사변형 683"/>
              <p:cNvSpPr/>
              <p:nvPr/>
            </p:nvSpPr>
            <p:spPr>
              <a:xfrm>
                <a:off x="749144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5" name="평행 사변형 684"/>
              <p:cNvSpPr/>
              <p:nvPr/>
            </p:nvSpPr>
            <p:spPr>
              <a:xfrm>
                <a:off x="7605643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6" name="평행 사변형 685"/>
              <p:cNvSpPr/>
              <p:nvPr/>
            </p:nvSpPr>
            <p:spPr>
              <a:xfrm>
                <a:off x="7548546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7" name="평행 사변형 686"/>
              <p:cNvSpPr/>
              <p:nvPr/>
            </p:nvSpPr>
            <p:spPr>
              <a:xfrm>
                <a:off x="766273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8" name="타원 687"/>
              <p:cNvSpPr>
                <a:spLocks noChangeAspect="1"/>
              </p:cNvSpPr>
              <p:nvPr/>
            </p:nvSpPr>
            <p:spPr>
              <a:xfrm>
                <a:off x="7866850" y="6218542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95" name="TextBox 78"/>
          <p:cNvSpPr txBox="1">
            <a:spLocks noChangeArrowheads="1"/>
          </p:cNvSpPr>
          <p:nvPr/>
        </p:nvSpPr>
        <p:spPr bwMode="auto">
          <a:xfrm>
            <a:off x="5830777" y="2582339"/>
            <a:ext cx="67403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98" name="직사각형 697"/>
          <p:cNvSpPr/>
          <p:nvPr/>
        </p:nvSpPr>
        <p:spPr>
          <a:xfrm>
            <a:off x="1531663" y="1893382"/>
            <a:ext cx="1608209" cy="113567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699" name="TextBox 698"/>
          <p:cNvSpPr txBox="1"/>
          <p:nvPr/>
        </p:nvSpPr>
        <p:spPr>
          <a:xfrm>
            <a:off x="1529303" y="1895823"/>
            <a:ext cx="78243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Azure Cloud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3" name="그룹 732"/>
          <p:cNvGrpSpPr/>
          <p:nvPr/>
        </p:nvGrpSpPr>
        <p:grpSpPr>
          <a:xfrm>
            <a:off x="1663314" y="2409111"/>
            <a:ext cx="426371" cy="287079"/>
            <a:chOff x="5957351" y="3614225"/>
            <a:chExt cx="426371" cy="287079"/>
          </a:xfrm>
        </p:grpSpPr>
        <p:grpSp>
          <p:nvGrpSpPr>
            <p:cNvPr id="734" name="그룹 733"/>
            <p:cNvGrpSpPr/>
            <p:nvPr/>
          </p:nvGrpSpPr>
          <p:grpSpPr>
            <a:xfrm>
              <a:off x="5957351" y="3614225"/>
              <a:ext cx="426371" cy="123495"/>
              <a:chOff x="7448439" y="5987167"/>
              <a:chExt cx="504000" cy="144000"/>
            </a:xfrm>
          </p:grpSpPr>
          <p:sp>
            <p:nvSpPr>
              <p:cNvPr id="742" name="모서리가 둥근 직사각형 741"/>
              <p:cNvSpPr/>
              <p:nvPr/>
            </p:nvSpPr>
            <p:spPr>
              <a:xfrm>
                <a:off x="7448439" y="5987167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3" name="평행 사변형 742"/>
              <p:cNvSpPr/>
              <p:nvPr/>
            </p:nvSpPr>
            <p:spPr>
              <a:xfrm>
                <a:off x="749144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4" name="평행 사변형 743"/>
              <p:cNvSpPr/>
              <p:nvPr/>
            </p:nvSpPr>
            <p:spPr>
              <a:xfrm>
                <a:off x="7605643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5" name="평행 사변형 744"/>
              <p:cNvSpPr/>
              <p:nvPr/>
            </p:nvSpPr>
            <p:spPr>
              <a:xfrm>
                <a:off x="7548546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6" name="평행 사변형 745"/>
              <p:cNvSpPr/>
              <p:nvPr/>
            </p:nvSpPr>
            <p:spPr>
              <a:xfrm>
                <a:off x="766273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7" name="타원 746"/>
              <p:cNvSpPr>
                <a:spLocks noChangeAspect="1"/>
              </p:cNvSpPr>
              <p:nvPr/>
            </p:nvSpPr>
            <p:spPr>
              <a:xfrm>
                <a:off x="7866850" y="6037567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5" name="그룹 734"/>
            <p:cNvGrpSpPr/>
            <p:nvPr/>
          </p:nvGrpSpPr>
          <p:grpSpPr>
            <a:xfrm>
              <a:off x="5957351" y="3777809"/>
              <a:ext cx="426371" cy="123495"/>
              <a:chOff x="7448439" y="6168142"/>
              <a:chExt cx="504000" cy="144000"/>
            </a:xfrm>
          </p:grpSpPr>
          <p:sp>
            <p:nvSpPr>
              <p:cNvPr id="736" name="모서리가 둥근 직사각형 735"/>
              <p:cNvSpPr/>
              <p:nvPr/>
            </p:nvSpPr>
            <p:spPr>
              <a:xfrm>
                <a:off x="7448439" y="6168142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7" name="평행 사변형 736"/>
              <p:cNvSpPr/>
              <p:nvPr/>
            </p:nvSpPr>
            <p:spPr>
              <a:xfrm>
                <a:off x="749144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8" name="평행 사변형 737"/>
              <p:cNvSpPr/>
              <p:nvPr/>
            </p:nvSpPr>
            <p:spPr>
              <a:xfrm>
                <a:off x="7605643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9" name="평행 사변형 738"/>
              <p:cNvSpPr/>
              <p:nvPr/>
            </p:nvSpPr>
            <p:spPr>
              <a:xfrm>
                <a:off x="7548546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0" name="평행 사변형 739"/>
              <p:cNvSpPr/>
              <p:nvPr/>
            </p:nvSpPr>
            <p:spPr>
              <a:xfrm>
                <a:off x="766273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1" name="타원 740"/>
              <p:cNvSpPr>
                <a:spLocks noChangeAspect="1"/>
              </p:cNvSpPr>
              <p:nvPr/>
            </p:nvSpPr>
            <p:spPr>
              <a:xfrm>
                <a:off x="7866850" y="6218542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8" name="TextBox 78"/>
          <p:cNvSpPr txBox="1">
            <a:spLocks noChangeArrowheads="1"/>
          </p:cNvSpPr>
          <p:nvPr/>
        </p:nvSpPr>
        <p:spPr bwMode="auto">
          <a:xfrm>
            <a:off x="1651753" y="2702905"/>
            <a:ext cx="67403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cxnSp>
        <p:nvCxnSpPr>
          <p:cNvPr id="749" name="직선 연결선 748"/>
          <p:cNvCxnSpPr/>
          <p:nvPr/>
        </p:nvCxnSpPr>
        <p:spPr>
          <a:xfrm>
            <a:off x="1518249" y="4149080"/>
            <a:ext cx="0" cy="267418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직선 연결선 755"/>
          <p:cNvCxnSpPr/>
          <p:nvPr/>
        </p:nvCxnSpPr>
        <p:spPr>
          <a:xfrm>
            <a:off x="1492370" y="5391509"/>
            <a:ext cx="0" cy="319178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직선 연결선 761"/>
          <p:cNvCxnSpPr>
            <a:endCxn id="409" idx="3"/>
          </p:cNvCxnSpPr>
          <p:nvPr/>
        </p:nvCxnSpPr>
        <p:spPr>
          <a:xfrm>
            <a:off x="2922723" y="2652967"/>
            <a:ext cx="1020477" cy="9391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직사각형 766"/>
          <p:cNvSpPr/>
          <p:nvPr/>
        </p:nvSpPr>
        <p:spPr bwMode="auto">
          <a:xfrm>
            <a:off x="1699699" y="4326649"/>
            <a:ext cx="689340" cy="56970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95350" latinLnBrk="0">
              <a:spcAft>
                <a:spcPts val="600"/>
              </a:spcAft>
              <a:buSzPct val="120000"/>
            </a:pPr>
            <a:endParaRPr lang="ko-KR" altLang="en-US" sz="1300" b="1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pic>
        <p:nvPicPr>
          <p:cNvPr id="765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74" y="4433049"/>
            <a:ext cx="315972" cy="337133"/>
          </a:xfrm>
          <a:prstGeom prst="rect">
            <a:avLst/>
          </a:prstGeom>
        </p:spPr>
      </p:pic>
      <p:pic>
        <p:nvPicPr>
          <p:cNvPr id="766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15" y="4507811"/>
            <a:ext cx="315972" cy="337133"/>
          </a:xfrm>
          <a:prstGeom prst="rect">
            <a:avLst/>
          </a:prstGeom>
        </p:spPr>
      </p:pic>
      <p:sp>
        <p:nvSpPr>
          <p:cNvPr id="768" name="TextBox 767"/>
          <p:cNvSpPr txBox="1"/>
          <p:nvPr/>
        </p:nvSpPr>
        <p:spPr>
          <a:xfrm>
            <a:off x="2208690" y="3860399"/>
            <a:ext cx="11512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Cloud </a:t>
            </a:r>
          </a:p>
          <a:p>
            <a:r>
              <a:rPr lang="ko-KR" altLang="en-US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전용 </a:t>
            </a:r>
            <a:r>
              <a:rPr lang="en-US" altLang="ko-KR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HWVPN</a:t>
            </a:r>
          </a:p>
          <a:p>
            <a:r>
              <a:rPr lang="en-US" altLang="ko-KR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(Juniper SRX 2</a:t>
            </a:r>
            <a:r>
              <a:rPr lang="ko-KR" altLang="en-US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lang="en-US" altLang="ko-KR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0" name="자유형 769"/>
          <p:cNvSpPr/>
          <p:nvPr/>
        </p:nvSpPr>
        <p:spPr bwMode="auto">
          <a:xfrm>
            <a:off x="2176217" y="2553946"/>
            <a:ext cx="2343040" cy="2406770"/>
          </a:xfrm>
          <a:custGeom>
            <a:avLst/>
            <a:gdLst>
              <a:gd name="connsiteX0" fmla="*/ 793630 w 2343040"/>
              <a:gd name="connsiteY0" fmla="*/ 0 h 2406770"/>
              <a:gd name="connsiteX1" fmla="*/ 2329132 w 2343040"/>
              <a:gd name="connsiteY1" fmla="*/ 1362974 h 2406770"/>
              <a:gd name="connsiteX2" fmla="*/ 0 w 2343040"/>
              <a:gd name="connsiteY2" fmla="*/ 2406770 h 240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3040" h="2406770">
                <a:moveTo>
                  <a:pt x="793630" y="0"/>
                </a:moveTo>
                <a:cubicBezTo>
                  <a:pt x="1627517" y="480923"/>
                  <a:pt x="2461404" y="961846"/>
                  <a:pt x="2329132" y="1362974"/>
                </a:cubicBezTo>
                <a:cubicBezTo>
                  <a:pt x="2196860" y="1764102"/>
                  <a:pt x="310551" y="2225615"/>
                  <a:pt x="0" y="240677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arrow"/>
            <a:tailEnd type="arrow"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1" name="직사각형 770"/>
          <p:cNvSpPr/>
          <p:nvPr/>
        </p:nvSpPr>
        <p:spPr>
          <a:xfrm>
            <a:off x="4455238" y="3041244"/>
            <a:ext cx="685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VPN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Tunnel</a:t>
            </a:r>
            <a:endParaRPr kumimoji="1" lang="ko-KR" altLang="en-US" sz="1200" b="1" dirty="0">
              <a:solidFill>
                <a:srgbClr val="00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644" name="직사각형 643"/>
          <p:cNvSpPr/>
          <p:nvPr/>
        </p:nvSpPr>
        <p:spPr>
          <a:xfrm>
            <a:off x="442759" y="2781802"/>
            <a:ext cx="10326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203.235.221.X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203.235.222.X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203.235.223.X</a:t>
            </a:r>
          </a:p>
        </p:txBody>
      </p:sp>
      <p:sp>
        <p:nvSpPr>
          <p:cNvPr id="645" name="직사각형 644"/>
          <p:cNvSpPr/>
          <p:nvPr/>
        </p:nvSpPr>
        <p:spPr>
          <a:xfrm>
            <a:off x="5153190" y="3187052"/>
            <a:ext cx="10326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203.235.221.X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203.235.222.X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203.235.223.X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341487" y="2283046"/>
            <a:ext cx="739305" cy="590332"/>
            <a:chOff x="2269479" y="2283046"/>
            <a:chExt cx="739305" cy="590332"/>
          </a:xfrm>
        </p:grpSpPr>
        <p:sp>
          <p:nvSpPr>
            <p:cNvPr id="643" name="TextBox 642"/>
            <p:cNvSpPr txBox="1"/>
            <p:nvPr/>
          </p:nvSpPr>
          <p:spPr>
            <a:xfrm>
              <a:off x="2269479" y="2673323"/>
              <a:ext cx="7393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 Gateway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46" name="Picture 9" descr="C:\Users\PYD0927\Downloads\Microsoft_CloudnEnterprise_Symbols_v2.6 (1)\Symbols\CnE_Cloud\PNG\Azure VPN Gateway.png">
              <a:extLst>
                <a:ext uri="{FF2B5EF4-FFF2-40B4-BE49-F238E27FC236}">
                  <a16:creationId xmlns:a16="http://schemas.microsoft.com/office/drawing/2014/main" id="{F5937264-44A5-499B-BE7D-16D2B7347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403" y="2283046"/>
              <a:ext cx="398312" cy="39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7" name="그룹 696"/>
          <p:cNvGrpSpPr/>
          <p:nvPr/>
        </p:nvGrpSpPr>
        <p:grpSpPr>
          <a:xfrm>
            <a:off x="6537176" y="2148221"/>
            <a:ext cx="739305" cy="590332"/>
            <a:chOff x="2269479" y="2283046"/>
            <a:chExt cx="739305" cy="590332"/>
          </a:xfrm>
        </p:grpSpPr>
        <p:sp>
          <p:nvSpPr>
            <p:cNvPr id="700" name="TextBox 699"/>
            <p:cNvSpPr txBox="1"/>
            <p:nvPr/>
          </p:nvSpPr>
          <p:spPr>
            <a:xfrm>
              <a:off x="2269479" y="2673323"/>
              <a:ext cx="7393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 Gateway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50" name="Picture 9" descr="C:\Users\PYD0927\Downloads\Microsoft_CloudnEnterprise_Symbols_v2.6 (1)\Symbols\CnE_Cloud\PNG\Azure VPN Gateway.png">
              <a:extLst>
                <a:ext uri="{FF2B5EF4-FFF2-40B4-BE49-F238E27FC236}">
                  <a16:creationId xmlns:a16="http://schemas.microsoft.com/office/drawing/2014/main" id="{F5937264-44A5-499B-BE7D-16D2B7347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403" y="2283046"/>
              <a:ext cx="398312" cy="39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5226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IV. </a:t>
            </a:r>
            <a:r>
              <a:rPr lang="ko-KR" altLang="en-US" dirty="0">
                <a:ea typeface="Tahoma" panose="020B0604030504040204" pitchFamily="34" charset="0"/>
              </a:rPr>
              <a:t>표준</a:t>
            </a:r>
            <a:r>
              <a:rPr lang="en-US" altLang="ko-KR" dirty="0">
                <a:ea typeface="Tahoma" panose="020B0604030504040204" pitchFamily="34" charset="0"/>
              </a:rPr>
              <a:t> Architecture </a:t>
            </a:r>
            <a:r>
              <a:rPr lang="ko-KR" altLang="en-US" dirty="0">
                <a:ea typeface="Tahoma" panose="020B0604030504040204" pitchFamily="34" charset="0"/>
              </a:rPr>
              <a:t>설계</a:t>
            </a:r>
            <a:endParaRPr lang="ko-KR" altLang="en-US" dirty="0">
              <a:ea typeface="+mn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 bwMode="auto">
          <a:xfrm>
            <a:off x="3800872" y="139700"/>
            <a:ext cx="580564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endParaRPr lang="ko-KR" altLang="en-US" dirty="0">
              <a:solidFill>
                <a:prstClr val="black"/>
              </a:solidFill>
              <a:ea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848544" y="1629633"/>
            <a:ext cx="3819274" cy="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 bwMode="auto">
          <a:xfrm>
            <a:off x="849882" y="1262063"/>
            <a:ext cx="4175126" cy="29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62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Network </a:t>
            </a:r>
            <a:r>
              <a:rPr kumimoji="1" lang="ko-KR" altLang="en-US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표준 </a:t>
            </a:r>
            <a:r>
              <a:rPr kumimoji="1" lang="en-US" altLang="ko-KR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Architecture </a:t>
            </a:r>
            <a:r>
              <a:rPr kumimoji="1" lang="ko-KR" altLang="en-US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수립</a:t>
            </a:r>
            <a:r>
              <a:rPr kumimoji="1" lang="en-US" altLang="ko-KR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(MS Azure)</a:t>
            </a:r>
            <a:endParaRPr kumimoji="1" lang="ko-KR" altLang="en-US" sz="1400" b="1" spc="-5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38" name="Rectangle 5"/>
          <p:cNvSpPr txBox="1">
            <a:spLocks noChangeArrowheads="1"/>
          </p:cNvSpPr>
          <p:nvPr/>
        </p:nvSpPr>
        <p:spPr>
          <a:xfrm>
            <a:off x="835165" y="1722426"/>
            <a:ext cx="3757795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>
              <a:tabLst>
                <a:tab pos="2666831" algn="l"/>
              </a:tabLst>
              <a:defRPr/>
            </a:pPr>
            <a:r>
              <a:rPr lang="en-US" altLang="ko-KR" sz="28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Table Of</a:t>
            </a:r>
          </a:p>
          <a:p>
            <a:pPr defTabSz="839573">
              <a:tabLst>
                <a:tab pos="2666831" algn="l"/>
              </a:tabLst>
              <a:defRPr/>
            </a:pPr>
            <a:r>
              <a:rPr lang="en-US" altLang="ko-KR" sz="36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CONTENTS </a:t>
            </a:r>
          </a:p>
        </p:txBody>
      </p:sp>
      <p:sp>
        <p:nvSpPr>
          <p:cNvPr id="39" name="TextBox 28"/>
          <p:cNvSpPr txBox="1">
            <a:spLocks noChangeArrowheads="1"/>
          </p:cNvSpPr>
          <p:nvPr/>
        </p:nvSpPr>
        <p:spPr bwMode="auto">
          <a:xfrm>
            <a:off x="5097016" y="1700808"/>
            <a:ext cx="4509502" cy="76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5" tIns="45708" rIns="91415" bIns="45708">
            <a:spAutoFit/>
          </a:bodyPr>
          <a:lstStyle>
            <a:defPPr>
              <a:defRPr lang="ko-KR"/>
            </a:defPPr>
            <a:lvl1pPr marL="542925" indent="-542925" defTabSz="91453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defRPr sz="2400" b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0" indent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2200" dirty="0">
                <a:solidFill>
                  <a:schemeClr val="tx1"/>
                </a:solidFill>
                <a:sym typeface="Wingdings" pitchFamily="2" charset="2"/>
              </a:rPr>
              <a:t>IV.  </a:t>
            </a:r>
            <a:r>
              <a:rPr lang="ko-KR" altLang="en-US" sz="2200" dirty="0">
                <a:solidFill>
                  <a:schemeClr val="tx1"/>
                </a:solidFill>
                <a:sym typeface="Wingdings" pitchFamily="2" charset="2"/>
              </a:rPr>
              <a:t>표준</a:t>
            </a:r>
            <a:r>
              <a:rPr lang="en-US" altLang="ko-KR" sz="2200" dirty="0">
                <a:solidFill>
                  <a:schemeClr val="tx1"/>
                </a:solidFill>
                <a:sym typeface="Wingdings" pitchFamily="2" charset="2"/>
              </a:rPr>
              <a:t> Architecture </a:t>
            </a:r>
            <a:r>
              <a:rPr lang="ko-KR" altLang="en-US" sz="2200" dirty="0">
                <a:solidFill>
                  <a:schemeClr val="tx1"/>
                </a:solidFill>
                <a:sym typeface="Wingdings" pitchFamily="2" charset="2"/>
              </a:rPr>
              <a:t>설계</a:t>
            </a:r>
            <a:endParaRPr lang="en-US" altLang="ko-KR" sz="22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9" name="TextBox 28"/>
          <p:cNvSpPr txBox="1">
            <a:spLocks noChangeArrowheads="1"/>
          </p:cNvSpPr>
          <p:nvPr/>
        </p:nvSpPr>
        <p:spPr bwMode="auto">
          <a:xfrm>
            <a:off x="5457056" y="2362440"/>
            <a:ext cx="3744416" cy="252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5" tIns="45708" rIns="91415" bIns="45708">
            <a:spAutoFit/>
          </a:bodyPr>
          <a:lstStyle>
            <a:defPPr>
              <a:defRPr lang="ko-KR"/>
            </a:defPPr>
            <a:lvl1pPr marL="542925" indent="-542925" defTabSz="91453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defRPr sz="2400" b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0. </a:t>
            </a:r>
            <a:r>
              <a:rPr lang="ko-KR" altLang="en-US" sz="1800" dirty="0">
                <a:solidFill>
                  <a:schemeClr val="tx1"/>
                </a:solidFill>
                <a:sym typeface="Wingdings" pitchFamily="2" charset="2"/>
              </a:rPr>
              <a:t>망 분류 기준</a:t>
            </a:r>
            <a:endParaRPr lang="en-US" altLang="ko-KR" sz="1800" dirty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1. Small-Sized Network 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2. Mid-Sized Network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3. Large-Sized Network 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4. Large-Sized Network II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5. Global Network I</a:t>
            </a:r>
          </a:p>
        </p:txBody>
      </p:sp>
    </p:spTree>
    <p:extLst>
      <p:ext uri="{BB962C8B-B14F-4D97-AF65-F5344CB8AC3E}">
        <p14:creationId xmlns:p14="http://schemas.microsoft.com/office/powerpoint/2010/main" val="2053680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IV.</a:t>
            </a:r>
            <a:r>
              <a:rPr lang="ko-KR" altLang="en-US" dirty="0">
                <a:ea typeface="Tahoma" panose="020B0604030504040204" pitchFamily="34" charset="0"/>
              </a:rPr>
              <a:t>표준 </a:t>
            </a:r>
            <a:r>
              <a:rPr lang="en-US" altLang="ko-KR" dirty="0">
                <a:ea typeface="Tahoma" panose="020B0604030504040204" pitchFamily="34" charset="0"/>
              </a:rPr>
              <a:t>Architecture </a:t>
            </a:r>
            <a:r>
              <a:rPr lang="ko-KR" altLang="en-US" dirty="0">
                <a:ea typeface="Tahoma" panose="020B0604030504040204" pitchFamily="34" charset="0"/>
              </a:rPr>
              <a:t>설계</a:t>
            </a:r>
            <a:endParaRPr lang="ko-KR" altLang="en-US" dirty="0">
              <a:ea typeface="+mn-ea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561512" y="6635529"/>
            <a:ext cx="344488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35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 bwMode="auto">
          <a:xfrm>
            <a:off x="4927198" y="158130"/>
            <a:ext cx="47063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0. </a:t>
            </a:r>
            <a:r>
              <a:rPr lang="ko-KR" altLang="en-US" sz="1700" dirty="0">
                <a:ea typeface="Tahoma" panose="020B0604030504040204" pitchFamily="34" charset="0"/>
              </a:rPr>
              <a:t>망 분류 기준</a:t>
            </a:r>
            <a:endParaRPr lang="ko-KR" altLang="en-US" sz="1300" dirty="0">
              <a:ea typeface="+mn-ea"/>
            </a:endParaRPr>
          </a:p>
        </p:txBody>
      </p:sp>
      <p:sp>
        <p:nvSpPr>
          <p:cNvPr id="140" name="텍스트 개체 틀 1"/>
          <p:cNvSpPr txBox="1">
            <a:spLocks/>
          </p:cNvSpPr>
          <p:nvPr/>
        </p:nvSpPr>
        <p:spPr>
          <a:xfrm>
            <a:off x="629323" y="1243766"/>
            <a:ext cx="9285287" cy="3358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9pPr>
          </a:lstStyle>
          <a:p>
            <a:pPr marL="0" indent="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망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643360"/>
              </p:ext>
            </p:extLst>
          </p:nvPr>
        </p:nvGraphicFramePr>
        <p:xfrm>
          <a:off x="635172" y="1556790"/>
          <a:ext cx="8710317" cy="4353870"/>
        </p:xfrm>
        <a:graphic>
          <a:graphicData uri="http://schemas.openxmlformats.org/drawingml/2006/table">
            <a:tbl>
              <a:tblPr firstRow="1" bandRow="1"/>
              <a:tblGrid>
                <a:gridCol w="1568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0301">
                  <a:extLst>
                    <a:ext uri="{9D8B030D-6E8A-4147-A177-3AD203B41FA5}">
                      <a16:colId xmlns:a16="http://schemas.microsoft.com/office/drawing/2014/main" val="301177269"/>
                    </a:ext>
                  </a:extLst>
                </a:gridCol>
                <a:gridCol w="1396858">
                  <a:extLst>
                    <a:ext uri="{9D8B030D-6E8A-4147-A177-3AD203B41FA5}">
                      <a16:colId xmlns:a16="http://schemas.microsoft.com/office/drawing/2014/main" val="1768745202"/>
                    </a:ext>
                  </a:extLst>
                </a:gridCol>
                <a:gridCol w="1638579">
                  <a:extLst>
                    <a:ext uri="{9D8B030D-6E8A-4147-A177-3AD203B41FA5}">
                      <a16:colId xmlns:a16="http://schemas.microsoft.com/office/drawing/2014/main" val="1662796884"/>
                    </a:ext>
                  </a:extLst>
                </a:gridCol>
              </a:tblGrid>
              <a:tr h="49802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서비스</a:t>
                      </a: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29399"/>
                  </a:ext>
                </a:extLst>
              </a:tr>
              <a:tr h="569167">
                <a:tc gridSpan="2"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0" marR="0" marT="36000" marB="3600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Cloud </a:t>
                      </a: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서비스 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서비스 대상</a:t>
                      </a:r>
                      <a:endParaRPr kumimoji="0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/</a:t>
                      </a: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통신 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제공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서비스 구성</a:t>
                      </a:r>
                      <a:endParaRPr kumimoji="0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/ </a:t>
                      </a: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트래픽 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87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Small-Sized Network</a:t>
                      </a: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Case I</a:t>
                      </a: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IaaS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또는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PaaS Only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내부 서비스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Only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단일 서비스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WEB/WAS&amp;DB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트래픽 小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(~1G)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1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Mid-Sized Network</a:t>
                      </a: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Case I</a:t>
                      </a: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IaaS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/PaaS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혼합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인터넷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내부 서비스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혼합</a:t>
                      </a:r>
                      <a:endParaRPr lang="en-US" altLang="ko-KR" sz="1000" b="0" i="0" u="none" strike="noStrike" kern="1200" baseline="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인터넷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트래픽 中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Multi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서비스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WEB/WAS&amp;DB/PaaS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트래픽 中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(1G)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1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Large-Sized Network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-Case I :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내부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Firewall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-Case II :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외부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Firewall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구분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Case I</a:t>
                      </a: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IaaS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/PaaS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혼합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인터넷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내부 서비스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혼합</a:t>
                      </a:r>
                      <a:endParaRPr lang="en-US" altLang="ko-KR" sz="1000" b="0" i="0" u="none" strike="noStrike" kern="1200" baseline="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인터넷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트래픽 中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Multi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서비스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WEB/WAS&amp;DB/PaaS/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개발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트래픽 中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(10G)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655669"/>
                  </a:ext>
                </a:extLst>
              </a:tr>
              <a:tr h="650660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Case II</a:t>
                      </a: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IaaS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/PaaS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혼합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인터넷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내부 서비스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혼합</a:t>
                      </a:r>
                      <a:endParaRPr lang="en-US" altLang="ko-KR" sz="1000" b="0" i="0" u="none" strike="noStrike" kern="1200" baseline="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인터넷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트래픽 大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Co-Lo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존 구성</a:t>
                      </a:r>
                      <a:endParaRPr lang="en-US" altLang="ko-KR" sz="1000" b="0" i="0" u="none" strike="noStrike" kern="1200" baseline="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Multi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서비스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WEB/WAS&amp;DB/PaaS/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개발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트래픽 大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(10G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초과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2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Global Network</a:t>
                      </a: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Case I</a:t>
                      </a: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IaaS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해외지사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법인</a:t>
                      </a:r>
                      <a:endParaRPr lang="en-US" altLang="ko-KR" sz="1000" b="0" i="0" u="none" strike="noStrike" kern="1200" baseline="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Multi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서비스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Global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262626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연동</a:t>
                      </a:r>
                      <a:endParaRPr lang="en-US" altLang="ko-KR" sz="1000" b="0" i="0" u="none" strike="noStrike" kern="1200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525077"/>
                  </a:ext>
                </a:extLst>
              </a:tr>
            </a:tbl>
          </a:graphicData>
        </a:graphic>
      </p:graphicFrame>
      <p:sp>
        <p:nvSpPr>
          <p:cNvPr id="123" name="텍스트 개체 틀 1"/>
          <p:cNvSpPr txBox="1">
            <a:spLocks/>
          </p:cNvSpPr>
          <p:nvPr/>
        </p:nvSpPr>
        <p:spPr>
          <a:xfrm>
            <a:off x="431354" y="588976"/>
            <a:ext cx="9285287" cy="3358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9pPr>
          </a:lstStyle>
          <a:p>
            <a:pPr marL="0" indent="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Cloud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서비스 모델 및 제공 서비스 대상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 유형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트래픽 양을 기준으로 아래와 같이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망으로 분류하여</a:t>
            </a:r>
            <a:endParaRPr lang="en-US" altLang="ko-KR" sz="1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설계함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18916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IV. </a:t>
            </a:r>
            <a:r>
              <a:rPr lang="ko-KR" altLang="en-US" dirty="0">
                <a:ea typeface="Tahoma" panose="020B0604030504040204" pitchFamily="34" charset="0"/>
              </a:rPr>
              <a:t>표준 </a:t>
            </a:r>
            <a:r>
              <a:rPr lang="en-US" altLang="ko-KR" dirty="0">
                <a:ea typeface="Tahoma" panose="020B0604030504040204" pitchFamily="34" charset="0"/>
              </a:rPr>
              <a:t>Architecture </a:t>
            </a:r>
            <a:r>
              <a:rPr lang="ko-KR" altLang="en-US" dirty="0">
                <a:ea typeface="Tahoma" panose="020B0604030504040204" pitchFamily="34" charset="0"/>
              </a:rPr>
              <a:t>설계</a:t>
            </a:r>
            <a:endParaRPr lang="ko-KR" altLang="en-US" dirty="0">
              <a:ea typeface="+mn-ea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561512" y="6635529"/>
            <a:ext cx="344488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36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 bwMode="auto">
          <a:xfrm>
            <a:off x="4927198" y="158130"/>
            <a:ext cx="47063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1.Small-Sized Network[Case I]</a:t>
            </a:r>
            <a:endParaRPr lang="ko-KR" altLang="en-US" sz="1300" dirty="0">
              <a:ea typeface="+mn-ea"/>
            </a:endParaRPr>
          </a:p>
        </p:txBody>
      </p:sp>
      <p:sp>
        <p:nvSpPr>
          <p:cNvPr id="119" name="Text Placeholder 2"/>
          <p:cNvSpPr txBox="1">
            <a:spLocks/>
          </p:cNvSpPr>
          <p:nvPr/>
        </p:nvSpPr>
        <p:spPr>
          <a:xfrm>
            <a:off x="308098" y="661194"/>
            <a:ext cx="9469438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ko-KR" altLang="en-US" sz="1400" dirty="0">
                <a:latin typeface="+mj-ea"/>
                <a:ea typeface="+mj-ea"/>
              </a:rPr>
              <a:t>단일 서비스를 제공하며 대외 </a:t>
            </a:r>
            <a:r>
              <a:rPr lang="en-US" altLang="ko-KR" sz="1400" dirty="0">
                <a:latin typeface="+mj-ea"/>
                <a:ea typeface="+mj-ea"/>
              </a:rPr>
              <a:t>WEB </a:t>
            </a:r>
            <a:r>
              <a:rPr lang="ko-KR" altLang="en-US" sz="1400" dirty="0">
                <a:latin typeface="+mj-ea"/>
                <a:ea typeface="+mj-ea"/>
              </a:rPr>
              <a:t>서비스 제공 없이 관계사 </a:t>
            </a:r>
            <a:r>
              <a:rPr lang="en-US" altLang="ko-KR" sz="1400" dirty="0">
                <a:latin typeface="+mj-ea"/>
                <a:ea typeface="+mj-ea"/>
              </a:rPr>
              <a:t>On-Premise</a:t>
            </a:r>
            <a:r>
              <a:rPr lang="ko-KR" altLang="en-US" sz="1400" dirty="0">
                <a:latin typeface="+mj-ea"/>
                <a:ea typeface="+mj-ea"/>
              </a:rPr>
              <a:t>와의 연동 만을 목적으로 구성된 소형 </a:t>
            </a:r>
            <a:r>
              <a:rPr lang="en-US" altLang="ko-KR" sz="1400" dirty="0">
                <a:latin typeface="+mj-ea"/>
                <a:ea typeface="+mj-ea"/>
              </a:rPr>
              <a:t>Cloud Network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715" name="직사각형 714"/>
          <p:cNvSpPr/>
          <p:nvPr/>
        </p:nvSpPr>
        <p:spPr>
          <a:xfrm>
            <a:off x="416496" y="1227222"/>
            <a:ext cx="9073008" cy="53232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cxnSp>
        <p:nvCxnSpPr>
          <p:cNvPr id="717" name="직선 연결선 716"/>
          <p:cNvCxnSpPr/>
          <p:nvPr/>
        </p:nvCxnSpPr>
        <p:spPr bwMode="auto">
          <a:xfrm>
            <a:off x="6093096" y="1556792"/>
            <a:ext cx="0" cy="486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18" name="그룹 717"/>
          <p:cNvGrpSpPr/>
          <p:nvPr/>
        </p:nvGrpSpPr>
        <p:grpSpPr>
          <a:xfrm>
            <a:off x="7053549" y="1413148"/>
            <a:ext cx="1512000" cy="279709"/>
            <a:chOff x="7609569" y="4489079"/>
            <a:chExt cx="1512000" cy="279709"/>
          </a:xfrm>
        </p:grpSpPr>
        <p:cxnSp>
          <p:nvCxnSpPr>
            <p:cNvPr id="719" name="직선 연결선 718"/>
            <p:cNvCxnSpPr/>
            <p:nvPr/>
          </p:nvCxnSpPr>
          <p:spPr>
            <a:xfrm>
              <a:off x="7609569" y="4768788"/>
              <a:ext cx="1512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0" name="TextBox 719"/>
            <p:cNvSpPr txBox="1"/>
            <p:nvPr/>
          </p:nvSpPr>
          <p:spPr>
            <a:xfrm>
              <a:off x="7717569" y="4489079"/>
              <a:ext cx="1296000" cy="2519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 latinLnBrk="0">
                <a:lnSpc>
                  <a:spcPct val="120000"/>
                </a:lnSpc>
                <a:spcBef>
                  <a:spcPts val="600"/>
                </a:spcBef>
                <a:spcAft>
                  <a:spcPts val="300"/>
                </a:spcAft>
              </a:pP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[On-Premise </a:t>
              </a:r>
              <a:r>
                <a:rPr lang="ko-KR" altLang="en-US" sz="1200" b="1" dirty="0">
                  <a:latin typeface="+mn-ea"/>
                  <a:cs typeface="Tahoma" panose="020B0604030504040204" pitchFamily="34" charset="0"/>
                </a:rPr>
                <a:t>연동</a:t>
              </a: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]</a:t>
              </a:r>
            </a:p>
          </p:txBody>
        </p:sp>
      </p:grpSp>
      <p:sp>
        <p:nvSpPr>
          <p:cNvPr id="721" name="TextBox 720"/>
          <p:cNvSpPr txBox="1"/>
          <p:nvPr/>
        </p:nvSpPr>
        <p:spPr>
          <a:xfrm>
            <a:off x="7074364" y="1645239"/>
            <a:ext cx="1470370" cy="44592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66700" indent="-266700"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endParaRPr lang="ko-KR" altLang="en-US" sz="1200" b="1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6201602" y="1804919"/>
            <a:ext cx="3215894" cy="1264413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기존 인터넷 회선을 활용하여 </a:t>
            </a:r>
            <a:r>
              <a:rPr lang="en-US" altLang="ko-KR" sz="1100" dirty="0">
                <a:solidFill>
                  <a:prstClr val="black"/>
                </a:solidFill>
              </a:rPr>
              <a:t>VPN </a:t>
            </a:r>
            <a:r>
              <a:rPr lang="ko-KR" altLang="en-US" sz="1100" dirty="0">
                <a:solidFill>
                  <a:prstClr val="black"/>
                </a:solidFill>
              </a:rPr>
              <a:t>통신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VPN </a:t>
            </a:r>
            <a:r>
              <a:rPr lang="ko-KR" altLang="en-US" sz="1100" dirty="0">
                <a:solidFill>
                  <a:prstClr val="black"/>
                </a:solidFill>
              </a:rPr>
              <a:t>기능을 위해 </a:t>
            </a:r>
            <a:r>
              <a:rPr lang="en-US" altLang="ko-KR" sz="1100" dirty="0">
                <a:solidFill>
                  <a:prstClr val="black"/>
                </a:solidFill>
              </a:rPr>
              <a:t>Azure VPN </a:t>
            </a:r>
            <a:r>
              <a:rPr lang="ko-KR" altLang="en-US" sz="1100" dirty="0">
                <a:solidFill>
                  <a:prstClr val="black"/>
                </a:solidFill>
              </a:rPr>
              <a:t>구축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내부 방화벽 기능은 </a:t>
            </a:r>
            <a:r>
              <a:rPr lang="en-US" altLang="ko-KR" sz="1100" dirty="0">
                <a:solidFill>
                  <a:prstClr val="black"/>
                </a:solidFill>
              </a:rPr>
              <a:t>NSG</a:t>
            </a:r>
            <a:r>
              <a:rPr lang="ko-KR" altLang="en-US" sz="1100" dirty="0">
                <a:solidFill>
                  <a:prstClr val="black"/>
                </a:solidFill>
              </a:rPr>
              <a:t>로 구성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관계사 외부 </a:t>
            </a:r>
            <a:r>
              <a:rPr lang="en-US" altLang="ko-KR" sz="1100" dirty="0">
                <a:solidFill>
                  <a:prstClr val="black"/>
                </a:solidFill>
              </a:rPr>
              <a:t>Zone</a:t>
            </a:r>
            <a:r>
              <a:rPr lang="ko-KR" altLang="en-US" sz="1100" dirty="0">
                <a:solidFill>
                  <a:prstClr val="black"/>
                </a:solidFill>
              </a:rPr>
              <a:t>의 방화벽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또는 </a:t>
            </a:r>
            <a:r>
              <a:rPr lang="en-US" altLang="ko-KR" sz="1100" dirty="0">
                <a:solidFill>
                  <a:prstClr val="black"/>
                </a:solidFill>
              </a:rPr>
              <a:t>VPN</a:t>
            </a:r>
            <a:r>
              <a:rPr lang="ko-KR" altLang="en-US" sz="1100" dirty="0">
                <a:solidFill>
                  <a:prstClr val="black"/>
                </a:solidFill>
              </a:rPr>
              <a:t>으로</a:t>
            </a:r>
            <a:br>
              <a:rPr lang="en-US" altLang="ko-KR" sz="1100" dirty="0">
                <a:solidFill>
                  <a:prstClr val="black"/>
                </a:solidFill>
              </a:rPr>
            </a:br>
            <a:r>
              <a:rPr lang="en-US" altLang="ko-KR" sz="1100" dirty="0">
                <a:solidFill>
                  <a:prstClr val="black"/>
                </a:solidFill>
              </a:rPr>
              <a:t>IPSEC Tunnel </a:t>
            </a:r>
            <a:r>
              <a:rPr lang="ko-KR" altLang="en-US" sz="1100" dirty="0">
                <a:solidFill>
                  <a:prstClr val="black"/>
                </a:solidFill>
              </a:rPr>
              <a:t>통신 구현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grpSp>
        <p:nvGrpSpPr>
          <p:cNvPr id="723" name="그룹 722"/>
          <p:cNvGrpSpPr/>
          <p:nvPr/>
        </p:nvGrpSpPr>
        <p:grpSpPr>
          <a:xfrm>
            <a:off x="7048133" y="3255044"/>
            <a:ext cx="1512000" cy="279709"/>
            <a:chOff x="7609569" y="4489079"/>
            <a:chExt cx="1512000" cy="279709"/>
          </a:xfrm>
        </p:grpSpPr>
        <p:cxnSp>
          <p:nvCxnSpPr>
            <p:cNvPr id="724" name="직선 연결선 723"/>
            <p:cNvCxnSpPr/>
            <p:nvPr/>
          </p:nvCxnSpPr>
          <p:spPr>
            <a:xfrm>
              <a:off x="7609569" y="4768788"/>
              <a:ext cx="1512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5" name="TextBox 724"/>
            <p:cNvSpPr txBox="1"/>
            <p:nvPr/>
          </p:nvSpPr>
          <p:spPr>
            <a:xfrm>
              <a:off x="7717569" y="4489079"/>
              <a:ext cx="1296000" cy="2519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 latinLnBrk="0">
                <a:lnSpc>
                  <a:spcPct val="120000"/>
                </a:lnSpc>
                <a:spcBef>
                  <a:spcPts val="600"/>
                </a:spcBef>
                <a:spcAft>
                  <a:spcPts val="300"/>
                </a:spcAft>
              </a:pP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[Cloud </a:t>
              </a:r>
              <a:r>
                <a:rPr lang="ko-KR" altLang="en-US" sz="1200" b="1" dirty="0">
                  <a:latin typeface="+mn-ea"/>
                  <a:cs typeface="Tahoma" panose="020B0604030504040204" pitchFamily="34" charset="0"/>
                </a:rPr>
                <a:t>내부</a:t>
              </a: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]</a:t>
              </a:r>
            </a:p>
          </p:txBody>
        </p:sp>
      </p:grpSp>
      <p:sp>
        <p:nvSpPr>
          <p:cNvPr id="727" name="TextBox 726"/>
          <p:cNvSpPr txBox="1"/>
          <p:nvPr/>
        </p:nvSpPr>
        <p:spPr>
          <a:xfrm>
            <a:off x="6196186" y="3605119"/>
            <a:ext cx="3215894" cy="184010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Virtual </a:t>
            </a:r>
            <a:r>
              <a:rPr lang="en-US" altLang="ko-KR" sz="1100">
                <a:solidFill>
                  <a:prstClr val="black"/>
                </a:solidFill>
              </a:rPr>
              <a:t>Network </a:t>
            </a:r>
            <a:r>
              <a:rPr lang="ko-KR" altLang="en-US" sz="1100" dirty="0">
                <a:solidFill>
                  <a:prstClr val="black"/>
                </a:solidFill>
              </a:rPr>
              <a:t>하단에</a:t>
            </a:r>
            <a:r>
              <a:rPr lang="en-US" altLang="ko-KR" sz="1100" dirty="0">
                <a:solidFill>
                  <a:prstClr val="black"/>
                </a:solidFill>
              </a:rPr>
              <a:t> Subnet</a:t>
            </a:r>
            <a:r>
              <a:rPr lang="ko-KR" altLang="en-US" sz="1100" dirty="0">
                <a:solidFill>
                  <a:prstClr val="black"/>
                </a:solidFill>
              </a:rPr>
              <a:t>을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나누어 구성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WAS/DB Zone</a:t>
            </a:r>
            <a:r>
              <a:rPr lang="ko-KR" altLang="en-US" sz="1100" dirty="0">
                <a:solidFill>
                  <a:prstClr val="black"/>
                </a:solidFill>
              </a:rPr>
              <a:t>을 단일 </a:t>
            </a:r>
            <a:r>
              <a:rPr lang="en-US" altLang="ko-KR" sz="1100" dirty="0">
                <a:solidFill>
                  <a:prstClr val="black"/>
                </a:solidFill>
              </a:rPr>
              <a:t>Subnet</a:t>
            </a:r>
            <a:r>
              <a:rPr lang="ko-KR" altLang="en-US" sz="1100" dirty="0">
                <a:solidFill>
                  <a:prstClr val="black"/>
                </a:solidFill>
              </a:rPr>
              <a:t>으로 구성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VM</a:t>
            </a:r>
            <a:r>
              <a:rPr lang="ko-KR" altLang="en-US" sz="1100" dirty="0">
                <a:solidFill>
                  <a:prstClr val="black"/>
                </a:solidFill>
              </a:rPr>
              <a:t>의 </a:t>
            </a:r>
            <a:r>
              <a:rPr lang="en-US" altLang="ko-KR" sz="1100" dirty="0">
                <a:solidFill>
                  <a:prstClr val="black"/>
                </a:solidFill>
              </a:rPr>
              <a:t>Load Balancing</a:t>
            </a:r>
            <a:r>
              <a:rPr lang="ko-KR" altLang="en-US" sz="1100" dirty="0">
                <a:solidFill>
                  <a:prstClr val="black"/>
                </a:solidFill>
              </a:rPr>
              <a:t>이 필요한 경우</a:t>
            </a:r>
            <a:r>
              <a:rPr lang="en-US" altLang="ko-KR" sz="1100" dirty="0">
                <a:solidFill>
                  <a:prstClr val="black"/>
                </a:solidFill>
              </a:rPr>
              <a:t>, Azure Load balancer</a:t>
            </a:r>
            <a:r>
              <a:rPr lang="ko-KR" altLang="en-US" sz="1100" dirty="0">
                <a:solidFill>
                  <a:prstClr val="black"/>
                </a:solidFill>
              </a:rPr>
              <a:t>나 </a:t>
            </a:r>
            <a:r>
              <a:rPr lang="en-US" altLang="ko-KR" sz="1100" dirty="0">
                <a:solidFill>
                  <a:prstClr val="black"/>
                </a:solidFill>
              </a:rPr>
              <a:t>Azure Application Gateway</a:t>
            </a:r>
            <a:br>
              <a:rPr lang="en-US" altLang="ko-KR" sz="1100" dirty="0">
                <a:solidFill>
                  <a:prstClr val="black"/>
                </a:solidFill>
              </a:rPr>
            </a:br>
            <a:r>
              <a:rPr lang="ko-KR" altLang="en-US" sz="1100" dirty="0">
                <a:solidFill>
                  <a:prstClr val="black"/>
                </a:solidFill>
              </a:rPr>
              <a:t>통해 구현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 defTabSz="857982">
              <a:lnSpc>
                <a:spcPts val="1900"/>
              </a:lnSpc>
              <a:defRPr/>
            </a:pPr>
            <a:endParaRPr lang="en-US" altLang="ko-KR" sz="1100" dirty="0">
              <a:solidFill>
                <a:prstClr val="black"/>
              </a:solidFill>
            </a:endParaRPr>
          </a:p>
        </p:txBody>
      </p:sp>
      <p:cxnSp>
        <p:nvCxnSpPr>
          <p:cNvPr id="741" name="꺾인 연결선 15"/>
          <p:cNvCxnSpPr>
            <a:cxnSpLocks/>
          </p:cNvCxnSpPr>
          <p:nvPr/>
        </p:nvCxnSpPr>
        <p:spPr>
          <a:xfrm>
            <a:off x="4343400" y="4140962"/>
            <a:ext cx="1402574" cy="0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꺾인 연결선 15"/>
          <p:cNvCxnSpPr>
            <a:stCxn id="748" idx="0"/>
            <a:endCxn id="126" idx="1"/>
          </p:cNvCxnSpPr>
          <p:nvPr/>
        </p:nvCxnSpPr>
        <p:spPr>
          <a:xfrm>
            <a:off x="1319208" y="2343779"/>
            <a:ext cx="2278237" cy="1969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구름 747"/>
          <p:cNvSpPr/>
          <p:nvPr/>
        </p:nvSpPr>
        <p:spPr>
          <a:xfrm>
            <a:off x="655073" y="2084277"/>
            <a:ext cx="664689" cy="519004"/>
          </a:xfrm>
          <a:prstGeom prst="cloud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3792"/>
            <a:r>
              <a:rPr lang="en-US" altLang="ko-KR" sz="10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Internet</a:t>
            </a:r>
            <a:endParaRPr lang="ko-KR" altLang="en-US" sz="1000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766" name="직사각형 765"/>
          <p:cNvSpPr/>
          <p:nvPr/>
        </p:nvSpPr>
        <p:spPr>
          <a:xfrm>
            <a:off x="3434165" y="1974356"/>
            <a:ext cx="68301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Azure VPN</a:t>
            </a:r>
          </a:p>
        </p:txBody>
      </p:sp>
      <p:cxnSp>
        <p:nvCxnSpPr>
          <p:cNvPr id="767" name="꺾인 연결선 15"/>
          <p:cNvCxnSpPr/>
          <p:nvPr/>
        </p:nvCxnSpPr>
        <p:spPr>
          <a:xfrm>
            <a:off x="4890567" y="3358859"/>
            <a:ext cx="1" cy="789039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8" name="그룹 767"/>
          <p:cNvGrpSpPr/>
          <p:nvPr/>
        </p:nvGrpSpPr>
        <p:grpSpPr>
          <a:xfrm>
            <a:off x="5155314" y="3253010"/>
            <a:ext cx="332308" cy="108000"/>
            <a:chOff x="8049400" y="5987167"/>
            <a:chExt cx="504000" cy="144000"/>
          </a:xfrm>
        </p:grpSpPr>
        <p:sp>
          <p:nvSpPr>
            <p:cNvPr id="769" name="모서리가 둥근 직사각형 768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70" name="평행 사변형 769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71" name="평행 사변형 770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72" name="평행 사변형 771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73" name="평행 사변형 772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74" name="타원 773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2" name="그룹 781"/>
          <p:cNvGrpSpPr/>
          <p:nvPr/>
        </p:nvGrpSpPr>
        <p:grpSpPr>
          <a:xfrm>
            <a:off x="4718432" y="3253010"/>
            <a:ext cx="332308" cy="108000"/>
            <a:chOff x="8049400" y="5987167"/>
            <a:chExt cx="504000" cy="144000"/>
          </a:xfrm>
        </p:grpSpPr>
        <p:sp>
          <p:nvSpPr>
            <p:cNvPr id="783" name="모서리가 둥근 직사각형 782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84" name="평행 사변형 783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85" name="평행 사변형 784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86" name="평행 사변형 785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87" name="평행 사변형 786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88" name="타원 787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790" name="직사각형 789"/>
          <p:cNvSpPr/>
          <p:nvPr/>
        </p:nvSpPr>
        <p:spPr>
          <a:xfrm>
            <a:off x="4713158" y="4192513"/>
            <a:ext cx="12296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WAS &amp; DB Zone</a:t>
            </a:r>
          </a:p>
        </p:txBody>
      </p:sp>
      <p:grpSp>
        <p:nvGrpSpPr>
          <p:cNvPr id="861" name="그룹 860"/>
          <p:cNvGrpSpPr/>
          <p:nvPr/>
        </p:nvGrpSpPr>
        <p:grpSpPr>
          <a:xfrm>
            <a:off x="1874982" y="4120107"/>
            <a:ext cx="262183" cy="279709"/>
            <a:chOff x="4253020" y="1667300"/>
            <a:chExt cx="234026" cy="234000"/>
          </a:xfrm>
        </p:grpSpPr>
        <p:sp>
          <p:nvSpPr>
            <p:cNvPr id="862" name="모서리가 둥근 직사각형 861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63" name="그룹 862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864" name="직선 화살표 연결선 863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직선 화살표 연결선 864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직선 화살표 연결선 865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직선 화살표 연결선 866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8" name="그룹 867"/>
          <p:cNvGrpSpPr/>
          <p:nvPr/>
        </p:nvGrpSpPr>
        <p:grpSpPr>
          <a:xfrm>
            <a:off x="698820" y="4120590"/>
            <a:ext cx="271809" cy="271889"/>
            <a:chOff x="4671068" y="2132856"/>
            <a:chExt cx="234026" cy="234000"/>
          </a:xfrm>
        </p:grpSpPr>
        <p:sp>
          <p:nvSpPr>
            <p:cNvPr id="869" name="타원 868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70" name="그룹 869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874" name="직선 화살표 연결선 873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5" name="직선 화살표 연결선 874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1" name="그룹 870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872" name="직선 화살표 연결선 871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직선 화살표 연결선 872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6" name="그룹 875"/>
          <p:cNvGrpSpPr/>
          <p:nvPr/>
        </p:nvGrpSpPr>
        <p:grpSpPr>
          <a:xfrm>
            <a:off x="851220" y="4131223"/>
            <a:ext cx="271809" cy="271889"/>
            <a:chOff x="4671068" y="2132856"/>
            <a:chExt cx="234026" cy="234000"/>
          </a:xfrm>
        </p:grpSpPr>
        <p:sp>
          <p:nvSpPr>
            <p:cNvPr id="877" name="타원 876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78" name="그룹 877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882" name="직선 화살표 연결선 881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직선 화살표 연결선 882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9" name="그룹 878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880" name="직선 화살표 연결선 879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1" name="직선 화살표 연결선 880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4" name="그룹 883"/>
          <p:cNvGrpSpPr/>
          <p:nvPr/>
        </p:nvGrpSpPr>
        <p:grpSpPr>
          <a:xfrm>
            <a:off x="1429727" y="4112000"/>
            <a:ext cx="303542" cy="190305"/>
            <a:chOff x="1168575" y="1756813"/>
            <a:chExt cx="360677" cy="230982"/>
          </a:xfrm>
        </p:grpSpPr>
        <p:grpSp>
          <p:nvGrpSpPr>
            <p:cNvPr id="885" name="그룹 884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888" name="직사각형 887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9" name="직사각형 888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0" name="직사각형 889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1" name="직사각형 890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2" name="직사각형 891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6" name="자유형 885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7" name="자유형 886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3" name="그룹 892"/>
          <p:cNvGrpSpPr/>
          <p:nvPr/>
        </p:nvGrpSpPr>
        <p:grpSpPr>
          <a:xfrm>
            <a:off x="1267914" y="4180175"/>
            <a:ext cx="303542" cy="190305"/>
            <a:chOff x="1168575" y="1756813"/>
            <a:chExt cx="360677" cy="230982"/>
          </a:xfrm>
        </p:grpSpPr>
        <p:grpSp>
          <p:nvGrpSpPr>
            <p:cNvPr id="894" name="그룹 893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897" name="직사각형 896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9" name="직사각형 898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0" name="직사각형 899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5" name="자유형 894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6" name="자유형 895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2" name="그룹 901"/>
          <p:cNvGrpSpPr/>
          <p:nvPr/>
        </p:nvGrpSpPr>
        <p:grpSpPr>
          <a:xfrm>
            <a:off x="2071075" y="4177583"/>
            <a:ext cx="262183" cy="279709"/>
            <a:chOff x="4253020" y="1667300"/>
            <a:chExt cx="234026" cy="234000"/>
          </a:xfrm>
        </p:grpSpPr>
        <p:sp>
          <p:nvSpPr>
            <p:cNvPr id="903" name="모서리가 둥근 직사각형 902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04" name="그룹 903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905" name="직선 화살표 연결선 904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직선 화살표 연결선 905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직선 화살표 연결선 906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직선 화살표 연결선 907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09" name="직선 연결선 908"/>
          <p:cNvCxnSpPr/>
          <p:nvPr/>
        </p:nvCxnSpPr>
        <p:spPr bwMode="auto">
          <a:xfrm>
            <a:off x="1127599" y="4276032"/>
            <a:ext cx="25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0" name="직선 연결선 909"/>
          <p:cNvCxnSpPr/>
          <p:nvPr/>
        </p:nvCxnSpPr>
        <p:spPr bwMode="auto">
          <a:xfrm>
            <a:off x="1699962" y="4269898"/>
            <a:ext cx="18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1" name="TextBox 910"/>
          <p:cNvSpPr txBox="1"/>
          <p:nvPr/>
        </p:nvSpPr>
        <p:spPr>
          <a:xfrm>
            <a:off x="1272753" y="437765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방화벽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VPN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2" name="TextBox 911"/>
          <p:cNvSpPr txBox="1"/>
          <p:nvPr/>
        </p:nvSpPr>
        <p:spPr>
          <a:xfrm>
            <a:off x="602347" y="4393923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스위치</a:t>
            </a:r>
          </a:p>
        </p:txBody>
      </p:sp>
      <p:sp>
        <p:nvSpPr>
          <p:cNvPr id="913" name="직사각형 912"/>
          <p:cNvSpPr/>
          <p:nvPr/>
        </p:nvSpPr>
        <p:spPr>
          <a:xfrm>
            <a:off x="519648" y="3696184"/>
            <a:ext cx="1944216" cy="9892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914" name="TextBox 913"/>
          <p:cNvSpPr txBox="1"/>
          <p:nvPr/>
        </p:nvSpPr>
        <p:spPr>
          <a:xfrm>
            <a:off x="520025" y="3698624"/>
            <a:ext cx="455243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관계사</a:t>
            </a:r>
          </a:p>
        </p:txBody>
      </p:sp>
      <p:grpSp>
        <p:nvGrpSpPr>
          <p:cNvPr id="915" name="그룹 914"/>
          <p:cNvGrpSpPr/>
          <p:nvPr/>
        </p:nvGrpSpPr>
        <p:grpSpPr>
          <a:xfrm>
            <a:off x="1927951" y="3746577"/>
            <a:ext cx="426371" cy="287079"/>
            <a:chOff x="5957351" y="3614225"/>
            <a:chExt cx="426371" cy="287079"/>
          </a:xfrm>
        </p:grpSpPr>
        <p:grpSp>
          <p:nvGrpSpPr>
            <p:cNvPr id="916" name="그룹 915"/>
            <p:cNvGrpSpPr/>
            <p:nvPr/>
          </p:nvGrpSpPr>
          <p:grpSpPr>
            <a:xfrm>
              <a:off x="5957351" y="3614225"/>
              <a:ext cx="426371" cy="123495"/>
              <a:chOff x="7448439" y="5987167"/>
              <a:chExt cx="504000" cy="144000"/>
            </a:xfrm>
          </p:grpSpPr>
          <p:sp>
            <p:nvSpPr>
              <p:cNvPr id="924" name="모서리가 둥근 직사각형 923"/>
              <p:cNvSpPr/>
              <p:nvPr/>
            </p:nvSpPr>
            <p:spPr>
              <a:xfrm>
                <a:off x="7448439" y="5987167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5" name="평행 사변형 924"/>
              <p:cNvSpPr/>
              <p:nvPr/>
            </p:nvSpPr>
            <p:spPr>
              <a:xfrm>
                <a:off x="749144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6" name="평행 사변형 925"/>
              <p:cNvSpPr/>
              <p:nvPr/>
            </p:nvSpPr>
            <p:spPr>
              <a:xfrm>
                <a:off x="7605643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7" name="평행 사변형 926"/>
              <p:cNvSpPr/>
              <p:nvPr/>
            </p:nvSpPr>
            <p:spPr>
              <a:xfrm>
                <a:off x="7548546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8" name="평행 사변형 927"/>
              <p:cNvSpPr/>
              <p:nvPr/>
            </p:nvSpPr>
            <p:spPr>
              <a:xfrm>
                <a:off x="766273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9" name="타원 928"/>
              <p:cNvSpPr>
                <a:spLocks noChangeAspect="1"/>
              </p:cNvSpPr>
              <p:nvPr/>
            </p:nvSpPr>
            <p:spPr>
              <a:xfrm>
                <a:off x="7866850" y="6037567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7" name="그룹 916"/>
            <p:cNvGrpSpPr/>
            <p:nvPr/>
          </p:nvGrpSpPr>
          <p:grpSpPr>
            <a:xfrm>
              <a:off x="5957351" y="3777809"/>
              <a:ext cx="426371" cy="123495"/>
              <a:chOff x="7448439" y="6168142"/>
              <a:chExt cx="504000" cy="144000"/>
            </a:xfrm>
          </p:grpSpPr>
          <p:sp>
            <p:nvSpPr>
              <p:cNvPr id="918" name="모서리가 둥근 직사각형 917"/>
              <p:cNvSpPr/>
              <p:nvPr/>
            </p:nvSpPr>
            <p:spPr>
              <a:xfrm>
                <a:off x="7448439" y="6168142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9" name="평행 사변형 918"/>
              <p:cNvSpPr/>
              <p:nvPr/>
            </p:nvSpPr>
            <p:spPr>
              <a:xfrm>
                <a:off x="749144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0" name="평행 사변형 919"/>
              <p:cNvSpPr/>
              <p:nvPr/>
            </p:nvSpPr>
            <p:spPr>
              <a:xfrm>
                <a:off x="7605643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1" name="평행 사변형 920"/>
              <p:cNvSpPr/>
              <p:nvPr/>
            </p:nvSpPr>
            <p:spPr>
              <a:xfrm>
                <a:off x="7548546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2" name="평행 사변형 921"/>
              <p:cNvSpPr/>
              <p:nvPr/>
            </p:nvSpPr>
            <p:spPr>
              <a:xfrm>
                <a:off x="766273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3" name="타원 922"/>
              <p:cNvSpPr>
                <a:spLocks noChangeAspect="1"/>
              </p:cNvSpPr>
              <p:nvPr/>
            </p:nvSpPr>
            <p:spPr>
              <a:xfrm>
                <a:off x="7866850" y="6218542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30" name="TextBox 78"/>
          <p:cNvSpPr txBox="1">
            <a:spLocks noChangeArrowheads="1"/>
          </p:cNvSpPr>
          <p:nvPr/>
        </p:nvSpPr>
        <p:spPr bwMode="auto">
          <a:xfrm>
            <a:off x="1328076" y="3783917"/>
            <a:ext cx="67403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연동 시스템</a:t>
            </a: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cxnSp>
        <p:nvCxnSpPr>
          <p:cNvPr id="933" name="꺾인 연결선 15"/>
          <p:cNvCxnSpPr>
            <a:cxnSpLocks/>
          </p:cNvCxnSpPr>
          <p:nvPr/>
        </p:nvCxnSpPr>
        <p:spPr>
          <a:xfrm>
            <a:off x="3775672" y="2529298"/>
            <a:ext cx="582905" cy="1621221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직선 연결선 933"/>
          <p:cNvCxnSpPr>
            <a:stCxn id="877" idx="0"/>
          </p:cNvCxnSpPr>
          <p:nvPr/>
        </p:nvCxnSpPr>
        <p:spPr bwMode="auto">
          <a:xfrm flipV="1">
            <a:off x="987125" y="2599317"/>
            <a:ext cx="1017" cy="15319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6" name="자유형 935"/>
          <p:cNvSpPr/>
          <p:nvPr/>
        </p:nvSpPr>
        <p:spPr bwMode="auto">
          <a:xfrm>
            <a:off x="1109821" y="2532566"/>
            <a:ext cx="1437923" cy="1117391"/>
          </a:xfrm>
          <a:custGeom>
            <a:avLst/>
            <a:gdLst>
              <a:gd name="connsiteX0" fmla="*/ 0 w 2290194"/>
              <a:gd name="connsiteY0" fmla="*/ 959701 h 959701"/>
              <a:gd name="connsiteX1" fmla="*/ 687897 w 2290194"/>
              <a:gd name="connsiteY1" fmla="*/ 154358 h 959701"/>
              <a:gd name="connsiteX2" fmla="*/ 2290194 w 2290194"/>
              <a:gd name="connsiteY2" fmla="*/ 11745 h 9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0194" h="959701">
                <a:moveTo>
                  <a:pt x="0" y="959701"/>
                </a:moveTo>
                <a:cubicBezTo>
                  <a:pt x="153099" y="636026"/>
                  <a:pt x="306198" y="312351"/>
                  <a:pt x="687897" y="154358"/>
                </a:cubicBezTo>
                <a:cubicBezTo>
                  <a:pt x="1069596" y="-3635"/>
                  <a:pt x="2038524" y="-16218"/>
                  <a:pt x="2290194" y="11745"/>
                </a:cubicBezTo>
              </a:path>
            </a:pathLst>
          </a:cu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937" name="직사각형 936"/>
          <p:cNvSpPr/>
          <p:nvPr/>
        </p:nvSpPr>
        <p:spPr>
          <a:xfrm>
            <a:off x="1293175" y="2952787"/>
            <a:ext cx="13398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VPN GRE Tunnel</a:t>
            </a:r>
            <a:endParaRPr kumimoji="1" lang="ko-KR" altLang="en-US" sz="1200" b="1" dirty="0">
              <a:solidFill>
                <a:srgbClr val="00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948" name="꺾인 연결선 15"/>
          <p:cNvCxnSpPr/>
          <p:nvPr/>
        </p:nvCxnSpPr>
        <p:spPr>
          <a:xfrm>
            <a:off x="5340393" y="3344111"/>
            <a:ext cx="0" cy="781664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2354322" y="1782932"/>
            <a:ext cx="683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Local Network Gateway</a:t>
            </a:r>
          </a:p>
        </p:txBody>
      </p:sp>
      <p:pic>
        <p:nvPicPr>
          <p:cNvPr id="126" name="Picture 9" descr="C:\Users\PYD0927\Downloads\Microsoft_CloudnEnterprise_Symbols_v2.6 (1)\Symbols\CnE_Cloud\PNG\Azure VPN Gateway.png">
            <a:extLst>
              <a:ext uri="{FF2B5EF4-FFF2-40B4-BE49-F238E27FC236}">
                <a16:creationId xmlns:a16="http://schemas.microsoft.com/office/drawing/2014/main" id="{F5937264-44A5-499B-BE7D-16D2B7347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445" y="2204238"/>
            <a:ext cx="283020" cy="28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02" y="3978762"/>
            <a:ext cx="302425" cy="302425"/>
          </a:xfrm>
          <a:prstGeom prst="rect">
            <a:avLst/>
          </a:prstGeom>
        </p:spPr>
      </p:pic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5B28B3C-84FD-4C13-896C-5E9F78D60999}"/>
              </a:ext>
            </a:extLst>
          </p:cNvPr>
          <p:cNvSpPr/>
          <p:nvPr/>
        </p:nvSpPr>
        <p:spPr>
          <a:xfrm>
            <a:off x="4317467" y="3500509"/>
            <a:ext cx="365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ALB</a:t>
            </a:r>
          </a:p>
        </p:txBody>
      </p:sp>
      <p:cxnSp>
        <p:nvCxnSpPr>
          <p:cNvPr id="129" name="꺾인 연결선 15">
            <a:extLst>
              <a:ext uri="{FF2B5EF4-FFF2-40B4-BE49-F238E27FC236}">
                <a16:creationId xmlns:a16="http://schemas.microsoft.com/office/drawing/2014/main" id="{BDFEC8CE-3815-4FF6-9C24-FD48AB88058A}"/>
              </a:ext>
            </a:extLst>
          </p:cNvPr>
          <p:cNvCxnSpPr/>
          <p:nvPr/>
        </p:nvCxnSpPr>
        <p:spPr>
          <a:xfrm>
            <a:off x="4494566" y="3943002"/>
            <a:ext cx="1234" cy="211101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그림 129">
            <a:extLst>
              <a:ext uri="{FF2B5EF4-FFF2-40B4-BE49-F238E27FC236}">
                <a16:creationId xmlns:a16="http://schemas.microsoft.com/office/drawing/2014/main" id="{A5519B04-5668-4FFB-A285-11A345504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22" y="3692146"/>
            <a:ext cx="268021" cy="26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19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꺾인 연결선 15"/>
          <p:cNvCxnSpPr>
            <a:stCxn id="294" idx="7"/>
          </p:cNvCxnSpPr>
          <p:nvPr/>
        </p:nvCxnSpPr>
        <p:spPr>
          <a:xfrm flipV="1">
            <a:off x="3107813" y="3497207"/>
            <a:ext cx="377768" cy="1140087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IV. </a:t>
            </a:r>
            <a:r>
              <a:rPr lang="ko-KR" altLang="en-US" dirty="0">
                <a:ea typeface="Tahoma" panose="020B0604030504040204" pitchFamily="34" charset="0"/>
              </a:rPr>
              <a:t>표준 </a:t>
            </a:r>
            <a:r>
              <a:rPr lang="en-US" altLang="ko-KR" dirty="0">
                <a:ea typeface="Tahoma" panose="020B0604030504040204" pitchFamily="34" charset="0"/>
              </a:rPr>
              <a:t>Architecture </a:t>
            </a:r>
            <a:r>
              <a:rPr lang="ko-KR" altLang="en-US" dirty="0">
                <a:ea typeface="Tahoma" panose="020B0604030504040204" pitchFamily="34" charset="0"/>
              </a:rPr>
              <a:t>설계</a:t>
            </a:r>
            <a:endParaRPr lang="ko-KR" altLang="en-US" dirty="0">
              <a:ea typeface="+mn-ea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561512" y="6635529"/>
            <a:ext cx="344488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36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 bwMode="auto">
          <a:xfrm>
            <a:off x="4927198" y="158130"/>
            <a:ext cx="47063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2.Mid-Sized Network</a:t>
            </a:r>
            <a:endParaRPr lang="ko-KR" altLang="en-US" sz="1300" dirty="0">
              <a:ea typeface="+mn-ea"/>
            </a:endParaRPr>
          </a:p>
        </p:txBody>
      </p:sp>
      <p:sp>
        <p:nvSpPr>
          <p:cNvPr id="119" name="Text Placeholder 2"/>
          <p:cNvSpPr txBox="1">
            <a:spLocks/>
          </p:cNvSpPr>
          <p:nvPr/>
        </p:nvSpPr>
        <p:spPr>
          <a:xfrm>
            <a:off x="308098" y="661194"/>
            <a:ext cx="9325422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ko-KR" altLang="en-US" sz="1400" dirty="0">
                <a:latin typeface="+mj-ea"/>
                <a:ea typeface="+mj-ea"/>
              </a:rPr>
              <a:t>다수의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외부 </a:t>
            </a:r>
            <a:r>
              <a:rPr lang="en-US" altLang="ko-KR" sz="1400" dirty="0">
                <a:latin typeface="+mj-ea"/>
                <a:ea typeface="+mj-ea"/>
              </a:rPr>
              <a:t>WEB </a:t>
            </a:r>
            <a:r>
              <a:rPr lang="ko-KR" altLang="en-US" sz="1400" dirty="0">
                <a:latin typeface="+mj-ea"/>
                <a:ea typeface="+mj-ea"/>
              </a:rPr>
              <a:t>서비스를 포함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다양한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대내</a:t>
            </a:r>
            <a:r>
              <a:rPr lang="en-US" altLang="ko-KR" sz="1400" dirty="0">
                <a:latin typeface="+mj-ea"/>
                <a:ea typeface="+mj-ea"/>
              </a:rPr>
              <a:t>/</a:t>
            </a:r>
            <a:r>
              <a:rPr lang="ko-KR" altLang="en-US" sz="1400" dirty="0">
                <a:latin typeface="+mj-ea"/>
                <a:ea typeface="+mj-ea"/>
              </a:rPr>
              <a:t>외 서비스를 제공하며</a:t>
            </a:r>
            <a:r>
              <a:rPr lang="en-US" altLang="ko-KR" sz="1400" dirty="0">
                <a:latin typeface="+mj-ea"/>
                <a:ea typeface="+mj-ea"/>
              </a:rPr>
              <a:t>, IaaS</a:t>
            </a:r>
            <a:r>
              <a:rPr lang="ko-KR" altLang="en-US" sz="1400" dirty="0">
                <a:latin typeface="+mj-ea"/>
                <a:ea typeface="+mj-ea"/>
              </a:rPr>
              <a:t>와</a:t>
            </a:r>
            <a:r>
              <a:rPr lang="en-US" altLang="ko-KR" sz="1400" dirty="0">
                <a:latin typeface="+mj-ea"/>
                <a:ea typeface="+mj-ea"/>
              </a:rPr>
              <a:t> PaaS</a:t>
            </a:r>
            <a:r>
              <a:rPr lang="ko-KR" altLang="en-US" sz="1400" dirty="0">
                <a:latin typeface="+mj-ea"/>
                <a:ea typeface="+mj-ea"/>
              </a:rPr>
              <a:t>가 혼합 구성된 </a:t>
            </a:r>
            <a:r>
              <a:rPr lang="en-US" altLang="ko-KR" sz="1400" dirty="0">
                <a:latin typeface="+mj-ea"/>
                <a:ea typeface="+mj-ea"/>
              </a:rPr>
              <a:t>Cloud Network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715" name="직사각형 714"/>
          <p:cNvSpPr/>
          <p:nvPr/>
        </p:nvSpPr>
        <p:spPr>
          <a:xfrm>
            <a:off x="416496" y="1227222"/>
            <a:ext cx="9073008" cy="53232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cxnSp>
        <p:nvCxnSpPr>
          <p:cNvPr id="717" name="직선 연결선 716"/>
          <p:cNvCxnSpPr/>
          <p:nvPr/>
        </p:nvCxnSpPr>
        <p:spPr bwMode="auto">
          <a:xfrm>
            <a:off x="6093096" y="1412776"/>
            <a:ext cx="0" cy="486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18" name="그룹 717"/>
          <p:cNvGrpSpPr/>
          <p:nvPr/>
        </p:nvGrpSpPr>
        <p:grpSpPr>
          <a:xfrm>
            <a:off x="7053549" y="1413148"/>
            <a:ext cx="1512000" cy="279709"/>
            <a:chOff x="7609569" y="4489079"/>
            <a:chExt cx="1512000" cy="279709"/>
          </a:xfrm>
        </p:grpSpPr>
        <p:cxnSp>
          <p:nvCxnSpPr>
            <p:cNvPr id="719" name="직선 연결선 718"/>
            <p:cNvCxnSpPr/>
            <p:nvPr/>
          </p:nvCxnSpPr>
          <p:spPr>
            <a:xfrm>
              <a:off x="7609569" y="4768788"/>
              <a:ext cx="1512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0" name="TextBox 719"/>
            <p:cNvSpPr txBox="1"/>
            <p:nvPr/>
          </p:nvSpPr>
          <p:spPr>
            <a:xfrm>
              <a:off x="7717569" y="4489079"/>
              <a:ext cx="1296000" cy="2519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 latinLnBrk="0">
                <a:lnSpc>
                  <a:spcPct val="120000"/>
                </a:lnSpc>
                <a:spcBef>
                  <a:spcPts val="600"/>
                </a:spcBef>
                <a:spcAft>
                  <a:spcPts val="300"/>
                </a:spcAft>
              </a:pP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[Internet WEB Zone]</a:t>
              </a:r>
            </a:p>
          </p:txBody>
        </p:sp>
      </p:grpSp>
      <p:sp>
        <p:nvSpPr>
          <p:cNvPr id="721" name="TextBox 720"/>
          <p:cNvSpPr txBox="1"/>
          <p:nvPr/>
        </p:nvSpPr>
        <p:spPr>
          <a:xfrm>
            <a:off x="7074364" y="1645239"/>
            <a:ext cx="1470370" cy="44592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66700" indent="-266700"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endParaRPr lang="ko-KR" altLang="en-US" sz="1200" b="1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grpSp>
        <p:nvGrpSpPr>
          <p:cNvPr id="723" name="그룹 722"/>
          <p:cNvGrpSpPr/>
          <p:nvPr/>
        </p:nvGrpSpPr>
        <p:grpSpPr>
          <a:xfrm>
            <a:off x="7048133" y="3755754"/>
            <a:ext cx="1512000" cy="279709"/>
            <a:chOff x="7609569" y="4489079"/>
            <a:chExt cx="1512000" cy="279709"/>
          </a:xfrm>
        </p:grpSpPr>
        <p:cxnSp>
          <p:nvCxnSpPr>
            <p:cNvPr id="724" name="직선 연결선 723"/>
            <p:cNvCxnSpPr/>
            <p:nvPr/>
          </p:nvCxnSpPr>
          <p:spPr>
            <a:xfrm>
              <a:off x="7609569" y="4768788"/>
              <a:ext cx="1512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5" name="TextBox 724"/>
            <p:cNvSpPr txBox="1"/>
            <p:nvPr/>
          </p:nvSpPr>
          <p:spPr>
            <a:xfrm>
              <a:off x="7717569" y="4489079"/>
              <a:ext cx="1296000" cy="2519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 latinLnBrk="0">
                <a:lnSpc>
                  <a:spcPct val="120000"/>
                </a:lnSpc>
                <a:spcBef>
                  <a:spcPts val="600"/>
                </a:spcBef>
                <a:spcAft>
                  <a:spcPts val="300"/>
                </a:spcAft>
              </a:pP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[WAS &amp; DB &amp; PaaS Zone]</a:t>
              </a:r>
            </a:p>
          </p:txBody>
        </p:sp>
      </p:grpSp>
      <p:sp>
        <p:nvSpPr>
          <p:cNvPr id="726" name="TextBox 725"/>
          <p:cNvSpPr txBox="1"/>
          <p:nvPr/>
        </p:nvSpPr>
        <p:spPr>
          <a:xfrm>
            <a:off x="7068948" y="3987845"/>
            <a:ext cx="1470370" cy="44592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66700" indent="-266700"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endParaRPr lang="ko-KR" altLang="en-US" sz="1200" b="1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727" name="TextBox 726"/>
          <p:cNvSpPr txBox="1"/>
          <p:nvPr/>
        </p:nvSpPr>
        <p:spPr>
          <a:xfrm>
            <a:off x="6196186" y="4147526"/>
            <a:ext cx="3215894" cy="165773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WEB/WAS/DB/PaaS Zone</a:t>
            </a:r>
            <a:r>
              <a:rPr lang="ko-KR" altLang="en-US" sz="1100" dirty="0">
                <a:solidFill>
                  <a:prstClr val="black"/>
                </a:solidFill>
              </a:rPr>
              <a:t>으로 분리를 </a:t>
            </a:r>
            <a:r>
              <a:rPr lang="en-US" altLang="ko-KR" sz="1100" dirty="0">
                <a:solidFill>
                  <a:prstClr val="black"/>
                </a:solidFill>
              </a:rPr>
              <a:t>Virtual Network </a:t>
            </a:r>
            <a:r>
              <a:rPr lang="ko-KR" altLang="en-US" sz="1100" dirty="0">
                <a:solidFill>
                  <a:prstClr val="black"/>
                </a:solidFill>
              </a:rPr>
              <a:t>하단에</a:t>
            </a:r>
            <a:r>
              <a:rPr lang="en-US" altLang="ko-KR" sz="1100" dirty="0">
                <a:solidFill>
                  <a:prstClr val="black"/>
                </a:solidFill>
              </a:rPr>
              <a:t> Subnet</a:t>
            </a:r>
            <a:r>
              <a:rPr lang="ko-KR" altLang="en-US" sz="1100" dirty="0">
                <a:solidFill>
                  <a:prstClr val="black"/>
                </a:solidFill>
              </a:rPr>
              <a:t>을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나누어 구성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각 </a:t>
            </a:r>
            <a:r>
              <a:rPr lang="en-US" altLang="ko-KR" sz="1100" dirty="0">
                <a:solidFill>
                  <a:prstClr val="black"/>
                </a:solidFill>
              </a:rPr>
              <a:t>Zone</a:t>
            </a:r>
            <a:r>
              <a:rPr lang="ko-KR" altLang="en-US" sz="1100" dirty="0">
                <a:solidFill>
                  <a:prstClr val="black"/>
                </a:solidFill>
              </a:rPr>
              <a:t>간 보안 강화를 위해</a:t>
            </a:r>
            <a:r>
              <a:rPr lang="en-US" altLang="ko-KR" sz="1100" dirty="0">
                <a:solidFill>
                  <a:prstClr val="black"/>
                </a:solidFill>
              </a:rPr>
              <a:t> NSG </a:t>
            </a:r>
            <a:r>
              <a:rPr lang="ko-KR" altLang="en-US" sz="1100" dirty="0">
                <a:solidFill>
                  <a:prstClr val="black"/>
                </a:solidFill>
              </a:rPr>
              <a:t>구성</a:t>
            </a:r>
            <a:br>
              <a:rPr lang="en-US" altLang="ko-KR" sz="1100" dirty="0">
                <a:solidFill>
                  <a:prstClr val="black"/>
                </a:solidFill>
              </a:rPr>
            </a:br>
            <a:r>
              <a:rPr lang="en-US" altLang="ko-KR" sz="1100" dirty="0">
                <a:solidFill>
                  <a:prstClr val="black"/>
                </a:solidFill>
              </a:rPr>
              <a:t>(Network Security Group)</a:t>
            </a: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WAS </a:t>
            </a:r>
            <a:r>
              <a:rPr lang="ko-KR" altLang="en-US" sz="1100" dirty="0">
                <a:solidFill>
                  <a:prstClr val="black"/>
                </a:solidFill>
              </a:rPr>
              <a:t>서버의 </a:t>
            </a:r>
            <a:r>
              <a:rPr lang="en-US" altLang="ko-KR" sz="1100" dirty="0">
                <a:solidFill>
                  <a:prstClr val="black"/>
                </a:solidFill>
              </a:rPr>
              <a:t>SLB</a:t>
            </a:r>
            <a:r>
              <a:rPr lang="ko-KR" altLang="en-US" sz="1100" dirty="0">
                <a:solidFill>
                  <a:prstClr val="black"/>
                </a:solidFill>
              </a:rPr>
              <a:t>를 위해 </a:t>
            </a:r>
            <a:r>
              <a:rPr lang="en-US" altLang="ko-KR" sz="1100" dirty="0">
                <a:solidFill>
                  <a:prstClr val="black"/>
                </a:solidFill>
              </a:rPr>
              <a:t>Application Gateway</a:t>
            </a:r>
            <a:r>
              <a:rPr lang="ko-KR" altLang="en-US" sz="1100" dirty="0">
                <a:solidFill>
                  <a:prstClr val="black"/>
                </a:solidFill>
              </a:rPr>
              <a:t>나 </a:t>
            </a:r>
            <a:r>
              <a:rPr lang="en-US" altLang="ko-KR" sz="1100" dirty="0">
                <a:solidFill>
                  <a:prstClr val="black"/>
                </a:solidFill>
              </a:rPr>
              <a:t>Load Balancer </a:t>
            </a:r>
            <a:r>
              <a:rPr lang="ko-KR" altLang="en-US" sz="1100" dirty="0">
                <a:solidFill>
                  <a:prstClr val="black"/>
                </a:solidFill>
              </a:rPr>
              <a:t>구성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동일 </a:t>
            </a:r>
            <a:r>
              <a:rPr lang="en-US" altLang="ko-KR" sz="1100" dirty="0">
                <a:solidFill>
                  <a:prstClr val="black"/>
                </a:solidFill>
              </a:rPr>
              <a:t>Virtual Network </a:t>
            </a:r>
            <a:r>
              <a:rPr lang="ko-KR" altLang="en-US" sz="1100" dirty="0">
                <a:solidFill>
                  <a:prstClr val="black"/>
                </a:solidFill>
              </a:rPr>
              <a:t>내 </a:t>
            </a:r>
            <a:r>
              <a:rPr lang="en-US" altLang="ko-KR" sz="1100" dirty="0">
                <a:solidFill>
                  <a:prstClr val="black"/>
                </a:solidFill>
              </a:rPr>
              <a:t>Subnet</a:t>
            </a:r>
            <a:r>
              <a:rPr lang="ko-KR" altLang="en-US" sz="1100" dirty="0">
                <a:solidFill>
                  <a:prstClr val="black"/>
                </a:solidFill>
              </a:rPr>
              <a:t>간 통신 가능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cxnSp>
        <p:nvCxnSpPr>
          <p:cNvPr id="166" name="꺾인 연결선 15"/>
          <p:cNvCxnSpPr/>
          <p:nvPr/>
        </p:nvCxnSpPr>
        <p:spPr>
          <a:xfrm flipV="1">
            <a:off x="4318638" y="2927215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5"/>
          <p:cNvCxnSpPr/>
          <p:nvPr/>
        </p:nvCxnSpPr>
        <p:spPr>
          <a:xfrm>
            <a:off x="1268361" y="1750835"/>
            <a:ext cx="4760964" cy="1634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구름 167"/>
          <p:cNvSpPr/>
          <p:nvPr/>
        </p:nvSpPr>
        <p:spPr>
          <a:xfrm>
            <a:off x="655073" y="1412776"/>
            <a:ext cx="664689" cy="519004"/>
          </a:xfrm>
          <a:prstGeom prst="cloud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3792"/>
            <a:r>
              <a:rPr lang="en-US" altLang="ko-KR" sz="10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Internet</a:t>
            </a:r>
            <a:endParaRPr lang="ko-KR" altLang="en-US" sz="1000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71" name="꺾인 연결선 15"/>
          <p:cNvCxnSpPr/>
          <p:nvPr/>
        </p:nvCxnSpPr>
        <p:spPr>
          <a:xfrm flipH="1">
            <a:off x="4616246" y="2381250"/>
            <a:ext cx="3379" cy="555393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/>
          <p:cNvGrpSpPr/>
          <p:nvPr/>
        </p:nvGrpSpPr>
        <p:grpSpPr>
          <a:xfrm>
            <a:off x="4808984" y="2291261"/>
            <a:ext cx="332308" cy="108000"/>
            <a:chOff x="8049400" y="5987167"/>
            <a:chExt cx="504000" cy="144000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4" name="평행 사변형 173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5" name="평행 사변형 174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6" name="평행 사변형 175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7" name="평행 사변형 176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8" name="타원 177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4444110" y="2291261"/>
            <a:ext cx="332308" cy="108000"/>
            <a:chOff x="8049400" y="5987167"/>
            <a:chExt cx="504000" cy="144000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1" name="평행 사변형 180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2" name="평행 사변형 181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3" name="평행 사변형 182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4" name="평행 사변형 183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5" name="타원 184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87" name="직사각형 186"/>
          <p:cNvSpPr/>
          <p:nvPr/>
        </p:nvSpPr>
        <p:spPr>
          <a:xfrm>
            <a:off x="5252138" y="3620824"/>
            <a:ext cx="85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WAS Zone</a:t>
            </a:r>
          </a:p>
        </p:txBody>
      </p:sp>
      <p:sp>
        <p:nvSpPr>
          <p:cNvPr id="196" name="직사각형 195"/>
          <p:cNvSpPr/>
          <p:nvPr/>
        </p:nvSpPr>
        <p:spPr>
          <a:xfrm>
            <a:off x="4317467" y="3251656"/>
            <a:ext cx="365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ALB</a:t>
            </a:r>
          </a:p>
        </p:txBody>
      </p:sp>
      <p:cxnSp>
        <p:nvCxnSpPr>
          <p:cNvPr id="197" name="꺾인 연결선 15"/>
          <p:cNvCxnSpPr/>
          <p:nvPr/>
        </p:nvCxnSpPr>
        <p:spPr>
          <a:xfrm>
            <a:off x="4494566" y="3694149"/>
            <a:ext cx="1234" cy="211101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그룹 208"/>
          <p:cNvGrpSpPr/>
          <p:nvPr/>
        </p:nvGrpSpPr>
        <p:grpSpPr>
          <a:xfrm>
            <a:off x="1874982" y="2908852"/>
            <a:ext cx="262183" cy="279709"/>
            <a:chOff x="4253020" y="1667300"/>
            <a:chExt cx="234026" cy="234000"/>
          </a:xfrm>
        </p:grpSpPr>
        <p:sp>
          <p:nvSpPr>
            <p:cNvPr id="210" name="모서리가 둥근 직사각형 209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1" name="그룹 210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212" name="직선 화살표 연결선 211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화살표 연결선 212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화살표 연결선 213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화살표 연결선 214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6" name="그룹 215"/>
          <p:cNvGrpSpPr/>
          <p:nvPr/>
        </p:nvGrpSpPr>
        <p:grpSpPr>
          <a:xfrm>
            <a:off x="698820" y="2909335"/>
            <a:ext cx="271809" cy="271889"/>
            <a:chOff x="4671068" y="2132856"/>
            <a:chExt cx="234026" cy="234000"/>
          </a:xfrm>
        </p:grpSpPr>
        <p:sp>
          <p:nvSpPr>
            <p:cNvPr id="217" name="타원 216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8" name="그룹 217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222" name="직선 화살표 연결선 221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화살표 연결선 222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그룹 218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220" name="직선 화살표 연결선 219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화살표 연결선 220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4" name="그룹 223"/>
          <p:cNvGrpSpPr/>
          <p:nvPr/>
        </p:nvGrpSpPr>
        <p:grpSpPr>
          <a:xfrm>
            <a:off x="851220" y="2919968"/>
            <a:ext cx="271809" cy="271889"/>
            <a:chOff x="4671068" y="2132856"/>
            <a:chExt cx="234026" cy="234000"/>
          </a:xfrm>
        </p:grpSpPr>
        <p:sp>
          <p:nvSpPr>
            <p:cNvPr id="225" name="타원 224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6" name="그룹 225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230" name="직선 화살표 연결선 229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화살표 연결선 230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그룹 226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228" name="직선 화살표 연결선 227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화살표 연결선 228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2" name="그룹 231"/>
          <p:cNvGrpSpPr/>
          <p:nvPr/>
        </p:nvGrpSpPr>
        <p:grpSpPr>
          <a:xfrm>
            <a:off x="1429727" y="2900745"/>
            <a:ext cx="303542" cy="190305"/>
            <a:chOff x="1168575" y="1756813"/>
            <a:chExt cx="360677" cy="230982"/>
          </a:xfrm>
        </p:grpSpPr>
        <p:grpSp>
          <p:nvGrpSpPr>
            <p:cNvPr id="233" name="그룹 232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236" name="직사각형 235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4" name="자유형 233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5" name="자유형 234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1267914" y="2968920"/>
            <a:ext cx="303542" cy="190305"/>
            <a:chOff x="1168575" y="1756813"/>
            <a:chExt cx="360677" cy="230982"/>
          </a:xfrm>
        </p:grpSpPr>
        <p:grpSp>
          <p:nvGrpSpPr>
            <p:cNvPr id="242" name="그룹 241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245" name="직사각형 244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3" name="자유형 242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4" name="자유형 243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0" name="그룹 249"/>
          <p:cNvGrpSpPr/>
          <p:nvPr/>
        </p:nvGrpSpPr>
        <p:grpSpPr>
          <a:xfrm>
            <a:off x="2071075" y="2966328"/>
            <a:ext cx="262183" cy="279709"/>
            <a:chOff x="4253020" y="1667300"/>
            <a:chExt cx="234026" cy="234000"/>
          </a:xfrm>
        </p:grpSpPr>
        <p:sp>
          <p:nvSpPr>
            <p:cNvPr id="251" name="모서리가 둥근 직사각형 250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253" name="직선 화살표 연결선 252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화살표 연결선 253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화살표 연결선 254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화살표 연결선 255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7" name="직선 연결선 256"/>
          <p:cNvCxnSpPr/>
          <p:nvPr/>
        </p:nvCxnSpPr>
        <p:spPr bwMode="auto">
          <a:xfrm>
            <a:off x="1127599" y="3064777"/>
            <a:ext cx="25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직선 연결선 257"/>
          <p:cNvCxnSpPr/>
          <p:nvPr/>
        </p:nvCxnSpPr>
        <p:spPr bwMode="auto">
          <a:xfrm>
            <a:off x="1699962" y="3058643"/>
            <a:ext cx="18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9" name="TextBox 258"/>
          <p:cNvSpPr txBox="1"/>
          <p:nvPr/>
        </p:nvSpPr>
        <p:spPr>
          <a:xfrm>
            <a:off x="1272753" y="316640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방화벽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VPN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602347" y="3182668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스위치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519648" y="2484929"/>
            <a:ext cx="1944216" cy="9892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520025" y="2487369"/>
            <a:ext cx="455243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관계사</a:t>
            </a:r>
          </a:p>
        </p:txBody>
      </p:sp>
      <p:grpSp>
        <p:nvGrpSpPr>
          <p:cNvPr id="263" name="그룹 262"/>
          <p:cNvGrpSpPr/>
          <p:nvPr/>
        </p:nvGrpSpPr>
        <p:grpSpPr>
          <a:xfrm>
            <a:off x="1927951" y="2535322"/>
            <a:ext cx="426371" cy="287079"/>
            <a:chOff x="5957351" y="3614225"/>
            <a:chExt cx="426371" cy="287079"/>
          </a:xfrm>
        </p:grpSpPr>
        <p:grpSp>
          <p:nvGrpSpPr>
            <p:cNvPr id="264" name="그룹 263"/>
            <p:cNvGrpSpPr/>
            <p:nvPr/>
          </p:nvGrpSpPr>
          <p:grpSpPr>
            <a:xfrm>
              <a:off x="5957351" y="3614225"/>
              <a:ext cx="426371" cy="123495"/>
              <a:chOff x="7448439" y="5987167"/>
              <a:chExt cx="504000" cy="144000"/>
            </a:xfrm>
          </p:grpSpPr>
          <p:sp>
            <p:nvSpPr>
              <p:cNvPr id="272" name="모서리가 둥근 직사각형 271"/>
              <p:cNvSpPr/>
              <p:nvPr/>
            </p:nvSpPr>
            <p:spPr>
              <a:xfrm>
                <a:off x="7448439" y="5987167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평행 사변형 272"/>
              <p:cNvSpPr/>
              <p:nvPr/>
            </p:nvSpPr>
            <p:spPr>
              <a:xfrm>
                <a:off x="749144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평행 사변형 273"/>
              <p:cNvSpPr/>
              <p:nvPr/>
            </p:nvSpPr>
            <p:spPr>
              <a:xfrm>
                <a:off x="7605643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평행 사변형 274"/>
              <p:cNvSpPr/>
              <p:nvPr/>
            </p:nvSpPr>
            <p:spPr>
              <a:xfrm>
                <a:off x="7548546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평행 사변형 275"/>
              <p:cNvSpPr/>
              <p:nvPr/>
            </p:nvSpPr>
            <p:spPr>
              <a:xfrm>
                <a:off x="766273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타원 276"/>
              <p:cNvSpPr>
                <a:spLocks noChangeAspect="1"/>
              </p:cNvSpPr>
              <p:nvPr/>
            </p:nvSpPr>
            <p:spPr>
              <a:xfrm>
                <a:off x="7866850" y="6037567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5" name="그룹 264"/>
            <p:cNvGrpSpPr/>
            <p:nvPr/>
          </p:nvGrpSpPr>
          <p:grpSpPr>
            <a:xfrm>
              <a:off x="5957351" y="3777809"/>
              <a:ext cx="426371" cy="123495"/>
              <a:chOff x="7448439" y="6168142"/>
              <a:chExt cx="504000" cy="144000"/>
            </a:xfrm>
          </p:grpSpPr>
          <p:sp>
            <p:nvSpPr>
              <p:cNvPr id="266" name="모서리가 둥근 직사각형 265"/>
              <p:cNvSpPr/>
              <p:nvPr/>
            </p:nvSpPr>
            <p:spPr>
              <a:xfrm>
                <a:off x="7448439" y="6168142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평행 사변형 266"/>
              <p:cNvSpPr/>
              <p:nvPr/>
            </p:nvSpPr>
            <p:spPr>
              <a:xfrm>
                <a:off x="749144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평행 사변형 267"/>
              <p:cNvSpPr/>
              <p:nvPr/>
            </p:nvSpPr>
            <p:spPr>
              <a:xfrm>
                <a:off x="7605643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평행 사변형 268"/>
              <p:cNvSpPr/>
              <p:nvPr/>
            </p:nvSpPr>
            <p:spPr>
              <a:xfrm>
                <a:off x="7548546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평행 사변형 269"/>
              <p:cNvSpPr/>
              <p:nvPr/>
            </p:nvSpPr>
            <p:spPr>
              <a:xfrm>
                <a:off x="766273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타원 270"/>
              <p:cNvSpPr>
                <a:spLocks noChangeAspect="1"/>
              </p:cNvSpPr>
              <p:nvPr/>
            </p:nvSpPr>
            <p:spPr>
              <a:xfrm>
                <a:off x="7866850" y="6218542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8" name="TextBox 78"/>
          <p:cNvSpPr txBox="1">
            <a:spLocks noChangeArrowheads="1"/>
          </p:cNvSpPr>
          <p:nvPr/>
        </p:nvSpPr>
        <p:spPr bwMode="auto">
          <a:xfrm>
            <a:off x="1328076" y="2572662"/>
            <a:ext cx="67403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연동 시스템</a:t>
            </a: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cxnSp>
        <p:nvCxnSpPr>
          <p:cNvPr id="279" name="꺾인 연결선 15"/>
          <p:cNvCxnSpPr/>
          <p:nvPr/>
        </p:nvCxnSpPr>
        <p:spPr>
          <a:xfrm>
            <a:off x="4617403" y="1745791"/>
            <a:ext cx="2222" cy="549734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/>
          <p:nvPr/>
        </p:nvCxnSpPr>
        <p:spPr bwMode="auto">
          <a:xfrm flipV="1">
            <a:off x="971550" y="3152775"/>
            <a:ext cx="0" cy="1657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7" name="직선 연결선 286"/>
          <p:cNvCxnSpPr/>
          <p:nvPr/>
        </p:nvCxnSpPr>
        <p:spPr bwMode="auto">
          <a:xfrm flipH="1">
            <a:off x="971551" y="4843073"/>
            <a:ext cx="174307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8" name="구름 287"/>
          <p:cNvSpPr/>
          <p:nvPr/>
        </p:nvSpPr>
        <p:spPr>
          <a:xfrm>
            <a:off x="2405445" y="4574046"/>
            <a:ext cx="664689" cy="519004"/>
          </a:xfrm>
          <a:prstGeom prst="cloud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3792"/>
            <a:r>
              <a:rPr lang="en-US" altLang="ko-KR" sz="10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Azure</a:t>
            </a:r>
          </a:p>
          <a:p>
            <a:pPr algn="ctr" defTabSz="913792"/>
            <a:r>
              <a:rPr lang="en-US" altLang="ko-KR" sz="10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Cloud</a:t>
            </a:r>
            <a:endParaRPr lang="ko-KR" altLang="en-US" sz="1000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289" name="그룹 288"/>
          <p:cNvGrpSpPr/>
          <p:nvPr/>
        </p:nvGrpSpPr>
        <p:grpSpPr>
          <a:xfrm>
            <a:off x="2286764" y="4711750"/>
            <a:ext cx="212239" cy="229926"/>
            <a:chOff x="2515364" y="4217410"/>
            <a:chExt cx="212239" cy="229926"/>
          </a:xfrm>
        </p:grpSpPr>
        <p:sp>
          <p:nvSpPr>
            <p:cNvPr id="290" name="타원 289"/>
            <p:cNvSpPr/>
            <p:nvPr/>
          </p:nvSpPr>
          <p:spPr>
            <a:xfrm>
              <a:off x="2515364" y="4217410"/>
              <a:ext cx="212239" cy="2299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291" name="직선 연결선 290"/>
            <p:cNvCxnSpPr>
              <a:stCxn id="290" idx="5"/>
              <a:endCxn id="290" idx="1"/>
            </p:cNvCxnSpPr>
            <p:nvPr/>
          </p:nvCxnSpPr>
          <p:spPr>
            <a:xfrm flipH="1" flipV="1">
              <a:off x="2546444" y="4251082"/>
              <a:ext cx="150076" cy="16258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92" name="직선 연결선 291"/>
            <p:cNvCxnSpPr>
              <a:stCxn id="290" idx="7"/>
              <a:endCxn id="290" idx="3"/>
            </p:cNvCxnSpPr>
            <p:nvPr/>
          </p:nvCxnSpPr>
          <p:spPr>
            <a:xfrm flipH="1">
              <a:off x="2546444" y="4251082"/>
              <a:ext cx="150076" cy="16258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grpSp>
        <p:nvGrpSpPr>
          <p:cNvPr id="293" name="그룹 292"/>
          <p:cNvGrpSpPr/>
          <p:nvPr/>
        </p:nvGrpSpPr>
        <p:grpSpPr>
          <a:xfrm>
            <a:off x="2926656" y="4603622"/>
            <a:ext cx="212239" cy="229926"/>
            <a:chOff x="2515364" y="4217410"/>
            <a:chExt cx="212239" cy="229926"/>
          </a:xfrm>
        </p:grpSpPr>
        <p:sp>
          <p:nvSpPr>
            <p:cNvPr id="294" name="타원 293"/>
            <p:cNvSpPr/>
            <p:nvPr/>
          </p:nvSpPr>
          <p:spPr>
            <a:xfrm>
              <a:off x="2515364" y="4217410"/>
              <a:ext cx="212239" cy="2299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295" name="직선 연결선 294"/>
            <p:cNvCxnSpPr>
              <a:stCxn id="294" idx="5"/>
              <a:endCxn id="294" idx="1"/>
            </p:cNvCxnSpPr>
            <p:nvPr/>
          </p:nvCxnSpPr>
          <p:spPr>
            <a:xfrm flipH="1" flipV="1">
              <a:off x="2546444" y="4251082"/>
              <a:ext cx="150076" cy="16258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96" name="직선 연결선 295"/>
            <p:cNvCxnSpPr>
              <a:stCxn id="294" idx="7"/>
              <a:endCxn id="294" idx="3"/>
            </p:cNvCxnSpPr>
            <p:nvPr/>
          </p:nvCxnSpPr>
          <p:spPr>
            <a:xfrm flipH="1">
              <a:off x="2546444" y="4251082"/>
              <a:ext cx="150076" cy="16258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sp>
        <p:nvSpPr>
          <p:cNvPr id="305" name="직사각형 304"/>
          <p:cNvSpPr/>
          <p:nvPr/>
        </p:nvSpPr>
        <p:spPr>
          <a:xfrm>
            <a:off x="1309876" y="4838177"/>
            <a:ext cx="1058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</a:rPr>
              <a:t>KINX or </a:t>
            </a:r>
            <a:r>
              <a:rPr kumimoji="1" lang="ko-KR" altLang="en-US" sz="1200" b="1" i="1" dirty="0">
                <a:solidFill>
                  <a:srgbClr val="000000"/>
                </a:solidFill>
                <a:latin typeface="Cambria" panose="02040503050406030204" pitchFamily="18" charset="0"/>
              </a:rPr>
              <a:t>세종</a:t>
            </a:r>
            <a:endParaRPr kumimoji="1" lang="en-US" altLang="ko-KR" sz="1200" b="1" i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16" name="직사각형 315"/>
          <p:cNvSpPr/>
          <p:nvPr/>
        </p:nvSpPr>
        <p:spPr>
          <a:xfrm>
            <a:off x="4650728" y="1422597"/>
            <a:ext cx="1478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Internet WEB Zone</a:t>
            </a:r>
          </a:p>
        </p:txBody>
      </p:sp>
      <p:sp>
        <p:nvSpPr>
          <p:cNvPr id="319" name="직사각형 318"/>
          <p:cNvSpPr/>
          <p:nvPr/>
        </p:nvSpPr>
        <p:spPr>
          <a:xfrm>
            <a:off x="514740" y="4489482"/>
            <a:ext cx="753174" cy="81172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15118" y="4491922"/>
            <a:ext cx="39874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판교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센터</a:t>
            </a:r>
          </a:p>
        </p:txBody>
      </p:sp>
      <p:grpSp>
        <p:nvGrpSpPr>
          <p:cNvPr id="321" name="그룹 320"/>
          <p:cNvGrpSpPr/>
          <p:nvPr/>
        </p:nvGrpSpPr>
        <p:grpSpPr>
          <a:xfrm>
            <a:off x="793056" y="4784021"/>
            <a:ext cx="271809" cy="271889"/>
            <a:chOff x="4671068" y="2132856"/>
            <a:chExt cx="234026" cy="234000"/>
          </a:xfrm>
        </p:grpSpPr>
        <p:sp>
          <p:nvSpPr>
            <p:cNvPr id="322" name="타원 321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23" name="그룹 322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327" name="직선 화살표 연결선 326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직선 화살표 연결선 327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그룹 323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325" name="직선 화살표 연결선 324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직선 화살표 연결선 325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9" name="그룹 328"/>
          <p:cNvGrpSpPr/>
          <p:nvPr/>
        </p:nvGrpSpPr>
        <p:grpSpPr>
          <a:xfrm>
            <a:off x="945456" y="4794654"/>
            <a:ext cx="271809" cy="271889"/>
            <a:chOff x="4671068" y="2132856"/>
            <a:chExt cx="234026" cy="234000"/>
          </a:xfrm>
        </p:grpSpPr>
        <p:sp>
          <p:nvSpPr>
            <p:cNvPr id="330" name="타원 329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31" name="그룹 330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335" name="직선 화살표 연결선 334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화살표 연결선 335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그룹 331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333" name="직선 화살표 연결선 332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화살표 연결선 333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7" name="TextBox 336"/>
          <p:cNvSpPr txBox="1"/>
          <p:nvPr/>
        </p:nvSpPr>
        <p:spPr>
          <a:xfrm>
            <a:off x="777952" y="5036086"/>
            <a:ext cx="4555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Router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" name="직사각형 337"/>
          <p:cNvSpPr/>
          <p:nvPr/>
        </p:nvSpPr>
        <p:spPr>
          <a:xfrm>
            <a:off x="935414" y="3871418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전용회선</a:t>
            </a:r>
            <a:endParaRPr kumimoji="1" lang="en-US" altLang="ko-KR" sz="1100" b="1" dirty="0">
              <a:solidFill>
                <a:srgbClr val="00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345" name="그룹 344"/>
          <p:cNvGrpSpPr/>
          <p:nvPr/>
        </p:nvGrpSpPr>
        <p:grpSpPr>
          <a:xfrm>
            <a:off x="5700475" y="2276872"/>
            <a:ext cx="332308" cy="108000"/>
            <a:chOff x="8049400" y="5987167"/>
            <a:chExt cx="504000" cy="144000"/>
          </a:xfrm>
        </p:grpSpPr>
        <p:sp>
          <p:nvSpPr>
            <p:cNvPr id="346" name="모서리가 둥근 직사각형 345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47" name="평행 사변형 346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48" name="평행 사변형 347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49" name="평행 사변형 348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0" name="평행 사변형 349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1" name="타원 350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2" name="그룹 351"/>
          <p:cNvGrpSpPr/>
          <p:nvPr/>
        </p:nvGrpSpPr>
        <p:grpSpPr>
          <a:xfrm>
            <a:off x="5313040" y="2281833"/>
            <a:ext cx="332308" cy="108000"/>
            <a:chOff x="8049400" y="5987167"/>
            <a:chExt cx="504000" cy="144000"/>
          </a:xfrm>
        </p:grpSpPr>
        <p:sp>
          <p:nvSpPr>
            <p:cNvPr id="353" name="모서리가 둥근 직사각형 352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4" name="평행 사변형 353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5" name="평행 사변형 354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6" name="평행 사변형 355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7" name="평행 사변형 356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8" name="타원 357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369" name="직사각형 368"/>
          <p:cNvSpPr/>
          <p:nvPr/>
        </p:nvSpPr>
        <p:spPr>
          <a:xfrm>
            <a:off x="3043452" y="1866310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Application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Gateway</a:t>
            </a:r>
          </a:p>
        </p:txBody>
      </p:sp>
      <p:grpSp>
        <p:nvGrpSpPr>
          <p:cNvPr id="373" name="그룹 372"/>
          <p:cNvGrpSpPr/>
          <p:nvPr/>
        </p:nvGrpSpPr>
        <p:grpSpPr>
          <a:xfrm>
            <a:off x="4913649" y="4097459"/>
            <a:ext cx="332308" cy="108000"/>
            <a:chOff x="8049400" y="5987167"/>
            <a:chExt cx="504000" cy="144000"/>
          </a:xfrm>
        </p:grpSpPr>
        <p:sp>
          <p:nvSpPr>
            <p:cNvPr id="374" name="모서리가 둥근 직사각형 373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5" name="평행 사변형 374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6" name="평행 사변형 375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7" name="평행 사변형 376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8" name="평행 사변형 377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9" name="타원 378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0" name="그룹 379"/>
          <p:cNvGrpSpPr/>
          <p:nvPr/>
        </p:nvGrpSpPr>
        <p:grpSpPr>
          <a:xfrm>
            <a:off x="4472575" y="4097459"/>
            <a:ext cx="332308" cy="108000"/>
            <a:chOff x="8049400" y="5987167"/>
            <a:chExt cx="504000" cy="144000"/>
          </a:xfrm>
        </p:grpSpPr>
        <p:sp>
          <p:nvSpPr>
            <p:cNvPr id="381" name="모서리가 둥근 직사각형 380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2" name="평행 사변형 381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3" name="평행 사변형 382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4" name="평행 사변형 383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5" name="평행 사변형 384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6" name="타원 385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7" name="그룹 386"/>
          <p:cNvGrpSpPr/>
          <p:nvPr/>
        </p:nvGrpSpPr>
        <p:grpSpPr>
          <a:xfrm>
            <a:off x="5341505" y="4088031"/>
            <a:ext cx="332308" cy="108000"/>
            <a:chOff x="8049400" y="5987167"/>
            <a:chExt cx="504000" cy="144000"/>
          </a:xfrm>
        </p:grpSpPr>
        <p:sp>
          <p:nvSpPr>
            <p:cNvPr id="388" name="모서리가 둥근 직사각형 387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9" name="평행 사변형 388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0" name="평행 사변형 389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1" name="평행 사변형 390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2" name="평행 사변형 391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3" name="타원 392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97" name="꺾인 연결선 15"/>
          <p:cNvCxnSpPr/>
          <p:nvPr/>
        </p:nvCxnSpPr>
        <p:spPr>
          <a:xfrm flipH="1">
            <a:off x="4949711" y="2381120"/>
            <a:ext cx="3379" cy="555393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꺾인 연결선 15"/>
          <p:cNvCxnSpPr/>
          <p:nvPr/>
        </p:nvCxnSpPr>
        <p:spPr>
          <a:xfrm>
            <a:off x="4950868" y="1745661"/>
            <a:ext cx="2222" cy="549734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꺾인 연결선 15"/>
          <p:cNvCxnSpPr/>
          <p:nvPr/>
        </p:nvCxnSpPr>
        <p:spPr>
          <a:xfrm flipH="1">
            <a:off x="5491990" y="2371391"/>
            <a:ext cx="3379" cy="555393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꺾인 연결선 15"/>
          <p:cNvCxnSpPr/>
          <p:nvPr/>
        </p:nvCxnSpPr>
        <p:spPr>
          <a:xfrm>
            <a:off x="5493147" y="1735932"/>
            <a:ext cx="2222" cy="549734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꺾인 연결선 15"/>
          <p:cNvCxnSpPr/>
          <p:nvPr/>
        </p:nvCxnSpPr>
        <p:spPr>
          <a:xfrm flipH="1">
            <a:off x="5852830" y="2371391"/>
            <a:ext cx="3379" cy="555393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꺾인 연결선 15"/>
          <p:cNvCxnSpPr/>
          <p:nvPr/>
        </p:nvCxnSpPr>
        <p:spPr>
          <a:xfrm>
            <a:off x="5853987" y="1735932"/>
            <a:ext cx="2222" cy="549734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/>
          <p:cNvGrpSpPr/>
          <p:nvPr/>
        </p:nvGrpSpPr>
        <p:grpSpPr>
          <a:xfrm>
            <a:off x="4938821" y="4986105"/>
            <a:ext cx="332308" cy="108000"/>
            <a:chOff x="8049400" y="5987167"/>
            <a:chExt cx="504000" cy="144000"/>
          </a:xfrm>
        </p:grpSpPr>
        <p:sp>
          <p:nvSpPr>
            <p:cNvPr id="404" name="모서리가 둥근 직사각형 403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5" name="평행 사변형 404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6" name="평행 사변형 405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7" name="평행 사변형 406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8" name="평행 사변형 407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9" name="타원 408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4497747" y="4986105"/>
            <a:ext cx="332308" cy="108000"/>
            <a:chOff x="8049400" y="5987167"/>
            <a:chExt cx="504000" cy="144000"/>
          </a:xfrm>
        </p:grpSpPr>
        <p:sp>
          <p:nvSpPr>
            <p:cNvPr id="411" name="모서리가 둥근 직사각형 410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2" name="평행 사변형 411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3" name="평행 사변형 412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4" name="평행 사변형 413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5" name="평행 사변형 414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6" name="타원 415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7" name="그룹 416"/>
          <p:cNvGrpSpPr/>
          <p:nvPr/>
        </p:nvGrpSpPr>
        <p:grpSpPr>
          <a:xfrm>
            <a:off x="5366677" y="4976677"/>
            <a:ext cx="332308" cy="108000"/>
            <a:chOff x="8049400" y="5987167"/>
            <a:chExt cx="504000" cy="144000"/>
          </a:xfrm>
        </p:grpSpPr>
        <p:sp>
          <p:nvSpPr>
            <p:cNvPr id="418" name="모서리가 둥근 직사각형 417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9" name="평행 사변형 418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0" name="평행 사변형 419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1" name="평행 사변형 420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2" name="평행 사변형 421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3" name="타원 422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4" name="그룹 423"/>
          <p:cNvGrpSpPr/>
          <p:nvPr/>
        </p:nvGrpSpPr>
        <p:grpSpPr>
          <a:xfrm>
            <a:off x="4941229" y="5913288"/>
            <a:ext cx="332308" cy="108000"/>
            <a:chOff x="8049400" y="5987167"/>
            <a:chExt cx="504000" cy="144000"/>
          </a:xfrm>
        </p:grpSpPr>
        <p:sp>
          <p:nvSpPr>
            <p:cNvPr id="425" name="모서리가 둥근 직사각형 424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6" name="평행 사변형 425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7" name="평행 사변형 426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8" name="평행 사변형 427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9" name="평행 사변형 428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0" name="타원 429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1" name="그룹 430"/>
          <p:cNvGrpSpPr/>
          <p:nvPr/>
        </p:nvGrpSpPr>
        <p:grpSpPr>
          <a:xfrm>
            <a:off x="4500155" y="5913288"/>
            <a:ext cx="332308" cy="108000"/>
            <a:chOff x="8049400" y="5987167"/>
            <a:chExt cx="504000" cy="144000"/>
          </a:xfrm>
        </p:grpSpPr>
        <p:sp>
          <p:nvSpPr>
            <p:cNvPr id="432" name="모서리가 둥근 직사각형 431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3" name="평행 사변형 432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4" name="평행 사변형 433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5" name="평행 사변형 434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6" name="평행 사변형 435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7" name="타원 436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8" name="그룹 437"/>
          <p:cNvGrpSpPr/>
          <p:nvPr/>
        </p:nvGrpSpPr>
        <p:grpSpPr>
          <a:xfrm>
            <a:off x="5369085" y="5903860"/>
            <a:ext cx="332308" cy="108000"/>
            <a:chOff x="8049400" y="5987167"/>
            <a:chExt cx="504000" cy="144000"/>
          </a:xfrm>
        </p:grpSpPr>
        <p:sp>
          <p:nvSpPr>
            <p:cNvPr id="439" name="모서리가 둥근 직사각형 438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0" name="평행 사변형 439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1" name="평행 사변형 440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2" name="평행 사변형 441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3" name="평행 사변형 442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4" name="타원 443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45" name="꺾인 연결선 15"/>
          <p:cNvCxnSpPr/>
          <p:nvPr/>
        </p:nvCxnSpPr>
        <p:spPr>
          <a:xfrm flipV="1">
            <a:off x="4263341" y="3898911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꺾인 연결선 15"/>
          <p:cNvCxnSpPr/>
          <p:nvPr/>
        </p:nvCxnSpPr>
        <p:spPr>
          <a:xfrm>
            <a:off x="4638675" y="3905250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꺾인 연결선 15"/>
          <p:cNvCxnSpPr/>
          <p:nvPr/>
        </p:nvCxnSpPr>
        <p:spPr>
          <a:xfrm>
            <a:off x="5070278" y="3905250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꺾인 연결선 15"/>
          <p:cNvCxnSpPr/>
          <p:nvPr/>
        </p:nvCxnSpPr>
        <p:spPr>
          <a:xfrm>
            <a:off x="5499385" y="3886941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꺾인 연결선 15"/>
          <p:cNvCxnSpPr/>
          <p:nvPr/>
        </p:nvCxnSpPr>
        <p:spPr>
          <a:xfrm flipV="1">
            <a:off x="4282716" y="4794508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꺾인 연결선 15"/>
          <p:cNvCxnSpPr/>
          <p:nvPr/>
        </p:nvCxnSpPr>
        <p:spPr>
          <a:xfrm>
            <a:off x="4658050" y="4800847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꺾인 연결선 15"/>
          <p:cNvCxnSpPr/>
          <p:nvPr/>
        </p:nvCxnSpPr>
        <p:spPr>
          <a:xfrm>
            <a:off x="5089653" y="4800847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꺾인 연결선 15"/>
          <p:cNvCxnSpPr/>
          <p:nvPr/>
        </p:nvCxnSpPr>
        <p:spPr>
          <a:xfrm>
            <a:off x="5518760" y="4782538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꺾인 연결선 15"/>
          <p:cNvCxnSpPr/>
          <p:nvPr/>
        </p:nvCxnSpPr>
        <p:spPr>
          <a:xfrm flipV="1">
            <a:off x="4273904" y="5712834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꺾인 연결선 15"/>
          <p:cNvCxnSpPr/>
          <p:nvPr/>
        </p:nvCxnSpPr>
        <p:spPr>
          <a:xfrm>
            <a:off x="4649238" y="5719173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꺾인 연결선 15"/>
          <p:cNvCxnSpPr/>
          <p:nvPr/>
        </p:nvCxnSpPr>
        <p:spPr>
          <a:xfrm>
            <a:off x="5080841" y="5719173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꺾인 연결선 15"/>
          <p:cNvCxnSpPr/>
          <p:nvPr/>
        </p:nvCxnSpPr>
        <p:spPr>
          <a:xfrm>
            <a:off x="5509948" y="5700864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꺾인 연결선 15"/>
          <p:cNvCxnSpPr/>
          <p:nvPr/>
        </p:nvCxnSpPr>
        <p:spPr>
          <a:xfrm flipV="1">
            <a:off x="3729521" y="2926149"/>
            <a:ext cx="581948" cy="504257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꺾인 연결선 15"/>
          <p:cNvCxnSpPr/>
          <p:nvPr/>
        </p:nvCxnSpPr>
        <p:spPr>
          <a:xfrm>
            <a:off x="3729521" y="3430406"/>
            <a:ext cx="547660" cy="466249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꺾인 연결선 15"/>
          <p:cNvCxnSpPr/>
          <p:nvPr/>
        </p:nvCxnSpPr>
        <p:spPr>
          <a:xfrm>
            <a:off x="3729521" y="3430406"/>
            <a:ext cx="547204" cy="2294119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직사각형 479"/>
          <p:cNvSpPr/>
          <p:nvPr/>
        </p:nvSpPr>
        <p:spPr>
          <a:xfrm>
            <a:off x="5233480" y="4544822"/>
            <a:ext cx="752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DB Zone</a:t>
            </a:r>
          </a:p>
        </p:txBody>
      </p:sp>
      <p:sp>
        <p:nvSpPr>
          <p:cNvPr id="481" name="직사각형 480"/>
          <p:cNvSpPr/>
          <p:nvPr/>
        </p:nvSpPr>
        <p:spPr>
          <a:xfrm>
            <a:off x="5194929" y="5439265"/>
            <a:ext cx="8941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PaaS Zone</a:t>
            </a:r>
          </a:p>
        </p:txBody>
      </p:sp>
      <p:sp>
        <p:nvSpPr>
          <p:cNvPr id="485" name="TextBox 484"/>
          <p:cNvSpPr txBox="1"/>
          <p:nvPr/>
        </p:nvSpPr>
        <p:spPr>
          <a:xfrm>
            <a:off x="6196116" y="1650247"/>
            <a:ext cx="3215894" cy="131608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별도 방화벽 없이 </a:t>
            </a:r>
            <a:r>
              <a:rPr lang="en-US" altLang="ko-KR" sz="1100" dirty="0">
                <a:solidFill>
                  <a:prstClr val="black"/>
                </a:solidFill>
              </a:rPr>
              <a:t>Application Gateway</a:t>
            </a:r>
            <a:r>
              <a:rPr lang="ko-KR" altLang="en-US" sz="1100" dirty="0">
                <a:solidFill>
                  <a:prstClr val="black"/>
                </a:solidFill>
              </a:rPr>
              <a:t>와 </a:t>
            </a:r>
            <a:r>
              <a:rPr lang="en-US" altLang="ko-KR" sz="1100" dirty="0">
                <a:solidFill>
                  <a:prstClr val="black"/>
                </a:solidFill>
              </a:rPr>
              <a:t>Security Group</a:t>
            </a:r>
            <a:r>
              <a:rPr lang="ko-KR" altLang="en-US" sz="1100" dirty="0">
                <a:solidFill>
                  <a:prstClr val="black"/>
                </a:solidFill>
              </a:rPr>
              <a:t>으로 구성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Application Gateway</a:t>
            </a:r>
            <a:r>
              <a:rPr lang="ko-KR" altLang="en-US" sz="1100" dirty="0">
                <a:solidFill>
                  <a:prstClr val="black"/>
                </a:solidFill>
              </a:rPr>
              <a:t>에서 기본적인 </a:t>
            </a:r>
            <a:r>
              <a:rPr lang="en-US" altLang="ko-KR" sz="1100" dirty="0">
                <a:solidFill>
                  <a:prstClr val="black"/>
                </a:solidFill>
              </a:rPr>
              <a:t>SLB Logic </a:t>
            </a:r>
            <a:r>
              <a:rPr lang="ko-KR" altLang="en-US" sz="1100" dirty="0">
                <a:solidFill>
                  <a:prstClr val="black"/>
                </a:solidFill>
              </a:rPr>
              <a:t>구현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가능</a:t>
            </a:r>
            <a:br>
              <a:rPr lang="en-US" altLang="ko-KR" sz="1100" dirty="0">
                <a:solidFill>
                  <a:prstClr val="black"/>
                </a:solidFill>
              </a:rPr>
            </a:br>
            <a:r>
              <a:rPr lang="en-US" altLang="ko-KR" sz="1100" dirty="0">
                <a:solidFill>
                  <a:prstClr val="black"/>
                </a:solidFill>
                <a:sym typeface="Wingdings 2" panose="05020102010507070707" pitchFamily="18" charset="2"/>
              </a:rPr>
              <a:t></a:t>
            </a:r>
            <a:r>
              <a:rPr lang="en-US" altLang="ko-KR" sz="1100" dirty="0">
                <a:solidFill>
                  <a:prstClr val="black"/>
                </a:solidFill>
              </a:rPr>
              <a:t>AG </a:t>
            </a:r>
            <a:r>
              <a:rPr lang="ko-KR" altLang="en-US" sz="1100" dirty="0">
                <a:solidFill>
                  <a:prstClr val="black"/>
                </a:solidFill>
              </a:rPr>
              <a:t>하단에 </a:t>
            </a:r>
            <a:r>
              <a:rPr lang="en-US" altLang="ko-KR" sz="1100" dirty="0">
                <a:solidFill>
                  <a:prstClr val="black"/>
                </a:solidFill>
              </a:rPr>
              <a:t>LB </a:t>
            </a:r>
            <a:r>
              <a:rPr lang="ko-KR" altLang="en-US" sz="1100" dirty="0">
                <a:solidFill>
                  <a:prstClr val="black"/>
                </a:solidFill>
              </a:rPr>
              <a:t>추가 구성 가능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dirty="0"/>
              <a:t>Azure Managed Service(Application Gateway, Load </a:t>
            </a:r>
            <a:r>
              <a:rPr lang="en-US" altLang="ko-KR" sz="1100" dirty="0" err="1"/>
              <a:t>Balanacer</a:t>
            </a:r>
            <a:r>
              <a:rPr lang="en-US" altLang="ko-KR" sz="1100" dirty="0"/>
              <a:t>) </a:t>
            </a:r>
            <a:r>
              <a:rPr lang="ko-KR" altLang="en-US" sz="1100" dirty="0"/>
              <a:t>사용하지 않고 요구사항에 따라 </a:t>
            </a:r>
            <a:r>
              <a:rPr lang="en-US" altLang="ko-KR" sz="1100" dirty="0"/>
              <a:t>VPX </a:t>
            </a:r>
            <a:r>
              <a:rPr lang="ko-KR" altLang="en-US" sz="1100" dirty="0"/>
              <a:t>등 </a:t>
            </a:r>
            <a:r>
              <a:rPr lang="en-US" altLang="ko-KR" sz="1100" dirty="0"/>
              <a:t>BYOL License</a:t>
            </a:r>
            <a:r>
              <a:rPr lang="ko-KR" altLang="en-US" sz="1100" dirty="0"/>
              <a:t>로도 구성 가능</a:t>
            </a:r>
            <a:endParaRPr lang="en-US" altLang="ko-KR" sz="1100" dirty="0"/>
          </a:p>
        </p:txBody>
      </p:sp>
      <p:sp>
        <p:nvSpPr>
          <p:cNvPr id="486" name="직사각형 485"/>
          <p:cNvSpPr/>
          <p:nvPr/>
        </p:nvSpPr>
        <p:spPr>
          <a:xfrm>
            <a:off x="2871755" y="3239970"/>
            <a:ext cx="683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Express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Route</a:t>
            </a:r>
          </a:p>
        </p:txBody>
      </p:sp>
      <p:cxnSp>
        <p:nvCxnSpPr>
          <p:cNvPr id="504" name="꺾인 연결선 15"/>
          <p:cNvCxnSpPr/>
          <p:nvPr/>
        </p:nvCxnSpPr>
        <p:spPr>
          <a:xfrm>
            <a:off x="3729521" y="3430406"/>
            <a:ext cx="569533" cy="1378037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04" y="1591095"/>
            <a:ext cx="322747" cy="322747"/>
          </a:xfrm>
          <a:prstGeom prst="rect">
            <a:avLst/>
          </a:prstGeom>
        </p:spPr>
      </p:pic>
      <p:pic>
        <p:nvPicPr>
          <p:cNvPr id="281" name="그림 2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54" y="3207963"/>
            <a:ext cx="375622" cy="3756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53" y="1581297"/>
            <a:ext cx="340597" cy="340597"/>
          </a:xfrm>
          <a:prstGeom prst="rect">
            <a:avLst/>
          </a:prstGeom>
        </p:spPr>
      </p:pic>
      <p:sp>
        <p:nvSpPr>
          <p:cNvPr id="283" name="직사각형 282"/>
          <p:cNvSpPr/>
          <p:nvPr/>
        </p:nvSpPr>
        <p:spPr>
          <a:xfrm>
            <a:off x="3729058" y="1866741"/>
            <a:ext cx="691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Application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Security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Group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05" y="3515297"/>
            <a:ext cx="302425" cy="302425"/>
          </a:xfrm>
          <a:prstGeom prst="rect">
            <a:avLst/>
          </a:prstGeom>
        </p:spPr>
      </p:pic>
      <p:pic>
        <p:nvPicPr>
          <p:cNvPr id="285" name="그림 2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88" y="4016446"/>
            <a:ext cx="302425" cy="302425"/>
          </a:xfrm>
          <a:prstGeom prst="rect">
            <a:avLst/>
          </a:prstGeom>
        </p:spPr>
      </p:pic>
      <p:pic>
        <p:nvPicPr>
          <p:cNvPr id="297" name="그림 2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90" y="4676308"/>
            <a:ext cx="302425" cy="302425"/>
          </a:xfrm>
          <a:prstGeom prst="rect">
            <a:avLst/>
          </a:prstGeom>
        </p:spPr>
      </p:pic>
      <p:pic>
        <p:nvPicPr>
          <p:cNvPr id="298" name="그림 2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78" y="2991989"/>
            <a:ext cx="302425" cy="302425"/>
          </a:xfrm>
          <a:prstGeom prst="rect">
            <a:avLst/>
          </a:prstGeom>
        </p:spPr>
      </p:pic>
      <p:sp>
        <p:nvSpPr>
          <p:cNvPr id="299" name="직사각형 298"/>
          <p:cNvSpPr/>
          <p:nvPr/>
        </p:nvSpPr>
        <p:spPr>
          <a:xfrm>
            <a:off x="3440832" y="4653136"/>
            <a:ext cx="570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Network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Security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Group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0EDC08-BF82-4E7C-A8A7-0CB8426548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22" y="3443293"/>
            <a:ext cx="268021" cy="26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94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모서리가 둥근 직사각형 519"/>
          <p:cNvSpPr/>
          <p:nvPr/>
        </p:nvSpPr>
        <p:spPr bwMode="auto">
          <a:xfrm>
            <a:off x="4267717" y="4724400"/>
            <a:ext cx="1809749" cy="1752600"/>
          </a:xfrm>
          <a:prstGeom prst="roundRect">
            <a:avLst>
              <a:gd name="adj" fmla="val 3372"/>
            </a:avLst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none" lIns="0" tIns="0" rIns="0" bIns="0" rtlCol="0" anchor="t"/>
          <a:lstStyle/>
          <a:p>
            <a:pPr algn="ctr" defTabSz="913792" latinLnBrk="0"/>
            <a:endParaRPr lang="ko-KR" altLang="en-US" sz="11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80" name="모서리가 둥근 직사각형 279"/>
          <p:cNvSpPr/>
          <p:nvPr/>
        </p:nvSpPr>
        <p:spPr bwMode="auto">
          <a:xfrm>
            <a:off x="4276725" y="1390649"/>
            <a:ext cx="1809749" cy="3286126"/>
          </a:xfrm>
          <a:prstGeom prst="roundRect">
            <a:avLst>
              <a:gd name="adj" fmla="val 3372"/>
            </a:avLst>
          </a:prstGeom>
          <a:solidFill>
            <a:srgbClr val="FFFF66"/>
          </a:solidFill>
          <a:ln w="190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none" lIns="0" tIns="0" rIns="0" bIns="0" rtlCol="0" anchor="t"/>
          <a:lstStyle/>
          <a:p>
            <a:pPr algn="ctr" defTabSz="913792" latinLnBrk="0"/>
            <a:endParaRPr lang="ko-KR" altLang="en-US" sz="11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186" name="꺾인 연결선 15"/>
          <p:cNvCxnSpPr/>
          <p:nvPr/>
        </p:nvCxnSpPr>
        <p:spPr>
          <a:xfrm flipV="1">
            <a:off x="3267075" y="3590926"/>
            <a:ext cx="361950" cy="54210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IV. </a:t>
            </a:r>
            <a:r>
              <a:rPr lang="ko-KR" altLang="en-US" dirty="0">
                <a:ea typeface="Tahoma" panose="020B0604030504040204" pitchFamily="34" charset="0"/>
              </a:rPr>
              <a:t>표준 </a:t>
            </a:r>
            <a:r>
              <a:rPr lang="en-US" altLang="ko-KR" dirty="0">
                <a:ea typeface="Tahoma" panose="020B0604030504040204" pitchFamily="34" charset="0"/>
              </a:rPr>
              <a:t>Architecture </a:t>
            </a:r>
            <a:r>
              <a:rPr lang="ko-KR" altLang="en-US" dirty="0">
                <a:ea typeface="Tahoma" panose="020B0604030504040204" pitchFamily="34" charset="0"/>
              </a:rPr>
              <a:t>설계</a:t>
            </a:r>
            <a:endParaRPr lang="ko-KR" altLang="en-US" dirty="0">
              <a:ea typeface="+mn-ea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561512" y="6635529"/>
            <a:ext cx="344488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36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 bwMode="auto">
          <a:xfrm>
            <a:off x="4927198" y="158130"/>
            <a:ext cx="47063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3.Large-Sized Network[Case I]</a:t>
            </a:r>
            <a:endParaRPr lang="ko-KR" altLang="en-US" sz="1300" dirty="0">
              <a:ea typeface="+mn-ea"/>
            </a:endParaRPr>
          </a:p>
        </p:txBody>
      </p:sp>
      <p:sp>
        <p:nvSpPr>
          <p:cNvPr id="119" name="Text Placeholder 2"/>
          <p:cNvSpPr txBox="1">
            <a:spLocks/>
          </p:cNvSpPr>
          <p:nvPr/>
        </p:nvSpPr>
        <p:spPr>
          <a:xfrm>
            <a:off x="308098" y="661194"/>
            <a:ext cx="9325422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10G</a:t>
            </a:r>
            <a:r>
              <a:rPr lang="ko-KR" altLang="en-US" sz="1400" dirty="0">
                <a:latin typeface="+mj-ea"/>
                <a:ea typeface="+mj-ea"/>
              </a:rPr>
              <a:t>급의 인터넷 </a:t>
            </a:r>
            <a:r>
              <a:rPr lang="en-US" altLang="ko-KR" sz="1400" dirty="0">
                <a:latin typeface="+mj-ea"/>
                <a:ea typeface="+mj-ea"/>
              </a:rPr>
              <a:t>&amp; </a:t>
            </a:r>
            <a:r>
              <a:rPr lang="ko-KR" altLang="en-US" sz="1400" dirty="0">
                <a:latin typeface="+mj-ea"/>
                <a:ea typeface="+mj-ea"/>
              </a:rPr>
              <a:t>내부 트래픽 필요</a:t>
            </a:r>
            <a:r>
              <a:rPr lang="en-US" altLang="ko-KR" sz="1400" dirty="0">
                <a:latin typeface="+mj-ea"/>
                <a:ea typeface="+mj-ea"/>
              </a:rPr>
              <a:t>, IaaS &amp; PaaS </a:t>
            </a:r>
            <a:r>
              <a:rPr lang="ko-KR" altLang="en-US" sz="1400" dirty="0">
                <a:latin typeface="+mj-ea"/>
                <a:ea typeface="+mj-ea"/>
              </a:rPr>
              <a:t>및 개발 영역까지 혼합 구성된 대용량 </a:t>
            </a:r>
            <a:r>
              <a:rPr lang="en-US" altLang="ko-KR" sz="1400" dirty="0">
                <a:latin typeface="+mj-ea"/>
                <a:ea typeface="+mj-ea"/>
              </a:rPr>
              <a:t>Cloud Network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715" name="직사각형 714"/>
          <p:cNvSpPr/>
          <p:nvPr/>
        </p:nvSpPr>
        <p:spPr>
          <a:xfrm>
            <a:off x="416496" y="1227222"/>
            <a:ext cx="9073008" cy="53232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cxnSp>
        <p:nvCxnSpPr>
          <p:cNvPr id="717" name="직선 연결선 716"/>
          <p:cNvCxnSpPr/>
          <p:nvPr/>
        </p:nvCxnSpPr>
        <p:spPr bwMode="auto">
          <a:xfrm>
            <a:off x="6148561" y="1412776"/>
            <a:ext cx="0" cy="486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18" name="그룹 717"/>
          <p:cNvGrpSpPr/>
          <p:nvPr/>
        </p:nvGrpSpPr>
        <p:grpSpPr>
          <a:xfrm>
            <a:off x="7053549" y="1413148"/>
            <a:ext cx="1512000" cy="279709"/>
            <a:chOff x="7609569" y="4489079"/>
            <a:chExt cx="1512000" cy="279709"/>
          </a:xfrm>
        </p:grpSpPr>
        <p:cxnSp>
          <p:nvCxnSpPr>
            <p:cNvPr id="719" name="직선 연결선 718"/>
            <p:cNvCxnSpPr/>
            <p:nvPr/>
          </p:nvCxnSpPr>
          <p:spPr>
            <a:xfrm>
              <a:off x="7609569" y="4768788"/>
              <a:ext cx="1512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0" name="TextBox 719"/>
            <p:cNvSpPr txBox="1"/>
            <p:nvPr/>
          </p:nvSpPr>
          <p:spPr>
            <a:xfrm>
              <a:off x="7717569" y="4489079"/>
              <a:ext cx="1296000" cy="2519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 latinLnBrk="0">
                <a:lnSpc>
                  <a:spcPct val="120000"/>
                </a:lnSpc>
                <a:spcBef>
                  <a:spcPts val="600"/>
                </a:spcBef>
                <a:spcAft>
                  <a:spcPts val="300"/>
                </a:spcAft>
              </a:pP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[Region </a:t>
              </a:r>
              <a:r>
                <a:rPr lang="ko-KR" altLang="en-US" sz="1200" b="1" dirty="0">
                  <a:latin typeface="+mn-ea"/>
                  <a:cs typeface="Tahoma" panose="020B0604030504040204" pitchFamily="34" charset="0"/>
                </a:rPr>
                <a:t>분리</a:t>
              </a: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]</a:t>
              </a:r>
            </a:p>
          </p:txBody>
        </p:sp>
      </p:grpSp>
      <p:sp>
        <p:nvSpPr>
          <p:cNvPr id="721" name="TextBox 720"/>
          <p:cNvSpPr txBox="1"/>
          <p:nvPr/>
        </p:nvSpPr>
        <p:spPr>
          <a:xfrm>
            <a:off x="7074364" y="1645239"/>
            <a:ext cx="1470370" cy="44592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66700" indent="-266700"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endParaRPr lang="ko-KR" altLang="en-US" sz="1200" b="1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grpSp>
        <p:nvGrpSpPr>
          <p:cNvPr id="723" name="그룹 722"/>
          <p:cNvGrpSpPr/>
          <p:nvPr/>
        </p:nvGrpSpPr>
        <p:grpSpPr>
          <a:xfrm>
            <a:off x="7048133" y="3651354"/>
            <a:ext cx="1512000" cy="279709"/>
            <a:chOff x="7609569" y="4489079"/>
            <a:chExt cx="1512000" cy="279709"/>
          </a:xfrm>
        </p:grpSpPr>
        <p:cxnSp>
          <p:nvCxnSpPr>
            <p:cNvPr id="724" name="직선 연결선 723"/>
            <p:cNvCxnSpPr/>
            <p:nvPr/>
          </p:nvCxnSpPr>
          <p:spPr>
            <a:xfrm>
              <a:off x="7609569" y="4768788"/>
              <a:ext cx="1512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5" name="TextBox 724"/>
            <p:cNvSpPr txBox="1"/>
            <p:nvPr/>
          </p:nvSpPr>
          <p:spPr>
            <a:xfrm>
              <a:off x="7717569" y="4489079"/>
              <a:ext cx="1296000" cy="2519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 latinLnBrk="0">
                <a:lnSpc>
                  <a:spcPct val="120000"/>
                </a:lnSpc>
                <a:spcBef>
                  <a:spcPts val="600"/>
                </a:spcBef>
                <a:spcAft>
                  <a:spcPts val="300"/>
                </a:spcAft>
              </a:pP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[</a:t>
              </a:r>
              <a:r>
                <a:rPr lang="ko-KR" altLang="en-US" sz="1200" b="1" dirty="0">
                  <a:latin typeface="+mn-ea"/>
                  <a:cs typeface="Tahoma" panose="020B0604030504040204" pitchFamily="34" charset="0"/>
                </a:rPr>
                <a:t>내부</a:t>
              </a: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 </a:t>
              </a:r>
              <a:r>
                <a:rPr lang="ko-KR" altLang="en-US" sz="1200" b="1" dirty="0">
                  <a:latin typeface="+mn-ea"/>
                  <a:cs typeface="Tahoma" panose="020B0604030504040204" pitchFamily="34" charset="0"/>
                </a:rPr>
                <a:t>설계</a:t>
              </a: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]</a:t>
              </a:r>
            </a:p>
          </p:txBody>
        </p:sp>
      </p:grpSp>
      <p:sp>
        <p:nvSpPr>
          <p:cNvPr id="726" name="TextBox 725"/>
          <p:cNvSpPr txBox="1"/>
          <p:nvPr/>
        </p:nvSpPr>
        <p:spPr>
          <a:xfrm>
            <a:off x="7068948" y="3883445"/>
            <a:ext cx="1470370" cy="44592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66700" indent="-266700"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endParaRPr lang="ko-KR" altLang="en-US" sz="1200" b="1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727" name="TextBox 726"/>
          <p:cNvSpPr txBox="1"/>
          <p:nvPr/>
        </p:nvSpPr>
        <p:spPr>
          <a:xfrm>
            <a:off x="6196186" y="4043126"/>
            <a:ext cx="3215894" cy="243387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WEB/WAS/DB/Dev Zone</a:t>
            </a:r>
            <a:r>
              <a:rPr lang="ko-KR" altLang="en-US" sz="1100" dirty="0">
                <a:solidFill>
                  <a:prstClr val="black"/>
                </a:solidFill>
              </a:rPr>
              <a:t>으로 분리를 위해</a:t>
            </a:r>
            <a:r>
              <a:rPr lang="en-US" altLang="ko-KR" sz="1100" dirty="0">
                <a:solidFill>
                  <a:prstClr val="black"/>
                </a:solidFill>
              </a:rPr>
              <a:t>,</a:t>
            </a:r>
          </a:p>
          <a:p>
            <a:pPr lvl="0" defTabSz="857982">
              <a:lnSpc>
                <a:spcPts val="19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    Zone</a:t>
            </a:r>
            <a:r>
              <a:rPr lang="ko-KR" altLang="en-US" sz="1100" dirty="0">
                <a:solidFill>
                  <a:prstClr val="black"/>
                </a:solidFill>
              </a:rPr>
              <a:t>별 </a:t>
            </a:r>
            <a:r>
              <a:rPr lang="en-US" altLang="ko-KR" sz="1100" dirty="0">
                <a:solidFill>
                  <a:prstClr val="black"/>
                </a:solidFill>
              </a:rPr>
              <a:t>Subnet </a:t>
            </a:r>
            <a:r>
              <a:rPr lang="ko-KR" altLang="en-US" sz="1100" dirty="0">
                <a:solidFill>
                  <a:prstClr val="black"/>
                </a:solidFill>
              </a:rPr>
              <a:t>분리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각</a:t>
            </a:r>
            <a:r>
              <a:rPr lang="en-US" altLang="ko-KR" sz="1100" dirty="0">
                <a:solidFill>
                  <a:prstClr val="black"/>
                </a:solidFill>
              </a:rPr>
              <a:t> Region</a:t>
            </a:r>
            <a:r>
              <a:rPr lang="ko-KR" altLang="en-US" sz="1100" dirty="0">
                <a:solidFill>
                  <a:prstClr val="black"/>
                </a:solidFill>
              </a:rPr>
              <a:t>의 운영과 개발 </a:t>
            </a:r>
            <a:r>
              <a:rPr lang="en-US" altLang="ko-KR" sz="1100" dirty="0">
                <a:solidFill>
                  <a:prstClr val="black"/>
                </a:solidFill>
              </a:rPr>
              <a:t>Zone</a:t>
            </a:r>
            <a:r>
              <a:rPr lang="ko-KR" altLang="en-US" sz="1100" dirty="0">
                <a:solidFill>
                  <a:prstClr val="black"/>
                </a:solidFill>
              </a:rPr>
              <a:t>을 분리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각 </a:t>
            </a:r>
            <a:r>
              <a:rPr lang="en-US" altLang="ko-KR" sz="1100" dirty="0">
                <a:solidFill>
                  <a:prstClr val="black"/>
                </a:solidFill>
              </a:rPr>
              <a:t>Zone</a:t>
            </a:r>
            <a:r>
              <a:rPr lang="ko-KR" altLang="en-US" sz="1100" dirty="0">
                <a:solidFill>
                  <a:prstClr val="black"/>
                </a:solidFill>
              </a:rPr>
              <a:t>간 보안 강화를 위해</a:t>
            </a:r>
            <a:r>
              <a:rPr lang="en-US" altLang="ko-KR" sz="1100" dirty="0">
                <a:solidFill>
                  <a:prstClr val="black"/>
                </a:solidFill>
              </a:rPr>
              <a:t> NSG </a:t>
            </a:r>
            <a:r>
              <a:rPr lang="ko-KR" altLang="en-US" sz="1100" dirty="0">
                <a:solidFill>
                  <a:prstClr val="black"/>
                </a:solidFill>
              </a:rPr>
              <a:t>구성 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WAS </a:t>
            </a:r>
            <a:r>
              <a:rPr lang="ko-KR" altLang="en-US" sz="1100" dirty="0">
                <a:solidFill>
                  <a:prstClr val="black"/>
                </a:solidFill>
              </a:rPr>
              <a:t>서버의 </a:t>
            </a:r>
            <a:r>
              <a:rPr lang="en-US" altLang="ko-KR" sz="1100" dirty="0">
                <a:solidFill>
                  <a:prstClr val="black"/>
                </a:solidFill>
              </a:rPr>
              <a:t>SLB</a:t>
            </a:r>
            <a:r>
              <a:rPr lang="ko-KR" altLang="en-US" sz="1100" dirty="0">
                <a:solidFill>
                  <a:prstClr val="black"/>
                </a:solidFill>
              </a:rPr>
              <a:t>를 위해 </a:t>
            </a:r>
            <a:r>
              <a:rPr lang="en-US" altLang="ko-KR" sz="1100" dirty="0">
                <a:solidFill>
                  <a:prstClr val="black"/>
                </a:solidFill>
              </a:rPr>
              <a:t>LB </a:t>
            </a:r>
            <a:r>
              <a:rPr lang="ko-KR" altLang="en-US" sz="1100" dirty="0">
                <a:solidFill>
                  <a:prstClr val="black"/>
                </a:solidFill>
              </a:rPr>
              <a:t>구성</a:t>
            </a:r>
            <a:br>
              <a:rPr lang="en-US" altLang="ko-KR" sz="1100" dirty="0">
                <a:solidFill>
                  <a:prstClr val="black"/>
                </a:solidFill>
              </a:rPr>
            </a:br>
            <a:r>
              <a:rPr lang="en-US" altLang="ko-KR" sz="1100" dirty="0">
                <a:solidFill>
                  <a:prstClr val="black"/>
                </a:solidFill>
              </a:rPr>
              <a:t>(VPX </a:t>
            </a:r>
            <a:r>
              <a:rPr lang="ko-KR" altLang="en-US" sz="1100" dirty="0">
                <a:solidFill>
                  <a:prstClr val="black"/>
                </a:solidFill>
              </a:rPr>
              <a:t>및 </a:t>
            </a:r>
            <a:r>
              <a:rPr lang="en-US" altLang="ko-KR" sz="1100" dirty="0" err="1">
                <a:solidFill>
                  <a:prstClr val="black"/>
                </a:solidFill>
              </a:rPr>
              <a:t>Radware</a:t>
            </a:r>
            <a:r>
              <a:rPr lang="ko-KR" altLang="en-US" sz="1100" dirty="0">
                <a:solidFill>
                  <a:prstClr val="black"/>
                </a:solidFill>
              </a:rPr>
              <a:t>로도 </a:t>
            </a:r>
            <a:r>
              <a:rPr lang="ko-KR" altLang="en-US" sz="1100" dirty="0" err="1">
                <a:solidFill>
                  <a:prstClr val="black"/>
                </a:solidFill>
              </a:rPr>
              <a:t>구성가능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</a:p>
          <a:p>
            <a:pPr marL="17145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Azure Firewall-&gt;</a:t>
            </a:r>
            <a:r>
              <a:rPr lang="ko-KR" altLang="en-US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err="1">
                <a:solidFill>
                  <a:prstClr val="black"/>
                </a:solidFill>
              </a:rPr>
              <a:t>vSRX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en-US" altLang="ko-KR" sz="1100" dirty="0" err="1">
                <a:solidFill>
                  <a:prstClr val="black"/>
                </a:solidFill>
              </a:rPr>
              <a:t>Fortigate</a:t>
            </a:r>
            <a:r>
              <a:rPr lang="ko-KR" altLang="en-US" sz="1100" dirty="0">
                <a:solidFill>
                  <a:prstClr val="black"/>
                </a:solidFill>
              </a:rPr>
              <a:t>로 대체 가능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동일 </a:t>
            </a:r>
            <a:r>
              <a:rPr lang="en-US" altLang="ko-KR" sz="1100" dirty="0">
                <a:solidFill>
                  <a:prstClr val="black"/>
                </a:solidFill>
              </a:rPr>
              <a:t>Virtual Network </a:t>
            </a:r>
            <a:r>
              <a:rPr lang="ko-KR" altLang="en-US" sz="1100" dirty="0">
                <a:solidFill>
                  <a:prstClr val="black"/>
                </a:solidFill>
              </a:rPr>
              <a:t>내 </a:t>
            </a:r>
            <a:r>
              <a:rPr lang="en-US" altLang="ko-KR" sz="1100" dirty="0">
                <a:solidFill>
                  <a:prstClr val="black"/>
                </a:solidFill>
              </a:rPr>
              <a:t>Subnet</a:t>
            </a:r>
            <a:r>
              <a:rPr lang="ko-KR" altLang="en-US" sz="1100" dirty="0">
                <a:solidFill>
                  <a:prstClr val="black"/>
                </a:solidFill>
              </a:rPr>
              <a:t>간 통신 가능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defTabSz="857982">
              <a:lnSpc>
                <a:spcPts val="1900"/>
              </a:lnSpc>
              <a:defRPr/>
            </a:pPr>
            <a:endParaRPr lang="en-US" altLang="ko-KR" sz="1100" dirty="0">
              <a:solidFill>
                <a:prstClr val="black"/>
              </a:solidFill>
            </a:endParaRPr>
          </a:p>
        </p:txBody>
      </p:sp>
      <p:cxnSp>
        <p:nvCxnSpPr>
          <p:cNvPr id="166" name="꺾인 연결선 15"/>
          <p:cNvCxnSpPr/>
          <p:nvPr/>
        </p:nvCxnSpPr>
        <p:spPr>
          <a:xfrm flipV="1">
            <a:off x="4318638" y="2276872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5"/>
          <p:cNvCxnSpPr/>
          <p:nvPr/>
        </p:nvCxnSpPr>
        <p:spPr>
          <a:xfrm>
            <a:off x="1268361" y="1750835"/>
            <a:ext cx="4760964" cy="1634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구름 167"/>
          <p:cNvSpPr/>
          <p:nvPr/>
        </p:nvSpPr>
        <p:spPr>
          <a:xfrm>
            <a:off x="655073" y="1412776"/>
            <a:ext cx="664689" cy="519004"/>
          </a:xfrm>
          <a:prstGeom prst="cloud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3792"/>
            <a:r>
              <a:rPr lang="en-US" altLang="ko-KR" sz="10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Internet</a:t>
            </a:r>
            <a:endParaRPr lang="ko-KR" altLang="en-US" sz="1000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172" name="그룹 171"/>
          <p:cNvGrpSpPr/>
          <p:nvPr/>
        </p:nvGrpSpPr>
        <p:grpSpPr>
          <a:xfrm>
            <a:off x="4799459" y="1984179"/>
            <a:ext cx="332308" cy="108000"/>
            <a:chOff x="8049400" y="5987167"/>
            <a:chExt cx="504000" cy="144000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4" name="평행 사변형 173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5" name="평행 사변형 174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6" name="평행 사변형 175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7" name="평행 사변형 176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8" name="타원 177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4434585" y="1984179"/>
            <a:ext cx="332308" cy="108000"/>
            <a:chOff x="8049400" y="5987167"/>
            <a:chExt cx="504000" cy="144000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1" name="평행 사변형 180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2" name="평행 사변형 181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3" name="평행 사변형 182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4" name="평행 사변형 183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5" name="타원 184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87" name="직사각형 186"/>
          <p:cNvSpPr/>
          <p:nvPr/>
        </p:nvSpPr>
        <p:spPr>
          <a:xfrm>
            <a:off x="5252138" y="2775792"/>
            <a:ext cx="85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WAS Zone</a:t>
            </a:r>
          </a:p>
        </p:txBody>
      </p:sp>
      <p:sp>
        <p:nvSpPr>
          <p:cNvPr id="196" name="직사각형 195"/>
          <p:cNvSpPr/>
          <p:nvPr/>
        </p:nvSpPr>
        <p:spPr>
          <a:xfrm>
            <a:off x="4307941" y="2402416"/>
            <a:ext cx="365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ALB</a:t>
            </a:r>
          </a:p>
        </p:txBody>
      </p:sp>
      <p:cxnSp>
        <p:nvCxnSpPr>
          <p:cNvPr id="197" name="꺾인 연결선 15"/>
          <p:cNvCxnSpPr/>
          <p:nvPr/>
        </p:nvCxnSpPr>
        <p:spPr>
          <a:xfrm>
            <a:off x="4494566" y="2849117"/>
            <a:ext cx="1234" cy="211101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그룹 208"/>
          <p:cNvGrpSpPr/>
          <p:nvPr/>
        </p:nvGrpSpPr>
        <p:grpSpPr>
          <a:xfrm>
            <a:off x="1874982" y="2908852"/>
            <a:ext cx="262183" cy="279709"/>
            <a:chOff x="4253020" y="1667300"/>
            <a:chExt cx="234026" cy="234000"/>
          </a:xfrm>
        </p:grpSpPr>
        <p:sp>
          <p:nvSpPr>
            <p:cNvPr id="210" name="모서리가 둥근 직사각형 209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1" name="그룹 210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212" name="직선 화살표 연결선 211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화살표 연결선 212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화살표 연결선 213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화살표 연결선 214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6" name="그룹 215"/>
          <p:cNvGrpSpPr/>
          <p:nvPr/>
        </p:nvGrpSpPr>
        <p:grpSpPr>
          <a:xfrm>
            <a:off x="698820" y="2909335"/>
            <a:ext cx="271809" cy="271889"/>
            <a:chOff x="4671068" y="2132856"/>
            <a:chExt cx="234026" cy="234000"/>
          </a:xfrm>
        </p:grpSpPr>
        <p:sp>
          <p:nvSpPr>
            <p:cNvPr id="217" name="타원 216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8" name="그룹 217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222" name="직선 화살표 연결선 221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화살표 연결선 222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그룹 218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220" name="직선 화살표 연결선 219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화살표 연결선 220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4" name="그룹 223"/>
          <p:cNvGrpSpPr/>
          <p:nvPr/>
        </p:nvGrpSpPr>
        <p:grpSpPr>
          <a:xfrm>
            <a:off x="851220" y="2919968"/>
            <a:ext cx="271809" cy="271889"/>
            <a:chOff x="4671068" y="2132856"/>
            <a:chExt cx="234026" cy="234000"/>
          </a:xfrm>
        </p:grpSpPr>
        <p:sp>
          <p:nvSpPr>
            <p:cNvPr id="225" name="타원 224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6" name="그룹 225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230" name="직선 화살표 연결선 229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화살표 연결선 230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그룹 226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228" name="직선 화살표 연결선 227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화살표 연결선 228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2" name="그룹 231"/>
          <p:cNvGrpSpPr/>
          <p:nvPr/>
        </p:nvGrpSpPr>
        <p:grpSpPr>
          <a:xfrm>
            <a:off x="1429727" y="2900745"/>
            <a:ext cx="303542" cy="190305"/>
            <a:chOff x="1168575" y="1756813"/>
            <a:chExt cx="360677" cy="230982"/>
          </a:xfrm>
        </p:grpSpPr>
        <p:grpSp>
          <p:nvGrpSpPr>
            <p:cNvPr id="233" name="그룹 232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236" name="직사각형 235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4" name="자유형 233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5" name="자유형 234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1267914" y="2968920"/>
            <a:ext cx="303542" cy="190305"/>
            <a:chOff x="1168575" y="1756813"/>
            <a:chExt cx="360677" cy="230982"/>
          </a:xfrm>
        </p:grpSpPr>
        <p:grpSp>
          <p:nvGrpSpPr>
            <p:cNvPr id="242" name="그룹 241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245" name="직사각형 244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3" name="자유형 242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4" name="자유형 243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0" name="그룹 249"/>
          <p:cNvGrpSpPr/>
          <p:nvPr/>
        </p:nvGrpSpPr>
        <p:grpSpPr>
          <a:xfrm>
            <a:off x="2071075" y="2966328"/>
            <a:ext cx="262183" cy="279709"/>
            <a:chOff x="4253020" y="1667300"/>
            <a:chExt cx="234026" cy="234000"/>
          </a:xfrm>
        </p:grpSpPr>
        <p:sp>
          <p:nvSpPr>
            <p:cNvPr id="251" name="모서리가 둥근 직사각형 250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253" name="직선 화살표 연결선 252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화살표 연결선 253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화살표 연결선 254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화살표 연결선 255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7" name="직선 연결선 256"/>
          <p:cNvCxnSpPr/>
          <p:nvPr/>
        </p:nvCxnSpPr>
        <p:spPr bwMode="auto">
          <a:xfrm>
            <a:off x="1127599" y="3064777"/>
            <a:ext cx="25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직선 연결선 257"/>
          <p:cNvCxnSpPr/>
          <p:nvPr/>
        </p:nvCxnSpPr>
        <p:spPr bwMode="auto">
          <a:xfrm>
            <a:off x="1699962" y="3058643"/>
            <a:ext cx="18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9" name="TextBox 258"/>
          <p:cNvSpPr txBox="1"/>
          <p:nvPr/>
        </p:nvSpPr>
        <p:spPr>
          <a:xfrm>
            <a:off x="1272753" y="316640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방화벽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VPN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602347" y="3182668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스위치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519648" y="2484929"/>
            <a:ext cx="1944216" cy="9892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520025" y="2487369"/>
            <a:ext cx="455243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관계사</a:t>
            </a:r>
          </a:p>
        </p:txBody>
      </p:sp>
      <p:grpSp>
        <p:nvGrpSpPr>
          <p:cNvPr id="263" name="그룹 262"/>
          <p:cNvGrpSpPr/>
          <p:nvPr/>
        </p:nvGrpSpPr>
        <p:grpSpPr>
          <a:xfrm>
            <a:off x="1927951" y="2535322"/>
            <a:ext cx="426371" cy="287079"/>
            <a:chOff x="5957351" y="3614225"/>
            <a:chExt cx="426371" cy="287079"/>
          </a:xfrm>
        </p:grpSpPr>
        <p:grpSp>
          <p:nvGrpSpPr>
            <p:cNvPr id="264" name="그룹 263"/>
            <p:cNvGrpSpPr/>
            <p:nvPr/>
          </p:nvGrpSpPr>
          <p:grpSpPr>
            <a:xfrm>
              <a:off x="5957351" y="3614225"/>
              <a:ext cx="426371" cy="123495"/>
              <a:chOff x="7448439" y="5987167"/>
              <a:chExt cx="504000" cy="144000"/>
            </a:xfrm>
          </p:grpSpPr>
          <p:sp>
            <p:nvSpPr>
              <p:cNvPr id="272" name="모서리가 둥근 직사각형 271"/>
              <p:cNvSpPr/>
              <p:nvPr/>
            </p:nvSpPr>
            <p:spPr>
              <a:xfrm>
                <a:off x="7448439" y="5987167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평행 사변형 272"/>
              <p:cNvSpPr/>
              <p:nvPr/>
            </p:nvSpPr>
            <p:spPr>
              <a:xfrm>
                <a:off x="749144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평행 사변형 273"/>
              <p:cNvSpPr/>
              <p:nvPr/>
            </p:nvSpPr>
            <p:spPr>
              <a:xfrm>
                <a:off x="7605643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평행 사변형 274"/>
              <p:cNvSpPr/>
              <p:nvPr/>
            </p:nvSpPr>
            <p:spPr>
              <a:xfrm>
                <a:off x="7548546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평행 사변형 275"/>
              <p:cNvSpPr/>
              <p:nvPr/>
            </p:nvSpPr>
            <p:spPr>
              <a:xfrm>
                <a:off x="766273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타원 276"/>
              <p:cNvSpPr>
                <a:spLocks noChangeAspect="1"/>
              </p:cNvSpPr>
              <p:nvPr/>
            </p:nvSpPr>
            <p:spPr>
              <a:xfrm>
                <a:off x="7866850" y="6037567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5" name="그룹 264"/>
            <p:cNvGrpSpPr/>
            <p:nvPr/>
          </p:nvGrpSpPr>
          <p:grpSpPr>
            <a:xfrm>
              <a:off x="5957351" y="3777809"/>
              <a:ext cx="426371" cy="123495"/>
              <a:chOff x="7448439" y="6168142"/>
              <a:chExt cx="504000" cy="144000"/>
            </a:xfrm>
          </p:grpSpPr>
          <p:sp>
            <p:nvSpPr>
              <p:cNvPr id="266" name="모서리가 둥근 직사각형 265"/>
              <p:cNvSpPr/>
              <p:nvPr/>
            </p:nvSpPr>
            <p:spPr>
              <a:xfrm>
                <a:off x="7448439" y="6168142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평행 사변형 266"/>
              <p:cNvSpPr/>
              <p:nvPr/>
            </p:nvSpPr>
            <p:spPr>
              <a:xfrm>
                <a:off x="749144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평행 사변형 267"/>
              <p:cNvSpPr/>
              <p:nvPr/>
            </p:nvSpPr>
            <p:spPr>
              <a:xfrm>
                <a:off x="7605643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평행 사변형 268"/>
              <p:cNvSpPr/>
              <p:nvPr/>
            </p:nvSpPr>
            <p:spPr>
              <a:xfrm>
                <a:off x="7548546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평행 사변형 269"/>
              <p:cNvSpPr/>
              <p:nvPr/>
            </p:nvSpPr>
            <p:spPr>
              <a:xfrm>
                <a:off x="766273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타원 270"/>
              <p:cNvSpPr>
                <a:spLocks noChangeAspect="1"/>
              </p:cNvSpPr>
              <p:nvPr/>
            </p:nvSpPr>
            <p:spPr>
              <a:xfrm>
                <a:off x="7866850" y="6218542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8" name="TextBox 78"/>
          <p:cNvSpPr txBox="1">
            <a:spLocks noChangeArrowheads="1"/>
          </p:cNvSpPr>
          <p:nvPr/>
        </p:nvSpPr>
        <p:spPr bwMode="auto">
          <a:xfrm>
            <a:off x="1328076" y="2572662"/>
            <a:ext cx="67403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연동 시스템</a:t>
            </a: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cxnSp>
        <p:nvCxnSpPr>
          <p:cNvPr id="279" name="꺾인 연결선 15"/>
          <p:cNvCxnSpPr/>
          <p:nvPr/>
        </p:nvCxnSpPr>
        <p:spPr>
          <a:xfrm>
            <a:off x="4617403" y="1745791"/>
            <a:ext cx="2222" cy="235409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/>
          <p:nvPr/>
        </p:nvCxnSpPr>
        <p:spPr bwMode="auto">
          <a:xfrm flipV="1">
            <a:off x="971550" y="3152775"/>
            <a:ext cx="0" cy="1657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7" name="직선 연결선 286"/>
          <p:cNvCxnSpPr/>
          <p:nvPr/>
        </p:nvCxnSpPr>
        <p:spPr bwMode="auto">
          <a:xfrm flipH="1">
            <a:off x="971551" y="4843073"/>
            <a:ext cx="174307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8" name="구름 287"/>
          <p:cNvSpPr/>
          <p:nvPr/>
        </p:nvSpPr>
        <p:spPr>
          <a:xfrm>
            <a:off x="2405445" y="4574046"/>
            <a:ext cx="664689" cy="519004"/>
          </a:xfrm>
          <a:prstGeom prst="cloud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3792"/>
            <a:r>
              <a:rPr lang="en-US" altLang="ko-KR" sz="10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Azure</a:t>
            </a:r>
          </a:p>
          <a:p>
            <a:pPr algn="ctr" defTabSz="913792"/>
            <a:r>
              <a:rPr lang="en-US" altLang="ko-KR" sz="10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Cloud</a:t>
            </a:r>
            <a:endParaRPr lang="ko-KR" altLang="en-US" sz="1000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289" name="그룹 288"/>
          <p:cNvGrpSpPr/>
          <p:nvPr/>
        </p:nvGrpSpPr>
        <p:grpSpPr>
          <a:xfrm>
            <a:off x="2286764" y="4711750"/>
            <a:ext cx="212239" cy="229926"/>
            <a:chOff x="2515364" y="4217410"/>
            <a:chExt cx="212239" cy="229926"/>
          </a:xfrm>
        </p:grpSpPr>
        <p:sp>
          <p:nvSpPr>
            <p:cNvPr id="290" name="타원 289"/>
            <p:cNvSpPr/>
            <p:nvPr/>
          </p:nvSpPr>
          <p:spPr>
            <a:xfrm>
              <a:off x="2515364" y="4217410"/>
              <a:ext cx="212239" cy="2299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291" name="직선 연결선 290"/>
            <p:cNvCxnSpPr>
              <a:stCxn id="290" idx="5"/>
              <a:endCxn id="290" idx="1"/>
            </p:cNvCxnSpPr>
            <p:nvPr/>
          </p:nvCxnSpPr>
          <p:spPr>
            <a:xfrm flipH="1" flipV="1">
              <a:off x="2546444" y="4251082"/>
              <a:ext cx="150076" cy="16258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92" name="직선 연결선 291"/>
            <p:cNvCxnSpPr>
              <a:stCxn id="290" idx="7"/>
              <a:endCxn id="290" idx="3"/>
            </p:cNvCxnSpPr>
            <p:nvPr/>
          </p:nvCxnSpPr>
          <p:spPr>
            <a:xfrm flipH="1">
              <a:off x="2546444" y="4251082"/>
              <a:ext cx="150076" cy="16258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grpSp>
        <p:nvGrpSpPr>
          <p:cNvPr id="293" name="그룹 292"/>
          <p:cNvGrpSpPr/>
          <p:nvPr/>
        </p:nvGrpSpPr>
        <p:grpSpPr>
          <a:xfrm>
            <a:off x="2926656" y="4603622"/>
            <a:ext cx="212239" cy="229926"/>
            <a:chOff x="2515364" y="4217410"/>
            <a:chExt cx="212239" cy="229926"/>
          </a:xfrm>
        </p:grpSpPr>
        <p:sp>
          <p:nvSpPr>
            <p:cNvPr id="294" name="타원 293"/>
            <p:cNvSpPr/>
            <p:nvPr/>
          </p:nvSpPr>
          <p:spPr>
            <a:xfrm>
              <a:off x="2515364" y="4217410"/>
              <a:ext cx="212239" cy="2299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295" name="직선 연결선 294"/>
            <p:cNvCxnSpPr>
              <a:stCxn id="294" idx="5"/>
              <a:endCxn id="294" idx="1"/>
            </p:cNvCxnSpPr>
            <p:nvPr/>
          </p:nvCxnSpPr>
          <p:spPr>
            <a:xfrm flipH="1" flipV="1">
              <a:off x="2546444" y="4251082"/>
              <a:ext cx="150076" cy="16258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96" name="직선 연결선 295"/>
            <p:cNvCxnSpPr>
              <a:stCxn id="294" idx="7"/>
              <a:endCxn id="294" idx="3"/>
            </p:cNvCxnSpPr>
            <p:nvPr/>
          </p:nvCxnSpPr>
          <p:spPr>
            <a:xfrm flipH="1">
              <a:off x="2546444" y="4251082"/>
              <a:ext cx="150076" cy="16258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sp>
        <p:nvSpPr>
          <p:cNvPr id="305" name="직사각형 304"/>
          <p:cNvSpPr/>
          <p:nvPr/>
        </p:nvSpPr>
        <p:spPr>
          <a:xfrm>
            <a:off x="1309876" y="4838177"/>
            <a:ext cx="1058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KINX or </a:t>
            </a:r>
            <a:r>
              <a:rPr kumimoji="1" lang="ko-KR" altLang="en-US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세종</a:t>
            </a:r>
            <a:endParaRPr kumimoji="1" lang="en-US" altLang="ko-KR" sz="1200" b="1" i="1" dirty="0">
              <a:solidFill>
                <a:srgbClr val="00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314" name="직사각형 313"/>
          <p:cNvSpPr/>
          <p:nvPr/>
        </p:nvSpPr>
        <p:spPr>
          <a:xfrm>
            <a:off x="3043180" y="1844824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Application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Gateway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4650728" y="1422597"/>
            <a:ext cx="1478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Internet WEB Zone</a:t>
            </a:r>
          </a:p>
        </p:txBody>
      </p:sp>
      <p:sp>
        <p:nvSpPr>
          <p:cNvPr id="319" name="직사각형 318"/>
          <p:cNvSpPr/>
          <p:nvPr/>
        </p:nvSpPr>
        <p:spPr>
          <a:xfrm>
            <a:off x="514740" y="4489482"/>
            <a:ext cx="753174" cy="81172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15118" y="4491922"/>
            <a:ext cx="39874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판교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센터</a:t>
            </a:r>
          </a:p>
        </p:txBody>
      </p:sp>
      <p:grpSp>
        <p:nvGrpSpPr>
          <p:cNvPr id="321" name="그룹 320"/>
          <p:cNvGrpSpPr/>
          <p:nvPr/>
        </p:nvGrpSpPr>
        <p:grpSpPr>
          <a:xfrm>
            <a:off x="793056" y="4784021"/>
            <a:ext cx="271809" cy="271889"/>
            <a:chOff x="4671068" y="2132856"/>
            <a:chExt cx="234026" cy="234000"/>
          </a:xfrm>
        </p:grpSpPr>
        <p:sp>
          <p:nvSpPr>
            <p:cNvPr id="322" name="타원 321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23" name="그룹 322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327" name="직선 화살표 연결선 326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직선 화살표 연결선 327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그룹 323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325" name="직선 화살표 연결선 324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직선 화살표 연결선 325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9" name="그룹 328"/>
          <p:cNvGrpSpPr/>
          <p:nvPr/>
        </p:nvGrpSpPr>
        <p:grpSpPr>
          <a:xfrm>
            <a:off x="945456" y="4794654"/>
            <a:ext cx="271809" cy="271889"/>
            <a:chOff x="4671068" y="2132856"/>
            <a:chExt cx="234026" cy="234000"/>
          </a:xfrm>
        </p:grpSpPr>
        <p:sp>
          <p:nvSpPr>
            <p:cNvPr id="330" name="타원 329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31" name="그룹 330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335" name="직선 화살표 연결선 334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화살표 연결선 335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그룹 331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333" name="직선 화살표 연결선 332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화살표 연결선 333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7" name="TextBox 336"/>
          <p:cNvSpPr txBox="1"/>
          <p:nvPr/>
        </p:nvSpPr>
        <p:spPr>
          <a:xfrm>
            <a:off x="777952" y="5036086"/>
            <a:ext cx="4555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Router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" name="직사각형 337"/>
          <p:cNvSpPr/>
          <p:nvPr/>
        </p:nvSpPr>
        <p:spPr>
          <a:xfrm>
            <a:off x="935414" y="3871418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전용회선</a:t>
            </a:r>
            <a:endParaRPr kumimoji="1" lang="en-US" altLang="ko-KR" sz="1100" b="1" dirty="0">
              <a:solidFill>
                <a:srgbClr val="00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345" name="그룹 344"/>
          <p:cNvGrpSpPr/>
          <p:nvPr/>
        </p:nvGrpSpPr>
        <p:grpSpPr>
          <a:xfrm>
            <a:off x="5690950" y="1969790"/>
            <a:ext cx="332308" cy="108000"/>
            <a:chOff x="8049400" y="5987167"/>
            <a:chExt cx="504000" cy="144000"/>
          </a:xfrm>
        </p:grpSpPr>
        <p:sp>
          <p:nvSpPr>
            <p:cNvPr id="346" name="모서리가 둥근 직사각형 345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47" name="평행 사변형 346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48" name="평행 사변형 347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49" name="평행 사변형 348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0" name="평행 사변형 349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1" name="타원 350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2" name="그룹 351"/>
          <p:cNvGrpSpPr/>
          <p:nvPr/>
        </p:nvGrpSpPr>
        <p:grpSpPr>
          <a:xfrm>
            <a:off x="5303515" y="1974751"/>
            <a:ext cx="332308" cy="108000"/>
            <a:chOff x="8049400" y="5987167"/>
            <a:chExt cx="504000" cy="144000"/>
          </a:xfrm>
        </p:grpSpPr>
        <p:sp>
          <p:nvSpPr>
            <p:cNvPr id="353" name="모서리가 둥근 직사각형 352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4" name="평행 사변형 353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5" name="평행 사변형 354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6" name="평행 사변형 355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7" name="평행 사변형 356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8" name="타원 357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73" name="그룹 372"/>
          <p:cNvGrpSpPr/>
          <p:nvPr/>
        </p:nvGrpSpPr>
        <p:grpSpPr>
          <a:xfrm>
            <a:off x="4913649" y="3252427"/>
            <a:ext cx="332308" cy="108000"/>
            <a:chOff x="8049400" y="5987167"/>
            <a:chExt cx="504000" cy="144000"/>
          </a:xfrm>
        </p:grpSpPr>
        <p:sp>
          <p:nvSpPr>
            <p:cNvPr id="374" name="모서리가 둥근 직사각형 373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5" name="평행 사변형 374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6" name="평행 사변형 375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7" name="평행 사변형 376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8" name="평행 사변형 377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9" name="타원 378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0" name="그룹 379"/>
          <p:cNvGrpSpPr/>
          <p:nvPr/>
        </p:nvGrpSpPr>
        <p:grpSpPr>
          <a:xfrm>
            <a:off x="4472575" y="3252427"/>
            <a:ext cx="332308" cy="108000"/>
            <a:chOff x="8049400" y="5987167"/>
            <a:chExt cx="504000" cy="144000"/>
          </a:xfrm>
        </p:grpSpPr>
        <p:sp>
          <p:nvSpPr>
            <p:cNvPr id="381" name="모서리가 둥근 직사각형 380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2" name="평행 사변형 381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3" name="평행 사변형 382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4" name="평행 사변형 383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5" name="평행 사변형 384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6" name="타원 385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7" name="그룹 386"/>
          <p:cNvGrpSpPr/>
          <p:nvPr/>
        </p:nvGrpSpPr>
        <p:grpSpPr>
          <a:xfrm>
            <a:off x="5341505" y="3242999"/>
            <a:ext cx="332308" cy="108000"/>
            <a:chOff x="8049400" y="5987167"/>
            <a:chExt cx="504000" cy="144000"/>
          </a:xfrm>
        </p:grpSpPr>
        <p:sp>
          <p:nvSpPr>
            <p:cNvPr id="388" name="모서리가 둥근 직사각형 387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9" name="평행 사변형 388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0" name="평행 사변형 389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1" name="평행 사변형 390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2" name="평행 사변형 391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3" name="타원 392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03" name="그룹 402"/>
          <p:cNvGrpSpPr/>
          <p:nvPr/>
        </p:nvGrpSpPr>
        <p:grpSpPr>
          <a:xfrm>
            <a:off x="4938821" y="3798275"/>
            <a:ext cx="332308" cy="108000"/>
            <a:chOff x="8049400" y="5987167"/>
            <a:chExt cx="504000" cy="144000"/>
          </a:xfrm>
        </p:grpSpPr>
        <p:sp>
          <p:nvSpPr>
            <p:cNvPr id="404" name="모서리가 둥근 직사각형 403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5" name="평행 사변형 404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6" name="평행 사변형 405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7" name="평행 사변형 406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8" name="평행 사변형 407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9" name="타원 408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4497747" y="3798275"/>
            <a:ext cx="332308" cy="108000"/>
            <a:chOff x="8049400" y="5987167"/>
            <a:chExt cx="504000" cy="144000"/>
          </a:xfrm>
        </p:grpSpPr>
        <p:sp>
          <p:nvSpPr>
            <p:cNvPr id="411" name="모서리가 둥근 직사각형 410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2" name="평행 사변형 411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3" name="평행 사변형 412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4" name="평행 사변형 413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5" name="평행 사변형 414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6" name="타원 415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7" name="그룹 416"/>
          <p:cNvGrpSpPr/>
          <p:nvPr/>
        </p:nvGrpSpPr>
        <p:grpSpPr>
          <a:xfrm>
            <a:off x="5366677" y="3788847"/>
            <a:ext cx="332308" cy="108000"/>
            <a:chOff x="8049400" y="5987167"/>
            <a:chExt cx="504000" cy="144000"/>
          </a:xfrm>
        </p:grpSpPr>
        <p:sp>
          <p:nvSpPr>
            <p:cNvPr id="418" name="모서리가 둥근 직사각형 417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9" name="평행 사변형 418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0" name="평행 사변형 419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1" name="평행 사변형 420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2" name="평행 사변형 421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3" name="타원 422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4" name="그룹 423"/>
          <p:cNvGrpSpPr/>
          <p:nvPr/>
        </p:nvGrpSpPr>
        <p:grpSpPr>
          <a:xfrm>
            <a:off x="4941229" y="4407079"/>
            <a:ext cx="332308" cy="108000"/>
            <a:chOff x="8049400" y="5987167"/>
            <a:chExt cx="504000" cy="144000"/>
          </a:xfrm>
        </p:grpSpPr>
        <p:sp>
          <p:nvSpPr>
            <p:cNvPr id="425" name="모서리가 둥근 직사각형 424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6" name="평행 사변형 425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7" name="평행 사변형 426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8" name="평행 사변형 427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9" name="평행 사변형 428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0" name="타원 429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1" name="그룹 430"/>
          <p:cNvGrpSpPr/>
          <p:nvPr/>
        </p:nvGrpSpPr>
        <p:grpSpPr>
          <a:xfrm>
            <a:off x="4500155" y="4407079"/>
            <a:ext cx="332308" cy="108000"/>
            <a:chOff x="8049400" y="5987167"/>
            <a:chExt cx="504000" cy="144000"/>
          </a:xfrm>
        </p:grpSpPr>
        <p:sp>
          <p:nvSpPr>
            <p:cNvPr id="432" name="모서리가 둥근 직사각형 431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3" name="평행 사변형 432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4" name="평행 사변형 433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5" name="평행 사변형 434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6" name="평행 사변형 435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7" name="타원 436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8" name="그룹 437"/>
          <p:cNvGrpSpPr/>
          <p:nvPr/>
        </p:nvGrpSpPr>
        <p:grpSpPr>
          <a:xfrm>
            <a:off x="5369085" y="4397651"/>
            <a:ext cx="332308" cy="108000"/>
            <a:chOff x="8049400" y="5987167"/>
            <a:chExt cx="504000" cy="144000"/>
          </a:xfrm>
        </p:grpSpPr>
        <p:sp>
          <p:nvSpPr>
            <p:cNvPr id="439" name="모서리가 둥근 직사각형 438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0" name="평행 사변형 439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1" name="평행 사변형 440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2" name="평행 사변형 441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3" name="평행 사변형 442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4" name="타원 443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45" name="꺾인 연결선 15"/>
          <p:cNvCxnSpPr/>
          <p:nvPr/>
        </p:nvCxnSpPr>
        <p:spPr>
          <a:xfrm flipV="1">
            <a:off x="4263341" y="3053879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꺾인 연결선 15"/>
          <p:cNvCxnSpPr/>
          <p:nvPr/>
        </p:nvCxnSpPr>
        <p:spPr>
          <a:xfrm>
            <a:off x="4638675" y="3060218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꺾인 연결선 15"/>
          <p:cNvCxnSpPr/>
          <p:nvPr/>
        </p:nvCxnSpPr>
        <p:spPr>
          <a:xfrm>
            <a:off x="5070278" y="3060218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꺾인 연결선 15"/>
          <p:cNvCxnSpPr/>
          <p:nvPr/>
        </p:nvCxnSpPr>
        <p:spPr>
          <a:xfrm>
            <a:off x="5499385" y="3041909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꺾인 연결선 15"/>
          <p:cNvCxnSpPr/>
          <p:nvPr/>
        </p:nvCxnSpPr>
        <p:spPr>
          <a:xfrm flipV="1">
            <a:off x="4282716" y="3606678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꺾인 연결선 15"/>
          <p:cNvCxnSpPr/>
          <p:nvPr/>
        </p:nvCxnSpPr>
        <p:spPr>
          <a:xfrm>
            <a:off x="4658050" y="3613017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꺾인 연결선 15"/>
          <p:cNvCxnSpPr/>
          <p:nvPr/>
        </p:nvCxnSpPr>
        <p:spPr>
          <a:xfrm>
            <a:off x="5089653" y="3613017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꺾인 연결선 15"/>
          <p:cNvCxnSpPr/>
          <p:nvPr/>
        </p:nvCxnSpPr>
        <p:spPr>
          <a:xfrm>
            <a:off x="5518760" y="3594708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꺾인 연결선 15"/>
          <p:cNvCxnSpPr/>
          <p:nvPr/>
        </p:nvCxnSpPr>
        <p:spPr>
          <a:xfrm flipV="1">
            <a:off x="4273904" y="4206625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꺾인 연결선 15"/>
          <p:cNvCxnSpPr/>
          <p:nvPr/>
        </p:nvCxnSpPr>
        <p:spPr>
          <a:xfrm>
            <a:off x="4649238" y="4212964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꺾인 연결선 15"/>
          <p:cNvCxnSpPr/>
          <p:nvPr/>
        </p:nvCxnSpPr>
        <p:spPr>
          <a:xfrm>
            <a:off x="5080841" y="4212964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꺾인 연결선 15"/>
          <p:cNvCxnSpPr/>
          <p:nvPr/>
        </p:nvCxnSpPr>
        <p:spPr>
          <a:xfrm>
            <a:off x="5509948" y="4194655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직사각형 479"/>
          <p:cNvSpPr/>
          <p:nvPr/>
        </p:nvSpPr>
        <p:spPr>
          <a:xfrm>
            <a:off x="5233480" y="3356992"/>
            <a:ext cx="752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DB Zone</a:t>
            </a:r>
          </a:p>
        </p:txBody>
      </p:sp>
      <p:sp>
        <p:nvSpPr>
          <p:cNvPr id="481" name="직사각형 480"/>
          <p:cNvSpPr/>
          <p:nvPr/>
        </p:nvSpPr>
        <p:spPr>
          <a:xfrm>
            <a:off x="5194929" y="3933056"/>
            <a:ext cx="8595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개발</a:t>
            </a: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 Zone</a:t>
            </a:r>
          </a:p>
        </p:txBody>
      </p:sp>
      <p:sp>
        <p:nvSpPr>
          <p:cNvPr id="485" name="TextBox 484"/>
          <p:cNvSpPr txBox="1"/>
          <p:nvPr/>
        </p:nvSpPr>
        <p:spPr>
          <a:xfrm>
            <a:off x="6196116" y="1650247"/>
            <a:ext cx="3293388" cy="157263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안정적인 </a:t>
            </a:r>
            <a:r>
              <a:rPr lang="en-US" altLang="ko-KR" sz="1100" dirty="0">
                <a:solidFill>
                  <a:prstClr val="black"/>
                </a:solidFill>
              </a:rPr>
              <a:t>NW </a:t>
            </a:r>
            <a:r>
              <a:rPr lang="ko-KR" altLang="en-US" sz="1100" dirty="0">
                <a:solidFill>
                  <a:prstClr val="black"/>
                </a:solidFill>
              </a:rPr>
              <a:t>성능을 보장하고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관리 효율성을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 defTabSz="857982">
              <a:lnSpc>
                <a:spcPts val="19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    </a:t>
            </a:r>
            <a:r>
              <a:rPr lang="ko-KR" altLang="en-US" sz="1100" dirty="0">
                <a:solidFill>
                  <a:prstClr val="black"/>
                </a:solidFill>
              </a:rPr>
              <a:t>확보하기 위해</a:t>
            </a:r>
            <a:r>
              <a:rPr lang="en-US" altLang="ko-KR" sz="1100" dirty="0">
                <a:solidFill>
                  <a:prstClr val="black"/>
                </a:solidFill>
              </a:rPr>
              <a:t>, IaaS </a:t>
            </a:r>
            <a:r>
              <a:rPr lang="ko-KR" altLang="en-US" sz="1100" dirty="0">
                <a:solidFill>
                  <a:prstClr val="black"/>
                </a:solidFill>
              </a:rPr>
              <a:t>영역과 </a:t>
            </a:r>
            <a:r>
              <a:rPr lang="en-US" altLang="ko-KR" sz="1100" dirty="0">
                <a:solidFill>
                  <a:prstClr val="black"/>
                </a:solidFill>
              </a:rPr>
              <a:t>PaaS(ZCP) </a:t>
            </a:r>
            <a:r>
              <a:rPr lang="ko-KR" altLang="en-US" sz="1100" dirty="0">
                <a:solidFill>
                  <a:prstClr val="black"/>
                </a:solidFill>
              </a:rPr>
              <a:t>영역을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 defTabSz="857982">
              <a:lnSpc>
                <a:spcPts val="19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    </a:t>
            </a:r>
            <a:r>
              <a:rPr lang="ko-KR" altLang="en-US" sz="1100" dirty="0">
                <a:solidFill>
                  <a:prstClr val="black"/>
                </a:solidFill>
              </a:rPr>
              <a:t>분리하여 구성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 defTabSz="857982">
              <a:lnSpc>
                <a:spcPts val="19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    -</a:t>
            </a:r>
            <a:r>
              <a:rPr lang="ko-KR" altLang="en-US" sz="1100" dirty="0">
                <a:solidFill>
                  <a:prstClr val="black"/>
                </a:solidFill>
              </a:rPr>
              <a:t>방화벽을 분리하고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중복 영역을 통합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 defTabSz="857982">
              <a:lnSpc>
                <a:spcPts val="19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    -</a:t>
            </a:r>
            <a:r>
              <a:rPr lang="ko-KR" altLang="en-US" sz="1100" dirty="0">
                <a:solidFill>
                  <a:prstClr val="black"/>
                </a:solidFill>
              </a:rPr>
              <a:t>각 </a:t>
            </a:r>
            <a:r>
              <a:rPr lang="en-US" altLang="ko-KR" sz="1100" dirty="0" err="1">
                <a:solidFill>
                  <a:prstClr val="black"/>
                </a:solidFill>
              </a:rPr>
              <a:t>Sunet</a:t>
            </a:r>
            <a:r>
              <a:rPr lang="ko-KR" altLang="en-US" sz="1100" dirty="0">
                <a:solidFill>
                  <a:prstClr val="black"/>
                </a:solidFill>
              </a:rPr>
              <a:t>은 </a:t>
            </a:r>
            <a:r>
              <a:rPr lang="en-US" altLang="ko-KR" sz="1100" dirty="0">
                <a:solidFill>
                  <a:prstClr val="black"/>
                </a:solidFill>
              </a:rPr>
              <a:t>ExpressRoute </a:t>
            </a:r>
            <a:r>
              <a:rPr lang="ko-KR" altLang="en-US" sz="1100" dirty="0">
                <a:solidFill>
                  <a:prstClr val="black"/>
                </a:solidFill>
              </a:rPr>
              <a:t>통하여 </a:t>
            </a:r>
            <a:r>
              <a:rPr lang="en-US" altLang="ko-KR" sz="1100" dirty="0" err="1">
                <a:solidFill>
                  <a:prstClr val="black"/>
                </a:solidFill>
              </a:rPr>
              <a:t>on-premise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 defTabSz="857982">
              <a:lnSpc>
                <a:spcPts val="19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     </a:t>
            </a:r>
            <a:r>
              <a:rPr lang="ko-KR" altLang="en-US" sz="1100" dirty="0">
                <a:solidFill>
                  <a:prstClr val="black"/>
                </a:solidFill>
              </a:rPr>
              <a:t>와 통신 가능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방화벽은 </a:t>
            </a:r>
            <a:r>
              <a:rPr lang="en-US" altLang="ko-KR" sz="1100" dirty="0">
                <a:solidFill>
                  <a:prstClr val="black"/>
                </a:solidFill>
              </a:rPr>
              <a:t>Azure Firewall </a:t>
            </a:r>
            <a:r>
              <a:rPr lang="ko-KR" altLang="en-US" sz="1100" dirty="0">
                <a:solidFill>
                  <a:prstClr val="black"/>
                </a:solidFill>
              </a:rPr>
              <a:t>대신 </a:t>
            </a:r>
            <a:r>
              <a:rPr lang="en-US" altLang="ko-KR" sz="1100" dirty="0" err="1">
                <a:solidFill>
                  <a:prstClr val="black"/>
                </a:solidFill>
              </a:rPr>
              <a:t>vSRX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en-US" altLang="ko-KR" sz="1100" dirty="0" err="1">
                <a:solidFill>
                  <a:prstClr val="black"/>
                </a:solidFill>
              </a:rPr>
              <a:t>Fortigate</a:t>
            </a:r>
            <a:r>
              <a:rPr lang="ko-KR" altLang="en-US" sz="1100" dirty="0">
                <a:solidFill>
                  <a:prstClr val="black"/>
                </a:solidFill>
              </a:rPr>
              <a:t>로 대체 가능</a:t>
            </a:r>
            <a:br>
              <a:rPr lang="en-US" altLang="ko-KR" sz="1100" dirty="0">
                <a:solidFill>
                  <a:prstClr val="black"/>
                </a:solidFill>
              </a:rPr>
            </a:br>
            <a:endParaRPr lang="en-US" altLang="ko-KR" sz="1100" dirty="0">
              <a:solidFill>
                <a:prstClr val="black"/>
              </a:solidFill>
            </a:endParaRPr>
          </a:p>
          <a:p>
            <a:pPr lvl="0" defTabSz="857982">
              <a:lnSpc>
                <a:spcPts val="1900"/>
              </a:lnSpc>
              <a:defRPr/>
            </a:pPr>
            <a:endParaRPr lang="en-US" altLang="ko-KR" sz="1100" dirty="0">
              <a:solidFill>
                <a:prstClr val="black"/>
              </a:solidFill>
            </a:endParaRPr>
          </a:p>
          <a:p>
            <a:pPr lvl="0" defTabSz="857982">
              <a:lnSpc>
                <a:spcPts val="1900"/>
              </a:lnSpc>
              <a:defRPr/>
            </a:pPr>
            <a:endParaRPr lang="en-US" altLang="ko-KR" sz="1100" dirty="0">
              <a:solidFill>
                <a:srgbClr val="FF0000"/>
              </a:solidFill>
            </a:endParaRPr>
          </a:p>
        </p:txBody>
      </p:sp>
      <p:cxnSp>
        <p:nvCxnSpPr>
          <p:cNvPr id="301" name="꺾인 연결선 15"/>
          <p:cNvCxnSpPr/>
          <p:nvPr/>
        </p:nvCxnSpPr>
        <p:spPr>
          <a:xfrm>
            <a:off x="4959809" y="1736620"/>
            <a:ext cx="2222" cy="235409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꺾인 연결선 15"/>
          <p:cNvCxnSpPr/>
          <p:nvPr/>
        </p:nvCxnSpPr>
        <p:spPr>
          <a:xfrm>
            <a:off x="5485907" y="1746714"/>
            <a:ext cx="2222" cy="235409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꺾인 연결선 15"/>
          <p:cNvCxnSpPr/>
          <p:nvPr/>
        </p:nvCxnSpPr>
        <p:spPr>
          <a:xfrm>
            <a:off x="5828313" y="1737543"/>
            <a:ext cx="2222" cy="235409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꺾인 연결선 15"/>
          <p:cNvCxnSpPr/>
          <p:nvPr/>
        </p:nvCxnSpPr>
        <p:spPr>
          <a:xfrm>
            <a:off x="4619706" y="2094234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꺾인 연결선 15"/>
          <p:cNvCxnSpPr/>
          <p:nvPr/>
        </p:nvCxnSpPr>
        <p:spPr>
          <a:xfrm>
            <a:off x="4976360" y="2094234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꺾인 연결선 15"/>
          <p:cNvCxnSpPr/>
          <p:nvPr/>
        </p:nvCxnSpPr>
        <p:spPr>
          <a:xfrm>
            <a:off x="5475969" y="2082751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꺾인 연결선 15"/>
          <p:cNvCxnSpPr/>
          <p:nvPr/>
        </p:nvCxnSpPr>
        <p:spPr>
          <a:xfrm>
            <a:off x="5832623" y="2082751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직사각형 342"/>
          <p:cNvSpPr/>
          <p:nvPr/>
        </p:nvSpPr>
        <p:spPr>
          <a:xfrm>
            <a:off x="2483250" y="1831098"/>
            <a:ext cx="683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Azure Firewall</a:t>
            </a:r>
          </a:p>
        </p:txBody>
      </p:sp>
      <p:cxnSp>
        <p:nvCxnSpPr>
          <p:cNvPr id="368" name="꺾인 연결선 15"/>
          <p:cNvCxnSpPr/>
          <p:nvPr/>
        </p:nvCxnSpPr>
        <p:spPr>
          <a:xfrm flipV="1">
            <a:off x="3724275" y="2276476"/>
            <a:ext cx="600075" cy="1104899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그룹 370"/>
          <p:cNvGrpSpPr/>
          <p:nvPr/>
        </p:nvGrpSpPr>
        <p:grpSpPr>
          <a:xfrm>
            <a:off x="4923464" y="5498492"/>
            <a:ext cx="332308" cy="108000"/>
            <a:chOff x="8049400" y="5987167"/>
            <a:chExt cx="504000" cy="144000"/>
          </a:xfrm>
        </p:grpSpPr>
        <p:sp>
          <p:nvSpPr>
            <p:cNvPr id="372" name="모서리가 둥근 직사각형 371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4" name="평행 사변형 393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5" name="평행 사변형 394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6" name="평행 사변형 395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6" name="평행 사변형 445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8" name="타원 447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9" name="그룹 448"/>
          <p:cNvGrpSpPr/>
          <p:nvPr/>
        </p:nvGrpSpPr>
        <p:grpSpPr>
          <a:xfrm>
            <a:off x="4482390" y="5498492"/>
            <a:ext cx="332308" cy="108000"/>
            <a:chOff x="8049400" y="5987167"/>
            <a:chExt cx="504000" cy="144000"/>
          </a:xfrm>
        </p:grpSpPr>
        <p:sp>
          <p:nvSpPr>
            <p:cNvPr id="460" name="모서리가 둥근 직사각형 459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62" name="평행 사변형 461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63" name="평행 사변형 462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64" name="평행 사변형 463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66" name="평행 사변형 465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67" name="타원 466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8" name="그룹 467"/>
          <p:cNvGrpSpPr/>
          <p:nvPr/>
        </p:nvGrpSpPr>
        <p:grpSpPr>
          <a:xfrm>
            <a:off x="5351320" y="5489064"/>
            <a:ext cx="332308" cy="108000"/>
            <a:chOff x="8049400" y="5987167"/>
            <a:chExt cx="504000" cy="144000"/>
          </a:xfrm>
        </p:grpSpPr>
        <p:sp>
          <p:nvSpPr>
            <p:cNvPr id="469" name="모서리가 둥근 직사각형 468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70" name="평행 사변형 469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71" name="평행 사변형 470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72" name="평행 사변형 471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73" name="평행 사변형 472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74" name="타원 473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75" name="꺾인 연결선 15"/>
          <p:cNvCxnSpPr>
            <a:stCxn id="486" idx="3"/>
          </p:cNvCxnSpPr>
          <p:nvPr/>
        </p:nvCxnSpPr>
        <p:spPr>
          <a:xfrm flipV="1">
            <a:off x="4402475" y="5286375"/>
            <a:ext cx="1607800" cy="1049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꺾인 연결선 15"/>
          <p:cNvCxnSpPr/>
          <p:nvPr/>
        </p:nvCxnSpPr>
        <p:spPr>
          <a:xfrm>
            <a:off x="4631473" y="5294852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꺾인 연결선 15"/>
          <p:cNvCxnSpPr/>
          <p:nvPr/>
        </p:nvCxnSpPr>
        <p:spPr>
          <a:xfrm>
            <a:off x="5063076" y="5304377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꺾인 연결선 15"/>
          <p:cNvCxnSpPr/>
          <p:nvPr/>
        </p:nvCxnSpPr>
        <p:spPr>
          <a:xfrm>
            <a:off x="5492183" y="5286068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직사각형 481"/>
          <p:cNvSpPr/>
          <p:nvPr/>
        </p:nvSpPr>
        <p:spPr>
          <a:xfrm>
            <a:off x="4871262" y="5025784"/>
            <a:ext cx="12355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PaaS </a:t>
            </a:r>
            <a:r>
              <a:rPr kumimoji="1" lang="ko-KR" altLang="en-US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운영 </a:t>
            </a: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Zone</a:t>
            </a:r>
          </a:p>
        </p:txBody>
      </p:sp>
      <p:grpSp>
        <p:nvGrpSpPr>
          <p:cNvPr id="483" name="그룹 482"/>
          <p:cNvGrpSpPr/>
          <p:nvPr/>
        </p:nvGrpSpPr>
        <p:grpSpPr>
          <a:xfrm>
            <a:off x="4933501" y="6129312"/>
            <a:ext cx="332308" cy="108000"/>
            <a:chOff x="8049400" y="5987167"/>
            <a:chExt cx="504000" cy="144000"/>
          </a:xfrm>
        </p:grpSpPr>
        <p:sp>
          <p:nvSpPr>
            <p:cNvPr id="484" name="모서리가 둥근 직사각형 483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87" name="평행 사변형 486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88" name="평행 사변형 487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89" name="평행 사변형 488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0" name="평행 사변형 489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1" name="타원 490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2" name="그룹 491"/>
          <p:cNvGrpSpPr/>
          <p:nvPr/>
        </p:nvGrpSpPr>
        <p:grpSpPr>
          <a:xfrm>
            <a:off x="4492427" y="6129312"/>
            <a:ext cx="332308" cy="108000"/>
            <a:chOff x="8049400" y="5987167"/>
            <a:chExt cx="504000" cy="144000"/>
          </a:xfrm>
        </p:grpSpPr>
        <p:sp>
          <p:nvSpPr>
            <p:cNvPr id="493" name="모서리가 둥근 직사각형 492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4" name="평행 사변형 493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5" name="평행 사변형 494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6" name="평행 사변형 495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7" name="평행 사변형 496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8" name="타원 497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9" name="그룹 498"/>
          <p:cNvGrpSpPr/>
          <p:nvPr/>
        </p:nvGrpSpPr>
        <p:grpSpPr>
          <a:xfrm>
            <a:off x="5361357" y="6119884"/>
            <a:ext cx="332308" cy="108000"/>
            <a:chOff x="8049400" y="5987167"/>
            <a:chExt cx="504000" cy="144000"/>
          </a:xfrm>
        </p:grpSpPr>
        <p:sp>
          <p:nvSpPr>
            <p:cNvPr id="500" name="모서리가 둥근 직사각형 499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1" name="평행 사변형 500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2" name="평행 사변형 501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3" name="평행 사변형 502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4" name="평행 사변형 503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5" name="타원 504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506" name="꺾인 연결선 15"/>
          <p:cNvCxnSpPr/>
          <p:nvPr/>
        </p:nvCxnSpPr>
        <p:spPr>
          <a:xfrm flipV="1">
            <a:off x="4266176" y="5928858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꺾인 연결선 15"/>
          <p:cNvCxnSpPr/>
          <p:nvPr/>
        </p:nvCxnSpPr>
        <p:spPr>
          <a:xfrm>
            <a:off x="4641510" y="5935197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꺾인 연결선 15"/>
          <p:cNvCxnSpPr/>
          <p:nvPr/>
        </p:nvCxnSpPr>
        <p:spPr>
          <a:xfrm>
            <a:off x="5073113" y="5935197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꺾인 연결선 15"/>
          <p:cNvCxnSpPr/>
          <p:nvPr/>
        </p:nvCxnSpPr>
        <p:spPr>
          <a:xfrm>
            <a:off x="5502220" y="5916888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직사각형 509"/>
          <p:cNvSpPr/>
          <p:nvPr/>
        </p:nvSpPr>
        <p:spPr>
          <a:xfrm>
            <a:off x="4863420" y="5655259"/>
            <a:ext cx="12355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PaaS </a:t>
            </a:r>
            <a:r>
              <a:rPr kumimoji="1" lang="ko-KR" altLang="en-US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개발 </a:t>
            </a: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Zone</a:t>
            </a:r>
          </a:p>
        </p:txBody>
      </p:sp>
      <p:cxnSp>
        <p:nvCxnSpPr>
          <p:cNvPr id="512" name="꺾인 연결선 15"/>
          <p:cNvCxnSpPr/>
          <p:nvPr/>
        </p:nvCxnSpPr>
        <p:spPr>
          <a:xfrm>
            <a:off x="3886200" y="3495676"/>
            <a:ext cx="409575" cy="123824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꺾인 연결선 15"/>
          <p:cNvCxnSpPr/>
          <p:nvPr/>
        </p:nvCxnSpPr>
        <p:spPr>
          <a:xfrm>
            <a:off x="3876675" y="3495675"/>
            <a:ext cx="390525" cy="73342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직사각형 513"/>
          <p:cNvSpPr/>
          <p:nvPr/>
        </p:nvSpPr>
        <p:spPr>
          <a:xfrm>
            <a:off x="4662797" y="2295862"/>
            <a:ext cx="1250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u="sng">
                <a:solidFill>
                  <a:srgbClr val="FF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IaaS </a:t>
            </a:r>
            <a:r>
              <a:rPr kumimoji="1" lang="ko-KR" altLang="en-US" sz="2000" b="1" u="sng" dirty="0">
                <a:solidFill>
                  <a:srgbClr val="FF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영역</a:t>
            </a:r>
            <a:endParaRPr kumimoji="1" lang="en-US" altLang="ko-KR" sz="2000" b="1" u="sng" dirty="0">
              <a:solidFill>
                <a:srgbClr val="FF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519" name="꺾인 연결선 15"/>
          <p:cNvCxnSpPr>
            <a:stCxn id="398" idx="3"/>
            <a:endCxn id="511" idx="1"/>
          </p:cNvCxnSpPr>
          <p:nvPr/>
        </p:nvCxnSpPr>
        <p:spPr>
          <a:xfrm>
            <a:off x="3877703" y="3474179"/>
            <a:ext cx="216409" cy="240542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직사각형 520"/>
          <p:cNvSpPr/>
          <p:nvPr/>
        </p:nvSpPr>
        <p:spPr>
          <a:xfrm>
            <a:off x="4652498" y="4678204"/>
            <a:ext cx="13117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u="sng" dirty="0">
                <a:solidFill>
                  <a:srgbClr val="FF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PaaS </a:t>
            </a:r>
            <a:r>
              <a:rPr kumimoji="1" lang="ko-KR" altLang="en-US" sz="2000" b="1" u="sng" dirty="0">
                <a:solidFill>
                  <a:srgbClr val="FF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영역</a:t>
            </a:r>
            <a:endParaRPr kumimoji="1" lang="en-US" altLang="ko-KR" sz="2000" b="1" u="sng" dirty="0">
              <a:solidFill>
                <a:srgbClr val="FF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21" y="1554596"/>
            <a:ext cx="308899" cy="308899"/>
          </a:xfrm>
          <a:prstGeom prst="rect">
            <a:avLst/>
          </a:prstGeom>
        </p:spPr>
      </p:pic>
      <p:pic>
        <p:nvPicPr>
          <p:cNvPr id="370" name="그림 3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04" y="1591095"/>
            <a:ext cx="322747" cy="322747"/>
          </a:xfrm>
          <a:prstGeom prst="rect">
            <a:avLst/>
          </a:prstGeom>
        </p:spPr>
      </p:pic>
      <p:pic>
        <p:nvPicPr>
          <p:cNvPr id="397" name="그림 3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643" y="1588081"/>
            <a:ext cx="340597" cy="340597"/>
          </a:xfrm>
          <a:prstGeom prst="rect">
            <a:avLst/>
          </a:prstGeom>
        </p:spPr>
      </p:pic>
      <p:pic>
        <p:nvPicPr>
          <p:cNvPr id="398" name="그림 39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04" y="3319729"/>
            <a:ext cx="308899" cy="308899"/>
          </a:xfrm>
          <a:prstGeom prst="rect">
            <a:avLst/>
          </a:prstGeom>
        </p:spPr>
      </p:pic>
      <p:sp>
        <p:nvSpPr>
          <p:cNvPr id="400" name="직사각형 399"/>
          <p:cNvSpPr/>
          <p:nvPr/>
        </p:nvSpPr>
        <p:spPr>
          <a:xfrm>
            <a:off x="2986878" y="3332464"/>
            <a:ext cx="683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</a:rPr>
              <a:t>Azure Firewall</a:t>
            </a:r>
          </a:p>
        </p:txBody>
      </p:sp>
      <p:pic>
        <p:nvPicPr>
          <p:cNvPr id="401" name="그림 4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18" y="2908550"/>
            <a:ext cx="302425" cy="302425"/>
          </a:xfrm>
          <a:prstGeom prst="rect">
            <a:avLst/>
          </a:prstGeom>
        </p:spPr>
      </p:pic>
      <p:cxnSp>
        <p:nvCxnSpPr>
          <p:cNvPr id="402" name="꺾인 연결선 15"/>
          <p:cNvCxnSpPr>
            <a:stCxn id="398" idx="3"/>
            <a:endCxn id="401" idx="1"/>
          </p:cNvCxnSpPr>
          <p:nvPr/>
        </p:nvCxnSpPr>
        <p:spPr>
          <a:xfrm flipV="1">
            <a:off x="3877703" y="3059763"/>
            <a:ext cx="256615" cy="414416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5" name="그림 4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139" y="3443591"/>
            <a:ext cx="302425" cy="302425"/>
          </a:xfrm>
          <a:prstGeom prst="rect">
            <a:avLst/>
          </a:prstGeom>
        </p:spPr>
      </p:pic>
      <p:pic>
        <p:nvPicPr>
          <p:cNvPr id="476" name="그림 4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11" y="4028197"/>
            <a:ext cx="302425" cy="302425"/>
          </a:xfrm>
          <a:prstGeom prst="rect">
            <a:avLst/>
          </a:prstGeom>
        </p:spPr>
      </p:pic>
      <p:pic>
        <p:nvPicPr>
          <p:cNvPr id="486" name="그림 4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50" y="5145657"/>
            <a:ext cx="302425" cy="302425"/>
          </a:xfrm>
          <a:prstGeom prst="rect">
            <a:avLst/>
          </a:prstGeom>
        </p:spPr>
      </p:pic>
      <p:pic>
        <p:nvPicPr>
          <p:cNvPr id="511" name="그림 5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12" y="5728388"/>
            <a:ext cx="302425" cy="302425"/>
          </a:xfrm>
          <a:prstGeom prst="rect">
            <a:avLst/>
          </a:prstGeom>
        </p:spPr>
      </p:pic>
      <p:pic>
        <p:nvPicPr>
          <p:cNvPr id="522" name="그림 5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53" y="4030115"/>
            <a:ext cx="375622" cy="375622"/>
          </a:xfrm>
          <a:prstGeom prst="rect">
            <a:avLst/>
          </a:prstGeom>
        </p:spPr>
      </p:pic>
      <p:cxnSp>
        <p:nvCxnSpPr>
          <p:cNvPr id="523" name="꺾인 연결선 15"/>
          <p:cNvCxnSpPr>
            <a:endCxn id="294" idx="7"/>
          </p:cNvCxnSpPr>
          <p:nvPr/>
        </p:nvCxnSpPr>
        <p:spPr>
          <a:xfrm flipH="1">
            <a:off x="3107813" y="4321293"/>
            <a:ext cx="32166" cy="316001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4" name="그림 5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801" y="2122076"/>
            <a:ext cx="302425" cy="302425"/>
          </a:xfrm>
          <a:prstGeom prst="rect">
            <a:avLst/>
          </a:prstGeom>
        </p:spPr>
      </p:pic>
      <p:cxnSp>
        <p:nvCxnSpPr>
          <p:cNvPr id="341" name="꺾인 연결선 15"/>
          <p:cNvCxnSpPr>
            <a:stCxn id="398" idx="3"/>
            <a:endCxn id="486" idx="1"/>
          </p:cNvCxnSpPr>
          <p:nvPr/>
        </p:nvCxnSpPr>
        <p:spPr>
          <a:xfrm>
            <a:off x="3877703" y="3474179"/>
            <a:ext cx="222347" cy="1822691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1C8CC84-90C8-4DA8-A226-A3C1D508F0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64" y="2582227"/>
            <a:ext cx="268021" cy="26802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DEC6923-6129-4699-84C5-428CC7334F96}"/>
              </a:ext>
            </a:extLst>
          </p:cNvPr>
          <p:cNvSpPr/>
          <p:nvPr/>
        </p:nvSpPr>
        <p:spPr>
          <a:xfrm>
            <a:off x="3038216" y="4293472"/>
            <a:ext cx="683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Express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Route</a:t>
            </a:r>
          </a:p>
        </p:txBody>
      </p:sp>
    </p:spTree>
    <p:extLst>
      <p:ext uri="{BB962C8B-B14F-4D97-AF65-F5344CB8AC3E}">
        <p14:creationId xmlns:p14="http://schemas.microsoft.com/office/powerpoint/2010/main" val="776354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꺾인 연결선 580"/>
          <p:cNvCxnSpPr>
            <a:stCxn id="528" idx="2"/>
            <a:endCxn id="573" idx="1"/>
          </p:cNvCxnSpPr>
          <p:nvPr/>
        </p:nvCxnSpPr>
        <p:spPr>
          <a:xfrm rot="16200000" flipH="1">
            <a:off x="1333350" y="5616912"/>
            <a:ext cx="486198" cy="447955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모서리가 둥근 직사각형 519"/>
          <p:cNvSpPr/>
          <p:nvPr/>
        </p:nvSpPr>
        <p:spPr bwMode="auto">
          <a:xfrm>
            <a:off x="4267717" y="4724400"/>
            <a:ext cx="1809749" cy="1752600"/>
          </a:xfrm>
          <a:prstGeom prst="roundRect">
            <a:avLst>
              <a:gd name="adj" fmla="val 3372"/>
            </a:avLst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none" lIns="0" tIns="0" rIns="0" bIns="0" rtlCol="0" anchor="t"/>
          <a:lstStyle/>
          <a:p>
            <a:pPr algn="ctr" defTabSz="913792" latinLnBrk="0"/>
            <a:endParaRPr lang="ko-KR" altLang="en-US" sz="11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80" name="모서리가 둥근 직사각형 279"/>
          <p:cNvSpPr/>
          <p:nvPr/>
        </p:nvSpPr>
        <p:spPr bwMode="auto">
          <a:xfrm>
            <a:off x="4276725" y="1390649"/>
            <a:ext cx="1809749" cy="3286126"/>
          </a:xfrm>
          <a:prstGeom prst="roundRect">
            <a:avLst>
              <a:gd name="adj" fmla="val 3372"/>
            </a:avLst>
          </a:prstGeom>
          <a:solidFill>
            <a:srgbClr val="FFFF66"/>
          </a:solidFill>
          <a:ln w="190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none" lIns="0" tIns="0" rIns="0" bIns="0" rtlCol="0" anchor="t"/>
          <a:lstStyle/>
          <a:p>
            <a:pPr algn="ctr" defTabSz="913792" latinLnBrk="0"/>
            <a:endParaRPr lang="ko-KR" altLang="en-US" sz="11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186" name="꺾인 연결선 15"/>
          <p:cNvCxnSpPr>
            <a:cxnSpLocks/>
          </p:cNvCxnSpPr>
          <p:nvPr/>
        </p:nvCxnSpPr>
        <p:spPr>
          <a:xfrm flipV="1">
            <a:off x="3238500" y="3495646"/>
            <a:ext cx="364846" cy="83108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IV. </a:t>
            </a:r>
            <a:r>
              <a:rPr lang="ko-KR" altLang="en-US" dirty="0">
                <a:ea typeface="Tahoma" panose="020B0604030504040204" pitchFamily="34" charset="0"/>
              </a:rPr>
              <a:t>표준 </a:t>
            </a:r>
            <a:r>
              <a:rPr lang="en-US" altLang="ko-KR" dirty="0">
                <a:ea typeface="Tahoma" panose="020B0604030504040204" pitchFamily="34" charset="0"/>
              </a:rPr>
              <a:t>Architecture </a:t>
            </a:r>
            <a:r>
              <a:rPr lang="ko-KR" altLang="en-US" dirty="0">
                <a:ea typeface="Tahoma" panose="020B0604030504040204" pitchFamily="34" charset="0"/>
              </a:rPr>
              <a:t>설계</a:t>
            </a:r>
            <a:endParaRPr lang="ko-KR" altLang="en-US" dirty="0">
              <a:ea typeface="+mn-ea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561512" y="6635529"/>
            <a:ext cx="344488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36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 bwMode="auto">
          <a:xfrm>
            <a:off x="4927198" y="158130"/>
            <a:ext cx="47063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4.Large-Sized Network[Case II]</a:t>
            </a:r>
            <a:endParaRPr lang="ko-KR" altLang="en-US" sz="1300" dirty="0">
              <a:ea typeface="+mn-ea"/>
            </a:endParaRPr>
          </a:p>
        </p:txBody>
      </p:sp>
      <p:sp>
        <p:nvSpPr>
          <p:cNvPr id="119" name="Text Placeholder 2"/>
          <p:cNvSpPr txBox="1">
            <a:spLocks/>
          </p:cNvSpPr>
          <p:nvPr/>
        </p:nvSpPr>
        <p:spPr>
          <a:xfrm>
            <a:off x="308098" y="661194"/>
            <a:ext cx="9325422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10G</a:t>
            </a:r>
            <a:r>
              <a:rPr lang="ko-KR" altLang="en-US" sz="1400" dirty="0">
                <a:latin typeface="+mj-ea"/>
                <a:ea typeface="+mj-ea"/>
              </a:rPr>
              <a:t>급의 인터넷 </a:t>
            </a:r>
            <a:r>
              <a:rPr lang="en-US" altLang="ko-KR" sz="1400" dirty="0">
                <a:latin typeface="+mj-ea"/>
                <a:ea typeface="+mj-ea"/>
              </a:rPr>
              <a:t>&amp; </a:t>
            </a:r>
            <a:r>
              <a:rPr lang="ko-KR" altLang="en-US" sz="1400" dirty="0">
                <a:latin typeface="+mj-ea"/>
                <a:ea typeface="+mj-ea"/>
              </a:rPr>
              <a:t>내부 트래픽 필요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외부 서비스를 위한 대용량 인터넷 트래픽 수용 및 </a:t>
            </a:r>
            <a:r>
              <a:rPr lang="en-US" altLang="ko-KR" sz="1400" dirty="0">
                <a:latin typeface="+mj-ea"/>
                <a:ea typeface="+mj-ea"/>
              </a:rPr>
              <a:t>Co-location </a:t>
            </a:r>
            <a:r>
              <a:rPr lang="ko-KR" altLang="en-US" sz="1400" dirty="0">
                <a:latin typeface="+mj-ea"/>
                <a:ea typeface="+mj-ea"/>
              </a:rPr>
              <a:t>구성이 필요한 대용량 </a:t>
            </a:r>
            <a:r>
              <a:rPr lang="en-US" altLang="ko-KR" sz="1400" dirty="0">
                <a:latin typeface="+mj-ea"/>
                <a:ea typeface="+mj-ea"/>
              </a:rPr>
              <a:t>Cloud Network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715" name="직사각형 714"/>
          <p:cNvSpPr/>
          <p:nvPr/>
        </p:nvSpPr>
        <p:spPr>
          <a:xfrm>
            <a:off x="416496" y="1227222"/>
            <a:ext cx="9073008" cy="53232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cxnSp>
        <p:nvCxnSpPr>
          <p:cNvPr id="717" name="직선 연결선 716"/>
          <p:cNvCxnSpPr/>
          <p:nvPr/>
        </p:nvCxnSpPr>
        <p:spPr bwMode="auto">
          <a:xfrm>
            <a:off x="6148561" y="1412776"/>
            <a:ext cx="0" cy="486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18" name="그룹 717"/>
          <p:cNvGrpSpPr/>
          <p:nvPr/>
        </p:nvGrpSpPr>
        <p:grpSpPr>
          <a:xfrm>
            <a:off x="7053549" y="1413148"/>
            <a:ext cx="1512000" cy="279709"/>
            <a:chOff x="7609569" y="4489079"/>
            <a:chExt cx="1512000" cy="279709"/>
          </a:xfrm>
        </p:grpSpPr>
        <p:cxnSp>
          <p:nvCxnSpPr>
            <p:cNvPr id="719" name="직선 연결선 718"/>
            <p:cNvCxnSpPr/>
            <p:nvPr/>
          </p:nvCxnSpPr>
          <p:spPr>
            <a:xfrm>
              <a:off x="7609569" y="4768788"/>
              <a:ext cx="1512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0" name="TextBox 719"/>
            <p:cNvSpPr txBox="1"/>
            <p:nvPr/>
          </p:nvSpPr>
          <p:spPr>
            <a:xfrm>
              <a:off x="7717569" y="4489079"/>
              <a:ext cx="1296000" cy="2519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 latinLnBrk="0">
                <a:lnSpc>
                  <a:spcPct val="120000"/>
                </a:lnSpc>
                <a:spcBef>
                  <a:spcPts val="600"/>
                </a:spcBef>
                <a:spcAft>
                  <a:spcPts val="300"/>
                </a:spcAft>
              </a:pP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[Region </a:t>
              </a:r>
              <a:r>
                <a:rPr lang="ko-KR" altLang="en-US" sz="1200" b="1" dirty="0">
                  <a:latin typeface="+mn-ea"/>
                  <a:cs typeface="Tahoma" panose="020B0604030504040204" pitchFamily="34" charset="0"/>
                </a:rPr>
                <a:t>분리</a:t>
              </a: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]</a:t>
              </a:r>
            </a:p>
          </p:txBody>
        </p:sp>
      </p:grpSp>
      <p:sp>
        <p:nvSpPr>
          <p:cNvPr id="721" name="TextBox 720"/>
          <p:cNvSpPr txBox="1"/>
          <p:nvPr/>
        </p:nvSpPr>
        <p:spPr>
          <a:xfrm>
            <a:off x="7074364" y="1645239"/>
            <a:ext cx="1470370" cy="44592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66700" indent="-266700"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endParaRPr lang="ko-KR" altLang="en-US" sz="1200" b="1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grpSp>
        <p:nvGrpSpPr>
          <p:cNvPr id="723" name="그룹 722"/>
          <p:cNvGrpSpPr/>
          <p:nvPr/>
        </p:nvGrpSpPr>
        <p:grpSpPr>
          <a:xfrm>
            <a:off x="7048133" y="3651354"/>
            <a:ext cx="1512000" cy="279709"/>
            <a:chOff x="7609569" y="4489079"/>
            <a:chExt cx="1512000" cy="279709"/>
          </a:xfrm>
        </p:grpSpPr>
        <p:cxnSp>
          <p:nvCxnSpPr>
            <p:cNvPr id="724" name="직선 연결선 723"/>
            <p:cNvCxnSpPr/>
            <p:nvPr/>
          </p:nvCxnSpPr>
          <p:spPr>
            <a:xfrm>
              <a:off x="7609569" y="4768788"/>
              <a:ext cx="1512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5" name="TextBox 724"/>
            <p:cNvSpPr txBox="1"/>
            <p:nvPr/>
          </p:nvSpPr>
          <p:spPr>
            <a:xfrm>
              <a:off x="7717569" y="4489079"/>
              <a:ext cx="1296000" cy="2519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 latinLnBrk="0">
                <a:lnSpc>
                  <a:spcPct val="120000"/>
                </a:lnSpc>
                <a:spcBef>
                  <a:spcPts val="600"/>
                </a:spcBef>
                <a:spcAft>
                  <a:spcPts val="300"/>
                </a:spcAft>
              </a:pP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[</a:t>
              </a:r>
              <a:r>
                <a:rPr lang="ko-KR" altLang="en-US" sz="1200" b="1" dirty="0">
                  <a:latin typeface="+mn-ea"/>
                  <a:cs typeface="Tahoma" panose="020B0604030504040204" pitchFamily="34" charset="0"/>
                </a:rPr>
                <a:t>내부</a:t>
              </a: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 </a:t>
              </a:r>
              <a:r>
                <a:rPr lang="ko-KR" altLang="en-US" sz="1200" b="1" dirty="0">
                  <a:latin typeface="+mn-ea"/>
                  <a:cs typeface="Tahoma" panose="020B0604030504040204" pitchFamily="34" charset="0"/>
                </a:rPr>
                <a:t>설계</a:t>
              </a: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]</a:t>
              </a:r>
            </a:p>
          </p:txBody>
        </p:sp>
      </p:grpSp>
      <p:sp>
        <p:nvSpPr>
          <p:cNvPr id="726" name="TextBox 725"/>
          <p:cNvSpPr txBox="1"/>
          <p:nvPr/>
        </p:nvSpPr>
        <p:spPr>
          <a:xfrm>
            <a:off x="7068948" y="3883445"/>
            <a:ext cx="1470370" cy="44592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66700" indent="-266700"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endParaRPr lang="ko-KR" altLang="en-US" sz="1200" b="1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727" name="TextBox 726"/>
          <p:cNvSpPr txBox="1"/>
          <p:nvPr/>
        </p:nvSpPr>
        <p:spPr>
          <a:xfrm>
            <a:off x="6196186" y="4043126"/>
            <a:ext cx="3215894" cy="243387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MS Azure </a:t>
            </a:r>
            <a:r>
              <a:rPr lang="ko-KR" altLang="en-US" sz="1100" dirty="0">
                <a:solidFill>
                  <a:prstClr val="black"/>
                </a:solidFill>
              </a:rPr>
              <a:t>수용 불가 서비스 및 타 관계사 연동을 위한 판교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센터 내 </a:t>
            </a:r>
            <a:r>
              <a:rPr lang="en-US" altLang="ko-KR" sz="1100" dirty="0">
                <a:solidFill>
                  <a:prstClr val="black"/>
                </a:solidFill>
              </a:rPr>
              <a:t>Co-location </a:t>
            </a:r>
            <a:r>
              <a:rPr lang="ko-KR" altLang="en-US" sz="1100" dirty="0">
                <a:solidFill>
                  <a:prstClr val="black"/>
                </a:solidFill>
              </a:rPr>
              <a:t>존 구성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 defTabSz="857982">
              <a:lnSpc>
                <a:spcPts val="19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    -Oracle, NAS, RAC </a:t>
            </a:r>
            <a:r>
              <a:rPr lang="ko-KR" altLang="en-US" sz="1100" dirty="0">
                <a:solidFill>
                  <a:prstClr val="black"/>
                </a:solidFill>
              </a:rPr>
              <a:t>및 백업 서버 수용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 defTabSz="857982">
              <a:lnSpc>
                <a:spcPts val="19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    -</a:t>
            </a:r>
            <a:r>
              <a:rPr lang="ko-KR" altLang="en-US" sz="1100" dirty="0">
                <a:solidFill>
                  <a:prstClr val="black"/>
                </a:solidFill>
              </a:rPr>
              <a:t>해외지사 또는 타 관계사의 원활한 </a:t>
            </a:r>
            <a:r>
              <a:rPr lang="en-US" altLang="ko-KR" sz="1100" dirty="0">
                <a:solidFill>
                  <a:prstClr val="black"/>
                </a:solidFill>
              </a:rPr>
              <a:t>Cloud </a:t>
            </a:r>
          </a:p>
          <a:p>
            <a:pPr lvl="0" defTabSz="857982">
              <a:lnSpc>
                <a:spcPts val="19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     </a:t>
            </a:r>
            <a:r>
              <a:rPr lang="ko-KR" altLang="en-US" sz="1100" dirty="0">
                <a:solidFill>
                  <a:prstClr val="black"/>
                </a:solidFill>
              </a:rPr>
              <a:t>서비스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접속을 위해 </a:t>
            </a:r>
            <a:r>
              <a:rPr lang="en-US" altLang="ko-KR" sz="1100" dirty="0">
                <a:solidFill>
                  <a:prstClr val="black"/>
                </a:solidFill>
              </a:rPr>
              <a:t>Co-location</a:t>
            </a:r>
            <a:r>
              <a:rPr lang="ko-KR" altLang="en-US" sz="1100" dirty="0">
                <a:solidFill>
                  <a:prstClr val="black"/>
                </a:solidFill>
              </a:rPr>
              <a:t>존과 연동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WEB/WAS/DB/Dev Zone</a:t>
            </a:r>
            <a:r>
              <a:rPr lang="ko-KR" altLang="en-US" sz="1100" dirty="0">
                <a:solidFill>
                  <a:prstClr val="black"/>
                </a:solidFill>
              </a:rPr>
              <a:t>으로 분리를 위해</a:t>
            </a:r>
            <a:r>
              <a:rPr lang="en-US" altLang="ko-KR" sz="1100" dirty="0">
                <a:solidFill>
                  <a:prstClr val="black"/>
                </a:solidFill>
              </a:rPr>
              <a:t> Zone</a:t>
            </a:r>
            <a:r>
              <a:rPr lang="ko-KR" altLang="en-US" sz="1100" dirty="0">
                <a:solidFill>
                  <a:prstClr val="black"/>
                </a:solidFill>
              </a:rPr>
              <a:t>별 </a:t>
            </a:r>
            <a:r>
              <a:rPr lang="en-US" altLang="ko-KR" sz="1100" dirty="0">
                <a:solidFill>
                  <a:prstClr val="black"/>
                </a:solidFill>
              </a:rPr>
              <a:t>Subnet </a:t>
            </a:r>
            <a:r>
              <a:rPr lang="ko-KR" altLang="en-US" sz="1100" dirty="0">
                <a:solidFill>
                  <a:prstClr val="black"/>
                </a:solidFill>
              </a:rPr>
              <a:t>분리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각</a:t>
            </a:r>
            <a:r>
              <a:rPr lang="en-US" altLang="ko-KR" sz="1100" dirty="0">
                <a:solidFill>
                  <a:prstClr val="black"/>
                </a:solidFill>
              </a:rPr>
              <a:t> Region</a:t>
            </a:r>
            <a:r>
              <a:rPr lang="ko-KR" altLang="en-US" sz="1100" dirty="0">
                <a:solidFill>
                  <a:prstClr val="black"/>
                </a:solidFill>
              </a:rPr>
              <a:t>의 운영과 개발 </a:t>
            </a:r>
            <a:r>
              <a:rPr lang="en-US" altLang="ko-KR" sz="1100" dirty="0">
                <a:solidFill>
                  <a:prstClr val="black"/>
                </a:solidFill>
              </a:rPr>
              <a:t>Zone</a:t>
            </a:r>
            <a:r>
              <a:rPr lang="ko-KR" altLang="en-US" sz="1100" dirty="0">
                <a:solidFill>
                  <a:prstClr val="black"/>
                </a:solidFill>
              </a:rPr>
              <a:t>을 분리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각 </a:t>
            </a:r>
            <a:r>
              <a:rPr lang="en-US" altLang="ko-KR" sz="1100" dirty="0">
                <a:solidFill>
                  <a:prstClr val="black"/>
                </a:solidFill>
              </a:rPr>
              <a:t>Zone</a:t>
            </a:r>
            <a:r>
              <a:rPr lang="ko-KR" altLang="en-US" sz="1100" dirty="0">
                <a:solidFill>
                  <a:prstClr val="black"/>
                </a:solidFill>
              </a:rPr>
              <a:t>간 보안 강화를 위해</a:t>
            </a:r>
            <a:r>
              <a:rPr lang="en-US" altLang="ko-KR" sz="1100" dirty="0">
                <a:solidFill>
                  <a:prstClr val="black"/>
                </a:solidFill>
              </a:rPr>
              <a:t> NSG </a:t>
            </a:r>
            <a:r>
              <a:rPr lang="ko-KR" altLang="en-US" sz="1100" dirty="0">
                <a:solidFill>
                  <a:prstClr val="black"/>
                </a:solidFill>
              </a:rPr>
              <a:t>구성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Azure Firewall-&gt;</a:t>
            </a:r>
            <a:r>
              <a:rPr lang="ko-KR" altLang="en-US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err="1">
                <a:solidFill>
                  <a:prstClr val="black"/>
                </a:solidFill>
              </a:rPr>
              <a:t>vSRX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en-US" altLang="ko-KR" sz="1100" dirty="0" err="1">
                <a:solidFill>
                  <a:prstClr val="black"/>
                </a:solidFill>
              </a:rPr>
              <a:t>Fortigate</a:t>
            </a:r>
            <a:r>
              <a:rPr lang="ko-KR" altLang="en-US" sz="1100" dirty="0">
                <a:solidFill>
                  <a:prstClr val="black"/>
                </a:solidFill>
              </a:rPr>
              <a:t>로 대체 가능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endParaRPr lang="en-US" altLang="ko-KR" sz="1100" dirty="0">
              <a:solidFill>
                <a:prstClr val="black"/>
              </a:solidFill>
            </a:endParaRPr>
          </a:p>
        </p:txBody>
      </p:sp>
      <p:cxnSp>
        <p:nvCxnSpPr>
          <p:cNvPr id="166" name="꺾인 연결선 15"/>
          <p:cNvCxnSpPr/>
          <p:nvPr/>
        </p:nvCxnSpPr>
        <p:spPr>
          <a:xfrm flipV="1">
            <a:off x="4318638" y="2276872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5"/>
          <p:cNvCxnSpPr/>
          <p:nvPr/>
        </p:nvCxnSpPr>
        <p:spPr>
          <a:xfrm>
            <a:off x="1268361" y="1750835"/>
            <a:ext cx="4760964" cy="1634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구름 167"/>
          <p:cNvSpPr/>
          <p:nvPr/>
        </p:nvSpPr>
        <p:spPr>
          <a:xfrm>
            <a:off x="655073" y="1412776"/>
            <a:ext cx="664689" cy="519004"/>
          </a:xfrm>
          <a:prstGeom prst="cloud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3792"/>
            <a:r>
              <a:rPr lang="en-US" altLang="ko-KR" sz="10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Internet</a:t>
            </a:r>
            <a:endParaRPr lang="ko-KR" altLang="en-US" sz="1000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172" name="그룹 171"/>
          <p:cNvGrpSpPr/>
          <p:nvPr/>
        </p:nvGrpSpPr>
        <p:grpSpPr>
          <a:xfrm>
            <a:off x="4799459" y="1984179"/>
            <a:ext cx="332308" cy="108000"/>
            <a:chOff x="8049400" y="5987167"/>
            <a:chExt cx="504000" cy="144000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4" name="평행 사변형 173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5" name="평행 사변형 174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6" name="평행 사변형 175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7" name="평행 사변형 176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8" name="타원 177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4434585" y="1984179"/>
            <a:ext cx="332308" cy="108000"/>
            <a:chOff x="8049400" y="5987167"/>
            <a:chExt cx="504000" cy="144000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1" name="평행 사변형 180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2" name="평행 사변형 181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3" name="평행 사변형 182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4" name="평행 사변형 183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5" name="타원 184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87" name="직사각형 186"/>
          <p:cNvSpPr/>
          <p:nvPr/>
        </p:nvSpPr>
        <p:spPr>
          <a:xfrm>
            <a:off x="5252138" y="2775792"/>
            <a:ext cx="85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WAS Zone</a:t>
            </a:r>
          </a:p>
        </p:txBody>
      </p:sp>
      <p:cxnSp>
        <p:nvCxnSpPr>
          <p:cNvPr id="197" name="꺾인 연결선 15"/>
          <p:cNvCxnSpPr/>
          <p:nvPr/>
        </p:nvCxnSpPr>
        <p:spPr>
          <a:xfrm>
            <a:off x="4494566" y="2849117"/>
            <a:ext cx="1234" cy="211101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그룹 208"/>
          <p:cNvGrpSpPr/>
          <p:nvPr/>
        </p:nvGrpSpPr>
        <p:grpSpPr>
          <a:xfrm>
            <a:off x="1874982" y="2908852"/>
            <a:ext cx="262183" cy="279709"/>
            <a:chOff x="4253020" y="1667300"/>
            <a:chExt cx="234026" cy="234000"/>
          </a:xfrm>
        </p:grpSpPr>
        <p:sp>
          <p:nvSpPr>
            <p:cNvPr id="210" name="모서리가 둥근 직사각형 209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1" name="그룹 210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212" name="직선 화살표 연결선 211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화살표 연결선 212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화살표 연결선 213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화살표 연결선 214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6" name="그룹 215"/>
          <p:cNvGrpSpPr/>
          <p:nvPr/>
        </p:nvGrpSpPr>
        <p:grpSpPr>
          <a:xfrm>
            <a:off x="698820" y="2909335"/>
            <a:ext cx="271809" cy="271889"/>
            <a:chOff x="4671068" y="2132856"/>
            <a:chExt cx="234026" cy="234000"/>
          </a:xfrm>
        </p:grpSpPr>
        <p:sp>
          <p:nvSpPr>
            <p:cNvPr id="217" name="타원 216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8" name="그룹 217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222" name="직선 화살표 연결선 221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화살표 연결선 222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그룹 218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220" name="직선 화살표 연결선 219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화살표 연결선 220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4" name="그룹 223"/>
          <p:cNvGrpSpPr/>
          <p:nvPr/>
        </p:nvGrpSpPr>
        <p:grpSpPr>
          <a:xfrm>
            <a:off x="851220" y="2919968"/>
            <a:ext cx="271809" cy="271889"/>
            <a:chOff x="4671068" y="2132856"/>
            <a:chExt cx="234026" cy="234000"/>
          </a:xfrm>
        </p:grpSpPr>
        <p:sp>
          <p:nvSpPr>
            <p:cNvPr id="225" name="타원 224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6" name="그룹 225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230" name="직선 화살표 연결선 229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화살표 연결선 230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그룹 226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228" name="직선 화살표 연결선 227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화살표 연결선 228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2" name="그룹 231"/>
          <p:cNvGrpSpPr/>
          <p:nvPr/>
        </p:nvGrpSpPr>
        <p:grpSpPr>
          <a:xfrm>
            <a:off x="1429727" y="2900745"/>
            <a:ext cx="303542" cy="190305"/>
            <a:chOff x="1168575" y="1756813"/>
            <a:chExt cx="360677" cy="230982"/>
          </a:xfrm>
        </p:grpSpPr>
        <p:grpSp>
          <p:nvGrpSpPr>
            <p:cNvPr id="233" name="그룹 232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236" name="직사각형 235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4" name="자유형 233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5" name="자유형 234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1267914" y="2968920"/>
            <a:ext cx="303542" cy="190305"/>
            <a:chOff x="1168575" y="1756813"/>
            <a:chExt cx="360677" cy="230982"/>
          </a:xfrm>
        </p:grpSpPr>
        <p:grpSp>
          <p:nvGrpSpPr>
            <p:cNvPr id="242" name="그룹 241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245" name="직사각형 244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3" name="자유형 242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4" name="자유형 243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0" name="그룹 249"/>
          <p:cNvGrpSpPr/>
          <p:nvPr/>
        </p:nvGrpSpPr>
        <p:grpSpPr>
          <a:xfrm>
            <a:off x="2071075" y="2966328"/>
            <a:ext cx="262183" cy="279709"/>
            <a:chOff x="4253020" y="1667300"/>
            <a:chExt cx="234026" cy="234000"/>
          </a:xfrm>
        </p:grpSpPr>
        <p:sp>
          <p:nvSpPr>
            <p:cNvPr id="251" name="모서리가 둥근 직사각형 250"/>
            <p:cNvSpPr>
              <a:spLocks noChangeAspect="1"/>
            </p:cNvSpPr>
            <p:nvPr/>
          </p:nvSpPr>
          <p:spPr>
            <a:xfrm>
              <a:off x="4253020" y="1667300"/>
              <a:ext cx="234026" cy="23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4288883" y="1703300"/>
              <a:ext cx="162300" cy="162000"/>
              <a:chOff x="3916340" y="2688746"/>
              <a:chExt cx="162300" cy="162000"/>
            </a:xfrm>
          </p:grpSpPr>
          <p:cxnSp>
            <p:nvCxnSpPr>
              <p:cNvPr id="253" name="직선 화살표 연결선 252"/>
              <p:cNvCxnSpPr/>
              <p:nvPr/>
            </p:nvCxnSpPr>
            <p:spPr>
              <a:xfrm>
                <a:off x="391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화살표 연결선 253"/>
              <p:cNvCxnSpPr/>
              <p:nvPr/>
            </p:nvCxnSpPr>
            <p:spPr>
              <a:xfrm flipH="1" flipV="1">
                <a:off x="4006340" y="277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화살표 연결선 254"/>
              <p:cNvCxnSpPr/>
              <p:nvPr/>
            </p:nvCxnSpPr>
            <p:spPr>
              <a:xfrm flipH="1">
                <a:off x="3916340" y="2778732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화살표 연결선 255"/>
              <p:cNvCxnSpPr/>
              <p:nvPr/>
            </p:nvCxnSpPr>
            <p:spPr>
              <a:xfrm flipV="1">
                <a:off x="4006640" y="2688746"/>
                <a:ext cx="72000" cy="7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7" name="직선 연결선 256"/>
          <p:cNvCxnSpPr/>
          <p:nvPr/>
        </p:nvCxnSpPr>
        <p:spPr bwMode="auto">
          <a:xfrm>
            <a:off x="1127599" y="3064777"/>
            <a:ext cx="25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직선 연결선 257"/>
          <p:cNvCxnSpPr/>
          <p:nvPr/>
        </p:nvCxnSpPr>
        <p:spPr bwMode="auto">
          <a:xfrm>
            <a:off x="1699962" y="3058643"/>
            <a:ext cx="18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9" name="TextBox 258"/>
          <p:cNvSpPr txBox="1"/>
          <p:nvPr/>
        </p:nvSpPr>
        <p:spPr>
          <a:xfrm>
            <a:off x="1272753" y="316640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방화벽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VPN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602347" y="3182668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스위치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519648" y="2484929"/>
            <a:ext cx="1944216" cy="9892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520025" y="2487369"/>
            <a:ext cx="455243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관계사</a:t>
            </a:r>
          </a:p>
        </p:txBody>
      </p:sp>
      <p:grpSp>
        <p:nvGrpSpPr>
          <p:cNvPr id="263" name="그룹 262"/>
          <p:cNvGrpSpPr/>
          <p:nvPr/>
        </p:nvGrpSpPr>
        <p:grpSpPr>
          <a:xfrm>
            <a:off x="1927951" y="2535322"/>
            <a:ext cx="426371" cy="287079"/>
            <a:chOff x="5957351" y="3614225"/>
            <a:chExt cx="426371" cy="287079"/>
          </a:xfrm>
        </p:grpSpPr>
        <p:grpSp>
          <p:nvGrpSpPr>
            <p:cNvPr id="264" name="그룹 263"/>
            <p:cNvGrpSpPr/>
            <p:nvPr/>
          </p:nvGrpSpPr>
          <p:grpSpPr>
            <a:xfrm>
              <a:off x="5957351" y="3614225"/>
              <a:ext cx="426371" cy="123495"/>
              <a:chOff x="7448439" y="5987167"/>
              <a:chExt cx="504000" cy="144000"/>
            </a:xfrm>
          </p:grpSpPr>
          <p:sp>
            <p:nvSpPr>
              <p:cNvPr id="272" name="모서리가 둥근 직사각형 271"/>
              <p:cNvSpPr/>
              <p:nvPr/>
            </p:nvSpPr>
            <p:spPr>
              <a:xfrm>
                <a:off x="7448439" y="5987167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평행 사변형 272"/>
              <p:cNvSpPr/>
              <p:nvPr/>
            </p:nvSpPr>
            <p:spPr>
              <a:xfrm>
                <a:off x="749144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평행 사변형 273"/>
              <p:cNvSpPr/>
              <p:nvPr/>
            </p:nvSpPr>
            <p:spPr>
              <a:xfrm>
                <a:off x="7605643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평행 사변형 274"/>
              <p:cNvSpPr/>
              <p:nvPr/>
            </p:nvSpPr>
            <p:spPr>
              <a:xfrm>
                <a:off x="7548546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평행 사변형 275"/>
              <p:cNvSpPr/>
              <p:nvPr/>
            </p:nvSpPr>
            <p:spPr>
              <a:xfrm>
                <a:off x="766273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타원 276"/>
              <p:cNvSpPr>
                <a:spLocks noChangeAspect="1"/>
              </p:cNvSpPr>
              <p:nvPr/>
            </p:nvSpPr>
            <p:spPr>
              <a:xfrm>
                <a:off x="7866850" y="6037567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5" name="그룹 264"/>
            <p:cNvGrpSpPr/>
            <p:nvPr/>
          </p:nvGrpSpPr>
          <p:grpSpPr>
            <a:xfrm>
              <a:off x="5957351" y="3777809"/>
              <a:ext cx="426371" cy="123495"/>
              <a:chOff x="7448439" y="6168142"/>
              <a:chExt cx="504000" cy="144000"/>
            </a:xfrm>
          </p:grpSpPr>
          <p:sp>
            <p:nvSpPr>
              <p:cNvPr id="266" name="모서리가 둥근 직사각형 265"/>
              <p:cNvSpPr/>
              <p:nvPr/>
            </p:nvSpPr>
            <p:spPr>
              <a:xfrm>
                <a:off x="7448439" y="6168142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평행 사변형 266"/>
              <p:cNvSpPr/>
              <p:nvPr/>
            </p:nvSpPr>
            <p:spPr>
              <a:xfrm>
                <a:off x="749144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평행 사변형 267"/>
              <p:cNvSpPr/>
              <p:nvPr/>
            </p:nvSpPr>
            <p:spPr>
              <a:xfrm>
                <a:off x="7605643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평행 사변형 268"/>
              <p:cNvSpPr/>
              <p:nvPr/>
            </p:nvSpPr>
            <p:spPr>
              <a:xfrm>
                <a:off x="7548546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평행 사변형 269"/>
              <p:cNvSpPr/>
              <p:nvPr/>
            </p:nvSpPr>
            <p:spPr>
              <a:xfrm>
                <a:off x="766273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타원 270"/>
              <p:cNvSpPr>
                <a:spLocks noChangeAspect="1"/>
              </p:cNvSpPr>
              <p:nvPr/>
            </p:nvSpPr>
            <p:spPr>
              <a:xfrm>
                <a:off x="7866850" y="6218542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8" name="TextBox 78"/>
          <p:cNvSpPr txBox="1">
            <a:spLocks noChangeArrowheads="1"/>
          </p:cNvSpPr>
          <p:nvPr/>
        </p:nvSpPr>
        <p:spPr bwMode="auto">
          <a:xfrm>
            <a:off x="1328076" y="2572662"/>
            <a:ext cx="67403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연동 시스템</a:t>
            </a: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cxnSp>
        <p:nvCxnSpPr>
          <p:cNvPr id="279" name="꺾인 연결선 15"/>
          <p:cNvCxnSpPr/>
          <p:nvPr/>
        </p:nvCxnSpPr>
        <p:spPr>
          <a:xfrm>
            <a:off x="4617403" y="1745791"/>
            <a:ext cx="2222" cy="235409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/>
          <p:nvPr/>
        </p:nvCxnSpPr>
        <p:spPr bwMode="auto">
          <a:xfrm flipV="1">
            <a:off x="971550" y="3152775"/>
            <a:ext cx="0" cy="1657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8" name="구름 287"/>
          <p:cNvSpPr/>
          <p:nvPr/>
        </p:nvSpPr>
        <p:spPr>
          <a:xfrm>
            <a:off x="2405445" y="4574046"/>
            <a:ext cx="664689" cy="519004"/>
          </a:xfrm>
          <a:prstGeom prst="cloud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3792"/>
            <a:r>
              <a:rPr lang="en-US" altLang="ko-KR" sz="10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Azure</a:t>
            </a:r>
          </a:p>
          <a:p>
            <a:pPr algn="ctr" defTabSz="913792"/>
            <a:r>
              <a:rPr lang="en-US" altLang="ko-KR" sz="10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Cloud</a:t>
            </a:r>
            <a:endParaRPr lang="ko-KR" altLang="en-US" sz="1000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289" name="그룹 288"/>
          <p:cNvGrpSpPr/>
          <p:nvPr/>
        </p:nvGrpSpPr>
        <p:grpSpPr>
          <a:xfrm>
            <a:off x="2584952" y="4963351"/>
            <a:ext cx="212239" cy="229926"/>
            <a:chOff x="2515364" y="4217410"/>
            <a:chExt cx="212239" cy="229926"/>
          </a:xfrm>
        </p:grpSpPr>
        <p:sp>
          <p:nvSpPr>
            <p:cNvPr id="290" name="타원 289"/>
            <p:cNvSpPr/>
            <p:nvPr/>
          </p:nvSpPr>
          <p:spPr>
            <a:xfrm>
              <a:off x="2515364" y="4217410"/>
              <a:ext cx="212239" cy="2299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291" name="직선 연결선 290"/>
            <p:cNvCxnSpPr>
              <a:stCxn id="290" idx="5"/>
              <a:endCxn id="290" idx="1"/>
            </p:cNvCxnSpPr>
            <p:nvPr/>
          </p:nvCxnSpPr>
          <p:spPr>
            <a:xfrm flipH="1" flipV="1">
              <a:off x="2546444" y="4251082"/>
              <a:ext cx="150076" cy="16258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92" name="직선 연결선 291"/>
            <p:cNvCxnSpPr>
              <a:stCxn id="290" idx="7"/>
              <a:endCxn id="290" idx="3"/>
            </p:cNvCxnSpPr>
            <p:nvPr/>
          </p:nvCxnSpPr>
          <p:spPr>
            <a:xfrm flipH="1">
              <a:off x="2546444" y="4251082"/>
              <a:ext cx="150076" cy="16258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grpSp>
        <p:nvGrpSpPr>
          <p:cNvPr id="293" name="그룹 292"/>
          <p:cNvGrpSpPr/>
          <p:nvPr/>
        </p:nvGrpSpPr>
        <p:grpSpPr>
          <a:xfrm>
            <a:off x="2926656" y="4603622"/>
            <a:ext cx="212239" cy="229926"/>
            <a:chOff x="2515364" y="4217410"/>
            <a:chExt cx="212239" cy="229926"/>
          </a:xfrm>
        </p:grpSpPr>
        <p:sp>
          <p:nvSpPr>
            <p:cNvPr id="294" name="타원 293"/>
            <p:cNvSpPr/>
            <p:nvPr/>
          </p:nvSpPr>
          <p:spPr>
            <a:xfrm>
              <a:off x="2515364" y="4217410"/>
              <a:ext cx="212239" cy="2299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295" name="직선 연결선 294"/>
            <p:cNvCxnSpPr>
              <a:stCxn id="294" idx="5"/>
              <a:endCxn id="294" idx="1"/>
            </p:cNvCxnSpPr>
            <p:nvPr/>
          </p:nvCxnSpPr>
          <p:spPr>
            <a:xfrm flipH="1" flipV="1">
              <a:off x="2546444" y="4251082"/>
              <a:ext cx="150076" cy="16258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96" name="직선 연결선 295"/>
            <p:cNvCxnSpPr>
              <a:stCxn id="294" idx="7"/>
              <a:endCxn id="294" idx="3"/>
            </p:cNvCxnSpPr>
            <p:nvPr/>
          </p:nvCxnSpPr>
          <p:spPr>
            <a:xfrm flipH="1">
              <a:off x="2546444" y="4251082"/>
              <a:ext cx="150076" cy="16258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sp>
        <p:nvSpPr>
          <p:cNvPr id="316" name="직사각형 315"/>
          <p:cNvSpPr/>
          <p:nvPr/>
        </p:nvSpPr>
        <p:spPr>
          <a:xfrm>
            <a:off x="4650728" y="1422597"/>
            <a:ext cx="1478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Internet WEB Zone</a:t>
            </a:r>
          </a:p>
        </p:txBody>
      </p:sp>
      <p:sp>
        <p:nvSpPr>
          <p:cNvPr id="319" name="직사각형 318"/>
          <p:cNvSpPr/>
          <p:nvPr/>
        </p:nvSpPr>
        <p:spPr>
          <a:xfrm>
            <a:off x="514739" y="4489482"/>
            <a:ext cx="1791552" cy="189184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1628344" y="4483405"/>
            <a:ext cx="68747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판교 센터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Co-location</a:t>
            </a:r>
            <a:endParaRPr lang="ko-KR" altLang="en-US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1" name="그룹 320"/>
          <p:cNvGrpSpPr/>
          <p:nvPr/>
        </p:nvGrpSpPr>
        <p:grpSpPr>
          <a:xfrm>
            <a:off x="793056" y="4784021"/>
            <a:ext cx="271809" cy="271889"/>
            <a:chOff x="4671068" y="2132856"/>
            <a:chExt cx="234026" cy="234000"/>
          </a:xfrm>
        </p:grpSpPr>
        <p:sp>
          <p:nvSpPr>
            <p:cNvPr id="322" name="타원 321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23" name="그룹 322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327" name="직선 화살표 연결선 326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직선 화살표 연결선 327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그룹 323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325" name="직선 화살표 연결선 324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직선 화살표 연결선 325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9" name="그룹 328"/>
          <p:cNvGrpSpPr/>
          <p:nvPr/>
        </p:nvGrpSpPr>
        <p:grpSpPr>
          <a:xfrm>
            <a:off x="945456" y="4794654"/>
            <a:ext cx="271809" cy="271889"/>
            <a:chOff x="4671068" y="2132856"/>
            <a:chExt cx="234026" cy="234000"/>
          </a:xfrm>
        </p:grpSpPr>
        <p:sp>
          <p:nvSpPr>
            <p:cNvPr id="330" name="타원 329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31" name="그룹 330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335" name="직선 화살표 연결선 334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화살표 연결선 335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그룹 331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333" name="직선 화살표 연결선 332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화살표 연결선 333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7" name="TextBox 336"/>
          <p:cNvSpPr txBox="1"/>
          <p:nvPr/>
        </p:nvSpPr>
        <p:spPr>
          <a:xfrm>
            <a:off x="739828" y="5017694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스위치</a:t>
            </a:r>
          </a:p>
        </p:txBody>
      </p:sp>
      <p:sp>
        <p:nvSpPr>
          <p:cNvPr id="338" name="직사각형 337"/>
          <p:cNvSpPr/>
          <p:nvPr/>
        </p:nvSpPr>
        <p:spPr>
          <a:xfrm>
            <a:off x="906512" y="3899237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전용회선</a:t>
            </a:r>
            <a:endParaRPr kumimoji="1" lang="en-US" altLang="ko-KR" sz="1100" b="1" dirty="0">
              <a:solidFill>
                <a:srgbClr val="00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345" name="그룹 344"/>
          <p:cNvGrpSpPr/>
          <p:nvPr/>
        </p:nvGrpSpPr>
        <p:grpSpPr>
          <a:xfrm>
            <a:off x="5690950" y="1969790"/>
            <a:ext cx="332308" cy="108000"/>
            <a:chOff x="8049400" y="5987167"/>
            <a:chExt cx="504000" cy="144000"/>
          </a:xfrm>
        </p:grpSpPr>
        <p:sp>
          <p:nvSpPr>
            <p:cNvPr id="346" name="모서리가 둥근 직사각형 345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47" name="평행 사변형 346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48" name="평행 사변형 347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49" name="평행 사변형 348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0" name="평행 사변형 349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1" name="타원 350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2" name="그룹 351"/>
          <p:cNvGrpSpPr/>
          <p:nvPr/>
        </p:nvGrpSpPr>
        <p:grpSpPr>
          <a:xfrm>
            <a:off x="5303515" y="1974751"/>
            <a:ext cx="332308" cy="108000"/>
            <a:chOff x="8049400" y="5987167"/>
            <a:chExt cx="504000" cy="144000"/>
          </a:xfrm>
        </p:grpSpPr>
        <p:sp>
          <p:nvSpPr>
            <p:cNvPr id="353" name="모서리가 둥근 직사각형 352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4" name="평행 사변형 353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5" name="평행 사변형 354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6" name="평행 사변형 355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7" name="평행 사변형 356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8" name="타원 357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73" name="그룹 372"/>
          <p:cNvGrpSpPr/>
          <p:nvPr/>
        </p:nvGrpSpPr>
        <p:grpSpPr>
          <a:xfrm>
            <a:off x="4913649" y="3252427"/>
            <a:ext cx="332308" cy="108000"/>
            <a:chOff x="8049400" y="5987167"/>
            <a:chExt cx="504000" cy="144000"/>
          </a:xfrm>
        </p:grpSpPr>
        <p:sp>
          <p:nvSpPr>
            <p:cNvPr id="374" name="모서리가 둥근 직사각형 373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5" name="평행 사변형 374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6" name="평행 사변형 375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7" name="평행 사변형 376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8" name="평행 사변형 377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9" name="타원 378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0" name="그룹 379"/>
          <p:cNvGrpSpPr/>
          <p:nvPr/>
        </p:nvGrpSpPr>
        <p:grpSpPr>
          <a:xfrm>
            <a:off x="4472575" y="3252427"/>
            <a:ext cx="332308" cy="108000"/>
            <a:chOff x="8049400" y="5987167"/>
            <a:chExt cx="504000" cy="144000"/>
          </a:xfrm>
        </p:grpSpPr>
        <p:sp>
          <p:nvSpPr>
            <p:cNvPr id="381" name="모서리가 둥근 직사각형 380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2" name="평행 사변형 381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3" name="평행 사변형 382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4" name="평행 사변형 383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5" name="평행 사변형 384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6" name="타원 385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7" name="그룹 386"/>
          <p:cNvGrpSpPr/>
          <p:nvPr/>
        </p:nvGrpSpPr>
        <p:grpSpPr>
          <a:xfrm>
            <a:off x="5341505" y="3242999"/>
            <a:ext cx="332308" cy="108000"/>
            <a:chOff x="8049400" y="5987167"/>
            <a:chExt cx="504000" cy="144000"/>
          </a:xfrm>
        </p:grpSpPr>
        <p:sp>
          <p:nvSpPr>
            <p:cNvPr id="388" name="모서리가 둥근 직사각형 387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9" name="평행 사변형 388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0" name="평행 사변형 389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1" name="평행 사변형 390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2" name="평행 사변형 391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3" name="타원 392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03" name="그룹 402"/>
          <p:cNvGrpSpPr/>
          <p:nvPr/>
        </p:nvGrpSpPr>
        <p:grpSpPr>
          <a:xfrm>
            <a:off x="4938821" y="3798275"/>
            <a:ext cx="332308" cy="108000"/>
            <a:chOff x="8049400" y="5987167"/>
            <a:chExt cx="504000" cy="144000"/>
          </a:xfrm>
        </p:grpSpPr>
        <p:sp>
          <p:nvSpPr>
            <p:cNvPr id="404" name="모서리가 둥근 직사각형 403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5" name="평행 사변형 404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6" name="평행 사변형 405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7" name="평행 사변형 406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8" name="평행 사변형 407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9" name="타원 408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4497747" y="3798275"/>
            <a:ext cx="332308" cy="108000"/>
            <a:chOff x="8049400" y="5987167"/>
            <a:chExt cx="504000" cy="144000"/>
          </a:xfrm>
        </p:grpSpPr>
        <p:sp>
          <p:nvSpPr>
            <p:cNvPr id="411" name="모서리가 둥근 직사각형 410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2" name="평행 사변형 411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3" name="평행 사변형 412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4" name="평행 사변형 413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5" name="평행 사변형 414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6" name="타원 415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7" name="그룹 416"/>
          <p:cNvGrpSpPr/>
          <p:nvPr/>
        </p:nvGrpSpPr>
        <p:grpSpPr>
          <a:xfrm>
            <a:off x="5366677" y="3788847"/>
            <a:ext cx="332308" cy="108000"/>
            <a:chOff x="8049400" y="5987167"/>
            <a:chExt cx="504000" cy="144000"/>
          </a:xfrm>
        </p:grpSpPr>
        <p:sp>
          <p:nvSpPr>
            <p:cNvPr id="418" name="모서리가 둥근 직사각형 417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9" name="평행 사변형 418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0" name="평행 사변형 419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1" name="평행 사변형 420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2" name="평행 사변형 421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3" name="타원 422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4" name="그룹 423"/>
          <p:cNvGrpSpPr/>
          <p:nvPr/>
        </p:nvGrpSpPr>
        <p:grpSpPr>
          <a:xfrm>
            <a:off x="4941229" y="4407079"/>
            <a:ext cx="332308" cy="108000"/>
            <a:chOff x="8049400" y="5987167"/>
            <a:chExt cx="504000" cy="144000"/>
          </a:xfrm>
        </p:grpSpPr>
        <p:sp>
          <p:nvSpPr>
            <p:cNvPr id="425" name="모서리가 둥근 직사각형 424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6" name="평행 사변형 425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7" name="평행 사변형 426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8" name="평행 사변형 427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9" name="평행 사변형 428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0" name="타원 429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1" name="그룹 430"/>
          <p:cNvGrpSpPr/>
          <p:nvPr/>
        </p:nvGrpSpPr>
        <p:grpSpPr>
          <a:xfrm>
            <a:off x="4500155" y="4407079"/>
            <a:ext cx="332308" cy="108000"/>
            <a:chOff x="8049400" y="5987167"/>
            <a:chExt cx="504000" cy="144000"/>
          </a:xfrm>
        </p:grpSpPr>
        <p:sp>
          <p:nvSpPr>
            <p:cNvPr id="432" name="모서리가 둥근 직사각형 431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3" name="평행 사변형 432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4" name="평행 사변형 433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5" name="평행 사변형 434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6" name="평행 사변형 435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7" name="타원 436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8" name="그룹 437"/>
          <p:cNvGrpSpPr/>
          <p:nvPr/>
        </p:nvGrpSpPr>
        <p:grpSpPr>
          <a:xfrm>
            <a:off x="5369085" y="4397651"/>
            <a:ext cx="332308" cy="108000"/>
            <a:chOff x="8049400" y="5987167"/>
            <a:chExt cx="504000" cy="144000"/>
          </a:xfrm>
        </p:grpSpPr>
        <p:sp>
          <p:nvSpPr>
            <p:cNvPr id="439" name="모서리가 둥근 직사각형 438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0" name="평행 사변형 439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1" name="평행 사변형 440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2" name="평행 사변형 441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3" name="평행 사변형 442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4" name="타원 443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45" name="꺾인 연결선 15"/>
          <p:cNvCxnSpPr/>
          <p:nvPr/>
        </p:nvCxnSpPr>
        <p:spPr>
          <a:xfrm flipV="1">
            <a:off x="4263341" y="3053879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꺾인 연결선 15"/>
          <p:cNvCxnSpPr/>
          <p:nvPr/>
        </p:nvCxnSpPr>
        <p:spPr>
          <a:xfrm>
            <a:off x="4638675" y="3060218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꺾인 연결선 15"/>
          <p:cNvCxnSpPr/>
          <p:nvPr/>
        </p:nvCxnSpPr>
        <p:spPr>
          <a:xfrm>
            <a:off x="5070278" y="3060218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꺾인 연결선 15"/>
          <p:cNvCxnSpPr/>
          <p:nvPr/>
        </p:nvCxnSpPr>
        <p:spPr>
          <a:xfrm>
            <a:off x="5499385" y="3041909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꺾인 연결선 15"/>
          <p:cNvCxnSpPr/>
          <p:nvPr/>
        </p:nvCxnSpPr>
        <p:spPr>
          <a:xfrm flipV="1">
            <a:off x="4282716" y="3606678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꺾인 연결선 15"/>
          <p:cNvCxnSpPr/>
          <p:nvPr/>
        </p:nvCxnSpPr>
        <p:spPr>
          <a:xfrm>
            <a:off x="4658050" y="3613017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꺾인 연결선 15"/>
          <p:cNvCxnSpPr/>
          <p:nvPr/>
        </p:nvCxnSpPr>
        <p:spPr>
          <a:xfrm>
            <a:off x="5089653" y="3613017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꺾인 연결선 15"/>
          <p:cNvCxnSpPr/>
          <p:nvPr/>
        </p:nvCxnSpPr>
        <p:spPr>
          <a:xfrm>
            <a:off x="5518760" y="3594708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꺾인 연결선 15"/>
          <p:cNvCxnSpPr/>
          <p:nvPr/>
        </p:nvCxnSpPr>
        <p:spPr>
          <a:xfrm flipV="1">
            <a:off x="4273904" y="4206625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꺾인 연결선 15"/>
          <p:cNvCxnSpPr/>
          <p:nvPr/>
        </p:nvCxnSpPr>
        <p:spPr>
          <a:xfrm>
            <a:off x="4649238" y="4212964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꺾인 연결선 15"/>
          <p:cNvCxnSpPr/>
          <p:nvPr/>
        </p:nvCxnSpPr>
        <p:spPr>
          <a:xfrm>
            <a:off x="5080841" y="4212964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꺾인 연결선 15"/>
          <p:cNvCxnSpPr/>
          <p:nvPr/>
        </p:nvCxnSpPr>
        <p:spPr>
          <a:xfrm>
            <a:off x="5509948" y="4194655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꺾인 연결선 15"/>
          <p:cNvCxnSpPr/>
          <p:nvPr/>
        </p:nvCxnSpPr>
        <p:spPr>
          <a:xfrm flipV="1">
            <a:off x="3871727" y="3057525"/>
            <a:ext cx="414523" cy="450217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직사각형 479"/>
          <p:cNvSpPr/>
          <p:nvPr/>
        </p:nvSpPr>
        <p:spPr>
          <a:xfrm>
            <a:off x="5233480" y="3356992"/>
            <a:ext cx="752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DB Zone</a:t>
            </a:r>
          </a:p>
        </p:txBody>
      </p:sp>
      <p:sp>
        <p:nvSpPr>
          <p:cNvPr id="481" name="직사각형 480"/>
          <p:cNvSpPr/>
          <p:nvPr/>
        </p:nvSpPr>
        <p:spPr>
          <a:xfrm>
            <a:off x="5194929" y="3933056"/>
            <a:ext cx="8595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개발</a:t>
            </a: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 Zone</a:t>
            </a:r>
          </a:p>
        </p:txBody>
      </p:sp>
      <p:sp>
        <p:nvSpPr>
          <p:cNvPr id="485" name="TextBox 484"/>
          <p:cNvSpPr txBox="1"/>
          <p:nvPr/>
        </p:nvSpPr>
        <p:spPr>
          <a:xfrm>
            <a:off x="6196116" y="1650247"/>
            <a:ext cx="3293388" cy="1823932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대용량 인터넷 트래픽 수용을 위해 외부 구간과 내부 구간을 물리적 분리</a:t>
            </a: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ko-KR" altLang="en-US" sz="1100" dirty="0">
                <a:solidFill>
                  <a:prstClr val="black"/>
                </a:solidFill>
              </a:rPr>
              <a:t>방화벽 분리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안정적인 </a:t>
            </a:r>
            <a:r>
              <a:rPr lang="en-US" altLang="ko-KR" sz="1100" dirty="0">
                <a:solidFill>
                  <a:prstClr val="black"/>
                </a:solidFill>
              </a:rPr>
              <a:t>NW </a:t>
            </a:r>
            <a:r>
              <a:rPr lang="ko-KR" altLang="en-US" sz="1100" dirty="0">
                <a:solidFill>
                  <a:prstClr val="black"/>
                </a:solidFill>
              </a:rPr>
              <a:t>성능을 보장하고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관리 효율성을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 defTabSz="857982">
              <a:lnSpc>
                <a:spcPts val="19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    </a:t>
            </a:r>
            <a:r>
              <a:rPr lang="ko-KR" altLang="en-US" sz="1100" dirty="0">
                <a:solidFill>
                  <a:prstClr val="black"/>
                </a:solidFill>
              </a:rPr>
              <a:t>확보하기 위해</a:t>
            </a:r>
            <a:r>
              <a:rPr lang="en-US" altLang="ko-KR" sz="1100" dirty="0">
                <a:solidFill>
                  <a:prstClr val="black"/>
                </a:solidFill>
              </a:rPr>
              <a:t>, IaaS </a:t>
            </a:r>
            <a:r>
              <a:rPr lang="ko-KR" altLang="en-US" sz="1100" dirty="0">
                <a:solidFill>
                  <a:prstClr val="black"/>
                </a:solidFill>
              </a:rPr>
              <a:t>영역과 </a:t>
            </a:r>
            <a:r>
              <a:rPr lang="en-US" altLang="ko-KR" sz="1100" dirty="0">
                <a:solidFill>
                  <a:prstClr val="black"/>
                </a:solidFill>
              </a:rPr>
              <a:t>PaaS(ZCP) </a:t>
            </a:r>
            <a:r>
              <a:rPr lang="ko-KR" altLang="en-US" sz="1100" dirty="0">
                <a:solidFill>
                  <a:prstClr val="black"/>
                </a:solidFill>
              </a:rPr>
              <a:t>영역을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 defTabSz="857982">
              <a:lnSpc>
                <a:spcPts val="19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    </a:t>
            </a:r>
            <a:r>
              <a:rPr lang="ko-KR" altLang="en-US" sz="1100" dirty="0">
                <a:solidFill>
                  <a:prstClr val="black"/>
                </a:solidFill>
              </a:rPr>
              <a:t>분리하여 구성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 defTabSz="857982">
              <a:lnSpc>
                <a:spcPts val="19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    -</a:t>
            </a:r>
            <a:r>
              <a:rPr lang="ko-KR" altLang="en-US" sz="1100" dirty="0">
                <a:solidFill>
                  <a:prstClr val="black"/>
                </a:solidFill>
              </a:rPr>
              <a:t>방화벽을 분리하고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중복 영역을 통합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 defTabSz="857982">
              <a:lnSpc>
                <a:spcPts val="19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    -</a:t>
            </a:r>
            <a:r>
              <a:rPr lang="ko-KR" altLang="en-US" sz="1100" dirty="0">
                <a:solidFill>
                  <a:prstClr val="black"/>
                </a:solidFill>
              </a:rPr>
              <a:t>각 </a:t>
            </a:r>
            <a:r>
              <a:rPr lang="en-US" altLang="ko-KR" sz="1100" dirty="0">
                <a:solidFill>
                  <a:prstClr val="black"/>
                </a:solidFill>
              </a:rPr>
              <a:t>Region</a:t>
            </a:r>
            <a:r>
              <a:rPr lang="ko-KR" altLang="en-US" sz="1100" dirty="0">
                <a:solidFill>
                  <a:prstClr val="black"/>
                </a:solidFill>
              </a:rPr>
              <a:t>은 </a:t>
            </a:r>
            <a:r>
              <a:rPr lang="en-US" altLang="ko-KR" sz="1100" dirty="0">
                <a:solidFill>
                  <a:prstClr val="black"/>
                </a:solidFill>
              </a:rPr>
              <a:t>Firewall </a:t>
            </a:r>
            <a:r>
              <a:rPr lang="ko-KR" altLang="en-US" sz="1100" dirty="0">
                <a:solidFill>
                  <a:prstClr val="black"/>
                </a:solidFill>
              </a:rPr>
              <a:t>통해 통신 가능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cxnSp>
        <p:nvCxnSpPr>
          <p:cNvPr id="301" name="꺾인 연결선 15"/>
          <p:cNvCxnSpPr/>
          <p:nvPr/>
        </p:nvCxnSpPr>
        <p:spPr>
          <a:xfrm>
            <a:off x="4959809" y="1736620"/>
            <a:ext cx="2222" cy="235409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꺾인 연결선 15"/>
          <p:cNvCxnSpPr/>
          <p:nvPr/>
        </p:nvCxnSpPr>
        <p:spPr>
          <a:xfrm>
            <a:off x="5485907" y="1746714"/>
            <a:ext cx="2222" cy="235409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꺾인 연결선 15"/>
          <p:cNvCxnSpPr/>
          <p:nvPr/>
        </p:nvCxnSpPr>
        <p:spPr>
          <a:xfrm>
            <a:off x="5828313" y="1737543"/>
            <a:ext cx="2222" cy="235409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꺾인 연결선 15"/>
          <p:cNvCxnSpPr/>
          <p:nvPr/>
        </p:nvCxnSpPr>
        <p:spPr>
          <a:xfrm>
            <a:off x="4619706" y="2094234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꺾인 연결선 15"/>
          <p:cNvCxnSpPr/>
          <p:nvPr/>
        </p:nvCxnSpPr>
        <p:spPr>
          <a:xfrm>
            <a:off x="4976360" y="2094234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꺾인 연결선 15"/>
          <p:cNvCxnSpPr/>
          <p:nvPr/>
        </p:nvCxnSpPr>
        <p:spPr>
          <a:xfrm>
            <a:off x="5475969" y="2082751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꺾인 연결선 15"/>
          <p:cNvCxnSpPr/>
          <p:nvPr/>
        </p:nvCxnSpPr>
        <p:spPr>
          <a:xfrm>
            <a:off x="5832623" y="2082751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꺾인 연결선 15"/>
          <p:cNvCxnSpPr/>
          <p:nvPr/>
        </p:nvCxnSpPr>
        <p:spPr>
          <a:xfrm flipV="1">
            <a:off x="3724275" y="2276476"/>
            <a:ext cx="600075" cy="1104899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그룹 370"/>
          <p:cNvGrpSpPr/>
          <p:nvPr/>
        </p:nvGrpSpPr>
        <p:grpSpPr>
          <a:xfrm>
            <a:off x="4923464" y="5498492"/>
            <a:ext cx="332308" cy="108000"/>
            <a:chOff x="8049400" y="5987167"/>
            <a:chExt cx="504000" cy="144000"/>
          </a:xfrm>
        </p:grpSpPr>
        <p:sp>
          <p:nvSpPr>
            <p:cNvPr id="372" name="모서리가 둥근 직사각형 371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4" name="평행 사변형 393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5" name="평행 사변형 394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6" name="평행 사변형 395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6" name="평행 사변형 445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8" name="타원 447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9" name="그룹 448"/>
          <p:cNvGrpSpPr/>
          <p:nvPr/>
        </p:nvGrpSpPr>
        <p:grpSpPr>
          <a:xfrm>
            <a:off x="4482390" y="5498492"/>
            <a:ext cx="332308" cy="108000"/>
            <a:chOff x="8049400" y="5987167"/>
            <a:chExt cx="504000" cy="144000"/>
          </a:xfrm>
        </p:grpSpPr>
        <p:sp>
          <p:nvSpPr>
            <p:cNvPr id="460" name="모서리가 둥근 직사각형 459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62" name="평행 사변형 461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63" name="평행 사변형 462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64" name="평행 사변형 463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66" name="평행 사변형 465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67" name="타원 466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8" name="그룹 467"/>
          <p:cNvGrpSpPr/>
          <p:nvPr/>
        </p:nvGrpSpPr>
        <p:grpSpPr>
          <a:xfrm>
            <a:off x="5351320" y="5489064"/>
            <a:ext cx="332308" cy="108000"/>
            <a:chOff x="8049400" y="5987167"/>
            <a:chExt cx="504000" cy="144000"/>
          </a:xfrm>
        </p:grpSpPr>
        <p:sp>
          <p:nvSpPr>
            <p:cNvPr id="469" name="모서리가 둥근 직사각형 468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70" name="평행 사변형 469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71" name="평행 사변형 470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72" name="평행 사변형 471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73" name="평행 사변형 472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74" name="타원 473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75" name="꺾인 연결선 15"/>
          <p:cNvCxnSpPr>
            <a:stCxn id="618" idx="3"/>
          </p:cNvCxnSpPr>
          <p:nvPr/>
        </p:nvCxnSpPr>
        <p:spPr>
          <a:xfrm>
            <a:off x="4403112" y="5280304"/>
            <a:ext cx="1607163" cy="6071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꺾인 연결선 15"/>
          <p:cNvCxnSpPr/>
          <p:nvPr/>
        </p:nvCxnSpPr>
        <p:spPr>
          <a:xfrm>
            <a:off x="4631473" y="5294852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꺾인 연결선 15"/>
          <p:cNvCxnSpPr/>
          <p:nvPr/>
        </p:nvCxnSpPr>
        <p:spPr>
          <a:xfrm>
            <a:off x="5063076" y="5304377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꺾인 연결선 15"/>
          <p:cNvCxnSpPr/>
          <p:nvPr/>
        </p:nvCxnSpPr>
        <p:spPr>
          <a:xfrm>
            <a:off x="5492183" y="5286068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직사각형 481"/>
          <p:cNvSpPr/>
          <p:nvPr/>
        </p:nvSpPr>
        <p:spPr>
          <a:xfrm>
            <a:off x="4871262" y="5025784"/>
            <a:ext cx="12355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PaaS </a:t>
            </a:r>
            <a:r>
              <a:rPr kumimoji="1" lang="ko-KR" altLang="en-US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운영 </a:t>
            </a: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Zone</a:t>
            </a:r>
          </a:p>
        </p:txBody>
      </p:sp>
      <p:grpSp>
        <p:nvGrpSpPr>
          <p:cNvPr id="483" name="그룹 482"/>
          <p:cNvGrpSpPr/>
          <p:nvPr/>
        </p:nvGrpSpPr>
        <p:grpSpPr>
          <a:xfrm>
            <a:off x="4933501" y="6129312"/>
            <a:ext cx="332308" cy="108000"/>
            <a:chOff x="8049400" y="5987167"/>
            <a:chExt cx="504000" cy="144000"/>
          </a:xfrm>
        </p:grpSpPr>
        <p:sp>
          <p:nvSpPr>
            <p:cNvPr id="484" name="모서리가 둥근 직사각형 483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87" name="평행 사변형 486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88" name="평행 사변형 487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89" name="평행 사변형 488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0" name="평행 사변형 489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1" name="타원 490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2" name="그룹 491"/>
          <p:cNvGrpSpPr/>
          <p:nvPr/>
        </p:nvGrpSpPr>
        <p:grpSpPr>
          <a:xfrm>
            <a:off x="4492427" y="6129312"/>
            <a:ext cx="332308" cy="108000"/>
            <a:chOff x="8049400" y="5987167"/>
            <a:chExt cx="504000" cy="144000"/>
          </a:xfrm>
        </p:grpSpPr>
        <p:sp>
          <p:nvSpPr>
            <p:cNvPr id="493" name="모서리가 둥근 직사각형 492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4" name="평행 사변형 493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5" name="평행 사변형 494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6" name="평행 사변형 495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7" name="평행 사변형 496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8" name="타원 497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9" name="그룹 498"/>
          <p:cNvGrpSpPr/>
          <p:nvPr/>
        </p:nvGrpSpPr>
        <p:grpSpPr>
          <a:xfrm>
            <a:off x="5361357" y="6119884"/>
            <a:ext cx="332308" cy="108000"/>
            <a:chOff x="8049400" y="5987167"/>
            <a:chExt cx="504000" cy="144000"/>
          </a:xfrm>
        </p:grpSpPr>
        <p:sp>
          <p:nvSpPr>
            <p:cNvPr id="500" name="모서리가 둥근 직사각형 499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1" name="평행 사변형 500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2" name="평행 사변형 501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3" name="평행 사변형 502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4" name="평행 사변형 503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5" name="타원 504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506" name="꺾인 연결선 15"/>
          <p:cNvCxnSpPr/>
          <p:nvPr/>
        </p:nvCxnSpPr>
        <p:spPr>
          <a:xfrm flipV="1">
            <a:off x="4266176" y="5928858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꺾인 연결선 15"/>
          <p:cNvCxnSpPr/>
          <p:nvPr/>
        </p:nvCxnSpPr>
        <p:spPr>
          <a:xfrm>
            <a:off x="4641510" y="5935197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꺾인 연결선 15"/>
          <p:cNvCxnSpPr/>
          <p:nvPr/>
        </p:nvCxnSpPr>
        <p:spPr>
          <a:xfrm>
            <a:off x="5073113" y="5935197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꺾인 연결선 15"/>
          <p:cNvCxnSpPr/>
          <p:nvPr/>
        </p:nvCxnSpPr>
        <p:spPr>
          <a:xfrm>
            <a:off x="5502220" y="5916888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직사각형 509"/>
          <p:cNvSpPr/>
          <p:nvPr/>
        </p:nvSpPr>
        <p:spPr>
          <a:xfrm>
            <a:off x="4863420" y="5655259"/>
            <a:ext cx="12355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PaaS </a:t>
            </a:r>
            <a:r>
              <a:rPr kumimoji="1" lang="ko-KR" altLang="en-US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개발 </a:t>
            </a: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Zone</a:t>
            </a:r>
          </a:p>
        </p:txBody>
      </p:sp>
      <p:cxnSp>
        <p:nvCxnSpPr>
          <p:cNvPr id="512" name="꺾인 연결선 15"/>
          <p:cNvCxnSpPr/>
          <p:nvPr/>
        </p:nvCxnSpPr>
        <p:spPr>
          <a:xfrm>
            <a:off x="3886200" y="3495676"/>
            <a:ext cx="409575" cy="123824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꺾인 연결선 15"/>
          <p:cNvCxnSpPr/>
          <p:nvPr/>
        </p:nvCxnSpPr>
        <p:spPr>
          <a:xfrm>
            <a:off x="3876675" y="3495675"/>
            <a:ext cx="390525" cy="73342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직사각형 513"/>
          <p:cNvSpPr/>
          <p:nvPr/>
        </p:nvSpPr>
        <p:spPr>
          <a:xfrm>
            <a:off x="4662797" y="2295862"/>
            <a:ext cx="1250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u="sng">
                <a:solidFill>
                  <a:srgbClr val="FF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IaaS </a:t>
            </a:r>
            <a:r>
              <a:rPr kumimoji="1" lang="ko-KR" altLang="en-US" sz="2000" b="1" u="sng" dirty="0">
                <a:solidFill>
                  <a:srgbClr val="FF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영역</a:t>
            </a:r>
            <a:endParaRPr kumimoji="1" lang="en-US" altLang="ko-KR" sz="2000" b="1" u="sng" dirty="0">
              <a:solidFill>
                <a:srgbClr val="FF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519" name="꺾인 연결선 15"/>
          <p:cNvCxnSpPr>
            <a:cxnSpLocks/>
            <a:endCxn id="619" idx="1"/>
          </p:cNvCxnSpPr>
          <p:nvPr/>
        </p:nvCxnSpPr>
        <p:spPr>
          <a:xfrm>
            <a:off x="3867150" y="3514725"/>
            <a:ext cx="227282" cy="2392368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직사각형 520"/>
          <p:cNvSpPr/>
          <p:nvPr/>
        </p:nvSpPr>
        <p:spPr>
          <a:xfrm>
            <a:off x="4652498" y="4678204"/>
            <a:ext cx="13117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u="sng" dirty="0">
                <a:solidFill>
                  <a:srgbClr val="FF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PaaS </a:t>
            </a:r>
            <a:r>
              <a:rPr kumimoji="1" lang="ko-KR" altLang="en-US" sz="2000" b="1" u="sng" dirty="0">
                <a:solidFill>
                  <a:srgbClr val="FF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영역</a:t>
            </a:r>
            <a:endParaRPr kumimoji="1" lang="en-US" altLang="ko-KR" sz="2000" b="1" u="sng" dirty="0">
              <a:solidFill>
                <a:srgbClr val="FF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370" name="그룹 369"/>
          <p:cNvGrpSpPr/>
          <p:nvPr/>
        </p:nvGrpSpPr>
        <p:grpSpPr>
          <a:xfrm>
            <a:off x="1362665" y="5341882"/>
            <a:ext cx="303542" cy="190305"/>
            <a:chOff x="1168575" y="1756813"/>
            <a:chExt cx="360677" cy="230982"/>
          </a:xfrm>
        </p:grpSpPr>
        <p:grpSp>
          <p:nvGrpSpPr>
            <p:cNvPr id="397" name="그룹 396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400" name="직사각형 399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직사각형 401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8" name="자유형 397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9" name="자유형 398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6" name="그룹 485"/>
          <p:cNvGrpSpPr/>
          <p:nvPr/>
        </p:nvGrpSpPr>
        <p:grpSpPr>
          <a:xfrm>
            <a:off x="1200852" y="5410057"/>
            <a:ext cx="303542" cy="190305"/>
            <a:chOff x="1168575" y="1756813"/>
            <a:chExt cx="360677" cy="230982"/>
          </a:xfrm>
        </p:grpSpPr>
        <p:grpSp>
          <p:nvGrpSpPr>
            <p:cNvPr id="511" name="그룹 510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524" name="직사각형 523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직사각형 524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직사각형 525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직사각형 526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직사각형 527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2" name="자유형 521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3" name="자유형 522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9" name="TextBox 528"/>
          <p:cNvSpPr txBox="1"/>
          <p:nvPr/>
        </p:nvSpPr>
        <p:spPr>
          <a:xfrm>
            <a:off x="1213463" y="5156233"/>
            <a:ext cx="4539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방화벽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0" name="그룹 529"/>
          <p:cNvGrpSpPr/>
          <p:nvPr/>
        </p:nvGrpSpPr>
        <p:grpSpPr>
          <a:xfrm>
            <a:off x="1753359" y="5317150"/>
            <a:ext cx="271809" cy="271889"/>
            <a:chOff x="4671068" y="2132856"/>
            <a:chExt cx="234026" cy="234000"/>
          </a:xfrm>
        </p:grpSpPr>
        <p:sp>
          <p:nvSpPr>
            <p:cNvPr id="531" name="타원 530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32" name="그룹 531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536" name="직선 화살표 연결선 535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직선 화살표 연결선 536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3" name="그룹 532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534" name="직선 화살표 연결선 533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직선 화살표 연결선 534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8" name="그룹 537"/>
          <p:cNvGrpSpPr/>
          <p:nvPr/>
        </p:nvGrpSpPr>
        <p:grpSpPr>
          <a:xfrm>
            <a:off x="1905759" y="5327783"/>
            <a:ext cx="271809" cy="271889"/>
            <a:chOff x="4671068" y="2132856"/>
            <a:chExt cx="234026" cy="234000"/>
          </a:xfrm>
        </p:grpSpPr>
        <p:sp>
          <p:nvSpPr>
            <p:cNvPr id="539" name="타원 538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40" name="그룹 539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544" name="직선 화살표 연결선 543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직선 화살표 연결선 544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1" name="그룹 540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542" name="직선 화살표 연결선 541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직선 화살표 연결선 542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6" name="TextBox 545"/>
          <p:cNvSpPr txBox="1"/>
          <p:nvPr/>
        </p:nvSpPr>
        <p:spPr>
          <a:xfrm>
            <a:off x="1673289" y="5121604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스위치</a:t>
            </a:r>
          </a:p>
        </p:txBody>
      </p:sp>
      <p:grpSp>
        <p:nvGrpSpPr>
          <p:cNvPr id="547" name="그룹 546"/>
          <p:cNvGrpSpPr/>
          <p:nvPr/>
        </p:nvGrpSpPr>
        <p:grpSpPr>
          <a:xfrm>
            <a:off x="1044671" y="5948061"/>
            <a:ext cx="271809" cy="271889"/>
            <a:chOff x="4671068" y="2132856"/>
            <a:chExt cx="234026" cy="234000"/>
          </a:xfrm>
        </p:grpSpPr>
        <p:sp>
          <p:nvSpPr>
            <p:cNvPr id="548" name="타원 547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49" name="그룹 548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553" name="직선 화살표 연결선 552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직선 화살표 연결선 553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0" name="그룹 549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551" name="직선 화살표 연결선 550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직선 화살표 연결선 551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5" name="그룹 554"/>
          <p:cNvGrpSpPr/>
          <p:nvPr/>
        </p:nvGrpSpPr>
        <p:grpSpPr>
          <a:xfrm>
            <a:off x="1197071" y="5958694"/>
            <a:ext cx="271809" cy="271889"/>
            <a:chOff x="4671068" y="2132856"/>
            <a:chExt cx="234026" cy="234000"/>
          </a:xfrm>
        </p:grpSpPr>
        <p:sp>
          <p:nvSpPr>
            <p:cNvPr id="556" name="타원 555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57" name="그룹 556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561" name="직선 화살표 연결선 560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직선 화살표 연결선 561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8" name="그룹 557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559" name="직선 화살표 연결선 558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직선 화살표 연결선 559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3" name="TextBox 562"/>
          <p:cNvSpPr txBox="1"/>
          <p:nvPr/>
        </p:nvSpPr>
        <p:spPr>
          <a:xfrm>
            <a:off x="572600" y="5904417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서버팜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스위치</a:t>
            </a:r>
          </a:p>
        </p:txBody>
      </p:sp>
      <p:grpSp>
        <p:nvGrpSpPr>
          <p:cNvPr id="564" name="그룹 563"/>
          <p:cNvGrpSpPr/>
          <p:nvPr/>
        </p:nvGrpSpPr>
        <p:grpSpPr>
          <a:xfrm>
            <a:off x="1800427" y="6022241"/>
            <a:ext cx="426371" cy="287079"/>
            <a:chOff x="5957351" y="3614225"/>
            <a:chExt cx="426371" cy="287079"/>
          </a:xfrm>
        </p:grpSpPr>
        <p:grpSp>
          <p:nvGrpSpPr>
            <p:cNvPr id="565" name="그룹 564"/>
            <p:cNvGrpSpPr/>
            <p:nvPr/>
          </p:nvGrpSpPr>
          <p:grpSpPr>
            <a:xfrm>
              <a:off x="5957351" y="3614225"/>
              <a:ext cx="426371" cy="123495"/>
              <a:chOff x="7448439" y="5987167"/>
              <a:chExt cx="504000" cy="144000"/>
            </a:xfrm>
          </p:grpSpPr>
          <p:sp>
            <p:nvSpPr>
              <p:cNvPr id="573" name="모서리가 둥근 직사각형 572"/>
              <p:cNvSpPr/>
              <p:nvPr/>
            </p:nvSpPr>
            <p:spPr>
              <a:xfrm>
                <a:off x="7448439" y="5987167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평행 사변형 573"/>
              <p:cNvSpPr/>
              <p:nvPr/>
            </p:nvSpPr>
            <p:spPr>
              <a:xfrm>
                <a:off x="749144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평행 사변형 574"/>
              <p:cNvSpPr/>
              <p:nvPr/>
            </p:nvSpPr>
            <p:spPr>
              <a:xfrm>
                <a:off x="7605643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평행 사변형 575"/>
              <p:cNvSpPr/>
              <p:nvPr/>
            </p:nvSpPr>
            <p:spPr>
              <a:xfrm>
                <a:off x="7548546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평행 사변형 576"/>
              <p:cNvSpPr/>
              <p:nvPr/>
            </p:nvSpPr>
            <p:spPr>
              <a:xfrm>
                <a:off x="766273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타원 577"/>
              <p:cNvSpPr>
                <a:spLocks noChangeAspect="1"/>
              </p:cNvSpPr>
              <p:nvPr/>
            </p:nvSpPr>
            <p:spPr>
              <a:xfrm>
                <a:off x="7866850" y="6037567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6" name="그룹 565"/>
            <p:cNvGrpSpPr/>
            <p:nvPr/>
          </p:nvGrpSpPr>
          <p:grpSpPr>
            <a:xfrm>
              <a:off x="5957351" y="3777809"/>
              <a:ext cx="426371" cy="123495"/>
              <a:chOff x="7448439" y="6168142"/>
              <a:chExt cx="504000" cy="144000"/>
            </a:xfrm>
          </p:grpSpPr>
          <p:sp>
            <p:nvSpPr>
              <p:cNvPr id="567" name="모서리가 둥근 직사각형 566"/>
              <p:cNvSpPr/>
              <p:nvPr/>
            </p:nvSpPr>
            <p:spPr>
              <a:xfrm>
                <a:off x="7448439" y="6168142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평행 사변형 567"/>
              <p:cNvSpPr/>
              <p:nvPr/>
            </p:nvSpPr>
            <p:spPr>
              <a:xfrm>
                <a:off x="749144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평행 사변형 568"/>
              <p:cNvSpPr/>
              <p:nvPr/>
            </p:nvSpPr>
            <p:spPr>
              <a:xfrm>
                <a:off x="7605643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평행 사변형 569"/>
              <p:cNvSpPr/>
              <p:nvPr/>
            </p:nvSpPr>
            <p:spPr>
              <a:xfrm>
                <a:off x="7548546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평행 사변형 570"/>
              <p:cNvSpPr/>
              <p:nvPr/>
            </p:nvSpPr>
            <p:spPr>
              <a:xfrm>
                <a:off x="766273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타원 571"/>
              <p:cNvSpPr>
                <a:spLocks noChangeAspect="1"/>
              </p:cNvSpPr>
              <p:nvPr/>
            </p:nvSpPr>
            <p:spPr>
              <a:xfrm>
                <a:off x="7866850" y="6218542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79" name="TextBox 78"/>
          <p:cNvSpPr txBox="1">
            <a:spLocks noChangeArrowheads="1"/>
          </p:cNvSpPr>
          <p:nvPr/>
        </p:nvSpPr>
        <p:spPr bwMode="auto">
          <a:xfrm>
            <a:off x="1796659" y="5839408"/>
            <a:ext cx="4960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cxnSp>
        <p:nvCxnSpPr>
          <p:cNvPr id="3" name="꺾인 연결선 2"/>
          <p:cNvCxnSpPr>
            <a:stCxn id="330" idx="3"/>
            <a:endCxn id="531" idx="2"/>
          </p:cNvCxnSpPr>
          <p:nvPr/>
        </p:nvCxnSpPr>
        <p:spPr>
          <a:xfrm rot="16200000" flipH="1">
            <a:off x="1156126" y="4855861"/>
            <a:ext cx="426369" cy="768097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꺾인 연결선 581"/>
          <p:cNvCxnSpPr>
            <a:stCxn id="539" idx="6"/>
            <a:endCxn id="290" idx="4"/>
          </p:cNvCxnSpPr>
          <p:nvPr/>
        </p:nvCxnSpPr>
        <p:spPr>
          <a:xfrm flipV="1">
            <a:off x="2177568" y="5193277"/>
            <a:ext cx="513504" cy="270451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직사각형 582"/>
          <p:cNvSpPr/>
          <p:nvPr/>
        </p:nvSpPr>
        <p:spPr>
          <a:xfrm>
            <a:off x="2329817" y="5238066"/>
            <a:ext cx="1058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KINX or </a:t>
            </a:r>
            <a:r>
              <a:rPr kumimoji="1" lang="ko-KR" altLang="en-US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세종</a:t>
            </a:r>
            <a:endParaRPr kumimoji="1" lang="en-US" altLang="ko-KR" sz="1200" b="1" i="1" dirty="0">
              <a:solidFill>
                <a:srgbClr val="00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587" name="직사각형 586"/>
          <p:cNvSpPr/>
          <p:nvPr/>
        </p:nvSpPr>
        <p:spPr>
          <a:xfrm>
            <a:off x="2648744" y="5811340"/>
            <a:ext cx="1355125" cy="60544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588" name="TextBox 587"/>
          <p:cNvSpPr txBox="1"/>
          <p:nvPr/>
        </p:nvSpPr>
        <p:spPr>
          <a:xfrm>
            <a:off x="3107813" y="5805264"/>
            <a:ext cx="905582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타관계사</a:t>
            </a:r>
            <a:r>
              <a:rPr lang="en-US" altLang="ko-KR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해외망</a:t>
            </a:r>
            <a:endParaRPr lang="ko-KR" altLang="en-US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9" name="그룹 588"/>
          <p:cNvGrpSpPr/>
          <p:nvPr/>
        </p:nvGrpSpPr>
        <p:grpSpPr>
          <a:xfrm>
            <a:off x="2795408" y="6052934"/>
            <a:ext cx="271809" cy="271889"/>
            <a:chOff x="4671068" y="2132856"/>
            <a:chExt cx="234026" cy="234000"/>
          </a:xfrm>
        </p:grpSpPr>
        <p:sp>
          <p:nvSpPr>
            <p:cNvPr id="590" name="타원 589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91" name="그룹 590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595" name="직선 화살표 연결선 594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직선 화살표 연결선 595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2" name="그룹 591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593" name="직선 화살표 연결선 592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직선 화살표 연결선 593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7" name="그룹 596"/>
          <p:cNvGrpSpPr/>
          <p:nvPr/>
        </p:nvGrpSpPr>
        <p:grpSpPr>
          <a:xfrm>
            <a:off x="2947808" y="6063567"/>
            <a:ext cx="271809" cy="271889"/>
            <a:chOff x="4671068" y="2132856"/>
            <a:chExt cx="234026" cy="234000"/>
          </a:xfrm>
        </p:grpSpPr>
        <p:sp>
          <p:nvSpPr>
            <p:cNvPr id="598" name="타원 597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99" name="그룹 598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603" name="직선 화살표 연결선 602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직선 화살표 연결선 603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0" name="그룹 599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601" name="직선 화살표 연결선 600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직선 화살표 연결선 601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5" name="TextBox 604"/>
          <p:cNvSpPr txBox="1"/>
          <p:nvPr/>
        </p:nvSpPr>
        <p:spPr>
          <a:xfrm>
            <a:off x="3232042" y="6090056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스위치</a:t>
            </a:r>
          </a:p>
        </p:txBody>
      </p:sp>
      <p:cxnSp>
        <p:nvCxnSpPr>
          <p:cNvPr id="606" name="꺾인 연결선 605"/>
          <p:cNvCxnSpPr>
            <a:stCxn id="539" idx="5"/>
            <a:endCxn id="590" idx="0"/>
          </p:cNvCxnSpPr>
          <p:nvPr/>
        </p:nvCxnSpPr>
        <p:spPr>
          <a:xfrm rot="16200000" flipH="1">
            <a:off x="2287998" y="5409618"/>
            <a:ext cx="493079" cy="793551"/>
          </a:xfrm>
          <a:prstGeom prst="bentConnector3">
            <a:avLst>
              <a:gd name="adj1" fmla="val 38410"/>
            </a:avLst>
          </a:prstGeom>
          <a:ln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직사각형 606"/>
          <p:cNvSpPr/>
          <p:nvPr/>
        </p:nvSpPr>
        <p:spPr>
          <a:xfrm>
            <a:off x="2116186" y="5727299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전용회선</a:t>
            </a:r>
            <a:endParaRPr kumimoji="1" lang="en-US" altLang="ko-KR" sz="1100" b="1" dirty="0">
              <a:solidFill>
                <a:srgbClr val="00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pic>
        <p:nvPicPr>
          <p:cNvPr id="580" name="그림 5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187" y="1528583"/>
            <a:ext cx="308899" cy="308899"/>
          </a:xfrm>
          <a:prstGeom prst="rect">
            <a:avLst/>
          </a:prstGeom>
        </p:spPr>
      </p:pic>
      <p:pic>
        <p:nvPicPr>
          <p:cNvPr id="608" name="그림 6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78" y="3286218"/>
            <a:ext cx="308899" cy="308899"/>
          </a:xfrm>
          <a:prstGeom prst="rect">
            <a:avLst/>
          </a:prstGeom>
        </p:spPr>
      </p:pic>
      <p:sp>
        <p:nvSpPr>
          <p:cNvPr id="610" name="직사각형 609"/>
          <p:cNvSpPr/>
          <p:nvPr/>
        </p:nvSpPr>
        <p:spPr>
          <a:xfrm>
            <a:off x="2235208" y="1806317"/>
            <a:ext cx="683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Azure Firewall</a:t>
            </a:r>
          </a:p>
        </p:txBody>
      </p:sp>
      <p:sp>
        <p:nvSpPr>
          <p:cNvPr id="611" name="직사각형 610"/>
          <p:cNvSpPr/>
          <p:nvPr/>
        </p:nvSpPr>
        <p:spPr>
          <a:xfrm>
            <a:off x="3043180" y="1844824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Application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Gateway</a:t>
            </a:r>
          </a:p>
        </p:txBody>
      </p:sp>
      <p:pic>
        <p:nvPicPr>
          <p:cNvPr id="612" name="그림 6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04" y="1591095"/>
            <a:ext cx="322747" cy="322747"/>
          </a:xfrm>
          <a:prstGeom prst="rect">
            <a:avLst/>
          </a:prstGeom>
        </p:spPr>
      </p:pic>
      <p:pic>
        <p:nvPicPr>
          <p:cNvPr id="613" name="그림 6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643" y="1588081"/>
            <a:ext cx="340597" cy="340597"/>
          </a:xfrm>
          <a:prstGeom prst="rect">
            <a:avLst/>
          </a:prstGeom>
        </p:spPr>
      </p:pic>
      <p:pic>
        <p:nvPicPr>
          <p:cNvPr id="614" name="그림 6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801" y="2122076"/>
            <a:ext cx="302425" cy="302425"/>
          </a:xfrm>
          <a:prstGeom prst="rect">
            <a:avLst/>
          </a:prstGeom>
        </p:spPr>
      </p:pic>
      <p:pic>
        <p:nvPicPr>
          <p:cNvPr id="615" name="그림 6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383" y="2915776"/>
            <a:ext cx="302425" cy="302425"/>
          </a:xfrm>
          <a:prstGeom prst="rect">
            <a:avLst/>
          </a:prstGeom>
        </p:spPr>
      </p:pic>
      <p:pic>
        <p:nvPicPr>
          <p:cNvPr id="616" name="그림 6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935" y="3476779"/>
            <a:ext cx="302425" cy="302425"/>
          </a:xfrm>
          <a:prstGeom prst="rect">
            <a:avLst/>
          </a:prstGeom>
        </p:spPr>
      </p:pic>
      <p:pic>
        <p:nvPicPr>
          <p:cNvPr id="617" name="그림 6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23" y="4052803"/>
            <a:ext cx="302425" cy="302425"/>
          </a:xfrm>
          <a:prstGeom prst="rect">
            <a:avLst/>
          </a:prstGeom>
        </p:spPr>
      </p:pic>
      <p:pic>
        <p:nvPicPr>
          <p:cNvPr id="618" name="그림 6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87" y="5129091"/>
            <a:ext cx="302425" cy="302425"/>
          </a:xfrm>
          <a:prstGeom prst="rect">
            <a:avLst/>
          </a:prstGeom>
        </p:spPr>
      </p:pic>
      <p:pic>
        <p:nvPicPr>
          <p:cNvPr id="619" name="그림 6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32" y="5755880"/>
            <a:ext cx="302425" cy="302425"/>
          </a:xfrm>
          <a:prstGeom prst="rect">
            <a:avLst/>
          </a:prstGeom>
        </p:spPr>
      </p:pic>
      <p:sp>
        <p:nvSpPr>
          <p:cNvPr id="620" name="직사각형 619"/>
          <p:cNvSpPr/>
          <p:nvPr/>
        </p:nvSpPr>
        <p:spPr>
          <a:xfrm>
            <a:off x="3043011" y="3254467"/>
            <a:ext cx="683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Azure Firewall</a:t>
            </a:r>
          </a:p>
        </p:txBody>
      </p:sp>
      <p:cxnSp>
        <p:nvCxnSpPr>
          <p:cNvPr id="623" name="꺾인 연결선 15"/>
          <p:cNvCxnSpPr>
            <a:cxnSpLocks/>
            <a:stCxn id="294" idx="7"/>
          </p:cNvCxnSpPr>
          <p:nvPr/>
        </p:nvCxnSpPr>
        <p:spPr>
          <a:xfrm flipV="1">
            <a:off x="3107813" y="4450556"/>
            <a:ext cx="99731" cy="186738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꺾인 연결선 15"/>
          <p:cNvCxnSpPr>
            <a:cxnSpLocks/>
            <a:endCxn id="618" idx="1"/>
          </p:cNvCxnSpPr>
          <p:nvPr/>
        </p:nvCxnSpPr>
        <p:spPr>
          <a:xfrm>
            <a:off x="3876675" y="3505200"/>
            <a:ext cx="224012" cy="1775104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22F9B3-7F6B-4971-9C81-23F82380BB48}"/>
              </a:ext>
            </a:extLst>
          </p:cNvPr>
          <p:cNvSpPr/>
          <p:nvPr/>
        </p:nvSpPr>
        <p:spPr>
          <a:xfrm>
            <a:off x="4307941" y="2402416"/>
            <a:ext cx="365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ALB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6BD55-C701-4806-97AB-FA6E82668F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64" y="2582227"/>
            <a:ext cx="268021" cy="2680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FED628-9749-4A75-A28D-428ECB70B45C}"/>
              </a:ext>
            </a:extLst>
          </p:cNvPr>
          <p:cNvSpPr/>
          <p:nvPr/>
        </p:nvSpPr>
        <p:spPr>
          <a:xfrm>
            <a:off x="3083885" y="4477704"/>
            <a:ext cx="683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Express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Route</a:t>
            </a:r>
          </a:p>
        </p:txBody>
      </p:sp>
      <p:pic>
        <p:nvPicPr>
          <p:cNvPr id="622" name="그림 6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31" y="4193565"/>
            <a:ext cx="375622" cy="37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48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꺾인 연결선 580"/>
          <p:cNvCxnSpPr>
            <a:stCxn id="528" idx="2"/>
            <a:endCxn id="573" idx="1"/>
          </p:cNvCxnSpPr>
          <p:nvPr/>
        </p:nvCxnSpPr>
        <p:spPr>
          <a:xfrm rot="16200000" flipH="1">
            <a:off x="1333350" y="5616912"/>
            <a:ext cx="486198" cy="447955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모서리가 둥근 직사각형 519"/>
          <p:cNvSpPr/>
          <p:nvPr/>
        </p:nvSpPr>
        <p:spPr bwMode="auto">
          <a:xfrm>
            <a:off x="4267717" y="4724400"/>
            <a:ext cx="1809749" cy="1752600"/>
          </a:xfrm>
          <a:prstGeom prst="roundRect">
            <a:avLst>
              <a:gd name="adj" fmla="val 3372"/>
            </a:avLst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none" lIns="0" tIns="0" rIns="0" bIns="0" rtlCol="0" anchor="t"/>
          <a:lstStyle/>
          <a:p>
            <a:pPr algn="ctr" defTabSz="913792" latinLnBrk="0"/>
            <a:endParaRPr lang="ko-KR" altLang="en-US" sz="11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80" name="모서리가 둥근 직사각형 279"/>
          <p:cNvSpPr/>
          <p:nvPr/>
        </p:nvSpPr>
        <p:spPr bwMode="auto">
          <a:xfrm>
            <a:off x="4276725" y="1390649"/>
            <a:ext cx="1809749" cy="3286126"/>
          </a:xfrm>
          <a:prstGeom prst="roundRect">
            <a:avLst>
              <a:gd name="adj" fmla="val 3372"/>
            </a:avLst>
          </a:prstGeom>
          <a:solidFill>
            <a:srgbClr val="FFFF66"/>
          </a:solidFill>
          <a:ln w="190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none" lIns="0" tIns="0" rIns="0" bIns="0" rtlCol="0" anchor="t"/>
          <a:lstStyle/>
          <a:p>
            <a:pPr algn="ctr" defTabSz="913792" latinLnBrk="0"/>
            <a:endParaRPr lang="ko-KR" altLang="en-US" sz="11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186" name="꺾인 연결선 15"/>
          <p:cNvCxnSpPr>
            <a:stCxn id="622" idx="0"/>
            <a:endCxn id="2" idx="2"/>
          </p:cNvCxnSpPr>
          <p:nvPr/>
        </p:nvCxnSpPr>
        <p:spPr>
          <a:xfrm flipV="1">
            <a:off x="2758590" y="3727146"/>
            <a:ext cx="7398" cy="264126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IV. </a:t>
            </a:r>
            <a:r>
              <a:rPr lang="ko-KR" altLang="en-US" dirty="0">
                <a:ea typeface="Tahoma" panose="020B0604030504040204" pitchFamily="34" charset="0"/>
              </a:rPr>
              <a:t>표준 </a:t>
            </a:r>
            <a:r>
              <a:rPr lang="en-US" altLang="ko-KR" dirty="0">
                <a:ea typeface="Tahoma" panose="020B0604030504040204" pitchFamily="34" charset="0"/>
              </a:rPr>
              <a:t>Architecture </a:t>
            </a:r>
            <a:r>
              <a:rPr lang="ko-KR" altLang="en-US" dirty="0">
                <a:ea typeface="Tahoma" panose="020B0604030504040204" pitchFamily="34" charset="0"/>
              </a:rPr>
              <a:t>설계</a:t>
            </a:r>
            <a:endParaRPr lang="ko-KR" altLang="en-US" dirty="0">
              <a:ea typeface="+mn-ea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561512" y="6635529"/>
            <a:ext cx="344488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36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 bwMode="auto">
          <a:xfrm>
            <a:off x="4927198" y="158130"/>
            <a:ext cx="47063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5.Global Network[Case I]</a:t>
            </a:r>
            <a:endParaRPr lang="ko-KR" altLang="en-US" sz="1300" dirty="0">
              <a:ea typeface="+mn-ea"/>
            </a:endParaRPr>
          </a:p>
        </p:txBody>
      </p:sp>
      <p:sp>
        <p:nvSpPr>
          <p:cNvPr id="119" name="Text Placeholder 2"/>
          <p:cNvSpPr txBox="1">
            <a:spLocks/>
          </p:cNvSpPr>
          <p:nvPr/>
        </p:nvSpPr>
        <p:spPr>
          <a:xfrm>
            <a:off x="308098" y="661194"/>
            <a:ext cx="9325422" cy="4635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pitchFamily="34" charset="0"/>
                <a:ea typeface="HY태고딕"/>
                <a:cs typeface="HY태고딕"/>
              </a:defRPr>
            </a:lvl9pPr>
          </a:lstStyle>
          <a:p>
            <a:r>
              <a:rPr lang="ko-KR" altLang="en-US" sz="1400" dirty="0">
                <a:latin typeface="+mj-ea"/>
                <a:ea typeface="+mj-ea"/>
              </a:rPr>
              <a:t>해외지사</a:t>
            </a:r>
            <a:r>
              <a:rPr lang="en-US" altLang="ko-KR" sz="1400" dirty="0">
                <a:latin typeface="+mj-ea"/>
                <a:ea typeface="+mj-ea"/>
              </a:rPr>
              <a:t>/</a:t>
            </a:r>
            <a:r>
              <a:rPr lang="ko-KR" altLang="en-US" sz="1400" dirty="0">
                <a:latin typeface="+mj-ea"/>
                <a:ea typeface="+mj-ea"/>
              </a:rPr>
              <a:t>법인 연동이 필요한 </a:t>
            </a:r>
            <a:r>
              <a:rPr lang="en-US" altLang="ko-KR" sz="1400" dirty="0">
                <a:latin typeface="+mj-ea"/>
                <a:ea typeface="+mj-ea"/>
              </a:rPr>
              <a:t>Cloud Network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715" name="직사각형 714"/>
          <p:cNvSpPr/>
          <p:nvPr/>
        </p:nvSpPr>
        <p:spPr>
          <a:xfrm>
            <a:off x="416496" y="1227222"/>
            <a:ext cx="9073008" cy="53232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cxnSp>
        <p:nvCxnSpPr>
          <p:cNvPr id="717" name="직선 연결선 716"/>
          <p:cNvCxnSpPr/>
          <p:nvPr/>
        </p:nvCxnSpPr>
        <p:spPr bwMode="auto">
          <a:xfrm>
            <a:off x="6148561" y="1412776"/>
            <a:ext cx="0" cy="486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18" name="그룹 717"/>
          <p:cNvGrpSpPr/>
          <p:nvPr/>
        </p:nvGrpSpPr>
        <p:grpSpPr>
          <a:xfrm>
            <a:off x="7053549" y="1413148"/>
            <a:ext cx="1512000" cy="279709"/>
            <a:chOff x="7609569" y="4489079"/>
            <a:chExt cx="1512000" cy="279709"/>
          </a:xfrm>
        </p:grpSpPr>
        <p:cxnSp>
          <p:nvCxnSpPr>
            <p:cNvPr id="719" name="직선 연결선 718"/>
            <p:cNvCxnSpPr/>
            <p:nvPr/>
          </p:nvCxnSpPr>
          <p:spPr>
            <a:xfrm>
              <a:off x="7609569" y="4768788"/>
              <a:ext cx="1512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0" name="TextBox 719"/>
            <p:cNvSpPr txBox="1"/>
            <p:nvPr/>
          </p:nvSpPr>
          <p:spPr>
            <a:xfrm>
              <a:off x="7717569" y="4489079"/>
              <a:ext cx="1296000" cy="2519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 latinLnBrk="0">
                <a:lnSpc>
                  <a:spcPct val="120000"/>
                </a:lnSpc>
                <a:spcBef>
                  <a:spcPts val="600"/>
                </a:spcBef>
                <a:spcAft>
                  <a:spcPts val="300"/>
                </a:spcAft>
              </a:pP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[Region </a:t>
              </a:r>
              <a:r>
                <a:rPr lang="ko-KR" altLang="en-US" sz="1200" b="1" dirty="0">
                  <a:latin typeface="+mn-ea"/>
                  <a:cs typeface="Tahoma" panose="020B0604030504040204" pitchFamily="34" charset="0"/>
                </a:rPr>
                <a:t>분리</a:t>
              </a: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]</a:t>
              </a:r>
            </a:p>
          </p:txBody>
        </p:sp>
      </p:grpSp>
      <p:sp>
        <p:nvSpPr>
          <p:cNvPr id="721" name="TextBox 720"/>
          <p:cNvSpPr txBox="1"/>
          <p:nvPr/>
        </p:nvSpPr>
        <p:spPr>
          <a:xfrm>
            <a:off x="7074364" y="1645239"/>
            <a:ext cx="1470370" cy="44592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66700" indent="-266700"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endParaRPr lang="ko-KR" altLang="en-US" sz="1200" b="1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grpSp>
        <p:nvGrpSpPr>
          <p:cNvPr id="723" name="그룹 722"/>
          <p:cNvGrpSpPr/>
          <p:nvPr/>
        </p:nvGrpSpPr>
        <p:grpSpPr>
          <a:xfrm>
            <a:off x="7048133" y="3651354"/>
            <a:ext cx="1512000" cy="279709"/>
            <a:chOff x="7609569" y="4489079"/>
            <a:chExt cx="1512000" cy="279709"/>
          </a:xfrm>
        </p:grpSpPr>
        <p:cxnSp>
          <p:nvCxnSpPr>
            <p:cNvPr id="724" name="직선 연결선 723"/>
            <p:cNvCxnSpPr/>
            <p:nvPr/>
          </p:nvCxnSpPr>
          <p:spPr>
            <a:xfrm>
              <a:off x="7609569" y="4768788"/>
              <a:ext cx="1512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5" name="TextBox 724"/>
            <p:cNvSpPr txBox="1"/>
            <p:nvPr/>
          </p:nvSpPr>
          <p:spPr>
            <a:xfrm>
              <a:off x="7717569" y="4489079"/>
              <a:ext cx="1296000" cy="2519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 latinLnBrk="0">
                <a:lnSpc>
                  <a:spcPct val="120000"/>
                </a:lnSpc>
                <a:spcBef>
                  <a:spcPts val="600"/>
                </a:spcBef>
                <a:spcAft>
                  <a:spcPts val="300"/>
                </a:spcAft>
              </a:pP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[</a:t>
              </a:r>
              <a:r>
                <a:rPr lang="ko-KR" altLang="en-US" sz="1200" b="1" dirty="0">
                  <a:latin typeface="+mn-ea"/>
                  <a:cs typeface="Tahoma" panose="020B0604030504040204" pitchFamily="34" charset="0"/>
                </a:rPr>
                <a:t>내부</a:t>
              </a: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 </a:t>
              </a:r>
              <a:r>
                <a:rPr lang="ko-KR" altLang="en-US" sz="1200" b="1" dirty="0">
                  <a:latin typeface="+mn-ea"/>
                  <a:cs typeface="Tahoma" panose="020B0604030504040204" pitchFamily="34" charset="0"/>
                </a:rPr>
                <a:t>설계</a:t>
              </a:r>
              <a:r>
                <a:rPr lang="en-US" altLang="ko-KR" sz="1200" b="1" dirty="0">
                  <a:latin typeface="+mn-ea"/>
                  <a:cs typeface="Tahoma" panose="020B0604030504040204" pitchFamily="34" charset="0"/>
                </a:rPr>
                <a:t>]</a:t>
              </a:r>
            </a:p>
          </p:txBody>
        </p:sp>
      </p:grpSp>
      <p:sp>
        <p:nvSpPr>
          <p:cNvPr id="726" name="TextBox 725"/>
          <p:cNvSpPr txBox="1"/>
          <p:nvPr/>
        </p:nvSpPr>
        <p:spPr>
          <a:xfrm>
            <a:off x="7068948" y="3883445"/>
            <a:ext cx="1470370" cy="44592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66700" indent="-266700"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endParaRPr lang="ko-KR" altLang="en-US" sz="1200" b="1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727" name="TextBox 726"/>
          <p:cNvSpPr txBox="1"/>
          <p:nvPr/>
        </p:nvSpPr>
        <p:spPr>
          <a:xfrm>
            <a:off x="6196186" y="4043126"/>
            <a:ext cx="3215894" cy="243387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17145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Large-Sized Network Case II</a:t>
            </a:r>
            <a:r>
              <a:rPr lang="ko-KR" altLang="en-US" sz="1100" dirty="0">
                <a:solidFill>
                  <a:prstClr val="black"/>
                </a:solidFill>
              </a:rPr>
              <a:t>와 한국 </a:t>
            </a:r>
            <a:r>
              <a:rPr lang="en-US" altLang="ko-KR" sz="1100" dirty="0">
                <a:solidFill>
                  <a:prstClr val="black"/>
                </a:solidFill>
              </a:rPr>
              <a:t>Region</a:t>
            </a:r>
            <a:r>
              <a:rPr lang="ko-KR" altLang="en-US" sz="1100" dirty="0">
                <a:solidFill>
                  <a:prstClr val="black"/>
                </a:solidFill>
              </a:rPr>
              <a:t>은 </a:t>
            </a:r>
            <a:r>
              <a:rPr lang="en-US" altLang="ko-KR" sz="1100" dirty="0">
                <a:solidFill>
                  <a:prstClr val="black"/>
                </a:solidFill>
              </a:rPr>
              <a:t>NW </a:t>
            </a:r>
            <a:r>
              <a:rPr lang="ko-KR" altLang="en-US" sz="1100" dirty="0">
                <a:solidFill>
                  <a:prstClr val="black"/>
                </a:solidFill>
              </a:rPr>
              <a:t>는 거의 동일하나 </a:t>
            </a:r>
            <a:r>
              <a:rPr lang="en-US" altLang="ko-KR" sz="1100" dirty="0" err="1">
                <a:solidFill>
                  <a:prstClr val="black"/>
                </a:solidFill>
              </a:rPr>
              <a:t>vHUB</a:t>
            </a:r>
            <a:r>
              <a:rPr lang="ko-KR" altLang="en-US" sz="1100" dirty="0">
                <a:solidFill>
                  <a:prstClr val="black"/>
                </a:solidFill>
              </a:rPr>
              <a:t>만 추가 구성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해외지사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법인 연동을 위한 유럽 </a:t>
            </a:r>
            <a:r>
              <a:rPr lang="en-US" altLang="ko-KR" sz="1100" dirty="0">
                <a:solidFill>
                  <a:prstClr val="black"/>
                </a:solidFill>
              </a:rPr>
              <a:t>Region </a:t>
            </a:r>
            <a:r>
              <a:rPr lang="ko-KR" altLang="en-US" sz="1100" dirty="0">
                <a:solidFill>
                  <a:prstClr val="black"/>
                </a:solidFill>
              </a:rPr>
              <a:t>내 </a:t>
            </a:r>
            <a:r>
              <a:rPr lang="en-US" altLang="ko-KR" sz="1100" dirty="0" err="1">
                <a:solidFill>
                  <a:prstClr val="black"/>
                </a:solidFill>
              </a:rPr>
              <a:t>vHUB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구성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유럽 </a:t>
            </a:r>
            <a:r>
              <a:rPr lang="en-US" altLang="ko-KR" sz="1100" dirty="0">
                <a:solidFill>
                  <a:prstClr val="black"/>
                </a:solidFill>
              </a:rPr>
              <a:t>Region </a:t>
            </a:r>
            <a:r>
              <a:rPr lang="en-US" altLang="ko-KR" sz="1100" dirty="0" err="1">
                <a:solidFill>
                  <a:prstClr val="black"/>
                </a:solidFill>
              </a:rPr>
              <a:t>vHUB</a:t>
            </a:r>
            <a:r>
              <a:rPr lang="ko-KR" altLang="en-US" sz="1100" dirty="0">
                <a:solidFill>
                  <a:prstClr val="black"/>
                </a:solidFill>
              </a:rPr>
              <a:t>에 해외지사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법인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 err="1">
                <a:solidFill>
                  <a:prstClr val="black"/>
                </a:solidFill>
              </a:rPr>
              <a:t>유럽센터</a:t>
            </a:r>
            <a:r>
              <a:rPr lang="ko-KR" altLang="en-US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>
                <a:solidFill>
                  <a:prstClr val="black"/>
                </a:solidFill>
              </a:rPr>
              <a:t>Virtual network </a:t>
            </a:r>
            <a:r>
              <a:rPr lang="ko-KR" altLang="en-US" sz="1100" dirty="0">
                <a:solidFill>
                  <a:prstClr val="black"/>
                </a:solidFill>
              </a:rPr>
              <a:t>연동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유럽 </a:t>
            </a:r>
            <a:r>
              <a:rPr lang="en-US" altLang="ko-KR" sz="1100" dirty="0">
                <a:solidFill>
                  <a:prstClr val="black"/>
                </a:solidFill>
              </a:rPr>
              <a:t>Region</a:t>
            </a:r>
            <a:r>
              <a:rPr lang="ko-KR" altLang="en-US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err="1">
                <a:solidFill>
                  <a:prstClr val="black"/>
                </a:solidFill>
              </a:rPr>
              <a:t>vHUB</a:t>
            </a:r>
            <a:r>
              <a:rPr lang="ko-KR" altLang="en-US" sz="1100" dirty="0">
                <a:solidFill>
                  <a:prstClr val="black"/>
                </a:solidFill>
              </a:rPr>
              <a:t>과 국내 </a:t>
            </a:r>
            <a:r>
              <a:rPr lang="en-US" altLang="ko-KR" sz="1100" dirty="0">
                <a:solidFill>
                  <a:prstClr val="black"/>
                </a:solidFill>
              </a:rPr>
              <a:t>Region</a:t>
            </a:r>
            <a:r>
              <a:rPr lang="ko-KR" altLang="en-US" sz="1100" dirty="0">
                <a:solidFill>
                  <a:prstClr val="black"/>
                </a:solidFill>
              </a:rPr>
              <a:t>의 </a:t>
            </a:r>
            <a:r>
              <a:rPr lang="en-US" altLang="ko-KR" sz="1100" dirty="0" err="1">
                <a:solidFill>
                  <a:prstClr val="black"/>
                </a:solidFill>
              </a:rPr>
              <a:t>vHUB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통한 내부 시스템 연동</a:t>
            </a:r>
            <a:br>
              <a:rPr lang="en-US" altLang="ko-KR" sz="1100" dirty="0">
                <a:solidFill>
                  <a:prstClr val="black"/>
                </a:solidFill>
              </a:rPr>
            </a:b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ko-KR" altLang="en-US" sz="1100" dirty="0">
                <a:solidFill>
                  <a:prstClr val="black"/>
                </a:solidFill>
              </a:rPr>
              <a:t>위는 유럽 예시이며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다른 지역에서도 </a:t>
            </a:r>
            <a:br>
              <a:rPr lang="en-US" altLang="ko-KR" sz="1100" dirty="0">
                <a:solidFill>
                  <a:prstClr val="black"/>
                </a:solidFill>
              </a:rPr>
            </a:br>
            <a:r>
              <a:rPr lang="ko-KR" altLang="en-US" sz="1100" dirty="0">
                <a:solidFill>
                  <a:prstClr val="black"/>
                </a:solidFill>
              </a:rPr>
              <a:t>동일하게 적용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endParaRPr lang="en-US" altLang="ko-KR" sz="1100" dirty="0">
              <a:solidFill>
                <a:prstClr val="black"/>
              </a:solidFill>
            </a:endParaRPr>
          </a:p>
        </p:txBody>
      </p:sp>
      <p:cxnSp>
        <p:nvCxnSpPr>
          <p:cNvPr id="166" name="꺾인 연결선 15"/>
          <p:cNvCxnSpPr/>
          <p:nvPr/>
        </p:nvCxnSpPr>
        <p:spPr>
          <a:xfrm flipV="1">
            <a:off x="4318638" y="2276872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5"/>
          <p:cNvCxnSpPr/>
          <p:nvPr/>
        </p:nvCxnSpPr>
        <p:spPr>
          <a:xfrm>
            <a:off x="1268361" y="1750835"/>
            <a:ext cx="4760964" cy="1634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구름 167"/>
          <p:cNvSpPr/>
          <p:nvPr/>
        </p:nvSpPr>
        <p:spPr>
          <a:xfrm>
            <a:off x="655073" y="1412776"/>
            <a:ext cx="664689" cy="519004"/>
          </a:xfrm>
          <a:prstGeom prst="cloud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3792"/>
            <a:r>
              <a:rPr lang="en-US" altLang="ko-KR" sz="10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Internet</a:t>
            </a:r>
            <a:endParaRPr lang="ko-KR" altLang="en-US" sz="1000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172" name="그룹 171"/>
          <p:cNvGrpSpPr/>
          <p:nvPr/>
        </p:nvGrpSpPr>
        <p:grpSpPr>
          <a:xfrm>
            <a:off x="4799459" y="1984179"/>
            <a:ext cx="332308" cy="108000"/>
            <a:chOff x="8049400" y="5987167"/>
            <a:chExt cx="504000" cy="144000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4" name="평행 사변형 173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5" name="평행 사변형 174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6" name="평행 사변형 175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7" name="평행 사변형 176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8" name="타원 177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4434585" y="1984179"/>
            <a:ext cx="332308" cy="108000"/>
            <a:chOff x="8049400" y="5987167"/>
            <a:chExt cx="504000" cy="144000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1" name="평행 사변형 180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2" name="평행 사변형 181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3" name="평행 사변형 182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4" name="평행 사변형 183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5" name="타원 184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87" name="직사각형 186"/>
          <p:cNvSpPr/>
          <p:nvPr/>
        </p:nvSpPr>
        <p:spPr>
          <a:xfrm>
            <a:off x="5252138" y="2775792"/>
            <a:ext cx="85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WAS Zone</a:t>
            </a:r>
          </a:p>
        </p:txBody>
      </p:sp>
      <p:cxnSp>
        <p:nvCxnSpPr>
          <p:cNvPr id="197" name="꺾인 연결선 15"/>
          <p:cNvCxnSpPr/>
          <p:nvPr/>
        </p:nvCxnSpPr>
        <p:spPr>
          <a:xfrm>
            <a:off x="4494566" y="2849117"/>
            <a:ext cx="1234" cy="211101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꺾인 연결선 15"/>
          <p:cNvCxnSpPr/>
          <p:nvPr/>
        </p:nvCxnSpPr>
        <p:spPr>
          <a:xfrm>
            <a:off x="4617403" y="1745791"/>
            <a:ext cx="2222" cy="235409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구름 287"/>
          <p:cNvSpPr/>
          <p:nvPr/>
        </p:nvSpPr>
        <p:spPr>
          <a:xfrm>
            <a:off x="2405445" y="4574046"/>
            <a:ext cx="664689" cy="519004"/>
          </a:xfrm>
          <a:prstGeom prst="cloud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3792"/>
            <a:r>
              <a:rPr lang="en-US" altLang="ko-KR" sz="10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Azure</a:t>
            </a:r>
          </a:p>
          <a:p>
            <a:pPr algn="ctr" defTabSz="913792"/>
            <a:r>
              <a:rPr lang="en-US" altLang="ko-KR" sz="10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Cloud</a:t>
            </a:r>
            <a:endParaRPr lang="ko-KR" altLang="en-US" sz="1000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289" name="그룹 288"/>
          <p:cNvGrpSpPr/>
          <p:nvPr/>
        </p:nvGrpSpPr>
        <p:grpSpPr>
          <a:xfrm>
            <a:off x="2584952" y="4963351"/>
            <a:ext cx="212239" cy="229926"/>
            <a:chOff x="2515364" y="4217410"/>
            <a:chExt cx="212239" cy="229926"/>
          </a:xfrm>
        </p:grpSpPr>
        <p:sp>
          <p:nvSpPr>
            <p:cNvPr id="290" name="타원 289"/>
            <p:cNvSpPr/>
            <p:nvPr/>
          </p:nvSpPr>
          <p:spPr>
            <a:xfrm>
              <a:off x="2515364" y="4217410"/>
              <a:ext cx="212239" cy="2299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291" name="직선 연결선 290"/>
            <p:cNvCxnSpPr>
              <a:stCxn id="290" idx="5"/>
              <a:endCxn id="290" idx="1"/>
            </p:cNvCxnSpPr>
            <p:nvPr/>
          </p:nvCxnSpPr>
          <p:spPr>
            <a:xfrm flipH="1" flipV="1">
              <a:off x="2546444" y="4251082"/>
              <a:ext cx="150076" cy="16258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92" name="직선 연결선 291"/>
            <p:cNvCxnSpPr>
              <a:stCxn id="290" idx="7"/>
              <a:endCxn id="290" idx="3"/>
            </p:cNvCxnSpPr>
            <p:nvPr/>
          </p:nvCxnSpPr>
          <p:spPr>
            <a:xfrm flipH="1">
              <a:off x="2546444" y="4251082"/>
              <a:ext cx="150076" cy="16258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grpSp>
        <p:nvGrpSpPr>
          <p:cNvPr id="293" name="그룹 292"/>
          <p:cNvGrpSpPr/>
          <p:nvPr/>
        </p:nvGrpSpPr>
        <p:grpSpPr>
          <a:xfrm>
            <a:off x="2652529" y="4437112"/>
            <a:ext cx="212239" cy="229926"/>
            <a:chOff x="2515364" y="4217410"/>
            <a:chExt cx="212239" cy="229926"/>
          </a:xfrm>
        </p:grpSpPr>
        <p:sp>
          <p:nvSpPr>
            <p:cNvPr id="294" name="타원 293"/>
            <p:cNvSpPr/>
            <p:nvPr/>
          </p:nvSpPr>
          <p:spPr>
            <a:xfrm>
              <a:off x="2515364" y="4217410"/>
              <a:ext cx="212239" cy="2299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295" name="직선 연결선 294"/>
            <p:cNvCxnSpPr>
              <a:stCxn id="294" idx="5"/>
              <a:endCxn id="294" idx="1"/>
            </p:cNvCxnSpPr>
            <p:nvPr/>
          </p:nvCxnSpPr>
          <p:spPr>
            <a:xfrm flipH="1" flipV="1">
              <a:off x="2546444" y="4251082"/>
              <a:ext cx="150076" cy="16258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96" name="직선 연결선 295"/>
            <p:cNvCxnSpPr>
              <a:stCxn id="294" idx="7"/>
              <a:endCxn id="294" idx="3"/>
            </p:cNvCxnSpPr>
            <p:nvPr/>
          </p:nvCxnSpPr>
          <p:spPr>
            <a:xfrm flipH="1">
              <a:off x="2546444" y="4251082"/>
              <a:ext cx="150076" cy="16258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sp>
        <p:nvSpPr>
          <p:cNvPr id="316" name="직사각형 315"/>
          <p:cNvSpPr/>
          <p:nvPr/>
        </p:nvSpPr>
        <p:spPr>
          <a:xfrm>
            <a:off x="4650728" y="1422597"/>
            <a:ext cx="1478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Internet WEB Zone</a:t>
            </a:r>
          </a:p>
        </p:txBody>
      </p:sp>
      <p:sp>
        <p:nvSpPr>
          <p:cNvPr id="319" name="직사각형 318"/>
          <p:cNvSpPr/>
          <p:nvPr/>
        </p:nvSpPr>
        <p:spPr>
          <a:xfrm>
            <a:off x="514739" y="4489482"/>
            <a:ext cx="1791552" cy="189184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1628344" y="4483405"/>
            <a:ext cx="68747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판교 센터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Co-location</a:t>
            </a:r>
            <a:endParaRPr lang="ko-KR" altLang="en-US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1" name="그룹 320"/>
          <p:cNvGrpSpPr/>
          <p:nvPr/>
        </p:nvGrpSpPr>
        <p:grpSpPr>
          <a:xfrm>
            <a:off x="793056" y="4784021"/>
            <a:ext cx="271809" cy="271889"/>
            <a:chOff x="4671068" y="2132856"/>
            <a:chExt cx="234026" cy="234000"/>
          </a:xfrm>
        </p:grpSpPr>
        <p:sp>
          <p:nvSpPr>
            <p:cNvPr id="322" name="타원 321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23" name="그룹 322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327" name="직선 화살표 연결선 326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직선 화살표 연결선 327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그룹 323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325" name="직선 화살표 연결선 324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직선 화살표 연결선 325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9" name="그룹 328"/>
          <p:cNvGrpSpPr/>
          <p:nvPr/>
        </p:nvGrpSpPr>
        <p:grpSpPr>
          <a:xfrm>
            <a:off x="945456" y="4794654"/>
            <a:ext cx="271809" cy="271889"/>
            <a:chOff x="4671068" y="2132856"/>
            <a:chExt cx="234026" cy="234000"/>
          </a:xfrm>
        </p:grpSpPr>
        <p:sp>
          <p:nvSpPr>
            <p:cNvPr id="330" name="타원 329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31" name="그룹 330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335" name="직선 화살표 연결선 334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화살표 연결선 335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그룹 331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333" name="직선 화살표 연결선 332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화살표 연결선 333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7" name="TextBox 336"/>
          <p:cNvSpPr txBox="1"/>
          <p:nvPr/>
        </p:nvSpPr>
        <p:spPr>
          <a:xfrm>
            <a:off x="739828" y="5017694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스위치</a:t>
            </a:r>
          </a:p>
        </p:txBody>
      </p:sp>
      <p:grpSp>
        <p:nvGrpSpPr>
          <p:cNvPr id="345" name="그룹 344"/>
          <p:cNvGrpSpPr/>
          <p:nvPr/>
        </p:nvGrpSpPr>
        <p:grpSpPr>
          <a:xfrm>
            <a:off x="5690950" y="1969790"/>
            <a:ext cx="332308" cy="108000"/>
            <a:chOff x="8049400" y="5987167"/>
            <a:chExt cx="504000" cy="144000"/>
          </a:xfrm>
        </p:grpSpPr>
        <p:sp>
          <p:nvSpPr>
            <p:cNvPr id="346" name="모서리가 둥근 직사각형 345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47" name="평행 사변형 346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48" name="평행 사변형 347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49" name="평행 사변형 348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0" name="평행 사변형 349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1" name="타원 350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2" name="그룹 351"/>
          <p:cNvGrpSpPr/>
          <p:nvPr/>
        </p:nvGrpSpPr>
        <p:grpSpPr>
          <a:xfrm>
            <a:off x="5303515" y="1974751"/>
            <a:ext cx="332308" cy="108000"/>
            <a:chOff x="8049400" y="5987167"/>
            <a:chExt cx="504000" cy="144000"/>
          </a:xfrm>
        </p:grpSpPr>
        <p:sp>
          <p:nvSpPr>
            <p:cNvPr id="353" name="모서리가 둥근 직사각형 352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4" name="평행 사변형 353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5" name="평행 사변형 354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6" name="평행 사변형 355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7" name="평행 사변형 356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8" name="타원 357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73" name="그룹 372"/>
          <p:cNvGrpSpPr/>
          <p:nvPr/>
        </p:nvGrpSpPr>
        <p:grpSpPr>
          <a:xfrm>
            <a:off x="4913649" y="3252427"/>
            <a:ext cx="332308" cy="108000"/>
            <a:chOff x="8049400" y="5987167"/>
            <a:chExt cx="504000" cy="144000"/>
          </a:xfrm>
        </p:grpSpPr>
        <p:sp>
          <p:nvSpPr>
            <p:cNvPr id="374" name="모서리가 둥근 직사각형 373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5" name="평행 사변형 374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6" name="평행 사변형 375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7" name="평행 사변형 376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8" name="평행 사변형 377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9" name="타원 378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0" name="그룹 379"/>
          <p:cNvGrpSpPr/>
          <p:nvPr/>
        </p:nvGrpSpPr>
        <p:grpSpPr>
          <a:xfrm>
            <a:off x="4472575" y="3252427"/>
            <a:ext cx="332308" cy="108000"/>
            <a:chOff x="8049400" y="5987167"/>
            <a:chExt cx="504000" cy="144000"/>
          </a:xfrm>
        </p:grpSpPr>
        <p:sp>
          <p:nvSpPr>
            <p:cNvPr id="381" name="모서리가 둥근 직사각형 380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2" name="평행 사변형 381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3" name="평행 사변형 382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4" name="평행 사변형 383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5" name="평행 사변형 384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6" name="타원 385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7" name="그룹 386"/>
          <p:cNvGrpSpPr/>
          <p:nvPr/>
        </p:nvGrpSpPr>
        <p:grpSpPr>
          <a:xfrm>
            <a:off x="5341505" y="3242999"/>
            <a:ext cx="332308" cy="108000"/>
            <a:chOff x="8049400" y="5987167"/>
            <a:chExt cx="504000" cy="144000"/>
          </a:xfrm>
        </p:grpSpPr>
        <p:sp>
          <p:nvSpPr>
            <p:cNvPr id="388" name="모서리가 둥근 직사각형 387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9" name="평행 사변형 388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0" name="평행 사변형 389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1" name="평행 사변형 390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2" name="평행 사변형 391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3" name="타원 392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03" name="그룹 402"/>
          <p:cNvGrpSpPr/>
          <p:nvPr/>
        </p:nvGrpSpPr>
        <p:grpSpPr>
          <a:xfrm>
            <a:off x="4938821" y="3798275"/>
            <a:ext cx="332308" cy="108000"/>
            <a:chOff x="8049400" y="5987167"/>
            <a:chExt cx="504000" cy="144000"/>
          </a:xfrm>
        </p:grpSpPr>
        <p:sp>
          <p:nvSpPr>
            <p:cNvPr id="404" name="모서리가 둥근 직사각형 403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5" name="평행 사변형 404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6" name="평행 사변형 405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7" name="평행 사변형 406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8" name="평행 사변형 407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9" name="타원 408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4497747" y="3798275"/>
            <a:ext cx="332308" cy="108000"/>
            <a:chOff x="8049400" y="5987167"/>
            <a:chExt cx="504000" cy="144000"/>
          </a:xfrm>
        </p:grpSpPr>
        <p:sp>
          <p:nvSpPr>
            <p:cNvPr id="411" name="모서리가 둥근 직사각형 410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2" name="평행 사변형 411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3" name="평행 사변형 412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4" name="평행 사변형 413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5" name="평행 사변형 414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6" name="타원 415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7" name="그룹 416"/>
          <p:cNvGrpSpPr/>
          <p:nvPr/>
        </p:nvGrpSpPr>
        <p:grpSpPr>
          <a:xfrm>
            <a:off x="5366677" y="3788847"/>
            <a:ext cx="332308" cy="108000"/>
            <a:chOff x="8049400" y="5987167"/>
            <a:chExt cx="504000" cy="144000"/>
          </a:xfrm>
        </p:grpSpPr>
        <p:sp>
          <p:nvSpPr>
            <p:cNvPr id="418" name="모서리가 둥근 직사각형 417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9" name="평행 사변형 418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0" name="평행 사변형 419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1" name="평행 사변형 420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2" name="평행 사변형 421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3" name="타원 422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4" name="그룹 423"/>
          <p:cNvGrpSpPr/>
          <p:nvPr/>
        </p:nvGrpSpPr>
        <p:grpSpPr>
          <a:xfrm>
            <a:off x="4941229" y="4407079"/>
            <a:ext cx="332308" cy="108000"/>
            <a:chOff x="8049400" y="5987167"/>
            <a:chExt cx="504000" cy="144000"/>
          </a:xfrm>
        </p:grpSpPr>
        <p:sp>
          <p:nvSpPr>
            <p:cNvPr id="425" name="모서리가 둥근 직사각형 424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6" name="평행 사변형 425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7" name="평행 사변형 426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8" name="평행 사변형 427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9" name="평행 사변형 428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0" name="타원 429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1" name="그룹 430"/>
          <p:cNvGrpSpPr/>
          <p:nvPr/>
        </p:nvGrpSpPr>
        <p:grpSpPr>
          <a:xfrm>
            <a:off x="4500155" y="4407079"/>
            <a:ext cx="332308" cy="108000"/>
            <a:chOff x="8049400" y="5987167"/>
            <a:chExt cx="504000" cy="144000"/>
          </a:xfrm>
        </p:grpSpPr>
        <p:sp>
          <p:nvSpPr>
            <p:cNvPr id="432" name="모서리가 둥근 직사각형 431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3" name="평행 사변형 432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4" name="평행 사변형 433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5" name="평행 사변형 434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6" name="평행 사변형 435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7" name="타원 436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8" name="그룹 437"/>
          <p:cNvGrpSpPr/>
          <p:nvPr/>
        </p:nvGrpSpPr>
        <p:grpSpPr>
          <a:xfrm>
            <a:off x="5369085" y="4397651"/>
            <a:ext cx="332308" cy="108000"/>
            <a:chOff x="8049400" y="5987167"/>
            <a:chExt cx="504000" cy="144000"/>
          </a:xfrm>
        </p:grpSpPr>
        <p:sp>
          <p:nvSpPr>
            <p:cNvPr id="439" name="모서리가 둥근 직사각형 438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0" name="평행 사변형 439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1" name="평행 사변형 440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2" name="평행 사변형 441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3" name="평행 사변형 442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4" name="타원 443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45" name="꺾인 연결선 15"/>
          <p:cNvCxnSpPr/>
          <p:nvPr/>
        </p:nvCxnSpPr>
        <p:spPr>
          <a:xfrm flipV="1">
            <a:off x="4263341" y="3053879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꺾인 연결선 15"/>
          <p:cNvCxnSpPr/>
          <p:nvPr/>
        </p:nvCxnSpPr>
        <p:spPr>
          <a:xfrm>
            <a:off x="4638675" y="3060218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꺾인 연결선 15"/>
          <p:cNvCxnSpPr/>
          <p:nvPr/>
        </p:nvCxnSpPr>
        <p:spPr>
          <a:xfrm>
            <a:off x="5070278" y="3060218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꺾인 연결선 15"/>
          <p:cNvCxnSpPr/>
          <p:nvPr/>
        </p:nvCxnSpPr>
        <p:spPr>
          <a:xfrm>
            <a:off x="5499385" y="3041909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꺾인 연결선 15"/>
          <p:cNvCxnSpPr/>
          <p:nvPr/>
        </p:nvCxnSpPr>
        <p:spPr>
          <a:xfrm flipV="1">
            <a:off x="4282716" y="3606678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꺾인 연결선 15"/>
          <p:cNvCxnSpPr/>
          <p:nvPr/>
        </p:nvCxnSpPr>
        <p:spPr>
          <a:xfrm>
            <a:off x="4658050" y="3613017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꺾인 연결선 15"/>
          <p:cNvCxnSpPr/>
          <p:nvPr/>
        </p:nvCxnSpPr>
        <p:spPr>
          <a:xfrm>
            <a:off x="5089653" y="3613017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꺾인 연결선 15"/>
          <p:cNvCxnSpPr/>
          <p:nvPr/>
        </p:nvCxnSpPr>
        <p:spPr>
          <a:xfrm>
            <a:off x="5518760" y="3594708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꺾인 연결선 15"/>
          <p:cNvCxnSpPr/>
          <p:nvPr/>
        </p:nvCxnSpPr>
        <p:spPr>
          <a:xfrm flipV="1">
            <a:off x="4273904" y="4206625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꺾인 연결선 15"/>
          <p:cNvCxnSpPr/>
          <p:nvPr/>
        </p:nvCxnSpPr>
        <p:spPr>
          <a:xfrm>
            <a:off x="4649238" y="4212964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꺾인 연결선 15"/>
          <p:cNvCxnSpPr/>
          <p:nvPr/>
        </p:nvCxnSpPr>
        <p:spPr>
          <a:xfrm>
            <a:off x="5080841" y="4212964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꺾인 연결선 15"/>
          <p:cNvCxnSpPr/>
          <p:nvPr/>
        </p:nvCxnSpPr>
        <p:spPr>
          <a:xfrm>
            <a:off x="5509948" y="4194655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꺾인 연결선 15"/>
          <p:cNvCxnSpPr/>
          <p:nvPr/>
        </p:nvCxnSpPr>
        <p:spPr>
          <a:xfrm flipV="1">
            <a:off x="3871727" y="3057525"/>
            <a:ext cx="414523" cy="450217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직사각형 479"/>
          <p:cNvSpPr/>
          <p:nvPr/>
        </p:nvSpPr>
        <p:spPr>
          <a:xfrm>
            <a:off x="5233480" y="3356992"/>
            <a:ext cx="752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DB Zone</a:t>
            </a:r>
          </a:p>
        </p:txBody>
      </p:sp>
      <p:sp>
        <p:nvSpPr>
          <p:cNvPr id="481" name="직사각형 480"/>
          <p:cNvSpPr/>
          <p:nvPr/>
        </p:nvSpPr>
        <p:spPr>
          <a:xfrm>
            <a:off x="5194929" y="3933056"/>
            <a:ext cx="8595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개발</a:t>
            </a: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 Zone</a:t>
            </a:r>
          </a:p>
        </p:txBody>
      </p:sp>
      <p:sp>
        <p:nvSpPr>
          <p:cNvPr id="485" name="TextBox 484"/>
          <p:cNvSpPr txBox="1"/>
          <p:nvPr/>
        </p:nvSpPr>
        <p:spPr>
          <a:xfrm>
            <a:off x="6196116" y="1650247"/>
            <a:ext cx="3293388" cy="1823932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외부 구간과 내부 구간 물리적 분리</a:t>
            </a: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ko-KR" altLang="en-US" sz="1100" dirty="0">
                <a:solidFill>
                  <a:prstClr val="black"/>
                </a:solidFill>
              </a:rPr>
              <a:t>방화벽 분리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</a:p>
          <a:p>
            <a:pPr marL="171450" lvl="0" indent="-171450" defTabSz="857982">
              <a:lnSpc>
                <a:spcPts val="19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운영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관리 효율성 및 </a:t>
            </a:r>
            <a:r>
              <a:rPr lang="en-US" altLang="ko-KR" sz="1100" dirty="0">
                <a:solidFill>
                  <a:prstClr val="black"/>
                </a:solidFill>
              </a:rPr>
              <a:t>Network </a:t>
            </a:r>
            <a:r>
              <a:rPr lang="ko-KR" altLang="en-US" sz="1100" dirty="0">
                <a:solidFill>
                  <a:prstClr val="black"/>
                </a:solidFill>
              </a:rPr>
              <a:t>확장성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확보하기 위해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err="1">
                <a:solidFill>
                  <a:prstClr val="black"/>
                </a:solidFill>
              </a:rPr>
              <a:t>vHUB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구성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 defTabSz="857982">
              <a:lnSpc>
                <a:spcPts val="19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    -</a:t>
            </a:r>
            <a:r>
              <a:rPr lang="ko-KR" altLang="en-US" sz="1100" dirty="0">
                <a:solidFill>
                  <a:prstClr val="black"/>
                </a:solidFill>
              </a:rPr>
              <a:t>방화벽을 분리하고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중복 영역을 통합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 defTabSz="857982">
              <a:lnSpc>
                <a:spcPts val="19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    -</a:t>
            </a:r>
            <a:r>
              <a:rPr lang="ko-KR" altLang="en-US" sz="1100" dirty="0">
                <a:solidFill>
                  <a:prstClr val="black"/>
                </a:solidFill>
              </a:rPr>
              <a:t>각 </a:t>
            </a:r>
            <a:r>
              <a:rPr lang="en-US" altLang="ko-KR" sz="1100" dirty="0">
                <a:solidFill>
                  <a:prstClr val="black"/>
                </a:solidFill>
              </a:rPr>
              <a:t>Region</a:t>
            </a:r>
            <a:r>
              <a:rPr lang="ko-KR" altLang="en-US" sz="1100" dirty="0">
                <a:solidFill>
                  <a:prstClr val="black"/>
                </a:solidFill>
              </a:rPr>
              <a:t>은 </a:t>
            </a:r>
            <a:r>
              <a:rPr lang="en-US" altLang="ko-KR" sz="1100" dirty="0">
                <a:solidFill>
                  <a:prstClr val="black"/>
                </a:solidFill>
              </a:rPr>
              <a:t>Firewall </a:t>
            </a:r>
            <a:r>
              <a:rPr lang="ko-KR" altLang="en-US" sz="1100" dirty="0">
                <a:solidFill>
                  <a:prstClr val="black"/>
                </a:solidFill>
              </a:rPr>
              <a:t>통해 통신 가능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cxnSp>
        <p:nvCxnSpPr>
          <p:cNvPr id="301" name="꺾인 연결선 15"/>
          <p:cNvCxnSpPr/>
          <p:nvPr/>
        </p:nvCxnSpPr>
        <p:spPr>
          <a:xfrm>
            <a:off x="4959809" y="1736620"/>
            <a:ext cx="2222" cy="235409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꺾인 연결선 15"/>
          <p:cNvCxnSpPr/>
          <p:nvPr/>
        </p:nvCxnSpPr>
        <p:spPr>
          <a:xfrm>
            <a:off x="5485907" y="1746714"/>
            <a:ext cx="2222" cy="235409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꺾인 연결선 15"/>
          <p:cNvCxnSpPr/>
          <p:nvPr/>
        </p:nvCxnSpPr>
        <p:spPr>
          <a:xfrm>
            <a:off x="5828313" y="1737543"/>
            <a:ext cx="2222" cy="235409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꺾인 연결선 15"/>
          <p:cNvCxnSpPr/>
          <p:nvPr/>
        </p:nvCxnSpPr>
        <p:spPr>
          <a:xfrm>
            <a:off x="4619706" y="2094234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꺾인 연결선 15"/>
          <p:cNvCxnSpPr/>
          <p:nvPr/>
        </p:nvCxnSpPr>
        <p:spPr>
          <a:xfrm>
            <a:off x="4976360" y="2094234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꺾인 연결선 15"/>
          <p:cNvCxnSpPr/>
          <p:nvPr/>
        </p:nvCxnSpPr>
        <p:spPr>
          <a:xfrm>
            <a:off x="5475969" y="2082751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꺾인 연결선 15"/>
          <p:cNvCxnSpPr/>
          <p:nvPr/>
        </p:nvCxnSpPr>
        <p:spPr>
          <a:xfrm>
            <a:off x="5832623" y="2082751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꺾인 연결선 15"/>
          <p:cNvCxnSpPr/>
          <p:nvPr/>
        </p:nvCxnSpPr>
        <p:spPr>
          <a:xfrm flipV="1">
            <a:off x="3753163" y="2257294"/>
            <a:ext cx="600075" cy="1104899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그룹 370"/>
          <p:cNvGrpSpPr/>
          <p:nvPr/>
        </p:nvGrpSpPr>
        <p:grpSpPr>
          <a:xfrm>
            <a:off x="4923464" y="5498492"/>
            <a:ext cx="332308" cy="108000"/>
            <a:chOff x="8049400" y="5987167"/>
            <a:chExt cx="504000" cy="144000"/>
          </a:xfrm>
        </p:grpSpPr>
        <p:sp>
          <p:nvSpPr>
            <p:cNvPr id="372" name="모서리가 둥근 직사각형 371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4" name="평행 사변형 393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5" name="평행 사변형 394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6" name="평행 사변형 395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6" name="평행 사변형 445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8" name="타원 447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9" name="그룹 448"/>
          <p:cNvGrpSpPr/>
          <p:nvPr/>
        </p:nvGrpSpPr>
        <p:grpSpPr>
          <a:xfrm>
            <a:off x="4482390" y="5498492"/>
            <a:ext cx="332308" cy="108000"/>
            <a:chOff x="8049400" y="5987167"/>
            <a:chExt cx="504000" cy="144000"/>
          </a:xfrm>
        </p:grpSpPr>
        <p:sp>
          <p:nvSpPr>
            <p:cNvPr id="460" name="모서리가 둥근 직사각형 459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62" name="평행 사변형 461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63" name="평행 사변형 462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64" name="평행 사변형 463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66" name="평행 사변형 465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67" name="타원 466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8" name="그룹 467"/>
          <p:cNvGrpSpPr/>
          <p:nvPr/>
        </p:nvGrpSpPr>
        <p:grpSpPr>
          <a:xfrm>
            <a:off x="5351320" y="5489064"/>
            <a:ext cx="332308" cy="108000"/>
            <a:chOff x="8049400" y="5987167"/>
            <a:chExt cx="504000" cy="144000"/>
          </a:xfrm>
        </p:grpSpPr>
        <p:sp>
          <p:nvSpPr>
            <p:cNvPr id="469" name="모서리가 둥근 직사각형 468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70" name="평행 사변형 469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71" name="평행 사변형 470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72" name="평행 사변형 471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73" name="평행 사변형 472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74" name="타원 473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75" name="꺾인 연결선 15"/>
          <p:cNvCxnSpPr>
            <a:stCxn id="618" idx="3"/>
          </p:cNvCxnSpPr>
          <p:nvPr/>
        </p:nvCxnSpPr>
        <p:spPr>
          <a:xfrm>
            <a:off x="4403112" y="5280304"/>
            <a:ext cx="1607163" cy="6071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꺾인 연결선 15"/>
          <p:cNvCxnSpPr/>
          <p:nvPr/>
        </p:nvCxnSpPr>
        <p:spPr>
          <a:xfrm>
            <a:off x="4631473" y="5294852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꺾인 연결선 15"/>
          <p:cNvCxnSpPr/>
          <p:nvPr/>
        </p:nvCxnSpPr>
        <p:spPr>
          <a:xfrm>
            <a:off x="5063076" y="5304377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꺾인 연결선 15"/>
          <p:cNvCxnSpPr/>
          <p:nvPr/>
        </p:nvCxnSpPr>
        <p:spPr>
          <a:xfrm>
            <a:off x="5492183" y="5286068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직사각형 481"/>
          <p:cNvSpPr/>
          <p:nvPr/>
        </p:nvSpPr>
        <p:spPr>
          <a:xfrm>
            <a:off x="4871262" y="5025784"/>
            <a:ext cx="12355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PaaS </a:t>
            </a:r>
            <a:r>
              <a:rPr kumimoji="1" lang="ko-KR" altLang="en-US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운영 </a:t>
            </a: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Zone</a:t>
            </a:r>
          </a:p>
        </p:txBody>
      </p:sp>
      <p:grpSp>
        <p:nvGrpSpPr>
          <p:cNvPr id="483" name="그룹 482"/>
          <p:cNvGrpSpPr/>
          <p:nvPr/>
        </p:nvGrpSpPr>
        <p:grpSpPr>
          <a:xfrm>
            <a:off x="4933501" y="6129312"/>
            <a:ext cx="332308" cy="108000"/>
            <a:chOff x="8049400" y="5987167"/>
            <a:chExt cx="504000" cy="144000"/>
          </a:xfrm>
        </p:grpSpPr>
        <p:sp>
          <p:nvSpPr>
            <p:cNvPr id="484" name="모서리가 둥근 직사각형 483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87" name="평행 사변형 486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88" name="평행 사변형 487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89" name="평행 사변형 488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0" name="평행 사변형 489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1" name="타원 490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2" name="그룹 491"/>
          <p:cNvGrpSpPr/>
          <p:nvPr/>
        </p:nvGrpSpPr>
        <p:grpSpPr>
          <a:xfrm>
            <a:off x="4492427" y="6129312"/>
            <a:ext cx="332308" cy="108000"/>
            <a:chOff x="8049400" y="5987167"/>
            <a:chExt cx="504000" cy="144000"/>
          </a:xfrm>
        </p:grpSpPr>
        <p:sp>
          <p:nvSpPr>
            <p:cNvPr id="493" name="모서리가 둥근 직사각형 492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4" name="평행 사변형 493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5" name="평행 사변형 494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6" name="평행 사변형 495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7" name="평행 사변형 496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8" name="타원 497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9" name="그룹 498"/>
          <p:cNvGrpSpPr/>
          <p:nvPr/>
        </p:nvGrpSpPr>
        <p:grpSpPr>
          <a:xfrm>
            <a:off x="5361357" y="6119884"/>
            <a:ext cx="332308" cy="108000"/>
            <a:chOff x="8049400" y="5987167"/>
            <a:chExt cx="504000" cy="144000"/>
          </a:xfrm>
        </p:grpSpPr>
        <p:sp>
          <p:nvSpPr>
            <p:cNvPr id="500" name="모서리가 둥근 직사각형 499"/>
            <p:cNvSpPr/>
            <p:nvPr/>
          </p:nvSpPr>
          <p:spPr>
            <a:xfrm>
              <a:off x="8049400" y="5987167"/>
              <a:ext cx="504000" cy="144000"/>
            </a:xfrm>
            <a:prstGeom prst="roundRect">
              <a:avLst>
                <a:gd name="adj" fmla="val 8399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1" name="평행 사변형 500"/>
            <p:cNvSpPr/>
            <p:nvPr/>
          </p:nvSpPr>
          <p:spPr>
            <a:xfrm>
              <a:off x="809241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2" name="평행 사변형 501"/>
            <p:cNvSpPr/>
            <p:nvPr/>
          </p:nvSpPr>
          <p:spPr>
            <a:xfrm>
              <a:off x="8206604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3" name="평행 사변형 502"/>
            <p:cNvSpPr/>
            <p:nvPr/>
          </p:nvSpPr>
          <p:spPr>
            <a:xfrm>
              <a:off x="8149507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4" name="평행 사변형 503"/>
            <p:cNvSpPr/>
            <p:nvPr/>
          </p:nvSpPr>
          <p:spPr>
            <a:xfrm>
              <a:off x="8263700" y="6019567"/>
              <a:ext cx="54000" cy="79200"/>
            </a:xfrm>
            <a:prstGeom prst="parallelogram">
              <a:avLst>
                <a:gd name="adj" fmla="val 48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5" name="타원 504"/>
            <p:cNvSpPr>
              <a:spLocks noChangeAspect="1"/>
            </p:cNvSpPr>
            <p:nvPr/>
          </p:nvSpPr>
          <p:spPr>
            <a:xfrm>
              <a:off x="8467811" y="6037567"/>
              <a:ext cx="43200" cy="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92"/>
              <a:endParaRPr lang="ko-KR" altLang="en-US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506" name="꺾인 연결선 15"/>
          <p:cNvCxnSpPr/>
          <p:nvPr/>
        </p:nvCxnSpPr>
        <p:spPr>
          <a:xfrm flipV="1">
            <a:off x="4266176" y="5928858"/>
            <a:ext cx="1710687" cy="315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꺾인 연결선 15"/>
          <p:cNvCxnSpPr/>
          <p:nvPr/>
        </p:nvCxnSpPr>
        <p:spPr>
          <a:xfrm>
            <a:off x="4641510" y="5935197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꺾인 연결선 15"/>
          <p:cNvCxnSpPr/>
          <p:nvPr/>
        </p:nvCxnSpPr>
        <p:spPr>
          <a:xfrm>
            <a:off x="5073113" y="5935197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꺾인 연결선 15"/>
          <p:cNvCxnSpPr/>
          <p:nvPr/>
        </p:nvCxnSpPr>
        <p:spPr>
          <a:xfrm>
            <a:off x="5502220" y="5916888"/>
            <a:ext cx="0" cy="18097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직사각형 509"/>
          <p:cNvSpPr/>
          <p:nvPr/>
        </p:nvSpPr>
        <p:spPr>
          <a:xfrm>
            <a:off x="4863420" y="5655259"/>
            <a:ext cx="12355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PaaS </a:t>
            </a:r>
            <a:r>
              <a:rPr kumimoji="1" lang="ko-KR" altLang="en-US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개발 </a:t>
            </a: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Zone</a:t>
            </a:r>
          </a:p>
        </p:txBody>
      </p:sp>
      <p:cxnSp>
        <p:nvCxnSpPr>
          <p:cNvPr id="512" name="꺾인 연결선 15"/>
          <p:cNvCxnSpPr/>
          <p:nvPr/>
        </p:nvCxnSpPr>
        <p:spPr>
          <a:xfrm>
            <a:off x="3886200" y="3495676"/>
            <a:ext cx="409575" cy="123824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꺾인 연결선 15"/>
          <p:cNvCxnSpPr/>
          <p:nvPr/>
        </p:nvCxnSpPr>
        <p:spPr>
          <a:xfrm>
            <a:off x="3876675" y="3495675"/>
            <a:ext cx="390525" cy="733425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직사각형 513"/>
          <p:cNvSpPr/>
          <p:nvPr/>
        </p:nvSpPr>
        <p:spPr>
          <a:xfrm>
            <a:off x="4662797" y="2295862"/>
            <a:ext cx="1250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u="sng">
                <a:solidFill>
                  <a:srgbClr val="FF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IaaS </a:t>
            </a:r>
            <a:r>
              <a:rPr kumimoji="1" lang="ko-KR" altLang="en-US" sz="2000" b="1" u="sng" dirty="0">
                <a:solidFill>
                  <a:srgbClr val="FF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영역</a:t>
            </a:r>
            <a:endParaRPr kumimoji="1" lang="en-US" altLang="ko-KR" sz="2000" b="1" u="sng" dirty="0">
              <a:solidFill>
                <a:srgbClr val="FF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519" name="꺾인 연결선 15"/>
          <p:cNvCxnSpPr>
            <a:cxnSpLocks/>
            <a:endCxn id="619" idx="1"/>
          </p:cNvCxnSpPr>
          <p:nvPr/>
        </p:nvCxnSpPr>
        <p:spPr>
          <a:xfrm>
            <a:off x="3886200" y="3502025"/>
            <a:ext cx="208232" cy="2405068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직사각형 520"/>
          <p:cNvSpPr/>
          <p:nvPr/>
        </p:nvSpPr>
        <p:spPr>
          <a:xfrm>
            <a:off x="4652498" y="4678204"/>
            <a:ext cx="13117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u="sng" dirty="0">
                <a:solidFill>
                  <a:srgbClr val="FF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PaaS </a:t>
            </a:r>
            <a:r>
              <a:rPr kumimoji="1" lang="ko-KR" altLang="en-US" sz="2000" b="1" u="sng" dirty="0">
                <a:solidFill>
                  <a:srgbClr val="FF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영역</a:t>
            </a:r>
            <a:endParaRPr kumimoji="1" lang="en-US" altLang="ko-KR" sz="2000" b="1" u="sng" dirty="0">
              <a:solidFill>
                <a:srgbClr val="FF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370" name="그룹 369"/>
          <p:cNvGrpSpPr/>
          <p:nvPr/>
        </p:nvGrpSpPr>
        <p:grpSpPr>
          <a:xfrm>
            <a:off x="1362665" y="5341882"/>
            <a:ext cx="303542" cy="190305"/>
            <a:chOff x="1168575" y="1756813"/>
            <a:chExt cx="360677" cy="230982"/>
          </a:xfrm>
        </p:grpSpPr>
        <p:grpSp>
          <p:nvGrpSpPr>
            <p:cNvPr id="397" name="그룹 396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400" name="직사각형 399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직사각형 401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8" name="자유형 397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9" name="자유형 398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6" name="그룹 485"/>
          <p:cNvGrpSpPr/>
          <p:nvPr/>
        </p:nvGrpSpPr>
        <p:grpSpPr>
          <a:xfrm>
            <a:off x="1200852" y="5410057"/>
            <a:ext cx="303542" cy="190305"/>
            <a:chOff x="1168575" y="1756813"/>
            <a:chExt cx="360677" cy="230982"/>
          </a:xfrm>
        </p:grpSpPr>
        <p:grpSp>
          <p:nvGrpSpPr>
            <p:cNvPr id="511" name="그룹 510"/>
            <p:cNvGrpSpPr/>
            <p:nvPr/>
          </p:nvGrpSpPr>
          <p:grpSpPr>
            <a:xfrm>
              <a:off x="1168575" y="1759932"/>
              <a:ext cx="243102" cy="224742"/>
              <a:chOff x="1168575" y="1777366"/>
              <a:chExt cx="243102" cy="224742"/>
            </a:xfrm>
          </p:grpSpPr>
          <p:sp>
            <p:nvSpPr>
              <p:cNvPr id="524" name="직사각형 523"/>
              <p:cNvSpPr/>
              <p:nvPr/>
            </p:nvSpPr>
            <p:spPr>
              <a:xfrm>
                <a:off x="1168575" y="1777366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직사각형 524"/>
              <p:cNvSpPr/>
              <p:nvPr/>
            </p:nvSpPr>
            <p:spPr>
              <a:xfrm>
                <a:off x="1168575" y="1857337"/>
                <a:ext cx="243102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직사각형 525"/>
              <p:cNvSpPr/>
              <p:nvPr/>
            </p:nvSpPr>
            <p:spPr>
              <a:xfrm>
                <a:off x="1168575" y="1937308"/>
                <a:ext cx="1080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직사각형 526"/>
              <p:cNvSpPr/>
              <p:nvPr/>
            </p:nvSpPr>
            <p:spPr>
              <a:xfrm>
                <a:off x="1289334" y="1777366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직사각형 527"/>
              <p:cNvSpPr/>
              <p:nvPr/>
            </p:nvSpPr>
            <p:spPr>
              <a:xfrm>
                <a:off x="1289334" y="1937308"/>
                <a:ext cx="118800" cy="6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2" name="자유형 521"/>
            <p:cNvSpPr/>
            <p:nvPr/>
          </p:nvSpPr>
          <p:spPr>
            <a:xfrm>
              <a:off x="1331934" y="1756813"/>
              <a:ext cx="179546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46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9496" y="164703"/>
                    <a:pt x="87994" y="160736"/>
                    <a:pt x="100297" y="116682"/>
                  </a:cubicBezTo>
                  <a:cubicBezTo>
                    <a:pt x="126888" y="148830"/>
                    <a:pt x="128078" y="163516"/>
                    <a:pt x="121728" y="223839"/>
                  </a:cubicBezTo>
                  <a:cubicBezTo>
                    <a:pt x="255871" y="134144"/>
                    <a:pt x="120140" y="32147"/>
                    <a:pt x="78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3" name="자유형 522"/>
            <p:cNvSpPr/>
            <p:nvPr/>
          </p:nvSpPr>
          <p:spPr>
            <a:xfrm>
              <a:off x="1348600" y="1756814"/>
              <a:ext cx="180652" cy="230981"/>
            </a:xfrm>
            <a:custGeom>
              <a:avLst/>
              <a:gdLst>
                <a:gd name="connsiteX0" fmla="*/ 54826 w 98749"/>
                <a:gd name="connsiteY0" fmla="*/ 1857 h 230612"/>
                <a:gd name="connsiteX1" fmla="*/ 58 w 98749"/>
                <a:gd name="connsiteY1" fmla="*/ 123301 h 230612"/>
                <a:gd name="connsiteX2" fmla="*/ 45301 w 98749"/>
                <a:gd name="connsiteY2" fmla="*/ 230457 h 230612"/>
                <a:gd name="connsiteX3" fmla="*/ 95308 w 98749"/>
                <a:gd name="connsiteY3" fmla="*/ 99489 h 230612"/>
                <a:gd name="connsiteX4" fmla="*/ 90545 w 98749"/>
                <a:gd name="connsiteY4" fmla="*/ 223314 h 230612"/>
                <a:gd name="connsiteX5" fmla="*/ 54826 w 98749"/>
                <a:gd name="connsiteY5" fmla="*/ 1857 h 230612"/>
                <a:gd name="connsiteX0" fmla="*/ 55461 w 99384"/>
                <a:gd name="connsiteY0" fmla="*/ 1839 h 224601"/>
                <a:gd name="connsiteX1" fmla="*/ 693 w 99384"/>
                <a:gd name="connsiteY1" fmla="*/ 123283 h 224601"/>
                <a:gd name="connsiteX2" fmla="*/ 29267 w 99384"/>
                <a:gd name="connsiteY2" fmla="*/ 223295 h 224601"/>
                <a:gd name="connsiteX3" fmla="*/ 95943 w 99384"/>
                <a:gd name="connsiteY3" fmla="*/ 99471 h 224601"/>
                <a:gd name="connsiteX4" fmla="*/ 91180 w 99384"/>
                <a:gd name="connsiteY4" fmla="*/ 223296 h 224601"/>
                <a:gd name="connsiteX5" fmla="*/ 55461 w 99384"/>
                <a:gd name="connsiteY5" fmla="*/ 1839 h 224601"/>
                <a:gd name="connsiteX0" fmla="*/ 55338 w 91206"/>
                <a:gd name="connsiteY0" fmla="*/ 1839 h 227026"/>
                <a:gd name="connsiteX1" fmla="*/ 570 w 91206"/>
                <a:gd name="connsiteY1" fmla="*/ 123283 h 227026"/>
                <a:gd name="connsiteX2" fmla="*/ 29144 w 91206"/>
                <a:gd name="connsiteY2" fmla="*/ 223295 h 227026"/>
                <a:gd name="connsiteX3" fmla="*/ 67245 w 91206"/>
                <a:gd name="connsiteY3" fmla="*/ 147096 h 227026"/>
                <a:gd name="connsiteX4" fmla="*/ 91057 w 91206"/>
                <a:gd name="connsiteY4" fmla="*/ 223296 h 227026"/>
                <a:gd name="connsiteX5" fmla="*/ 55338 w 91206"/>
                <a:gd name="connsiteY5" fmla="*/ 1839 h 227026"/>
                <a:gd name="connsiteX0" fmla="*/ 55283 w 91023"/>
                <a:gd name="connsiteY0" fmla="*/ 1839 h 224524"/>
                <a:gd name="connsiteX1" fmla="*/ 515 w 91023"/>
                <a:gd name="connsiteY1" fmla="*/ 123283 h 224524"/>
                <a:gd name="connsiteX2" fmla="*/ 29089 w 91023"/>
                <a:gd name="connsiteY2" fmla="*/ 223295 h 224524"/>
                <a:gd name="connsiteX3" fmla="*/ 50521 w 91023"/>
                <a:gd name="connsiteY3" fmla="*/ 97090 h 224524"/>
                <a:gd name="connsiteX4" fmla="*/ 91002 w 91023"/>
                <a:gd name="connsiteY4" fmla="*/ 223296 h 224524"/>
                <a:gd name="connsiteX5" fmla="*/ 55283 w 91023"/>
                <a:gd name="connsiteY5" fmla="*/ 1839 h 224524"/>
                <a:gd name="connsiteX0" fmla="*/ 93108 w 128856"/>
                <a:gd name="connsiteY0" fmla="*/ 861 h 223546"/>
                <a:gd name="connsiteX1" fmla="*/ 240 w 128856"/>
                <a:gd name="connsiteY1" fmla="*/ 148499 h 223546"/>
                <a:gd name="connsiteX2" fmla="*/ 66914 w 128856"/>
                <a:gd name="connsiteY2" fmla="*/ 222317 h 223546"/>
                <a:gd name="connsiteX3" fmla="*/ 88346 w 128856"/>
                <a:gd name="connsiteY3" fmla="*/ 96112 h 223546"/>
                <a:gd name="connsiteX4" fmla="*/ 128827 w 128856"/>
                <a:gd name="connsiteY4" fmla="*/ 222318 h 223546"/>
                <a:gd name="connsiteX5" fmla="*/ 93108 w 128856"/>
                <a:gd name="connsiteY5" fmla="*/ 861 h 223546"/>
                <a:gd name="connsiteX0" fmla="*/ 85856 w 128722"/>
                <a:gd name="connsiteY0" fmla="*/ 848 h 225970"/>
                <a:gd name="connsiteX1" fmla="*/ 132 w 128722"/>
                <a:gd name="connsiteY1" fmla="*/ 150867 h 225970"/>
                <a:gd name="connsiteX2" fmla="*/ 66806 w 128722"/>
                <a:gd name="connsiteY2" fmla="*/ 224685 h 225970"/>
                <a:gd name="connsiteX3" fmla="*/ 88238 w 128722"/>
                <a:gd name="connsiteY3" fmla="*/ 98480 h 225970"/>
                <a:gd name="connsiteX4" fmla="*/ 128719 w 128722"/>
                <a:gd name="connsiteY4" fmla="*/ 224686 h 225970"/>
                <a:gd name="connsiteX5" fmla="*/ 85856 w 128722"/>
                <a:gd name="connsiteY5" fmla="*/ 848 h 225970"/>
                <a:gd name="connsiteX0" fmla="*/ 85856 w 126341"/>
                <a:gd name="connsiteY0" fmla="*/ 569 h 225500"/>
                <a:gd name="connsiteX1" fmla="*/ 132 w 126341"/>
                <a:gd name="connsiteY1" fmla="*/ 150588 h 225500"/>
                <a:gd name="connsiteX2" fmla="*/ 66806 w 126341"/>
                <a:gd name="connsiteY2" fmla="*/ 224406 h 225500"/>
                <a:gd name="connsiteX3" fmla="*/ 88238 w 126341"/>
                <a:gd name="connsiteY3" fmla="*/ 98201 h 225500"/>
                <a:gd name="connsiteX4" fmla="*/ 126338 w 126341"/>
                <a:gd name="connsiteY4" fmla="*/ 210120 h 225500"/>
                <a:gd name="connsiteX5" fmla="*/ 85856 w 126341"/>
                <a:gd name="connsiteY5" fmla="*/ 569 h 225500"/>
                <a:gd name="connsiteX0" fmla="*/ 85860 w 126528"/>
                <a:gd name="connsiteY0" fmla="*/ 569 h 225674"/>
                <a:gd name="connsiteX1" fmla="*/ 136 w 126528"/>
                <a:gd name="connsiteY1" fmla="*/ 150588 h 225674"/>
                <a:gd name="connsiteX2" fmla="*/ 66810 w 126528"/>
                <a:gd name="connsiteY2" fmla="*/ 224406 h 225674"/>
                <a:gd name="connsiteX3" fmla="*/ 100149 w 126528"/>
                <a:gd name="connsiteY3" fmla="*/ 93438 h 225674"/>
                <a:gd name="connsiteX4" fmla="*/ 126342 w 126528"/>
                <a:gd name="connsiteY4" fmla="*/ 210120 h 225674"/>
                <a:gd name="connsiteX5" fmla="*/ 85860 w 126528"/>
                <a:gd name="connsiteY5" fmla="*/ 569 h 225674"/>
                <a:gd name="connsiteX0" fmla="*/ 85859 w 126413"/>
                <a:gd name="connsiteY0" fmla="*/ 569 h 225106"/>
                <a:gd name="connsiteX1" fmla="*/ 135 w 126413"/>
                <a:gd name="connsiteY1" fmla="*/ 150588 h 225106"/>
                <a:gd name="connsiteX2" fmla="*/ 66809 w 126413"/>
                <a:gd name="connsiteY2" fmla="*/ 224406 h 225106"/>
                <a:gd name="connsiteX3" fmla="*/ 95385 w 126413"/>
                <a:gd name="connsiteY3" fmla="*/ 110107 h 225106"/>
                <a:gd name="connsiteX4" fmla="*/ 126341 w 126413"/>
                <a:gd name="connsiteY4" fmla="*/ 210120 h 225106"/>
                <a:gd name="connsiteX5" fmla="*/ 85859 w 126413"/>
                <a:gd name="connsiteY5" fmla="*/ 569 h 225106"/>
                <a:gd name="connsiteX0" fmla="*/ 85859 w 137435"/>
                <a:gd name="connsiteY0" fmla="*/ 569 h 225106"/>
                <a:gd name="connsiteX1" fmla="*/ 135 w 137435"/>
                <a:gd name="connsiteY1" fmla="*/ 150588 h 225106"/>
                <a:gd name="connsiteX2" fmla="*/ 66809 w 137435"/>
                <a:gd name="connsiteY2" fmla="*/ 224406 h 225106"/>
                <a:gd name="connsiteX3" fmla="*/ 95385 w 137435"/>
                <a:gd name="connsiteY3" fmla="*/ 110107 h 225106"/>
                <a:gd name="connsiteX4" fmla="*/ 126341 w 137435"/>
                <a:gd name="connsiteY4" fmla="*/ 210120 h 225106"/>
                <a:gd name="connsiteX5" fmla="*/ 85859 w 137435"/>
                <a:gd name="connsiteY5" fmla="*/ 569 h 225106"/>
                <a:gd name="connsiteX0" fmla="*/ 85859 w 167124"/>
                <a:gd name="connsiteY0" fmla="*/ 569 h 229715"/>
                <a:gd name="connsiteX1" fmla="*/ 135 w 167124"/>
                <a:gd name="connsiteY1" fmla="*/ 150588 h 229715"/>
                <a:gd name="connsiteX2" fmla="*/ 66809 w 167124"/>
                <a:gd name="connsiteY2" fmla="*/ 224406 h 229715"/>
                <a:gd name="connsiteX3" fmla="*/ 95385 w 167124"/>
                <a:gd name="connsiteY3" fmla="*/ 110107 h 229715"/>
                <a:gd name="connsiteX4" fmla="*/ 126341 w 167124"/>
                <a:gd name="connsiteY4" fmla="*/ 210120 h 229715"/>
                <a:gd name="connsiteX5" fmla="*/ 85859 w 167124"/>
                <a:gd name="connsiteY5" fmla="*/ 569 h 229715"/>
                <a:gd name="connsiteX0" fmla="*/ 85859 w 142395"/>
                <a:gd name="connsiteY0" fmla="*/ 569 h 225106"/>
                <a:gd name="connsiteX1" fmla="*/ 135 w 142395"/>
                <a:gd name="connsiteY1" fmla="*/ 150588 h 225106"/>
                <a:gd name="connsiteX2" fmla="*/ 66809 w 142395"/>
                <a:gd name="connsiteY2" fmla="*/ 224406 h 225106"/>
                <a:gd name="connsiteX3" fmla="*/ 95385 w 142395"/>
                <a:gd name="connsiteY3" fmla="*/ 110107 h 225106"/>
                <a:gd name="connsiteX4" fmla="*/ 126341 w 142395"/>
                <a:gd name="connsiteY4" fmla="*/ 210120 h 225106"/>
                <a:gd name="connsiteX5" fmla="*/ 85859 w 142395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35500"/>
                <a:gd name="connsiteY0" fmla="*/ 569 h 225106"/>
                <a:gd name="connsiteX1" fmla="*/ 135 w 135500"/>
                <a:gd name="connsiteY1" fmla="*/ 150588 h 225106"/>
                <a:gd name="connsiteX2" fmla="*/ 66809 w 135500"/>
                <a:gd name="connsiteY2" fmla="*/ 224406 h 225106"/>
                <a:gd name="connsiteX3" fmla="*/ 95385 w 135500"/>
                <a:gd name="connsiteY3" fmla="*/ 110107 h 225106"/>
                <a:gd name="connsiteX4" fmla="*/ 126341 w 135500"/>
                <a:gd name="connsiteY4" fmla="*/ 210120 h 225106"/>
                <a:gd name="connsiteX5" fmla="*/ 85859 w 135500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70257"/>
                <a:gd name="connsiteY0" fmla="*/ 569 h 225106"/>
                <a:gd name="connsiteX1" fmla="*/ 135 w 170257"/>
                <a:gd name="connsiteY1" fmla="*/ 150588 h 225106"/>
                <a:gd name="connsiteX2" fmla="*/ 66809 w 170257"/>
                <a:gd name="connsiteY2" fmla="*/ 224406 h 225106"/>
                <a:gd name="connsiteX3" fmla="*/ 95385 w 170257"/>
                <a:gd name="connsiteY3" fmla="*/ 110107 h 225106"/>
                <a:gd name="connsiteX4" fmla="*/ 126341 w 170257"/>
                <a:gd name="connsiteY4" fmla="*/ 210120 h 225106"/>
                <a:gd name="connsiteX5" fmla="*/ 85859 w 170257"/>
                <a:gd name="connsiteY5" fmla="*/ 569 h 225106"/>
                <a:gd name="connsiteX0" fmla="*/ 85859 w 162467"/>
                <a:gd name="connsiteY0" fmla="*/ 702 h 225239"/>
                <a:gd name="connsiteX1" fmla="*/ 135 w 162467"/>
                <a:gd name="connsiteY1" fmla="*/ 150721 h 225239"/>
                <a:gd name="connsiteX2" fmla="*/ 66809 w 162467"/>
                <a:gd name="connsiteY2" fmla="*/ 224539 h 225239"/>
                <a:gd name="connsiteX3" fmla="*/ 95385 w 162467"/>
                <a:gd name="connsiteY3" fmla="*/ 110240 h 225239"/>
                <a:gd name="connsiteX4" fmla="*/ 116816 w 162467"/>
                <a:gd name="connsiteY4" fmla="*/ 217397 h 225239"/>
                <a:gd name="connsiteX5" fmla="*/ 85859 w 162467"/>
                <a:gd name="connsiteY5" fmla="*/ 702 h 225239"/>
                <a:gd name="connsiteX0" fmla="*/ 85859 w 172999"/>
                <a:gd name="connsiteY0" fmla="*/ 702 h 225239"/>
                <a:gd name="connsiteX1" fmla="*/ 135 w 172999"/>
                <a:gd name="connsiteY1" fmla="*/ 150721 h 225239"/>
                <a:gd name="connsiteX2" fmla="*/ 66809 w 172999"/>
                <a:gd name="connsiteY2" fmla="*/ 224539 h 225239"/>
                <a:gd name="connsiteX3" fmla="*/ 95385 w 172999"/>
                <a:gd name="connsiteY3" fmla="*/ 110240 h 225239"/>
                <a:gd name="connsiteX4" fmla="*/ 116816 w 172999"/>
                <a:gd name="connsiteY4" fmla="*/ 217397 h 225239"/>
                <a:gd name="connsiteX5" fmla="*/ 85859 w 172999"/>
                <a:gd name="connsiteY5" fmla="*/ 702 h 225239"/>
                <a:gd name="connsiteX0" fmla="*/ 85805 w 172945"/>
                <a:gd name="connsiteY0" fmla="*/ 702 h 234932"/>
                <a:gd name="connsiteX1" fmla="*/ 81 w 172945"/>
                <a:gd name="connsiteY1" fmla="*/ 150721 h 234932"/>
                <a:gd name="connsiteX2" fmla="*/ 66755 w 172945"/>
                <a:gd name="connsiteY2" fmla="*/ 224539 h 234932"/>
                <a:gd name="connsiteX3" fmla="*/ 95331 w 172945"/>
                <a:gd name="connsiteY3" fmla="*/ 110240 h 234932"/>
                <a:gd name="connsiteX4" fmla="*/ 116762 w 172945"/>
                <a:gd name="connsiteY4" fmla="*/ 217397 h 234932"/>
                <a:gd name="connsiteX5" fmla="*/ 85805 w 172945"/>
                <a:gd name="connsiteY5" fmla="*/ 702 h 234932"/>
                <a:gd name="connsiteX0" fmla="*/ 85990 w 173130"/>
                <a:gd name="connsiteY0" fmla="*/ 702 h 224539"/>
                <a:gd name="connsiteX1" fmla="*/ 266 w 173130"/>
                <a:gd name="connsiteY1" fmla="*/ 150721 h 224539"/>
                <a:gd name="connsiteX2" fmla="*/ 66940 w 173130"/>
                <a:gd name="connsiteY2" fmla="*/ 224539 h 224539"/>
                <a:gd name="connsiteX3" fmla="*/ 95516 w 173130"/>
                <a:gd name="connsiteY3" fmla="*/ 110240 h 224539"/>
                <a:gd name="connsiteX4" fmla="*/ 116947 w 173130"/>
                <a:gd name="connsiteY4" fmla="*/ 217397 h 224539"/>
                <a:gd name="connsiteX5" fmla="*/ 85990 w 173130"/>
                <a:gd name="connsiteY5" fmla="*/ 702 h 224539"/>
                <a:gd name="connsiteX0" fmla="*/ 88352 w 175571"/>
                <a:gd name="connsiteY0" fmla="*/ 646 h 224483"/>
                <a:gd name="connsiteX1" fmla="*/ 246 w 175571"/>
                <a:gd name="connsiteY1" fmla="*/ 153047 h 224483"/>
                <a:gd name="connsiteX2" fmla="*/ 69302 w 175571"/>
                <a:gd name="connsiteY2" fmla="*/ 224483 h 224483"/>
                <a:gd name="connsiteX3" fmla="*/ 97878 w 175571"/>
                <a:gd name="connsiteY3" fmla="*/ 110184 h 224483"/>
                <a:gd name="connsiteX4" fmla="*/ 119309 w 175571"/>
                <a:gd name="connsiteY4" fmla="*/ 217341 h 224483"/>
                <a:gd name="connsiteX5" fmla="*/ 88352 w 175571"/>
                <a:gd name="connsiteY5" fmla="*/ 646 h 224483"/>
                <a:gd name="connsiteX0" fmla="*/ 90792 w 176177"/>
                <a:gd name="connsiteY0" fmla="*/ 635 h 226853"/>
                <a:gd name="connsiteX1" fmla="*/ 304 w 176177"/>
                <a:gd name="connsiteY1" fmla="*/ 155417 h 226853"/>
                <a:gd name="connsiteX2" fmla="*/ 69360 w 176177"/>
                <a:gd name="connsiteY2" fmla="*/ 226853 h 226853"/>
                <a:gd name="connsiteX3" fmla="*/ 97936 w 176177"/>
                <a:gd name="connsiteY3" fmla="*/ 112554 h 226853"/>
                <a:gd name="connsiteX4" fmla="*/ 119367 w 176177"/>
                <a:gd name="connsiteY4" fmla="*/ 219711 h 226853"/>
                <a:gd name="connsiteX5" fmla="*/ 90792 w 176177"/>
                <a:gd name="connsiteY5" fmla="*/ 635 h 226853"/>
                <a:gd name="connsiteX0" fmla="*/ 90792 w 176177"/>
                <a:gd name="connsiteY0" fmla="*/ 0 h 226218"/>
                <a:gd name="connsiteX1" fmla="*/ 304 w 176177"/>
                <a:gd name="connsiteY1" fmla="*/ 154782 h 226218"/>
                <a:gd name="connsiteX2" fmla="*/ 69360 w 176177"/>
                <a:gd name="connsiteY2" fmla="*/ 226218 h 226218"/>
                <a:gd name="connsiteX3" fmla="*/ 97936 w 176177"/>
                <a:gd name="connsiteY3" fmla="*/ 111919 h 226218"/>
                <a:gd name="connsiteX4" fmla="*/ 119367 w 176177"/>
                <a:gd name="connsiteY4" fmla="*/ 219076 h 226218"/>
                <a:gd name="connsiteX5" fmla="*/ 90792 w 176177"/>
                <a:gd name="connsiteY5" fmla="*/ 0 h 226218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76240 w 172771"/>
                <a:gd name="connsiteY0" fmla="*/ 0 h 230981"/>
                <a:gd name="connsiteX1" fmla="*/ 40 w 172771"/>
                <a:gd name="connsiteY1" fmla="*/ 159545 h 230981"/>
                <a:gd name="connsiteX2" fmla="*/ 69096 w 172771"/>
                <a:gd name="connsiteY2" fmla="*/ 230981 h 230981"/>
                <a:gd name="connsiteX3" fmla="*/ 97672 w 172771"/>
                <a:gd name="connsiteY3" fmla="*/ 116682 h 230981"/>
                <a:gd name="connsiteX4" fmla="*/ 119103 w 172771"/>
                <a:gd name="connsiteY4" fmla="*/ 223839 h 230981"/>
                <a:gd name="connsiteX5" fmla="*/ 76240 w 172771"/>
                <a:gd name="connsiteY5" fmla="*/ 0 h 230981"/>
                <a:gd name="connsiteX0" fmla="*/ 80996 w 177527"/>
                <a:gd name="connsiteY0" fmla="*/ 0 h 230981"/>
                <a:gd name="connsiteX1" fmla="*/ 33 w 177527"/>
                <a:gd name="connsiteY1" fmla="*/ 154783 h 230981"/>
                <a:gd name="connsiteX2" fmla="*/ 73852 w 177527"/>
                <a:gd name="connsiteY2" fmla="*/ 230981 h 230981"/>
                <a:gd name="connsiteX3" fmla="*/ 102428 w 177527"/>
                <a:gd name="connsiteY3" fmla="*/ 116682 h 230981"/>
                <a:gd name="connsiteX4" fmla="*/ 123859 w 177527"/>
                <a:gd name="connsiteY4" fmla="*/ 223839 h 230981"/>
                <a:gd name="connsiteX5" fmla="*/ 80996 w 177527"/>
                <a:gd name="connsiteY5" fmla="*/ 0 h 230981"/>
                <a:gd name="connsiteX0" fmla="*/ 76241 w 172772"/>
                <a:gd name="connsiteY0" fmla="*/ 0 h 230981"/>
                <a:gd name="connsiteX1" fmla="*/ 40 w 172772"/>
                <a:gd name="connsiteY1" fmla="*/ 157164 h 230981"/>
                <a:gd name="connsiteX2" fmla="*/ 69097 w 172772"/>
                <a:gd name="connsiteY2" fmla="*/ 230981 h 230981"/>
                <a:gd name="connsiteX3" fmla="*/ 97673 w 172772"/>
                <a:gd name="connsiteY3" fmla="*/ 116682 h 230981"/>
                <a:gd name="connsiteX4" fmla="*/ 119104 w 172772"/>
                <a:gd name="connsiteY4" fmla="*/ 223839 h 230981"/>
                <a:gd name="connsiteX5" fmla="*/ 76241 w 172772"/>
                <a:gd name="connsiteY5" fmla="*/ 0 h 230981"/>
                <a:gd name="connsiteX0" fmla="*/ 76505 w 173036"/>
                <a:gd name="connsiteY0" fmla="*/ 0 h 230981"/>
                <a:gd name="connsiteX1" fmla="*/ 304 w 173036"/>
                <a:gd name="connsiteY1" fmla="*/ 157164 h 230981"/>
                <a:gd name="connsiteX2" fmla="*/ 69361 w 173036"/>
                <a:gd name="connsiteY2" fmla="*/ 230981 h 230981"/>
                <a:gd name="connsiteX3" fmla="*/ 97937 w 173036"/>
                <a:gd name="connsiteY3" fmla="*/ 116682 h 230981"/>
                <a:gd name="connsiteX4" fmla="*/ 119368 w 173036"/>
                <a:gd name="connsiteY4" fmla="*/ 223839 h 230981"/>
                <a:gd name="connsiteX5" fmla="*/ 76505 w 17303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5396"/>
                <a:gd name="connsiteY0" fmla="*/ 0 h 230981"/>
                <a:gd name="connsiteX1" fmla="*/ 283 w 175396"/>
                <a:gd name="connsiteY1" fmla="*/ 154782 h 230981"/>
                <a:gd name="connsiteX2" fmla="*/ 71721 w 175396"/>
                <a:gd name="connsiteY2" fmla="*/ 230981 h 230981"/>
                <a:gd name="connsiteX3" fmla="*/ 100297 w 175396"/>
                <a:gd name="connsiteY3" fmla="*/ 116682 h 230981"/>
                <a:gd name="connsiteX4" fmla="*/ 121728 w 175396"/>
                <a:gd name="connsiteY4" fmla="*/ 223839 h 230981"/>
                <a:gd name="connsiteX5" fmla="*/ 78865 w 17539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9546"/>
                <a:gd name="connsiteY0" fmla="*/ 0 h 230981"/>
                <a:gd name="connsiteX1" fmla="*/ 283 w 179546"/>
                <a:gd name="connsiteY1" fmla="*/ 154782 h 230981"/>
                <a:gd name="connsiteX2" fmla="*/ 71721 w 179546"/>
                <a:gd name="connsiteY2" fmla="*/ 230981 h 230981"/>
                <a:gd name="connsiteX3" fmla="*/ 100297 w 179546"/>
                <a:gd name="connsiteY3" fmla="*/ 116682 h 230981"/>
                <a:gd name="connsiteX4" fmla="*/ 121728 w 179546"/>
                <a:gd name="connsiteY4" fmla="*/ 223839 h 230981"/>
                <a:gd name="connsiteX5" fmla="*/ 78865 w 179546"/>
                <a:gd name="connsiteY5" fmla="*/ 0 h 230981"/>
                <a:gd name="connsiteX0" fmla="*/ 78865 w 173163"/>
                <a:gd name="connsiteY0" fmla="*/ 387 h 231368"/>
                <a:gd name="connsiteX1" fmla="*/ 283 w 173163"/>
                <a:gd name="connsiteY1" fmla="*/ 155169 h 231368"/>
                <a:gd name="connsiteX2" fmla="*/ 71721 w 173163"/>
                <a:gd name="connsiteY2" fmla="*/ 231368 h 231368"/>
                <a:gd name="connsiteX3" fmla="*/ 100297 w 173163"/>
                <a:gd name="connsiteY3" fmla="*/ 117069 h 231368"/>
                <a:gd name="connsiteX4" fmla="*/ 121728 w 173163"/>
                <a:gd name="connsiteY4" fmla="*/ 224226 h 231368"/>
                <a:gd name="connsiteX5" fmla="*/ 172412 w 173163"/>
                <a:gd name="connsiteY5" fmla="*/ 114553 h 231368"/>
                <a:gd name="connsiteX6" fmla="*/ 78865 w 173163"/>
                <a:gd name="connsiteY6" fmla="*/ 387 h 231368"/>
                <a:gd name="connsiteX0" fmla="*/ 78865 w 180215"/>
                <a:gd name="connsiteY0" fmla="*/ 378 h 231359"/>
                <a:gd name="connsiteX1" fmla="*/ 283 w 180215"/>
                <a:gd name="connsiteY1" fmla="*/ 155160 h 231359"/>
                <a:gd name="connsiteX2" fmla="*/ 71721 w 180215"/>
                <a:gd name="connsiteY2" fmla="*/ 231359 h 231359"/>
                <a:gd name="connsiteX3" fmla="*/ 100297 w 180215"/>
                <a:gd name="connsiteY3" fmla="*/ 117060 h 231359"/>
                <a:gd name="connsiteX4" fmla="*/ 121728 w 180215"/>
                <a:gd name="connsiteY4" fmla="*/ 224217 h 231359"/>
                <a:gd name="connsiteX5" fmla="*/ 179556 w 180215"/>
                <a:gd name="connsiteY5" fmla="*/ 116880 h 231359"/>
                <a:gd name="connsiteX6" fmla="*/ 78865 w 180215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79556"/>
                <a:gd name="connsiteY0" fmla="*/ 378 h 231359"/>
                <a:gd name="connsiteX1" fmla="*/ 283 w 179556"/>
                <a:gd name="connsiteY1" fmla="*/ 155160 h 231359"/>
                <a:gd name="connsiteX2" fmla="*/ 71721 w 179556"/>
                <a:gd name="connsiteY2" fmla="*/ 231359 h 231359"/>
                <a:gd name="connsiteX3" fmla="*/ 100297 w 179556"/>
                <a:gd name="connsiteY3" fmla="*/ 117060 h 231359"/>
                <a:gd name="connsiteX4" fmla="*/ 121728 w 179556"/>
                <a:gd name="connsiteY4" fmla="*/ 224217 h 231359"/>
                <a:gd name="connsiteX5" fmla="*/ 179556 w 179556"/>
                <a:gd name="connsiteY5" fmla="*/ 116880 h 231359"/>
                <a:gd name="connsiteX6" fmla="*/ 78865 w 179556"/>
                <a:gd name="connsiteY6" fmla="*/ 378 h 231359"/>
                <a:gd name="connsiteX0" fmla="*/ 78865 w 183034"/>
                <a:gd name="connsiteY0" fmla="*/ 378 h 231359"/>
                <a:gd name="connsiteX1" fmla="*/ 283 w 183034"/>
                <a:gd name="connsiteY1" fmla="*/ 155160 h 231359"/>
                <a:gd name="connsiteX2" fmla="*/ 71721 w 183034"/>
                <a:gd name="connsiteY2" fmla="*/ 231359 h 231359"/>
                <a:gd name="connsiteX3" fmla="*/ 100297 w 183034"/>
                <a:gd name="connsiteY3" fmla="*/ 117060 h 231359"/>
                <a:gd name="connsiteX4" fmla="*/ 121728 w 183034"/>
                <a:gd name="connsiteY4" fmla="*/ 224217 h 231359"/>
                <a:gd name="connsiteX5" fmla="*/ 179556 w 183034"/>
                <a:gd name="connsiteY5" fmla="*/ 116880 h 231359"/>
                <a:gd name="connsiteX6" fmla="*/ 78865 w 183034"/>
                <a:gd name="connsiteY6" fmla="*/ 378 h 231359"/>
                <a:gd name="connsiteX0" fmla="*/ 78865 w 180652"/>
                <a:gd name="connsiteY0" fmla="*/ 378 h 231359"/>
                <a:gd name="connsiteX1" fmla="*/ 283 w 180652"/>
                <a:gd name="connsiteY1" fmla="*/ 155160 h 231359"/>
                <a:gd name="connsiteX2" fmla="*/ 71721 w 180652"/>
                <a:gd name="connsiteY2" fmla="*/ 231359 h 231359"/>
                <a:gd name="connsiteX3" fmla="*/ 100297 w 180652"/>
                <a:gd name="connsiteY3" fmla="*/ 117060 h 231359"/>
                <a:gd name="connsiteX4" fmla="*/ 121728 w 180652"/>
                <a:gd name="connsiteY4" fmla="*/ 224217 h 231359"/>
                <a:gd name="connsiteX5" fmla="*/ 179556 w 180652"/>
                <a:gd name="connsiteY5" fmla="*/ 116880 h 231359"/>
                <a:gd name="connsiteX6" fmla="*/ 78865 w 180652"/>
                <a:gd name="connsiteY6" fmla="*/ 378 h 231359"/>
                <a:gd name="connsiteX0" fmla="*/ 78865 w 180652"/>
                <a:gd name="connsiteY0" fmla="*/ 360 h 231341"/>
                <a:gd name="connsiteX1" fmla="*/ 283 w 180652"/>
                <a:gd name="connsiteY1" fmla="*/ 155142 h 231341"/>
                <a:gd name="connsiteX2" fmla="*/ 71721 w 180652"/>
                <a:gd name="connsiteY2" fmla="*/ 231341 h 231341"/>
                <a:gd name="connsiteX3" fmla="*/ 100297 w 180652"/>
                <a:gd name="connsiteY3" fmla="*/ 117042 h 231341"/>
                <a:gd name="connsiteX4" fmla="*/ 121728 w 180652"/>
                <a:gd name="connsiteY4" fmla="*/ 224199 h 231341"/>
                <a:gd name="connsiteX5" fmla="*/ 179556 w 180652"/>
                <a:gd name="connsiteY5" fmla="*/ 116862 h 231341"/>
                <a:gd name="connsiteX6" fmla="*/ 78865 w 180652"/>
                <a:gd name="connsiteY6" fmla="*/ 360 h 231341"/>
                <a:gd name="connsiteX0" fmla="*/ 78865 w 180652"/>
                <a:gd name="connsiteY0" fmla="*/ 0 h 230981"/>
                <a:gd name="connsiteX1" fmla="*/ 283 w 180652"/>
                <a:gd name="connsiteY1" fmla="*/ 154782 h 230981"/>
                <a:gd name="connsiteX2" fmla="*/ 71721 w 180652"/>
                <a:gd name="connsiteY2" fmla="*/ 230981 h 230981"/>
                <a:gd name="connsiteX3" fmla="*/ 100297 w 180652"/>
                <a:gd name="connsiteY3" fmla="*/ 116682 h 230981"/>
                <a:gd name="connsiteX4" fmla="*/ 121728 w 180652"/>
                <a:gd name="connsiteY4" fmla="*/ 223839 h 230981"/>
                <a:gd name="connsiteX5" fmla="*/ 179556 w 180652"/>
                <a:gd name="connsiteY5" fmla="*/ 116502 h 230981"/>
                <a:gd name="connsiteX6" fmla="*/ 78865 w 180652"/>
                <a:gd name="connsiteY6" fmla="*/ 0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52" h="230981">
                  <a:moveTo>
                    <a:pt x="78865" y="0"/>
                  </a:moveTo>
                  <a:cubicBezTo>
                    <a:pt x="78070" y="75010"/>
                    <a:pt x="3855" y="106760"/>
                    <a:pt x="283" y="154782"/>
                  </a:cubicBezTo>
                  <a:cubicBezTo>
                    <a:pt x="-3289" y="202804"/>
                    <a:pt x="27271" y="216296"/>
                    <a:pt x="71721" y="230981"/>
                  </a:cubicBezTo>
                  <a:cubicBezTo>
                    <a:pt x="44734" y="176609"/>
                    <a:pt x="83232" y="167880"/>
                    <a:pt x="100297" y="116682"/>
                  </a:cubicBezTo>
                  <a:cubicBezTo>
                    <a:pt x="131650" y="163118"/>
                    <a:pt x="149509" y="177803"/>
                    <a:pt x="121728" y="223839"/>
                  </a:cubicBezTo>
                  <a:cubicBezTo>
                    <a:pt x="133747" y="223420"/>
                    <a:pt x="189082" y="184180"/>
                    <a:pt x="179556" y="116502"/>
                  </a:cubicBezTo>
                  <a:cubicBezTo>
                    <a:pt x="172413" y="83869"/>
                    <a:pt x="143272" y="49302"/>
                    <a:pt x="788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9" name="TextBox 528"/>
          <p:cNvSpPr txBox="1"/>
          <p:nvPr/>
        </p:nvSpPr>
        <p:spPr>
          <a:xfrm>
            <a:off x="1213463" y="5156233"/>
            <a:ext cx="4539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방화벽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0" name="그룹 529"/>
          <p:cNvGrpSpPr/>
          <p:nvPr/>
        </p:nvGrpSpPr>
        <p:grpSpPr>
          <a:xfrm>
            <a:off x="1753359" y="5317150"/>
            <a:ext cx="271809" cy="271889"/>
            <a:chOff x="4671068" y="2132856"/>
            <a:chExt cx="234026" cy="234000"/>
          </a:xfrm>
        </p:grpSpPr>
        <p:sp>
          <p:nvSpPr>
            <p:cNvPr id="531" name="타원 530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32" name="그룹 531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536" name="직선 화살표 연결선 535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직선 화살표 연결선 536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3" name="그룹 532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534" name="직선 화살표 연결선 533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직선 화살표 연결선 534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8" name="그룹 537"/>
          <p:cNvGrpSpPr/>
          <p:nvPr/>
        </p:nvGrpSpPr>
        <p:grpSpPr>
          <a:xfrm>
            <a:off x="1905759" y="5327783"/>
            <a:ext cx="271809" cy="271889"/>
            <a:chOff x="4671068" y="2132856"/>
            <a:chExt cx="234026" cy="234000"/>
          </a:xfrm>
        </p:grpSpPr>
        <p:sp>
          <p:nvSpPr>
            <p:cNvPr id="539" name="타원 538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40" name="그룹 539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544" name="직선 화살표 연결선 543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직선 화살표 연결선 544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1" name="그룹 540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542" name="직선 화살표 연결선 541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직선 화살표 연결선 542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6" name="TextBox 545"/>
          <p:cNvSpPr txBox="1"/>
          <p:nvPr/>
        </p:nvSpPr>
        <p:spPr>
          <a:xfrm>
            <a:off x="1673289" y="5121604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스위치</a:t>
            </a:r>
          </a:p>
        </p:txBody>
      </p:sp>
      <p:grpSp>
        <p:nvGrpSpPr>
          <p:cNvPr id="547" name="그룹 546"/>
          <p:cNvGrpSpPr/>
          <p:nvPr/>
        </p:nvGrpSpPr>
        <p:grpSpPr>
          <a:xfrm>
            <a:off x="1044671" y="5948061"/>
            <a:ext cx="271809" cy="271889"/>
            <a:chOff x="4671068" y="2132856"/>
            <a:chExt cx="234026" cy="234000"/>
          </a:xfrm>
        </p:grpSpPr>
        <p:sp>
          <p:nvSpPr>
            <p:cNvPr id="548" name="타원 547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49" name="그룹 548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553" name="직선 화살표 연결선 552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직선 화살표 연결선 553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0" name="그룹 549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551" name="직선 화살표 연결선 550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직선 화살표 연결선 551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5" name="그룹 554"/>
          <p:cNvGrpSpPr/>
          <p:nvPr/>
        </p:nvGrpSpPr>
        <p:grpSpPr>
          <a:xfrm>
            <a:off x="1197071" y="5958694"/>
            <a:ext cx="271809" cy="271889"/>
            <a:chOff x="4671068" y="2132856"/>
            <a:chExt cx="234026" cy="234000"/>
          </a:xfrm>
        </p:grpSpPr>
        <p:sp>
          <p:nvSpPr>
            <p:cNvPr id="556" name="타원 555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57" name="그룹 556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561" name="직선 화살표 연결선 560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직선 화살표 연결선 561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8" name="그룹 557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559" name="직선 화살표 연결선 558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직선 화살표 연결선 559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3" name="TextBox 562"/>
          <p:cNvSpPr txBox="1"/>
          <p:nvPr/>
        </p:nvSpPr>
        <p:spPr>
          <a:xfrm>
            <a:off x="572600" y="5904417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서버팜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스위치</a:t>
            </a:r>
          </a:p>
        </p:txBody>
      </p:sp>
      <p:grpSp>
        <p:nvGrpSpPr>
          <p:cNvPr id="564" name="그룹 563"/>
          <p:cNvGrpSpPr/>
          <p:nvPr/>
        </p:nvGrpSpPr>
        <p:grpSpPr>
          <a:xfrm>
            <a:off x="1800427" y="6022241"/>
            <a:ext cx="426371" cy="287079"/>
            <a:chOff x="5957351" y="3614225"/>
            <a:chExt cx="426371" cy="287079"/>
          </a:xfrm>
        </p:grpSpPr>
        <p:grpSp>
          <p:nvGrpSpPr>
            <p:cNvPr id="565" name="그룹 564"/>
            <p:cNvGrpSpPr/>
            <p:nvPr/>
          </p:nvGrpSpPr>
          <p:grpSpPr>
            <a:xfrm>
              <a:off x="5957351" y="3614225"/>
              <a:ext cx="426371" cy="123495"/>
              <a:chOff x="7448439" y="5987167"/>
              <a:chExt cx="504000" cy="144000"/>
            </a:xfrm>
          </p:grpSpPr>
          <p:sp>
            <p:nvSpPr>
              <p:cNvPr id="573" name="모서리가 둥근 직사각형 572"/>
              <p:cNvSpPr/>
              <p:nvPr/>
            </p:nvSpPr>
            <p:spPr>
              <a:xfrm>
                <a:off x="7448439" y="5987167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평행 사변형 573"/>
              <p:cNvSpPr/>
              <p:nvPr/>
            </p:nvSpPr>
            <p:spPr>
              <a:xfrm>
                <a:off x="749144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평행 사변형 574"/>
              <p:cNvSpPr/>
              <p:nvPr/>
            </p:nvSpPr>
            <p:spPr>
              <a:xfrm>
                <a:off x="7605643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평행 사변형 575"/>
              <p:cNvSpPr/>
              <p:nvPr/>
            </p:nvSpPr>
            <p:spPr>
              <a:xfrm>
                <a:off x="7548546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평행 사변형 576"/>
              <p:cNvSpPr/>
              <p:nvPr/>
            </p:nvSpPr>
            <p:spPr>
              <a:xfrm>
                <a:off x="7662739" y="6019567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타원 577"/>
              <p:cNvSpPr>
                <a:spLocks noChangeAspect="1"/>
              </p:cNvSpPr>
              <p:nvPr/>
            </p:nvSpPr>
            <p:spPr>
              <a:xfrm>
                <a:off x="7866850" y="6037567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6" name="그룹 565"/>
            <p:cNvGrpSpPr/>
            <p:nvPr/>
          </p:nvGrpSpPr>
          <p:grpSpPr>
            <a:xfrm>
              <a:off x="5957351" y="3777809"/>
              <a:ext cx="426371" cy="123495"/>
              <a:chOff x="7448439" y="6168142"/>
              <a:chExt cx="504000" cy="144000"/>
            </a:xfrm>
          </p:grpSpPr>
          <p:sp>
            <p:nvSpPr>
              <p:cNvPr id="567" name="모서리가 둥근 직사각형 566"/>
              <p:cNvSpPr/>
              <p:nvPr/>
            </p:nvSpPr>
            <p:spPr>
              <a:xfrm>
                <a:off x="7448439" y="6168142"/>
                <a:ext cx="504000" cy="144000"/>
              </a:xfrm>
              <a:prstGeom prst="roundRect">
                <a:avLst>
                  <a:gd name="adj" fmla="val 839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평행 사변형 567"/>
              <p:cNvSpPr/>
              <p:nvPr/>
            </p:nvSpPr>
            <p:spPr>
              <a:xfrm>
                <a:off x="749144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평행 사변형 568"/>
              <p:cNvSpPr/>
              <p:nvPr/>
            </p:nvSpPr>
            <p:spPr>
              <a:xfrm>
                <a:off x="7605643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평행 사변형 569"/>
              <p:cNvSpPr/>
              <p:nvPr/>
            </p:nvSpPr>
            <p:spPr>
              <a:xfrm>
                <a:off x="7548546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평행 사변형 570"/>
              <p:cNvSpPr/>
              <p:nvPr/>
            </p:nvSpPr>
            <p:spPr>
              <a:xfrm>
                <a:off x="7662739" y="6200542"/>
                <a:ext cx="54000" cy="79200"/>
              </a:xfrm>
              <a:prstGeom prst="parallelogram">
                <a:avLst>
                  <a:gd name="adj" fmla="val 481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타원 571"/>
              <p:cNvSpPr>
                <a:spLocks noChangeAspect="1"/>
              </p:cNvSpPr>
              <p:nvPr/>
            </p:nvSpPr>
            <p:spPr>
              <a:xfrm>
                <a:off x="7866850" y="6218542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79" name="TextBox 78"/>
          <p:cNvSpPr txBox="1">
            <a:spLocks noChangeArrowheads="1"/>
          </p:cNvSpPr>
          <p:nvPr/>
        </p:nvSpPr>
        <p:spPr bwMode="auto">
          <a:xfrm>
            <a:off x="1796659" y="5839408"/>
            <a:ext cx="4960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cxnSp>
        <p:nvCxnSpPr>
          <p:cNvPr id="3" name="꺾인 연결선 2"/>
          <p:cNvCxnSpPr>
            <a:stCxn id="330" idx="3"/>
            <a:endCxn id="531" idx="2"/>
          </p:cNvCxnSpPr>
          <p:nvPr/>
        </p:nvCxnSpPr>
        <p:spPr>
          <a:xfrm rot="16200000" flipH="1">
            <a:off x="1156126" y="4855861"/>
            <a:ext cx="426369" cy="768097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꺾인 연결선 581"/>
          <p:cNvCxnSpPr>
            <a:stCxn id="539" idx="6"/>
            <a:endCxn id="290" idx="4"/>
          </p:cNvCxnSpPr>
          <p:nvPr/>
        </p:nvCxnSpPr>
        <p:spPr>
          <a:xfrm flipV="1">
            <a:off x="2177568" y="5193277"/>
            <a:ext cx="513504" cy="270451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직사각형 582"/>
          <p:cNvSpPr/>
          <p:nvPr/>
        </p:nvSpPr>
        <p:spPr>
          <a:xfrm>
            <a:off x="2329817" y="5238066"/>
            <a:ext cx="1058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KINX or </a:t>
            </a:r>
            <a:r>
              <a:rPr kumimoji="1" lang="ko-KR" altLang="en-US" sz="1200" b="1" i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세종</a:t>
            </a:r>
            <a:endParaRPr kumimoji="1" lang="en-US" altLang="ko-KR" sz="1200" b="1" i="1" dirty="0">
              <a:solidFill>
                <a:srgbClr val="00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587" name="직사각형 586"/>
          <p:cNvSpPr/>
          <p:nvPr/>
        </p:nvSpPr>
        <p:spPr>
          <a:xfrm>
            <a:off x="2648744" y="5811340"/>
            <a:ext cx="1355125" cy="60544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6" dirty="0">
              <a:solidFill>
                <a:schemeClr val="tx1"/>
              </a:solidFill>
            </a:endParaRPr>
          </a:p>
        </p:txBody>
      </p:sp>
      <p:sp>
        <p:nvSpPr>
          <p:cNvPr id="588" name="TextBox 587"/>
          <p:cNvSpPr txBox="1"/>
          <p:nvPr/>
        </p:nvSpPr>
        <p:spPr>
          <a:xfrm>
            <a:off x="3107813" y="5805264"/>
            <a:ext cx="905582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타관계사</a:t>
            </a:r>
            <a:r>
              <a:rPr lang="en-US" altLang="ko-KR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해외망</a:t>
            </a:r>
            <a:endParaRPr lang="ko-KR" altLang="en-US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9" name="그룹 588"/>
          <p:cNvGrpSpPr/>
          <p:nvPr/>
        </p:nvGrpSpPr>
        <p:grpSpPr>
          <a:xfrm>
            <a:off x="2795408" y="6052934"/>
            <a:ext cx="271809" cy="271889"/>
            <a:chOff x="4671068" y="2132856"/>
            <a:chExt cx="234026" cy="234000"/>
          </a:xfrm>
        </p:grpSpPr>
        <p:sp>
          <p:nvSpPr>
            <p:cNvPr id="590" name="타원 589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91" name="그룹 590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595" name="직선 화살표 연결선 594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직선 화살표 연결선 595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2" name="그룹 591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593" name="직선 화살표 연결선 592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직선 화살표 연결선 593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7" name="그룹 596"/>
          <p:cNvGrpSpPr/>
          <p:nvPr/>
        </p:nvGrpSpPr>
        <p:grpSpPr>
          <a:xfrm>
            <a:off x="2947808" y="6063567"/>
            <a:ext cx="271809" cy="271889"/>
            <a:chOff x="4671068" y="2132856"/>
            <a:chExt cx="234026" cy="234000"/>
          </a:xfrm>
        </p:grpSpPr>
        <p:sp>
          <p:nvSpPr>
            <p:cNvPr id="598" name="타원 597"/>
            <p:cNvSpPr>
              <a:spLocks noChangeAspect="1"/>
            </p:cNvSpPr>
            <p:nvPr/>
          </p:nvSpPr>
          <p:spPr>
            <a:xfrm>
              <a:off x="4671068" y="2132856"/>
              <a:ext cx="234026" cy="23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99" name="그룹 598"/>
            <p:cNvGrpSpPr/>
            <p:nvPr/>
          </p:nvGrpSpPr>
          <p:grpSpPr>
            <a:xfrm>
              <a:off x="4692100" y="2249856"/>
              <a:ext cx="191962" cy="0"/>
              <a:chOff x="4698068" y="1793286"/>
              <a:chExt cx="191962" cy="0"/>
            </a:xfrm>
          </p:grpSpPr>
          <p:cxnSp>
            <p:nvCxnSpPr>
              <p:cNvPr id="603" name="직선 화살표 연결선 602"/>
              <p:cNvCxnSpPr/>
              <p:nvPr/>
            </p:nvCxnSpPr>
            <p:spPr>
              <a:xfrm>
                <a:off x="4698068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직선 화살표 연결선 603"/>
              <p:cNvCxnSpPr/>
              <p:nvPr/>
            </p:nvCxnSpPr>
            <p:spPr>
              <a:xfrm flipH="1" flipV="1">
                <a:off x="4810830" y="1793286"/>
                <a:ext cx="7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0" name="그룹 599"/>
            <p:cNvGrpSpPr/>
            <p:nvPr/>
          </p:nvGrpSpPr>
          <p:grpSpPr>
            <a:xfrm>
              <a:off x="4788081" y="2153875"/>
              <a:ext cx="0" cy="191962"/>
              <a:chOff x="4797068" y="1694286"/>
              <a:chExt cx="0" cy="191962"/>
            </a:xfrm>
          </p:grpSpPr>
          <p:cxnSp>
            <p:nvCxnSpPr>
              <p:cNvPr id="601" name="직선 화살표 연결선 600"/>
              <p:cNvCxnSpPr/>
              <p:nvPr/>
            </p:nvCxnSpPr>
            <p:spPr>
              <a:xfrm flipH="1">
                <a:off x="4797068" y="1807048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직선 화살표 연결선 601"/>
              <p:cNvCxnSpPr/>
              <p:nvPr/>
            </p:nvCxnSpPr>
            <p:spPr>
              <a:xfrm flipV="1">
                <a:off x="4797068" y="1694286"/>
                <a:ext cx="0" cy="7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5" name="TextBox 604"/>
          <p:cNvSpPr txBox="1"/>
          <p:nvPr/>
        </p:nvSpPr>
        <p:spPr>
          <a:xfrm>
            <a:off x="3232042" y="6090056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스위치</a:t>
            </a:r>
          </a:p>
        </p:txBody>
      </p:sp>
      <p:cxnSp>
        <p:nvCxnSpPr>
          <p:cNvPr id="606" name="꺾인 연결선 605"/>
          <p:cNvCxnSpPr>
            <a:stCxn id="539" idx="5"/>
            <a:endCxn id="590" idx="0"/>
          </p:cNvCxnSpPr>
          <p:nvPr/>
        </p:nvCxnSpPr>
        <p:spPr>
          <a:xfrm rot="16200000" flipH="1">
            <a:off x="2287998" y="5409618"/>
            <a:ext cx="493079" cy="793551"/>
          </a:xfrm>
          <a:prstGeom prst="bentConnector3">
            <a:avLst>
              <a:gd name="adj1" fmla="val 38410"/>
            </a:avLst>
          </a:prstGeom>
          <a:ln>
            <a:solidFill>
              <a:schemeClr val="tx1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직사각형 606"/>
          <p:cNvSpPr/>
          <p:nvPr/>
        </p:nvSpPr>
        <p:spPr>
          <a:xfrm>
            <a:off x="2116186" y="5727299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b="1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전용회선</a:t>
            </a:r>
            <a:endParaRPr kumimoji="1" lang="en-US" altLang="ko-KR" sz="1100" b="1" dirty="0">
              <a:solidFill>
                <a:srgbClr val="00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pic>
        <p:nvPicPr>
          <p:cNvPr id="580" name="그림 5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187" y="1528583"/>
            <a:ext cx="308899" cy="308899"/>
          </a:xfrm>
          <a:prstGeom prst="rect">
            <a:avLst/>
          </a:prstGeom>
        </p:spPr>
      </p:pic>
      <p:pic>
        <p:nvPicPr>
          <p:cNvPr id="608" name="그림 6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78" y="3286218"/>
            <a:ext cx="308899" cy="308899"/>
          </a:xfrm>
          <a:prstGeom prst="rect">
            <a:avLst/>
          </a:prstGeom>
        </p:spPr>
      </p:pic>
      <p:sp>
        <p:nvSpPr>
          <p:cNvPr id="610" name="직사각형 609"/>
          <p:cNvSpPr/>
          <p:nvPr/>
        </p:nvSpPr>
        <p:spPr>
          <a:xfrm>
            <a:off x="2235208" y="1806317"/>
            <a:ext cx="683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Azure Firewall</a:t>
            </a:r>
          </a:p>
        </p:txBody>
      </p:sp>
      <p:sp>
        <p:nvSpPr>
          <p:cNvPr id="611" name="직사각형 610"/>
          <p:cNvSpPr/>
          <p:nvPr/>
        </p:nvSpPr>
        <p:spPr>
          <a:xfrm>
            <a:off x="3043180" y="1844824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Application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Gateway</a:t>
            </a:r>
          </a:p>
        </p:txBody>
      </p:sp>
      <p:pic>
        <p:nvPicPr>
          <p:cNvPr id="612" name="그림 6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04" y="1591095"/>
            <a:ext cx="322747" cy="322747"/>
          </a:xfrm>
          <a:prstGeom prst="rect">
            <a:avLst/>
          </a:prstGeom>
        </p:spPr>
      </p:pic>
      <p:pic>
        <p:nvPicPr>
          <p:cNvPr id="613" name="그림 6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643" y="1588081"/>
            <a:ext cx="340597" cy="340597"/>
          </a:xfrm>
          <a:prstGeom prst="rect">
            <a:avLst/>
          </a:prstGeom>
        </p:spPr>
      </p:pic>
      <p:pic>
        <p:nvPicPr>
          <p:cNvPr id="614" name="그림 6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801" y="2122076"/>
            <a:ext cx="302425" cy="302425"/>
          </a:xfrm>
          <a:prstGeom prst="rect">
            <a:avLst/>
          </a:prstGeom>
        </p:spPr>
      </p:pic>
      <p:pic>
        <p:nvPicPr>
          <p:cNvPr id="615" name="그림 6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383" y="2915776"/>
            <a:ext cx="302425" cy="302425"/>
          </a:xfrm>
          <a:prstGeom prst="rect">
            <a:avLst/>
          </a:prstGeom>
        </p:spPr>
      </p:pic>
      <p:pic>
        <p:nvPicPr>
          <p:cNvPr id="616" name="그림 6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935" y="3476779"/>
            <a:ext cx="302425" cy="302425"/>
          </a:xfrm>
          <a:prstGeom prst="rect">
            <a:avLst/>
          </a:prstGeom>
        </p:spPr>
      </p:pic>
      <p:pic>
        <p:nvPicPr>
          <p:cNvPr id="617" name="그림 6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23" y="4052803"/>
            <a:ext cx="302425" cy="302425"/>
          </a:xfrm>
          <a:prstGeom prst="rect">
            <a:avLst/>
          </a:prstGeom>
        </p:spPr>
      </p:pic>
      <p:pic>
        <p:nvPicPr>
          <p:cNvPr id="618" name="그림 6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87" y="5129091"/>
            <a:ext cx="302425" cy="302425"/>
          </a:xfrm>
          <a:prstGeom prst="rect">
            <a:avLst/>
          </a:prstGeom>
        </p:spPr>
      </p:pic>
      <p:pic>
        <p:nvPicPr>
          <p:cNvPr id="619" name="그림 6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32" y="5755880"/>
            <a:ext cx="302425" cy="302425"/>
          </a:xfrm>
          <a:prstGeom prst="rect">
            <a:avLst/>
          </a:prstGeom>
        </p:spPr>
      </p:pic>
      <p:sp>
        <p:nvSpPr>
          <p:cNvPr id="620" name="직사각형 619"/>
          <p:cNvSpPr/>
          <p:nvPr/>
        </p:nvSpPr>
        <p:spPr>
          <a:xfrm>
            <a:off x="3148020" y="3570940"/>
            <a:ext cx="683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Azure Firewall</a:t>
            </a:r>
          </a:p>
        </p:txBody>
      </p:sp>
      <p:pic>
        <p:nvPicPr>
          <p:cNvPr id="622" name="그림 6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79" y="3991272"/>
            <a:ext cx="375622" cy="375622"/>
          </a:xfrm>
          <a:prstGeom prst="rect">
            <a:avLst/>
          </a:prstGeom>
        </p:spPr>
      </p:pic>
      <p:cxnSp>
        <p:nvCxnSpPr>
          <p:cNvPr id="623" name="꺾인 연결선 15"/>
          <p:cNvCxnSpPr>
            <a:stCxn id="294" idx="0"/>
            <a:endCxn id="622" idx="2"/>
          </p:cNvCxnSpPr>
          <p:nvPr/>
        </p:nvCxnSpPr>
        <p:spPr>
          <a:xfrm flipH="1" flipV="1">
            <a:off x="2758590" y="4366894"/>
            <a:ext cx="59" cy="70218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93" y="3250956"/>
            <a:ext cx="476190" cy="476190"/>
          </a:xfrm>
          <a:prstGeom prst="rect">
            <a:avLst/>
          </a:prstGeom>
        </p:spPr>
      </p:pic>
      <p:cxnSp>
        <p:nvCxnSpPr>
          <p:cNvPr id="515" name="꺾인 연결선 15"/>
          <p:cNvCxnSpPr>
            <a:stCxn id="2" idx="3"/>
            <a:endCxn id="608" idx="1"/>
          </p:cNvCxnSpPr>
          <p:nvPr/>
        </p:nvCxnSpPr>
        <p:spPr>
          <a:xfrm flipV="1">
            <a:off x="3004083" y="3440668"/>
            <a:ext cx="606795" cy="48383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6" name="그림 5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42" y="3250956"/>
            <a:ext cx="476190" cy="476190"/>
          </a:xfrm>
          <a:prstGeom prst="rect">
            <a:avLst/>
          </a:prstGeom>
        </p:spPr>
      </p:pic>
      <p:cxnSp>
        <p:nvCxnSpPr>
          <p:cNvPr id="517" name="꺾인 연결선 15"/>
          <p:cNvCxnSpPr>
            <a:stCxn id="516" idx="3"/>
            <a:endCxn id="2" idx="1"/>
          </p:cNvCxnSpPr>
          <p:nvPr/>
        </p:nvCxnSpPr>
        <p:spPr>
          <a:xfrm>
            <a:off x="2261632" y="3489051"/>
            <a:ext cx="266261" cy="0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꺾인 연결선 15"/>
          <p:cNvCxnSpPr>
            <a:stCxn id="630" idx="3"/>
            <a:endCxn id="516" idx="1"/>
          </p:cNvCxnSpPr>
          <p:nvPr/>
        </p:nvCxnSpPr>
        <p:spPr>
          <a:xfrm>
            <a:off x="959839" y="2923810"/>
            <a:ext cx="825603" cy="565241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꺾인 연결선 15"/>
          <p:cNvCxnSpPr>
            <a:stCxn id="629" idx="3"/>
            <a:endCxn id="516" idx="1"/>
          </p:cNvCxnSpPr>
          <p:nvPr/>
        </p:nvCxnSpPr>
        <p:spPr>
          <a:xfrm>
            <a:off x="969884" y="2346374"/>
            <a:ext cx="815558" cy="1142677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꺾인 연결선 15"/>
          <p:cNvCxnSpPr>
            <a:stCxn id="632" idx="3"/>
            <a:endCxn id="516" idx="1"/>
          </p:cNvCxnSpPr>
          <p:nvPr/>
        </p:nvCxnSpPr>
        <p:spPr>
          <a:xfrm>
            <a:off x="969884" y="3481090"/>
            <a:ext cx="815558" cy="7961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9" name="Picture 9" descr="C:\Users\PYD0927\Downloads\Microsoft_CloudnEnterprise_Symbols_v2.6 (1)\Symbols\CnE_Cloud\PNG\Azure VPN Gateway.png">
            <a:extLst>
              <a:ext uri="{FF2B5EF4-FFF2-40B4-BE49-F238E27FC236}">
                <a16:creationId xmlns:a16="http://schemas.microsoft.com/office/drawing/2014/main" id="{F5937264-44A5-499B-BE7D-16D2B7347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64" y="2204864"/>
            <a:ext cx="283020" cy="28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0" name="Picture 9" descr="C:\Users\PYD0927\Downloads\Microsoft_CloudnEnterprise_Symbols_v2.6 (1)\Symbols\CnE_Cloud\PNG\Azure VPN Gateway.png">
            <a:extLst>
              <a:ext uri="{FF2B5EF4-FFF2-40B4-BE49-F238E27FC236}">
                <a16:creationId xmlns:a16="http://schemas.microsoft.com/office/drawing/2014/main" id="{F5937264-44A5-499B-BE7D-16D2B7347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19" y="2782300"/>
            <a:ext cx="283020" cy="28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그림 6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3" y="3812922"/>
            <a:ext cx="369062" cy="369062"/>
          </a:xfrm>
          <a:prstGeom prst="rect">
            <a:avLst/>
          </a:prstGeom>
        </p:spPr>
      </p:pic>
      <p:pic>
        <p:nvPicPr>
          <p:cNvPr id="632" name="Picture 9" descr="C:\Users\PYD0927\Downloads\Microsoft_CloudnEnterprise_Symbols_v2.6 (1)\Symbols\CnE_Cloud\PNG\Azure VPN Gateway.png">
            <a:extLst>
              <a:ext uri="{FF2B5EF4-FFF2-40B4-BE49-F238E27FC236}">
                <a16:creationId xmlns:a16="http://schemas.microsoft.com/office/drawing/2014/main" id="{F5937264-44A5-499B-BE7D-16D2B7347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64" y="3339580"/>
            <a:ext cx="283020" cy="28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33" name="꺾인 연결선 15"/>
          <p:cNvCxnSpPr>
            <a:stCxn id="631" idx="3"/>
            <a:endCxn id="516" idx="1"/>
          </p:cNvCxnSpPr>
          <p:nvPr/>
        </p:nvCxnSpPr>
        <p:spPr>
          <a:xfrm flipV="1">
            <a:off x="1024135" y="3489051"/>
            <a:ext cx="761307" cy="50840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직사각형 633"/>
          <p:cNvSpPr/>
          <p:nvPr/>
        </p:nvSpPr>
        <p:spPr>
          <a:xfrm>
            <a:off x="2411512" y="2902773"/>
            <a:ext cx="7585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Korea Center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 err="1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vHUB</a:t>
            </a:r>
            <a:endParaRPr kumimoji="1" lang="en-US" altLang="ko-KR" sz="800" dirty="0">
              <a:solidFill>
                <a:srgbClr val="00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635" name="직사각형 634"/>
          <p:cNvSpPr/>
          <p:nvPr/>
        </p:nvSpPr>
        <p:spPr>
          <a:xfrm>
            <a:off x="1612440" y="2891311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Europe Center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 err="1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vHUB</a:t>
            </a:r>
            <a:endParaRPr kumimoji="1" lang="en-US" altLang="ko-KR" sz="800" dirty="0">
              <a:solidFill>
                <a:srgbClr val="00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636" name="직사각형 635"/>
          <p:cNvSpPr/>
          <p:nvPr/>
        </p:nvSpPr>
        <p:spPr>
          <a:xfrm>
            <a:off x="476608" y="2465177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러시아법인</a:t>
            </a:r>
            <a:endParaRPr kumimoji="1" lang="en-US" altLang="ko-KR" sz="800" dirty="0">
              <a:solidFill>
                <a:srgbClr val="00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VPN</a:t>
            </a:r>
          </a:p>
        </p:txBody>
      </p:sp>
      <p:sp>
        <p:nvSpPr>
          <p:cNvPr id="637" name="직사각형 636"/>
          <p:cNvSpPr/>
          <p:nvPr/>
        </p:nvSpPr>
        <p:spPr>
          <a:xfrm>
            <a:off x="539800" y="305029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런던법인</a:t>
            </a:r>
            <a:endParaRPr kumimoji="1" lang="en-US" altLang="ko-KR" sz="800" dirty="0">
              <a:solidFill>
                <a:srgbClr val="00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VPN</a:t>
            </a:r>
          </a:p>
        </p:txBody>
      </p:sp>
      <p:sp>
        <p:nvSpPr>
          <p:cNvPr id="638" name="직사각형 637"/>
          <p:cNvSpPr/>
          <p:nvPr/>
        </p:nvSpPr>
        <p:spPr>
          <a:xfrm>
            <a:off x="490246" y="3601891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두바이지사</a:t>
            </a:r>
            <a:endParaRPr kumimoji="1" lang="en-US" altLang="ko-KR" sz="800" dirty="0">
              <a:solidFill>
                <a:srgbClr val="000000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VPN</a:t>
            </a:r>
          </a:p>
        </p:txBody>
      </p:sp>
      <p:sp>
        <p:nvSpPr>
          <p:cNvPr id="639" name="직사각형 638"/>
          <p:cNvSpPr/>
          <p:nvPr/>
        </p:nvSpPr>
        <p:spPr>
          <a:xfrm>
            <a:off x="394554" y="4096322"/>
            <a:ext cx="8947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Europe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Virtual Network</a:t>
            </a:r>
          </a:p>
        </p:txBody>
      </p:sp>
      <p:sp>
        <p:nvSpPr>
          <p:cNvPr id="640" name="직사각형 639"/>
          <p:cNvSpPr/>
          <p:nvPr/>
        </p:nvSpPr>
        <p:spPr>
          <a:xfrm>
            <a:off x="2037738" y="4060058"/>
            <a:ext cx="683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Express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Route</a:t>
            </a:r>
          </a:p>
        </p:txBody>
      </p:sp>
      <p:cxnSp>
        <p:nvCxnSpPr>
          <p:cNvPr id="584" name="꺾인 연결선 15"/>
          <p:cNvCxnSpPr>
            <a:cxnSpLocks/>
            <a:endCxn id="618" idx="1"/>
          </p:cNvCxnSpPr>
          <p:nvPr/>
        </p:nvCxnSpPr>
        <p:spPr>
          <a:xfrm>
            <a:off x="3876675" y="3492500"/>
            <a:ext cx="224012" cy="1787804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5DE34F-5BB7-453D-8DAF-615BDF703CD1}"/>
              </a:ext>
            </a:extLst>
          </p:cNvPr>
          <p:cNvSpPr/>
          <p:nvPr/>
        </p:nvSpPr>
        <p:spPr>
          <a:xfrm>
            <a:off x="4307941" y="2402416"/>
            <a:ext cx="365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ALB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A0C984-78A2-4AC1-837D-BBC02F29D1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64" y="2582227"/>
            <a:ext cx="268021" cy="26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1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I. </a:t>
            </a:r>
            <a:r>
              <a:rPr lang="ko-KR" altLang="en-US" dirty="0">
                <a:ea typeface="Tahoma" panose="020B0604030504040204" pitchFamily="34" charset="0"/>
              </a:rPr>
              <a:t>목적</a:t>
            </a:r>
            <a:endParaRPr lang="ko-KR" altLang="en-US" dirty="0">
              <a:ea typeface="+mn-ea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574575" y="6635529"/>
            <a:ext cx="331425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72480" y="620688"/>
            <a:ext cx="9220200" cy="727226"/>
          </a:xfrm>
        </p:spPr>
        <p:txBody>
          <a:bodyPr/>
          <a:lstStyle/>
          <a:p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SK </a:t>
            </a:r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그룹 관계사의 안정적인 </a:t>
            </a:r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Cloud </a:t>
            </a:r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전환을 위한 </a:t>
            </a:r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Cloud NW </a:t>
            </a:r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표준 </a:t>
            </a:r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Architecture</a:t>
            </a:r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를 수립</a:t>
            </a:r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Microsoft Azure</a:t>
            </a:r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의 구성 요소</a:t>
            </a:r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자원</a:t>
            </a:r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와 설계 기준을 정의하고</a:t>
            </a:r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,</a:t>
            </a:r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 가용성</a:t>
            </a:r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성능</a:t>
            </a:r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유연성</a:t>
            </a:r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운영 편의성을 고려하여 설계 방향을 수립</a:t>
            </a:r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또한 </a:t>
            </a:r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Cloud </a:t>
            </a:r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및 </a:t>
            </a:r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On-Premise</a:t>
            </a:r>
            <a:r>
              <a:rPr lang="ko-KR" altLang="en-US" sz="1400" dirty="0">
                <a:solidFill>
                  <a:prstClr val="black"/>
                </a:solidFill>
                <a:cs typeface="Times New Roman" panose="02020603050405020304" pitchFamily="18" charset="0"/>
              </a:rPr>
              <a:t> 연동을 고려한 보안 요건 준수</a:t>
            </a:r>
            <a:r>
              <a:rPr lang="en-US" altLang="ko-K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16496" y="2259090"/>
            <a:ext cx="2766505" cy="117034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ysDot"/>
          </a:ln>
          <a:effectLst>
            <a:innerShdw blurRad="114300">
              <a:schemeClr val="bg1">
                <a:lumMod val="75000"/>
              </a:schemeClr>
            </a:innerShdw>
          </a:effec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57150">
              <a:bevelT w="1270"/>
              <a:contourClr>
                <a:schemeClr val="bg1"/>
              </a:contourClr>
            </a:sp3d>
          </a:bodyPr>
          <a:lstStyle/>
          <a:p>
            <a:pPr algn="ctr" defTabSz="923773">
              <a:lnSpc>
                <a:spcPct val="120000"/>
              </a:lnSpc>
            </a:pPr>
            <a:r>
              <a:rPr lang="en-US" altLang="ko-KR" sz="1200" b="1" dirty="0">
                <a:cs typeface="Tahoma" panose="020B0604030504040204" pitchFamily="34" charset="0"/>
              </a:rPr>
              <a:t>On-Premise</a:t>
            </a:r>
            <a:r>
              <a:rPr lang="ko-KR" altLang="en-US" sz="1200" b="1" dirty="0">
                <a:cs typeface="Tahoma" panose="020B0604030504040204" pitchFamily="34" charset="0"/>
              </a:rPr>
              <a:t>와 </a:t>
            </a:r>
            <a:r>
              <a:rPr lang="en-US" altLang="ko-KR" sz="1200" b="1" dirty="0">
                <a:cs typeface="Tahoma" panose="020B0604030504040204" pitchFamily="34" charset="0"/>
              </a:rPr>
              <a:t>Cloud </a:t>
            </a:r>
            <a:r>
              <a:rPr lang="ko-KR" altLang="en-US" sz="1200" b="1" dirty="0">
                <a:cs typeface="Tahoma" panose="020B0604030504040204" pitchFamily="34" charset="0"/>
              </a:rPr>
              <a:t>간 연동</a:t>
            </a:r>
            <a:endParaRPr lang="en-US" altLang="ko-KR" sz="1200" b="1" dirty="0">
              <a:cs typeface="Tahoma" panose="020B060403050404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6496" y="3828874"/>
            <a:ext cx="2766505" cy="11713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ysDot"/>
          </a:ln>
          <a:effectLst>
            <a:innerShdw blurRad="114300">
              <a:schemeClr val="bg1">
                <a:lumMod val="75000"/>
              </a:schemeClr>
            </a:innerShdw>
          </a:effec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57150">
              <a:bevelT w="1270"/>
              <a:contourClr>
                <a:schemeClr val="bg1"/>
              </a:contourClr>
            </a:sp3d>
          </a:bodyPr>
          <a:lstStyle/>
          <a:p>
            <a:pPr algn="ctr" defTabSz="923773">
              <a:lnSpc>
                <a:spcPct val="120000"/>
              </a:lnSpc>
            </a:pPr>
            <a:r>
              <a:rPr lang="ko-KR" altLang="en-US" sz="1200" b="1" dirty="0">
                <a:cs typeface="Tahoma" panose="020B0604030504040204" pitchFamily="34" charset="0"/>
              </a:rPr>
              <a:t>관계사 간 연동을 위한</a:t>
            </a:r>
            <a:endParaRPr lang="en-US" altLang="ko-KR" sz="1200" b="1" dirty="0">
              <a:cs typeface="Tahoma" panose="020B0604030504040204" pitchFamily="34" charset="0"/>
            </a:endParaRPr>
          </a:p>
          <a:p>
            <a:pPr algn="ctr" defTabSz="923773">
              <a:lnSpc>
                <a:spcPct val="120000"/>
              </a:lnSpc>
            </a:pPr>
            <a:r>
              <a:rPr lang="en-US" altLang="ko-KR" sz="1200" b="1" dirty="0">
                <a:cs typeface="Tahoma" panose="020B0604030504040204" pitchFamily="34" charset="0"/>
              </a:rPr>
              <a:t>SK </a:t>
            </a:r>
            <a:r>
              <a:rPr lang="ko-KR" altLang="en-US" sz="1200" b="1" dirty="0">
                <a:cs typeface="Tahoma" panose="020B0604030504040204" pitchFamily="34" charset="0"/>
              </a:rPr>
              <a:t>그룹 전체 </a:t>
            </a:r>
            <a:r>
              <a:rPr lang="en-US" altLang="ko-KR" sz="1200" b="1" dirty="0">
                <a:cs typeface="Tahoma" panose="020B0604030504040204" pitchFamily="34" charset="0"/>
              </a:rPr>
              <a:t>Architecture </a:t>
            </a:r>
            <a:r>
              <a:rPr lang="ko-KR" altLang="en-US" sz="1200" b="1" dirty="0">
                <a:cs typeface="Tahoma" panose="020B0604030504040204" pitchFamily="34" charset="0"/>
              </a:rPr>
              <a:t>수립</a:t>
            </a:r>
            <a:endParaRPr lang="en-US" altLang="ko-KR" sz="1200" b="1" dirty="0">
              <a:cs typeface="Tahoma" panose="020B060403050404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6496" y="5399626"/>
            <a:ext cx="2766505" cy="11713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ysDot"/>
          </a:ln>
          <a:effectLst>
            <a:innerShdw blurRad="114300">
              <a:schemeClr val="bg1">
                <a:lumMod val="75000"/>
              </a:schemeClr>
            </a:innerShdw>
          </a:effec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57150">
              <a:bevelT w="1270"/>
              <a:contourClr>
                <a:schemeClr val="bg1"/>
              </a:contourClr>
            </a:sp3d>
          </a:bodyPr>
          <a:lstStyle/>
          <a:p>
            <a:pPr algn="ctr" defTabSz="923773">
              <a:lnSpc>
                <a:spcPct val="120000"/>
              </a:lnSpc>
            </a:pPr>
            <a:r>
              <a:rPr lang="en-US" altLang="ko-KR" sz="1200" b="1" dirty="0">
                <a:cs typeface="Tahoma" panose="020B0604030504040204" pitchFamily="34" charset="0"/>
              </a:rPr>
              <a:t>IaaS/PaaS/SaaS </a:t>
            </a:r>
            <a:r>
              <a:rPr lang="ko-KR" altLang="en-US" sz="1200" b="1" dirty="0">
                <a:cs typeface="Tahoma" panose="020B0604030504040204" pitchFamily="34" charset="0"/>
              </a:rPr>
              <a:t>형태의</a:t>
            </a:r>
            <a:endParaRPr lang="en-US" altLang="ko-KR" sz="1200" b="1" dirty="0">
              <a:cs typeface="Tahoma" panose="020B0604030504040204" pitchFamily="34" charset="0"/>
            </a:endParaRPr>
          </a:p>
          <a:p>
            <a:pPr algn="ctr" defTabSz="923773">
              <a:lnSpc>
                <a:spcPct val="120000"/>
              </a:lnSpc>
            </a:pPr>
            <a:r>
              <a:rPr lang="ko-KR" altLang="en-US" sz="1200" b="1" dirty="0">
                <a:cs typeface="Tahoma" panose="020B0604030504040204" pitchFamily="34" charset="0"/>
              </a:rPr>
              <a:t>다양한 서비스 특성에 따른</a:t>
            </a:r>
            <a:endParaRPr lang="en-US" altLang="ko-KR" sz="1200" b="1" dirty="0">
              <a:cs typeface="Tahoma" panose="020B0604030504040204" pitchFamily="34" charset="0"/>
            </a:endParaRPr>
          </a:p>
          <a:p>
            <a:pPr algn="ctr" defTabSz="923773">
              <a:lnSpc>
                <a:spcPct val="120000"/>
              </a:lnSpc>
            </a:pPr>
            <a:r>
              <a:rPr lang="ko-KR" altLang="en-US" sz="1200" b="1" dirty="0">
                <a:cs typeface="Tahoma" panose="020B0604030504040204" pitchFamily="34" charset="0"/>
              </a:rPr>
              <a:t>비즈니스 환경 제공</a:t>
            </a:r>
            <a:endParaRPr lang="en-US" altLang="ko-KR" sz="1200" b="1" dirty="0">
              <a:latin typeface="+mj-lt"/>
              <a:cs typeface="Tahoma" panose="020B0604030504040204" pitchFamily="34" charset="0"/>
            </a:endParaRPr>
          </a:p>
        </p:txBody>
      </p:sp>
      <p:sp>
        <p:nvSpPr>
          <p:cNvPr id="32" name="Rounded Rectangle 40"/>
          <p:cNvSpPr/>
          <p:nvPr/>
        </p:nvSpPr>
        <p:spPr bwMode="gray">
          <a:xfrm>
            <a:off x="3989785" y="3829530"/>
            <a:ext cx="2239371" cy="117000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2880" tIns="36000" rIns="18288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E121C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Tahoma" panose="020B0604030504040204" pitchFamily="34" charset="0"/>
              </a:rPr>
              <a:t>설계 기준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E121C"/>
              </a:solidFill>
              <a:effectLst/>
              <a:uLnTx/>
              <a:uFillTx/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AutoShape 12"/>
          <p:cNvSpPr>
            <a:spLocks noChangeArrowheads="1"/>
          </p:cNvSpPr>
          <p:nvPr/>
        </p:nvSpPr>
        <p:spPr bwMode="auto">
          <a:xfrm>
            <a:off x="3489318" y="2137896"/>
            <a:ext cx="205777" cy="4440726"/>
          </a:xfrm>
          <a:prstGeom prst="rightArrow">
            <a:avLst>
              <a:gd name="adj1" fmla="val 51722"/>
              <a:gd name="adj2" fmla="val 100000"/>
            </a:avLst>
          </a:prstGeom>
          <a:gradFill flip="none" rotWithShape="1">
            <a:gsLst>
              <a:gs pos="0">
                <a:sysClr val="window" lastClr="FFFFFF">
                  <a:lumMod val="95000"/>
                  <a:shade val="30000"/>
                  <a:satMod val="115000"/>
                </a:sysClr>
              </a:gs>
              <a:gs pos="50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ysClr val="window" lastClr="FFFFFF">
                  <a:lumMod val="9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35" name="Rounded Rectangle 40"/>
          <p:cNvSpPr/>
          <p:nvPr/>
        </p:nvSpPr>
        <p:spPr bwMode="gray">
          <a:xfrm>
            <a:off x="3989785" y="2259090"/>
            <a:ext cx="2239371" cy="1170344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2880" tIns="36000" rIns="18288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E121C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Tahoma" panose="020B0604030504040204" pitchFamily="34" charset="0"/>
              </a:rPr>
              <a:t>구성 요소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E121C"/>
              </a:solidFill>
              <a:effectLst/>
              <a:uLnTx/>
              <a:uFillTx/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ounded Rectangle 40"/>
          <p:cNvSpPr/>
          <p:nvPr/>
        </p:nvSpPr>
        <p:spPr bwMode="gray">
          <a:xfrm>
            <a:off x="3989785" y="5400282"/>
            <a:ext cx="2239371" cy="117000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2880" tIns="36000" rIns="18288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auto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SzPct val="100000"/>
              <a:defRPr/>
            </a:pPr>
            <a:r>
              <a:rPr lang="en-US" altLang="ko-KR" sz="1200" dirty="0">
                <a:solidFill>
                  <a:srgbClr val="0E121C"/>
                </a:solidFill>
                <a:latin typeface="+mj-lt"/>
                <a:cs typeface="Tahoma" panose="020B0604030504040204" pitchFamily="34" charset="0"/>
              </a:rPr>
              <a:t>Architecture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E121C"/>
              </a:solidFill>
              <a:effectLst/>
              <a:uLnTx/>
              <a:uFillTx/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68524" y="1799091"/>
            <a:ext cx="2262448" cy="315035"/>
            <a:chOff x="1704577" y="1872771"/>
            <a:chExt cx="1800000" cy="417407"/>
          </a:xfrm>
        </p:grpSpPr>
        <p:sp>
          <p:nvSpPr>
            <p:cNvPr id="38" name="Rectangle 1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704577" y="1872771"/>
              <a:ext cx="1800000" cy="367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no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9pPr>
            </a:lstStyle>
            <a:p>
              <a:pPr algn="ctr" fontAlgn="base"/>
              <a:r>
                <a:rPr kumimoji="1" lang="ko-KR" altLang="en-US" b="1" dirty="0">
                  <a:solidFill>
                    <a:prstClr val="black"/>
                  </a:solidFill>
                  <a:latin typeface="+mj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고려사항</a:t>
              </a:r>
              <a:endParaRPr kumimoji="1" lang="en-US" altLang="ko-KR" b="1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연결선 38"/>
            <p:cNvCxnSpPr>
              <a:cxnSpLocks/>
            </p:cNvCxnSpPr>
            <p:nvPr/>
          </p:nvCxnSpPr>
          <p:spPr bwMode="auto">
            <a:xfrm>
              <a:off x="1704577" y="2290178"/>
              <a:ext cx="1800000" cy="0"/>
            </a:xfrm>
            <a:prstGeom prst="line">
              <a:avLst/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0" name="그룹 39"/>
          <p:cNvGrpSpPr/>
          <p:nvPr/>
        </p:nvGrpSpPr>
        <p:grpSpPr>
          <a:xfrm>
            <a:off x="3933825" y="1790683"/>
            <a:ext cx="5476874" cy="315035"/>
            <a:chOff x="1379667" y="1872771"/>
            <a:chExt cx="4357393" cy="417407"/>
          </a:xfrm>
        </p:grpSpPr>
        <p:sp>
          <p:nvSpPr>
            <p:cNvPr id="41" name="Rectangle 18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658363" y="1872771"/>
              <a:ext cx="1800000" cy="367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no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9pPr>
            </a:lstStyle>
            <a:p>
              <a:pPr algn="ctr" fontAlgn="base"/>
              <a:r>
                <a:rPr kumimoji="1" lang="ko-KR" altLang="en-US" b="1" dirty="0">
                  <a:solidFill>
                    <a:prstClr val="black"/>
                  </a:solidFill>
                  <a:latin typeface="+mj-lt"/>
                  <a:ea typeface="맑은 고딕" panose="020B0503020000020004" pitchFamily="50" charset="-127"/>
                  <a:cs typeface="Times New Roman" panose="02020603050405020304" pitchFamily="18" charset="0"/>
                </a:rPr>
                <a:t>설계 방향</a:t>
              </a:r>
              <a:endParaRPr kumimoji="1" lang="en-US" altLang="ko-KR" b="1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42" name="직선 연결선 41"/>
            <p:cNvCxnSpPr>
              <a:cxnSpLocks/>
            </p:cNvCxnSpPr>
            <p:nvPr/>
          </p:nvCxnSpPr>
          <p:spPr bwMode="auto">
            <a:xfrm>
              <a:off x="1379667" y="2290178"/>
              <a:ext cx="4357393" cy="0"/>
            </a:xfrm>
            <a:prstGeom prst="line">
              <a:avLst/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" name="TextBox 45"/>
          <p:cNvSpPr txBox="1"/>
          <p:nvPr/>
        </p:nvSpPr>
        <p:spPr>
          <a:xfrm>
            <a:off x="6548159" y="2420888"/>
            <a:ext cx="2862540" cy="812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lvl="0" indent="-171450" fontAlgn="base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en-US" altLang="ko-KR" sz="1200" b="1" kern="0" dirty="0">
                <a:solidFill>
                  <a:prstClr val="black"/>
                </a:solidFill>
                <a:latin typeface="+mj-lt"/>
              </a:rPr>
              <a:t>Microsoft Azure Cloud</a:t>
            </a:r>
            <a:r>
              <a:rPr kumimoji="1" lang="ko-KR" altLang="en-US" sz="1200" b="1" kern="0" dirty="0">
                <a:solidFill>
                  <a:prstClr val="black"/>
                </a:solidFill>
                <a:latin typeface="+mj-lt"/>
              </a:rPr>
              <a:t>의 주요 구성 요소</a:t>
            </a:r>
            <a:r>
              <a:rPr kumimoji="1" lang="en-US" altLang="ko-KR" sz="1200" b="1" kern="0" dirty="0">
                <a:solidFill>
                  <a:prstClr val="black"/>
                </a:solidFill>
                <a:latin typeface="+mj-lt"/>
              </a:rPr>
              <a:t>(Resource)</a:t>
            </a:r>
            <a:r>
              <a:rPr kumimoji="1" lang="ko-KR" altLang="en-US" sz="1200" b="1" kern="0" dirty="0">
                <a:solidFill>
                  <a:prstClr val="black"/>
                </a:solidFill>
                <a:latin typeface="+mj-lt"/>
              </a:rPr>
              <a:t>를 나열하고</a:t>
            </a:r>
            <a:r>
              <a:rPr kumimoji="1" lang="en-US" altLang="ko-KR" sz="1200" b="1" kern="0" dirty="0">
                <a:solidFill>
                  <a:prstClr val="black"/>
                </a:solidFill>
                <a:latin typeface="+mj-lt"/>
              </a:rPr>
              <a:t>, </a:t>
            </a:r>
            <a:r>
              <a:rPr kumimoji="1" lang="ko-KR" altLang="en-US" sz="1200" b="1" kern="0" dirty="0">
                <a:solidFill>
                  <a:prstClr val="black"/>
                </a:solidFill>
                <a:latin typeface="+mj-lt"/>
              </a:rPr>
              <a:t>서비스 특징 및 </a:t>
            </a:r>
            <a:r>
              <a:rPr kumimoji="1" lang="en-US" altLang="ko-KR" sz="1200" b="1" kern="0" dirty="0">
                <a:solidFill>
                  <a:prstClr val="black"/>
                </a:solidFill>
                <a:latin typeface="+mj-lt"/>
              </a:rPr>
              <a:t>Spec.</a:t>
            </a:r>
            <a:r>
              <a:rPr kumimoji="1" lang="ko-KR" altLang="en-US" sz="1200" b="1" kern="0" dirty="0">
                <a:solidFill>
                  <a:prstClr val="black"/>
                </a:solidFill>
                <a:latin typeface="+mj-lt"/>
              </a:rPr>
              <a:t>을 기술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48159" y="3802507"/>
            <a:ext cx="2862540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ko-KR" altLang="en-US" sz="1200" b="1" kern="0" dirty="0" err="1">
                <a:solidFill>
                  <a:prstClr val="black"/>
                </a:solidFill>
                <a:latin typeface="+mj-lt"/>
              </a:rPr>
              <a:t>고객사</a:t>
            </a:r>
            <a:r>
              <a:rPr kumimoji="1" lang="ko-KR" altLang="en-US" sz="1200" b="1" kern="0" dirty="0">
                <a:solidFill>
                  <a:prstClr val="black"/>
                </a:solidFill>
                <a:latin typeface="+mj-lt"/>
              </a:rPr>
              <a:t> 별 고유의 </a:t>
            </a:r>
            <a:r>
              <a:rPr kumimoji="1" lang="en-US" altLang="ko-KR" sz="1200" b="1" kern="0" dirty="0">
                <a:solidFill>
                  <a:prstClr val="black"/>
                </a:solidFill>
                <a:latin typeface="+mj-lt"/>
              </a:rPr>
              <a:t>Cloud </a:t>
            </a:r>
            <a:r>
              <a:rPr kumimoji="1" lang="ko-KR" altLang="en-US" sz="1200" b="1" kern="0" dirty="0">
                <a:solidFill>
                  <a:prstClr val="black"/>
                </a:solidFill>
                <a:latin typeface="+mj-lt"/>
              </a:rPr>
              <a:t>전용</a:t>
            </a:r>
            <a:r>
              <a:rPr kumimoji="1" lang="en-US" altLang="ko-KR" sz="1200" b="1" kern="0" dirty="0">
                <a:solidFill>
                  <a:prstClr val="black"/>
                </a:solidFill>
                <a:latin typeface="+mj-lt"/>
              </a:rPr>
              <a:t> IP </a:t>
            </a:r>
            <a:r>
              <a:rPr kumimoji="1" lang="ko-KR" altLang="en-US" sz="1200" b="1" kern="0" dirty="0">
                <a:solidFill>
                  <a:prstClr val="black"/>
                </a:solidFill>
                <a:latin typeface="+mj-lt"/>
              </a:rPr>
              <a:t>체계를 위한 </a:t>
            </a:r>
            <a:r>
              <a:rPr kumimoji="1" lang="en-US" altLang="ko-KR" sz="1200" b="1" kern="0" dirty="0">
                <a:solidFill>
                  <a:prstClr val="black"/>
                </a:solidFill>
                <a:latin typeface="+mj-lt"/>
              </a:rPr>
              <a:t>IP </a:t>
            </a:r>
            <a:r>
              <a:rPr kumimoji="1" lang="ko-KR" altLang="en-US" sz="1200" b="1" kern="0" dirty="0">
                <a:solidFill>
                  <a:prstClr val="black"/>
                </a:solidFill>
                <a:latin typeface="+mj-lt"/>
              </a:rPr>
              <a:t>설계</a:t>
            </a:r>
            <a:endParaRPr kumimoji="1"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marL="171450" marR="0" lvl="0" indent="-17145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ko-KR" altLang="en-US" sz="1200" b="1" kern="0" dirty="0">
                <a:solidFill>
                  <a:prstClr val="black"/>
                </a:solidFill>
                <a:latin typeface="+mj-lt"/>
              </a:rPr>
              <a:t>각 구성 요소</a:t>
            </a:r>
            <a:r>
              <a:rPr kumimoji="1" lang="en-US" altLang="ko-KR" sz="1200" b="1" kern="0" dirty="0">
                <a:solidFill>
                  <a:prstClr val="black"/>
                </a:solidFill>
                <a:latin typeface="+mj-lt"/>
              </a:rPr>
              <a:t>(Resource)</a:t>
            </a:r>
            <a:r>
              <a:rPr kumimoji="1" lang="ko-KR" altLang="en-US" sz="1200" b="1" kern="0" dirty="0">
                <a:solidFill>
                  <a:prstClr val="black"/>
                </a:solidFill>
                <a:latin typeface="+mj-lt"/>
              </a:rPr>
              <a:t>의 </a:t>
            </a:r>
            <a:r>
              <a:rPr kumimoji="1" lang="en-US" altLang="ko-KR" sz="1200" b="1" kern="0" dirty="0">
                <a:solidFill>
                  <a:prstClr val="black"/>
                </a:solidFill>
                <a:latin typeface="+mj-lt"/>
              </a:rPr>
              <a:t>Naming Rule </a:t>
            </a:r>
            <a:r>
              <a:rPr kumimoji="1" lang="ko-KR" altLang="en-US" sz="1200" b="1" kern="0" dirty="0">
                <a:solidFill>
                  <a:prstClr val="black"/>
                </a:solidFill>
                <a:latin typeface="+mj-lt"/>
              </a:rPr>
              <a:t>정의</a:t>
            </a:r>
            <a:endParaRPr kumimoji="1"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marL="171450" marR="0" lvl="0" indent="-17145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보안 정책 및 외부 연동 체계 수립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48159" y="5458984"/>
            <a:ext cx="2862540" cy="1052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lvl="0" indent="-171450" fontAlgn="base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ko-KR" altLang="en-US" sz="1200" b="1" kern="0" dirty="0" err="1">
                <a:solidFill>
                  <a:prstClr val="black"/>
                </a:solidFill>
                <a:latin typeface="+mj-lt"/>
              </a:rPr>
              <a:t>고객사</a:t>
            </a:r>
            <a:r>
              <a:rPr kumimoji="1" lang="ko-KR" altLang="en-US" sz="1200" b="1" kern="0" dirty="0">
                <a:solidFill>
                  <a:prstClr val="black"/>
                </a:solidFill>
                <a:latin typeface="+mj-lt"/>
              </a:rPr>
              <a:t> 시스템 규모에 따른  </a:t>
            </a:r>
            <a:r>
              <a:rPr kumimoji="1" lang="en-US" altLang="ko-KR" sz="1200" b="1" kern="0" dirty="0">
                <a:solidFill>
                  <a:prstClr val="black"/>
                </a:solidFill>
                <a:latin typeface="+mj-lt"/>
              </a:rPr>
              <a:t>Architecture </a:t>
            </a:r>
            <a:r>
              <a:rPr kumimoji="1" lang="ko-KR" altLang="en-US" sz="1200" b="1" kern="0" dirty="0">
                <a:solidFill>
                  <a:prstClr val="black"/>
                </a:solidFill>
                <a:latin typeface="+mj-lt"/>
              </a:rPr>
              <a:t>설계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  <a:p>
            <a:pPr marL="171450" lvl="0" indent="-171450" fontAlgn="base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비즈니스 특성에 따른 </a:t>
            </a:r>
            <a:r>
              <a:rPr kumimoji="1" lang="en-US" altLang="ko-KR" sz="1200" b="1" kern="0" dirty="0">
                <a:solidFill>
                  <a:prstClr val="black"/>
                </a:solidFill>
                <a:latin typeface="+mj-lt"/>
              </a:rPr>
              <a:t>Architecture </a:t>
            </a:r>
            <a:r>
              <a:rPr kumimoji="1" lang="ko-KR" altLang="en-US" sz="1200" b="1" kern="0" dirty="0">
                <a:solidFill>
                  <a:prstClr val="black"/>
                </a:solidFill>
                <a:latin typeface="+mj-lt"/>
              </a:rPr>
              <a:t>설계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4" name="십자형 23"/>
          <p:cNvSpPr/>
          <p:nvPr/>
        </p:nvSpPr>
        <p:spPr>
          <a:xfrm>
            <a:off x="4983470" y="3519228"/>
            <a:ext cx="252000" cy="252000"/>
          </a:xfrm>
          <a:prstGeom prst="plus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2880" tIns="36000" rIns="182880" bIns="36000" anchor="ctr"/>
          <a:lstStyle/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endParaRPr kumimoji="1" lang="ko-KR" altLang="en-US" sz="1200" b="1">
              <a:solidFill>
                <a:srgbClr val="0E121C"/>
              </a:solidFill>
              <a:latin typeface="+mj-lt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4983470" y="5084510"/>
            <a:ext cx="252000" cy="25200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2880" tIns="36000" rIns="182880" bIns="36000" anchor="ctr"/>
          <a:lstStyle/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endParaRPr kumimoji="1" lang="ko-KR" altLang="en-US" sz="1200" b="1">
              <a:solidFill>
                <a:srgbClr val="0E121C"/>
              </a:solidFill>
              <a:latin typeface="+mj-lt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548159" y="3645024"/>
            <a:ext cx="29445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548159" y="5229200"/>
            <a:ext cx="29445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723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60512" y="2780928"/>
            <a:ext cx="900099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altLang="ko-KR" sz="3000">
                <a:ea typeface="+mn-ea"/>
              </a:rPr>
              <a:t>End of Document</a:t>
            </a:r>
            <a:endParaRPr lang="ko-KR" altLang="en-US" sz="30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099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II. </a:t>
            </a:r>
            <a:r>
              <a:rPr lang="ko-KR" altLang="en-US" dirty="0">
                <a:ea typeface="Tahoma" panose="020B0604030504040204" pitchFamily="34" charset="0"/>
              </a:rPr>
              <a:t>표준</a:t>
            </a:r>
            <a:r>
              <a:rPr lang="en-US" altLang="ko-KR" dirty="0">
                <a:ea typeface="Tahoma" panose="020B0604030504040204" pitchFamily="34" charset="0"/>
              </a:rPr>
              <a:t> </a:t>
            </a:r>
            <a:r>
              <a:rPr lang="ko-KR" altLang="en-US" dirty="0">
                <a:ea typeface="Tahoma" panose="020B0604030504040204" pitchFamily="34" charset="0"/>
              </a:rPr>
              <a:t>구성 요소</a:t>
            </a:r>
            <a:r>
              <a:rPr lang="en-US" altLang="ko-KR" dirty="0">
                <a:ea typeface="Tahoma" panose="020B0604030504040204" pitchFamily="34" charset="0"/>
              </a:rPr>
              <a:t>(Resource)</a:t>
            </a:r>
            <a:endParaRPr lang="ko-KR" altLang="en-US" dirty="0">
              <a:ea typeface="+mn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 bwMode="auto">
          <a:xfrm>
            <a:off x="3800872" y="139700"/>
            <a:ext cx="580564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endParaRPr lang="ko-KR" altLang="en-US" dirty="0">
              <a:solidFill>
                <a:prstClr val="black"/>
              </a:solidFill>
              <a:ea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848544" y="1629633"/>
            <a:ext cx="3819274" cy="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 bwMode="auto">
          <a:xfrm>
            <a:off x="849882" y="1262063"/>
            <a:ext cx="4175126" cy="29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62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Network </a:t>
            </a:r>
            <a:r>
              <a:rPr kumimoji="1" lang="ko-KR" altLang="en-US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표준 </a:t>
            </a:r>
            <a:r>
              <a:rPr kumimoji="1" lang="en-US" altLang="ko-KR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Architecture </a:t>
            </a:r>
            <a:r>
              <a:rPr kumimoji="1" lang="ko-KR" altLang="en-US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수립</a:t>
            </a:r>
            <a:r>
              <a:rPr kumimoji="1" lang="en-US" altLang="ko-KR"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(MS Azure)</a:t>
            </a:r>
            <a:endParaRPr kumimoji="1" lang="ko-KR" altLang="en-US" sz="1400" b="1" spc="-5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38" name="Rectangle 5"/>
          <p:cNvSpPr txBox="1">
            <a:spLocks noChangeArrowheads="1"/>
          </p:cNvSpPr>
          <p:nvPr/>
        </p:nvSpPr>
        <p:spPr>
          <a:xfrm>
            <a:off x="835165" y="1722426"/>
            <a:ext cx="3757795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>
              <a:tabLst>
                <a:tab pos="2666831" algn="l"/>
              </a:tabLst>
              <a:defRPr/>
            </a:pPr>
            <a:r>
              <a:rPr lang="en-US" altLang="ko-KR" sz="28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Table Of</a:t>
            </a:r>
          </a:p>
          <a:p>
            <a:pPr defTabSz="839573">
              <a:tabLst>
                <a:tab pos="2666831" algn="l"/>
              </a:tabLst>
              <a:defRPr/>
            </a:pPr>
            <a:r>
              <a:rPr lang="en-US" altLang="ko-KR" sz="36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CONTENTS </a:t>
            </a:r>
          </a:p>
        </p:txBody>
      </p:sp>
      <p:sp>
        <p:nvSpPr>
          <p:cNvPr id="39" name="TextBox 28"/>
          <p:cNvSpPr txBox="1">
            <a:spLocks noChangeArrowheads="1"/>
          </p:cNvSpPr>
          <p:nvPr/>
        </p:nvSpPr>
        <p:spPr bwMode="auto">
          <a:xfrm>
            <a:off x="5097016" y="1700808"/>
            <a:ext cx="4509502" cy="76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5" tIns="45708" rIns="91415" bIns="45708">
            <a:spAutoFit/>
          </a:bodyPr>
          <a:lstStyle>
            <a:defPPr>
              <a:defRPr lang="ko-KR"/>
            </a:defPPr>
            <a:lvl1pPr marL="542925" indent="-542925" defTabSz="91453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defRPr sz="2400" b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0" indent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2200" dirty="0">
                <a:solidFill>
                  <a:schemeClr val="tx1"/>
                </a:solidFill>
                <a:sym typeface="Wingdings" pitchFamily="2" charset="2"/>
              </a:rPr>
              <a:t>II.  </a:t>
            </a:r>
            <a:r>
              <a:rPr lang="ko-KR" altLang="en-US" sz="2200" dirty="0">
                <a:solidFill>
                  <a:schemeClr val="tx1"/>
                </a:solidFill>
                <a:sym typeface="Wingdings" pitchFamily="2" charset="2"/>
              </a:rPr>
              <a:t>표준</a:t>
            </a:r>
            <a:r>
              <a:rPr lang="en-US" altLang="ko-KR" sz="22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sym typeface="Wingdings" pitchFamily="2" charset="2"/>
              </a:rPr>
              <a:t>구성 요소</a:t>
            </a:r>
            <a:r>
              <a:rPr lang="en-US" altLang="ko-KR" sz="2200" dirty="0">
                <a:solidFill>
                  <a:schemeClr val="tx1"/>
                </a:solidFill>
                <a:sym typeface="Wingdings" pitchFamily="2" charset="2"/>
              </a:rPr>
              <a:t>(Resource)</a:t>
            </a:r>
          </a:p>
        </p:txBody>
      </p:sp>
      <p:sp>
        <p:nvSpPr>
          <p:cNvPr id="9" name="TextBox 28"/>
          <p:cNvSpPr txBox="1">
            <a:spLocks noChangeArrowheads="1"/>
          </p:cNvSpPr>
          <p:nvPr/>
        </p:nvSpPr>
        <p:spPr bwMode="auto">
          <a:xfrm>
            <a:off x="5457056" y="2362440"/>
            <a:ext cx="3744416" cy="252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5" tIns="45708" rIns="91415" bIns="45708">
            <a:spAutoFit/>
          </a:bodyPr>
          <a:lstStyle>
            <a:defPPr>
              <a:defRPr lang="ko-KR"/>
            </a:defPPr>
            <a:lvl1pPr marL="542925" indent="-542925" defTabSz="91453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defRPr sz="2400" b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1. VPN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2. ExpressRoute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3. Virtual WAN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4. Azure Firewall/</a:t>
            </a:r>
            <a:r>
              <a:rPr lang="en-US" altLang="ko-KR" sz="1800" dirty="0" err="1">
                <a:solidFill>
                  <a:schemeClr val="tx1"/>
                </a:solidFill>
                <a:sym typeface="Wingdings" pitchFamily="2" charset="2"/>
              </a:rPr>
              <a:t>Fortigate</a:t>
            </a: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/</a:t>
            </a:r>
            <a:r>
              <a:rPr lang="en-US" altLang="ko-KR" sz="1800" dirty="0" err="1">
                <a:solidFill>
                  <a:schemeClr val="tx1"/>
                </a:solidFill>
                <a:sym typeface="Wingdings" pitchFamily="2" charset="2"/>
              </a:rPr>
              <a:t>vSRX</a:t>
            </a:r>
            <a:endParaRPr lang="en-US" altLang="ko-KR" sz="1800" dirty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5. Azure LB/VPX/</a:t>
            </a:r>
            <a:r>
              <a:rPr lang="en-US" altLang="ko-KR" sz="1800" dirty="0" err="1">
                <a:solidFill>
                  <a:schemeClr val="tx1"/>
                </a:solidFill>
                <a:sym typeface="Wingdings" pitchFamily="2" charset="2"/>
              </a:rPr>
              <a:t>Radware</a:t>
            </a: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/A10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6. DNS</a:t>
            </a:r>
          </a:p>
        </p:txBody>
      </p:sp>
    </p:spTree>
    <p:extLst>
      <p:ext uri="{BB962C8B-B14F-4D97-AF65-F5344CB8AC3E}">
        <p14:creationId xmlns:p14="http://schemas.microsoft.com/office/powerpoint/2010/main" val="253160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II. </a:t>
            </a:r>
            <a:r>
              <a:rPr lang="ko-KR" altLang="en-US" dirty="0">
                <a:ea typeface="Tahoma" panose="020B0604030504040204" pitchFamily="34" charset="0"/>
              </a:rPr>
              <a:t>표준 구성 요소</a:t>
            </a:r>
            <a:r>
              <a:rPr lang="en-US" altLang="ko-KR" dirty="0">
                <a:ea typeface="Tahoma" panose="020B0604030504040204" pitchFamily="34" charset="0"/>
              </a:rPr>
              <a:t>(Resource)</a:t>
            </a:r>
            <a:endParaRPr lang="ko-KR" altLang="en-US" dirty="0">
              <a:ea typeface="+mn-ea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 bwMode="auto">
          <a:xfrm>
            <a:off x="6393160" y="158130"/>
            <a:ext cx="318141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1. VPN</a:t>
            </a:r>
            <a:endParaRPr lang="ko-KR" altLang="en-US" sz="1700" dirty="0"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504" y="764704"/>
            <a:ext cx="7272808" cy="504056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구성 고려 사항</a:t>
            </a:r>
            <a:b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</a:br>
            <a: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〮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소규모 그룹에서 </a:t>
            </a:r>
            <a:r>
              <a:rPr lang="ko-KR" altLang="en-US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적은 비용으로 </a:t>
            </a:r>
            <a:r>
              <a:rPr lang="en-US" altLang="ko-KR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On-premise NW</a:t>
            </a:r>
            <a:r>
              <a:rPr lang="ko-KR" altLang="en-US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과 연동 시</a:t>
            </a:r>
            <a:r>
              <a:rPr lang="en-US" altLang="ko-KR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  </a:t>
            </a:r>
            <a:r>
              <a:rPr lang="ko-KR" altLang="en-US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 </a:t>
            </a:r>
            <a:endParaRPr lang="en-US" altLang="ko-KR" sz="1200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88504" y="1340768"/>
            <a:ext cx="7272808" cy="504056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171450" indent="-171450"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Tx/>
              <a:buChar char="-"/>
            </a:pPr>
            <a:r>
              <a:rPr lang="ko-KR" altLang="en-US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구성 요소</a:t>
            </a:r>
            <a:b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</a:b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〮 Azure </a:t>
            </a:r>
            <a:r>
              <a:rPr lang="ko-KR" altLang="en-US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내 </a:t>
            </a: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VPN </a:t>
            </a:r>
            <a:r>
              <a:rPr lang="ko-KR" altLang="en-US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구성을 위한 필수 </a:t>
            </a: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Resource</a:t>
            </a:r>
            <a:endParaRPr lang="en-US" altLang="ko-KR" sz="1200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32037"/>
              </p:ext>
            </p:extLst>
          </p:nvPr>
        </p:nvGraphicFramePr>
        <p:xfrm>
          <a:off x="667708" y="1825592"/>
          <a:ext cx="7741676" cy="1287196"/>
        </p:xfrm>
        <a:graphic>
          <a:graphicData uri="http://schemas.openxmlformats.org/drawingml/2006/table">
            <a:tbl>
              <a:tblPr/>
              <a:tblGrid>
                <a:gridCol w="263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9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kumimoji="1" lang="en-US" altLang="ko-KR" sz="1100" b="1" dirty="0">
                          <a:solidFill>
                            <a:schemeClr val="tx1"/>
                          </a:solidFill>
                          <a:latin typeface="+mj-lt"/>
                        </a:rPr>
                        <a:t>Resource</a:t>
                      </a:r>
                      <a:r>
                        <a:rPr kumimoji="1" lang="en-US" altLang="ko-KR" sz="1100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 Name</a:t>
                      </a:r>
                      <a:endParaRPr kumimoji="1"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역할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비고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Virtual network gateways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VPN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구성을 위한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Azure 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Network Gateway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Azure Managed Service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Local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network gateways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On-premise VPN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장비 정보 입력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Azure Managed Service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79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Connections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Azure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VPN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On-premise VPN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장비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터널링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지원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Azure Managed Service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2" name="TextBox 131"/>
          <p:cNvSpPr txBox="1"/>
          <p:nvPr/>
        </p:nvSpPr>
        <p:spPr>
          <a:xfrm>
            <a:off x="488504" y="3284984"/>
            <a:ext cx="7272808" cy="504056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- VPN Resource </a:t>
            </a:r>
            <a:r>
              <a:rPr lang="ko-KR" altLang="en-US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정보</a:t>
            </a:r>
            <a:b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</a:br>
            <a: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 </a:t>
            </a:r>
            <a:r>
              <a:rPr lang="en-US" altLang="ko-KR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〮 </a:t>
            </a:r>
            <a:r>
              <a:rPr lang="en-US" altLang="ko-KR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 Azure </a:t>
            </a:r>
            <a:r>
              <a:rPr lang="ko-KR" altLang="en-US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한국 </a:t>
            </a:r>
            <a:r>
              <a:rPr lang="en-US" altLang="ko-KR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Data center </a:t>
            </a:r>
            <a:r>
              <a:rPr lang="ko-KR" altLang="en-US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내 </a:t>
            </a:r>
            <a:r>
              <a:rPr lang="en-US" altLang="ko-KR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VPN </a:t>
            </a:r>
            <a:r>
              <a:rPr lang="ko-KR" altLang="en-US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옵션 별 제공 스펙</a:t>
            </a:r>
            <a:r>
              <a:rPr lang="en-US" altLang="ko-KR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(Data Center </a:t>
            </a:r>
            <a:r>
              <a:rPr lang="ko-KR" altLang="en-US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별 스펙 상이</a:t>
            </a:r>
            <a:r>
              <a:rPr lang="en-US" altLang="ko-KR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)</a:t>
            </a:r>
          </a:p>
        </p:txBody>
      </p:sp>
      <p:graphicFrame>
        <p:nvGraphicFramePr>
          <p:cNvPr id="133" name="표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71525"/>
              </p:ext>
            </p:extLst>
          </p:nvPr>
        </p:nvGraphicFramePr>
        <p:xfrm>
          <a:off x="667706" y="3861048"/>
          <a:ext cx="6877581" cy="2252593"/>
        </p:xfrm>
        <a:graphic>
          <a:graphicData uri="http://schemas.openxmlformats.org/drawingml/2006/table">
            <a:tbl>
              <a:tblPr/>
              <a:tblGrid>
                <a:gridCol w="1620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1411707297"/>
                    </a:ext>
                  </a:extLst>
                </a:gridCol>
              </a:tblGrid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kumimoji="1" lang="en-US" altLang="ko-KR" sz="1100" b="1" dirty="0">
                          <a:solidFill>
                            <a:schemeClr val="tx1"/>
                          </a:solidFill>
                          <a:latin typeface="+mj-lt"/>
                        </a:rPr>
                        <a:t>SKU</a:t>
                      </a:r>
                      <a:endParaRPr kumimoji="1"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S2S/</a:t>
                      </a:r>
                      <a:r>
                        <a:rPr lang="en-US" altLang="ko-KR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Vnet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간 터널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대역폭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BGP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Basic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100Mbps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불가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VpnGw1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650Mbps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가능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79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VpnGw2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1Gbps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가능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79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VpnGw3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1.25Gbps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가능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374249"/>
                  </a:ext>
                </a:extLst>
              </a:tr>
              <a:tr h="32179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VpnGw4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5Gbps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가능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699696"/>
                  </a:ext>
                </a:extLst>
              </a:tr>
              <a:tr h="32179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VpnGw5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10Gbps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가능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57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69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II. </a:t>
            </a:r>
            <a:r>
              <a:rPr lang="ko-KR" altLang="en-US" dirty="0">
                <a:ea typeface="Tahoma" panose="020B0604030504040204" pitchFamily="34" charset="0"/>
              </a:rPr>
              <a:t>표준 구성 요소</a:t>
            </a:r>
            <a:r>
              <a:rPr lang="en-US" altLang="ko-KR" dirty="0">
                <a:ea typeface="Tahoma" panose="020B0604030504040204" pitchFamily="34" charset="0"/>
              </a:rPr>
              <a:t>(Resource)</a:t>
            </a:r>
            <a:endParaRPr lang="ko-KR" altLang="en-US" dirty="0">
              <a:ea typeface="+mn-ea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 bwMode="auto">
          <a:xfrm>
            <a:off x="6393160" y="158130"/>
            <a:ext cx="318141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2. ExpressRoute</a:t>
            </a:r>
            <a:endParaRPr lang="ko-KR" altLang="en-US" sz="1700" dirty="0"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504" y="764704"/>
            <a:ext cx="7272808" cy="504056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구성 고려 사항</a:t>
            </a:r>
            <a:b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</a:br>
            <a:r>
              <a:rPr lang="en-US" altLang="ko-KR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〮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전용회선을 통한</a:t>
            </a:r>
            <a:r>
              <a:rPr lang="ko-KR" altLang="en-US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 </a:t>
            </a:r>
            <a:r>
              <a:rPr lang="en-US" altLang="ko-KR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On-premise NW</a:t>
            </a:r>
            <a:r>
              <a:rPr lang="ko-KR" altLang="en-US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과 연동 시</a:t>
            </a:r>
            <a:r>
              <a:rPr lang="en-US" altLang="ko-KR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  </a:t>
            </a:r>
            <a:r>
              <a:rPr lang="ko-KR" altLang="en-US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 </a:t>
            </a:r>
            <a:endParaRPr lang="en-US" altLang="ko-KR" sz="1200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88504" y="1196752"/>
            <a:ext cx="7272808" cy="504056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구성 요소</a:t>
            </a:r>
            <a:b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</a:br>
            <a: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  </a:t>
            </a: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〮 Azure </a:t>
            </a:r>
            <a:r>
              <a:rPr lang="ko-KR" altLang="en-US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내 </a:t>
            </a: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ExpressRoute </a:t>
            </a:r>
            <a:r>
              <a:rPr lang="ko-KR" altLang="en-US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구성을 위한 필수 </a:t>
            </a: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Resource</a:t>
            </a:r>
            <a:endParaRPr lang="en-US" altLang="ko-KR" sz="1200" b="1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31648"/>
              </p:ext>
            </p:extLst>
          </p:nvPr>
        </p:nvGraphicFramePr>
        <p:xfrm>
          <a:off x="667708" y="1681576"/>
          <a:ext cx="7669668" cy="1287196"/>
        </p:xfrm>
        <a:graphic>
          <a:graphicData uri="http://schemas.openxmlformats.org/drawingml/2006/table">
            <a:tbl>
              <a:tblPr/>
              <a:tblGrid>
                <a:gridCol w="2269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kumimoji="1" lang="en-US" altLang="ko-KR" sz="1100" b="1" dirty="0">
                          <a:solidFill>
                            <a:schemeClr val="tx1"/>
                          </a:solidFill>
                          <a:latin typeface="+mj-lt"/>
                        </a:rPr>
                        <a:t>Resource</a:t>
                      </a:r>
                      <a:r>
                        <a:rPr kumimoji="1" lang="en-US" altLang="ko-KR" sz="1100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 Name</a:t>
                      </a:r>
                      <a:endParaRPr kumimoji="1"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역할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비고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Virtual network gateways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전용회선을 위한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Azure 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Network Gateway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Azure Managed Service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ExpressRoute circuit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국내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Azure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ISP(KINX, </a:t>
                      </a:r>
                      <a:r>
                        <a:rPr lang="ko-KR" altLang="en-US" sz="10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세종텔레콤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선택 및 스펙 산정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Azure Managed Service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79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Connections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Azure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ExpressRoute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On-premise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장비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BGP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구성 지원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Azure Managed Service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2" name="TextBox 131"/>
          <p:cNvSpPr txBox="1"/>
          <p:nvPr/>
        </p:nvSpPr>
        <p:spPr>
          <a:xfrm>
            <a:off x="488504" y="2996952"/>
            <a:ext cx="7272808" cy="504056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171450" indent="-171450"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Tx/>
              <a:buChar char="-"/>
            </a:pPr>
            <a: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ExpressRoute Resource </a:t>
            </a:r>
            <a:r>
              <a:rPr lang="ko-KR" altLang="en-US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정보</a:t>
            </a:r>
            <a:b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</a:b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〮 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 Azure 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한국 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Data center 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내 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ExpressRoute 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옵션 별 제공 스펙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(Data Center 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별 스펙 상이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 </a:t>
            </a:r>
          </a:p>
        </p:txBody>
      </p:sp>
      <p:graphicFrame>
        <p:nvGraphicFramePr>
          <p:cNvPr id="133" name="표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382886"/>
              </p:ext>
            </p:extLst>
          </p:nvPr>
        </p:nvGraphicFramePr>
        <p:xfrm>
          <a:off x="667708" y="3501009"/>
          <a:ext cx="7093859" cy="2952329"/>
        </p:xfrm>
        <a:graphic>
          <a:graphicData uri="http://schemas.openxmlformats.org/drawingml/2006/table">
            <a:tbl>
              <a:tblPr/>
              <a:tblGrid>
                <a:gridCol w="74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210">
                  <a:extLst>
                    <a:ext uri="{9D8B030D-6E8A-4147-A177-3AD203B41FA5}">
                      <a16:colId xmlns:a16="http://schemas.microsoft.com/office/drawing/2014/main" val="3763390316"/>
                    </a:ext>
                  </a:extLst>
                </a:gridCol>
                <a:gridCol w="780654">
                  <a:extLst>
                    <a:ext uri="{9D8B030D-6E8A-4147-A177-3AD203B41FA5}">
                      <a16:colId xmlns:a16="http://schemas.microsoft.com/office/drawing/2014/main" val="1718361083"/>
                    </a:ext>
                  </a:extLst>
                </a:gridCol>
                <a:gridCol w="2053763">
                  <a:extLst>
                    <a:ext uri="{9D8B030D-6E8A-4147-A177-3AD203B41FA5}">
                      <a16:colId xmlns:a16="http://schemas.microsoft.com/office/drawing/2014/main" val="3900672387"/>
                    </a:ext>
                  </a:extLst>
                </a:gridCol>
              </a:tblGrid>
              <a:tr h="61694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kumimoji="1" lang="en-US" altLang="ko-KR" sz="1100" b="1" dirty="0">
                          <a:solidFill>
                            <a:schemeClr val="tx1"/>
                          </a:solidFill>
                          <a:latin typeface="+mj-lt"/>
                        </a:rPr>
                        <a:t>SKU</a:t>
                      </a:r>
                      <a:endParaRPr kumimoji="1"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제공 속도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연결 가능한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Virtual</a:t>
                      </a:r>
                      <a:r>
                        <a:rPr lang="en-US" altLang="ko-KR" sz="11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Network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SKU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대역폭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 가능한 </a:t>
                      </a:r>
                      <a:r>
                        <a:rPr lang="en-US" altLang="ko-KR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</a:t>
                      </a:r>
                      <a:r>
                        <a:rPr lang="en-US" altLang="ko-KR" sz="11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Network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3">
                <a:tc rowSpan="8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Basic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50Mbps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Premium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50Mbps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23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100Mbps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100Mbps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23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200Mbps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200Mbps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923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500Mbps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500Mbps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374249"/>
                  </a:ext>
                </a:extLst>
              </a:tr>
              <a:tr h="291923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1Gbps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1Gbps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699696"/>
                  </a:ext>
                </a:extLst>
              </a:tr>
              <a:tr h="291923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2Gbps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2Gbps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577446"/>
                  </a:ext>
                </a:extLst>
              </a:tr>
              <a:tr h="291923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5Gbps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5Gbps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75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114238"/>
                  </a:ext>
                </a:extLst>
              </a:tr>
              <a:tr h="291923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10Gbps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10Gbps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18104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2520" y="6403034"/>
            <a:ext cx="7056784" cy="338334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ko-KR" sz="900" b="1" dirty="0"/>
              <a:t>* </a:t>
            </a:r>
            <a:r>
              <a:rPr lang="ko-KR" altLang="ko-KR" sz="900" b="1" dirty="0" err="1"/>
              <a:t>ExpressRoute</a:t>
            </a:r>
            <a:r>
              <a:rPr lang="ko-KR" altLang="ko-KR" sz="900" b="1" dirty="0"/>
              <a:t> 연결 공급자</a:t>
            </a:r>
            <a:r>
              <a:rPr lang="en-US" altLang="ko-KR" sz="900" b="1" dirty="0">
                <a:latin typeface="+mn-ea"/>
                <a:cs typeface="Tahoma" panose="020B0604030504040204" pitchFamily="34" charset="0"/>
              </a:rPr>
              <a:t> </a:t>
            </a:r>
            <a:r>
              <a:rPr lang="ko-KR" altLang="en-US" sz="900" b="1" dirty="0">
                <a:latin typeface="+mn-ea"/>
                <a:cs typeface="Tahoma" panose="020B0604030504040204" pitchFamily="34" charset="0"/>
              </a:rPr>
              <a:t>참고 </a:t>
            </a:r>
            <a:r>
              <a:rPr lang="en-US" altLang="ko-KR" sz="900" b="1" dirty="0">
                <a:latin typeface="+mn-ea"/>
                <a:cs typeface="Tahoma" panose="020B0604030504040204" pitchFamily="34" charset="0"/>
              </a:rPr>
              <a:t>: </a:t>
            </a:r>
            <a:r>
              <a:rPr lang="en-US" altLang="ko-KR" sz="900" b="1" dirty="0">
                <a:latin typeface="+mn-ea"/>
                <a:cs typeface="Tahoma" panose="020B0604030504040204" pitchFamily="34" charset="0"/>
                <a:hlinkClick r:id="rId2"/>
              </a:rPr>
              <a:t>https://docs.microsoft.com/ko-kr/azure/expressroute/expressroute-locations#partners</a:t>
            </a:r>
            <a:r>
              <a:rPr lang="en-US" altLang="ko-KR" sz="900" b="1" dirty="0">
                <a:latin typeface="+mn-ea"/>
                <a:cs typeface="Tahoma" panose="020B0604030504040204" pitchFamily="34" charset="0"/>
              </a:rPr>
              <a:t> </a:t>
            </a:r>
            <a:endParaRPr lang="ko-KR" altLang="en-US" sz="900" b="1" dirty="0">
              <a:latin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1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II. </a:t>
            </a:r>
            <a:r>
              <a:rPr lang="ko-KR" altLang="en-US" dirty="0">
                <a:ea typeface="Tahoma" panose="020B0604030504040204" pitchFamily="34" charset="0"/>
              </a:rPr>
              <a:t>표준 구성 요소</a:t>
            </a:r>
            <a:r>
              <a:rPr lang="en-US" altLang="ko-KR" dirty="0">
                <a:ea typeface="Tahoma" panose="020B0604030504040204" pitchFamily="34" charset="0"/>
              </a:rPr>
              <a:t>(Resource)</a:t>
            </a:r>
            <a:endParaRPr lang="ko-KR" altLang="en-US" dirty="0">
              <a:ea typeface="+mn-ea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 bwMode="auto">
          <a:xfrm>
            <a:off x="6393160" y="158130"/>
            <a:ext cx="318141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3. Virtual WAN</a:t>
            </a:r>
            <a:endParaRPr lang="ko-KR" altLang="en-US" sz="1700" dirty="0"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504" y="764704"/>
            <a:ext cx="7272808" cy="504056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구성 고려 사항</a:t>
            </a:r>
            <a:b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</a:br>
            <a:r>
              <a:rPr lang="en-US" altLang="ko-KR" sz="1200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〮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다수의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VPN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및 전용회선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Azure Network Peering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을 함께 연결하여 구성 할 경우</a:t>
            </a:r>
            <a:endParaRPr lang="en-US" altLang="ko-KR" sz="1200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88504" y="1340768"/>
            <a:ext cx="7272808" cy="504056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구성 요소</a:t>
            </a:r>
            <a:br>
              <a:rPr lang="en-US" altLang="ko-KR" sz="1200" b="1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2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〮 Azure </a:t>
            </a:r>
            <a:r>
              <a:rPr lang="ko-KR" altLang="en-US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내 </a:t>
            </a: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Virtual WAN </a:t>
            </a:r>
            <a:r>
              <a:rPr lang="ko-KR" altLang="en-US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구성을 위한 필수 </a:t>
            </a: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Resource</a:t>
            </a:r>
            <a:endParaRPr lang="en-US" altLang="ko-KR" sz="1200" b="1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13083"/>
              </p:ext>
            </p:extLst>
          </p:nvPr>
        </p:nvGraphicFramePr>
        <p:xfrm>
          <a:off x="667708" y="1825592"/>
          <a:ext cx="7597660" cy="965397"/>
        </p:xfrm>
        <a:graphic>
          <a:graphicData uri="http://schemas.openxmlformats.org/drawingml/2006/table">
            <a:tbl>
              <a:tblPr/>
              <a:tblGrid>
                <a:gridCol w="1909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kumimoji="1" lang="en-US" altLang="ko-KR" sz="1100" b="1" dirty="0">
                          <a:solidFill>
                            <a:schemeClr val="tx1"/>
                          </a:solidFill>
                          <a:latin typeface="+mj-lt"/>
                        </a:rPr>
                        <a:t>Resource</a:t>
                      </a:r>
                      <a:r>
                        <a:rPr kumimoji="1" lang="en-US" altLang="ko-KR" sz="1100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 Name</a:t>
                      </a:r>
                      <a:endParaRPr kumimoji="1"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역할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비고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Virtual WAN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Hub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사용을 위한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Region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type(basic, standard)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Azure Managed Service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Hub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VPN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ExpressRoute, Network Peering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지원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Azure Managed Service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2" name="TextBox 131"/>
          <p:cNvSpPr txBox="1"/>
          <p:nvPr/>
        </p:nvSpPr>
        <p:spPr>
          <a:xfrm>
            <a:off x="488504" y="3429000"/>
            <a:ext cx="7272808" cy="504056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- Virtual WAN type </a:t>
            </a:r>
            <a:r>
              <a:rPr lang="ko-KR" altLang="en-US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별 정보</a:t>
            </a:r>
            <a:b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</a:br>
            <a: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  </a:t>
            </a: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〮 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Azure 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한국 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Data center 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내 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Virtual WAN 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옵션 별 제공 스펙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(Data Center 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별 스펙 상이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 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18126"/>
              </p:ext>
            </p:extLst>
          </p:nvPr>
        </p:nvGraphicFramePr>
        <p:xfrm>
          <a:off x="667706" y="3912711"/>
          <a:ext cx="7597662" cy="2252593"/>
        </p:xfrm>
        <a:graphic>
          <a:graphicData uri="http://schemas.openxmlformats.org/drawingml/2006/table">
            <a:tbl>
              <a:tblPr/>
              <a:tblGrid>
                <a:gridCol w="176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3944">
                  <a:extLst>
                    <a:ext uri="{9D8B030D-6E8A-4147-A177-3AD203B41FA5}">
                      <a16:colId xmlns:a16="http://schemas.microsoft.com/office/drawing/2014/main" val="3763390316"/>
                    </a:ext>
                  </a:extLst>
                </a:gridCol>
              </a:tblGrid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kumimoji="1" lang="en-US" altLang="ko-KR" sz="1100" b="1" dirty="0">
                          <a:solidFill>
                            <a:schemeClr val="tx1"/>
                          </a:solidFill>
                          <a:latin typeface="+mj-lt"/>
                        </a:rPr>
                        <a:t>Virtual</a:t>
                      </a:r>
                      <a:r>
                        <a:rPr kumimoji="1" lang="en-US" altLang="ko-KR" sz="1100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 WAN type</a:t>
                      </a:r>
                      <a:endParaRPr kumimoji="1"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Hub type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사용 가능한 구성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가능한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Connect</a:t>
                      </a:r>
                      <a:r>
                        <a:rPr lang="en-US" altLang="ko-KR" sz="11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1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수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Basic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Basic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사이트간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VPN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구성만 가능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799">
                <a:tc row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Standard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Standard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ExpressRoute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799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VPN(P2S)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799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VPN(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사이트 간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374249"/>
                  </a:ext>
                </a:extLst>
              </a:tr>
              <a:tr h="321799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가상 허브를 통한 허브 간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699696"/>
                  </a:ext>
                </a:extLst>
              </a:tr>
              <a:tr h="321799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Virtual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Network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간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57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37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4967981" cy="400050"/>
          </a:xfrm>
        </p:spPr>
        <p:txBody>
          <a:bodyPr/>
          <a:lstStyle/>
          <a:p>
            <a:pPr algn="just"/>
            <a:r>
              <a:rPr lang="en-US" altLang="ko-KR" dirty="0">
                <a:ea typeface="Tahoma" panose="020B0604030504040204" pitchFamily="34" charset="0"/>
              </a:rPr>
              <a:t>II. </a:t>
            </a:r>
            <a:r>
              <a:rPr lang="ko-KR" altLang="en-US" dirty="0">
                <a:ea typeface="Tahoma" panose="020B0604030504040204" pitchFamily="34" charset="0"/>
              </a:rPr>
              <a:t>표준 구성 요소</a:t>
            </a:r>
            <a:r>
              <a:rPr lang="en-US" altLang="ko-KR" dirty="0">
                <a:ea typeface="Tahoma" panose="020B0604030504040204" pitchFamily="34" charset="0"/>
              </a:rPr>
              <a:t>(Resource)</a:t>
            </a:r>
            <a:endParaRPr lang="ko-KR" altLang="en-US" dirty="0">
              <a:ea typeface="+mn-ea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 bwMode="auto">
          <a:xfrm>
            <a:off x="5601072" y="158130"/>
            <a:ext cx="397350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700" dirty="0">
                <a:ea typeface="Tahoma" panose="020B0604030504040204" pitchFamily="34" charset="0"/>
              </a:rPr>
              <a:t>4. Azure Firewall/</a:t>
            </a:r>
            <a:r>
              <a:rPr lang="en-US" altLang="ko-KR" sz="1700" dirty="0" err="1">
                <a:ea typeface="Tahoma" panose="020B0604030504040204" pitchFamily="34" charset="0"/>
              </a:rPr>
              <a:t>Fortigate</a:t>
            </a:r>
            <a:r>
              <a:rPr lang="en-US" altLang="ko-KR" sz="1700" dirty="0">
                <a:ea typeface="Tahoma" panose="020B0604030504040204" pitchFamily="34" charset="0"/>
              </a:rPr>
              <a:t>/</a:t>
            </a:r>
            <a:r>
              <a:rPr lang="en-US" altLang="ko-KR" sz="1700" dirty="0" err="1">
                <a:ea typeface="Tahoma" panose="020B0604030504040204" pitchFamily="34" charset="0"/>
              </a:rPr>
              <a:t>vSRX</a:t>
            </a:r>
            <a:endParaRPr lang="ko-KR" altLang="en-US" sz="1700" dirty="0"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504" y="764703"/>
            <a:ext cx="7272808" cy="143846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구성 고려 사항</a:t>
            </a:r>
            <a:b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</a:br>
            <a: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〮 Azure Virtual Network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리소스의 보안을 강화하고자 할 경우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</a:b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〮 </a:t>
            </a:r>
            <a:r>
              <a:rPr lang="ko-KR" altLang="en-US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한정 된 예산 내 서비스를 선택 할 경우</a:t>
            </a:r>
            <a:b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</a:b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〮 </a:t>
            </a:r>
            <a:r>
              <a:rPr lang="ko-KR" altLang="en-US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특정 기능 구현에 적합한 서비스를 원 할 경우</a:t>
            </a:r>
            <a:b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</a:b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〮 </a:t>
            </a:r>
            <a:r>
              <a:rPr lang="ko-KR" altLang="en-US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기존 </a:t>
            </a:r>
            <a:r>
              <a:rPr lang="en-US" altLang="ko-KR" sz="1200" dirty="0" err="1">
                <a:latin typeface="맑은 고딕" panose="020B0503020000020004" pitchFamily="50" charset="-127"/>
                <a:cs typeface="Tahoma" panose="020B0604030504040204" pitchFamily="34" charset="0"/>
              </a:rPr>
              <a:t>Mgmt</a:t>
            </a:r>
            <a:r>
              <a:rPr lang="ko-KR" altLang="en-US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망과 연동이 필요 할 경우</a:t>
            </a: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  </a:t>
            </a:r>
            <a:endParaRPr lang="en-US" altLang="ko-KR" sz="1200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88504" y="2229848"/>
            <a:ext cx="7272808" cy="36004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latinLnBrk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각 </a:t>
            </a:r>
            <a: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Firewall </a:t>
            </a:r>
            <a:r>
              <a:rPr lang="ko-KR" altLang="en-US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정보</a:t>
            </a:r>
            <a:b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</a:br>
            <a:r>
              <a:rPr lang="en-US" altLang="ko-KR" sz="1200" b="1" dirty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t>  </a:t>
            </a:r>
            <a:r>
              <a:rPr lang="en-US" altLang="ko-KR" sz="1200" dirty="0">
                <a:latin typeface="맑은 고딕" panose="020B0503020000020004" pitchFamily="50" charset="-127"/>
                <a:cs typeface="Tahoma" panose="020B0604030504040204" pitchFamily="34" charset="0"/>
              </a:rPr>
              <a:t>〮 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Azure Firewall 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외 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BYOL 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통한 구성 가능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(BYOL 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구성 시 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VM 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비용 별도 발생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ko-KR" sz="1200" b="1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521120"/>
              </p:ext>
            </p:extLst>
          </p:nvPr>
        </p:nvGraphicFramePr>
        <p:xfrm>
          <a:off x="632520" y="2663756"/>
          <a:ext cx="8208912" cy="3861588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267014840"/>
                    </a:ext>
                  </a:extLst>
                </a:gridCol>
              </a:tblGrid>
              <a:tr h="3217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kumimoji="1" lang="en-US" altLang="ko-KR" sz="1100" b="1" dirty="0">
                          <a:solidFill>
                            <a:schemeClr val="tx1"/>
                          </a:solidFill>
                          <a:latin typeface="+mj-lt"/>
                        </a:rPr>
                        <a:t>Resource</a:t>
                      </a:r>
                      <a:endParaRPr kumimoji="1"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서비스 특징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799">
                <a:tc row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Azure Firewall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고가용성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기본 제공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Azure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Managed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799">
                <a:tc vMerge="1">
                  <a:txBody>
                    <a:bodyPr/>
                    <a:lstStyle/>
                    <a:p>
                      <a:pPr 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FQDN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필터링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및 태그 기능 제공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33947"/>
                  </a:ext>
                </a:extLst>
              </a:tr>
              <a:tr h="321799">
                <a:tc vMerge="1">
                  <a:txBody>
                    <a:bodyPr/>
                    <a:lstStyle/>
                    <a:p>
                      <a:pPr 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네트워크 트래픽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필터링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규칙 제공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10,000)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502670"/>
                  </a:ext>
                </a:extLst>
              </a:tr>
              <a:tr h="321799">
                <a:tc vMerge="1">
                  <a:txBody>
                    <a:bodyPr/>
                    <a:lstStyle/>
                    <a:p>
                      <a:pPr 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아웃바운드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SNAT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인바운드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DNAT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지원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667903"/>
                  </a:ext>
                </a:extLst>
              </a:tr>
              <a:tr h="321799">
                <a:tc vMerge="1">
                  <a:txBody>
                    <a:bodyPr/>
                    <a:lstStyle/>
                    <a:p>
                      <a:pPr 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로깅 및 분석을 위한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Azure Monitor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와 완전 통합 기능 제공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733414"/>
                  </a:ext>
                </a:extLst>
              </a:tr>
              <a:tr h="321799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Fortigate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Next-Generation Firewall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Fortigate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Legacy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에서 제공했던 차세대 방화벽 기능 지원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Azure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Unmanaged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799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BYOL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PAYG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선택적 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deploy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가능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67145"/>
                  </a:ext>
                </a:extLst>
              </a:tr>
              <a:tr h="321799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vSRX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– A Security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Gateway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SRX Legacy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에서 제공했던 방화벽 기능 지원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Unmanaged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799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BYOL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PAYG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선택적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17930"/>
                  </a:ext>
                </a:extLst>
              </a:tr>
              <a:tr h="321799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vSRX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Next Generation Firewall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SRX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Legacy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제공했던 차세대 방화벽 기능 지원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Unmanaged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374249"/>
                  </a:ext>
                </a:extLst>
              </a:tr>
              <a:tr h="321799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BYOL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PAYG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선택적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39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3468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/>
          </a:solidFill>
          <a:miter lim="800000"/>
          <a:headEnd/>
          <a:tailEnd/>
        </a:ln>
        <a:effectLst>
          <a:outerShdw dist="35921" dir="2700000" algn="ctr" rotWithShape="0">
            <a:schemeClr val="tx1">
              <a:lumMod val="50000"/>
              <a:lumOff val="50000"/>
            </a:schemeClr>
          </a:outerShdw>
        </a:effectLst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895350" latinLnBrk="0">
          <a:spcAft>
            <a:spcPts val="600"/>
          </a:spcAft>
          <a:buSzPct val="120000"/>
          <a:defRPr sz="1300" b="1" dirty="0">
            <a:latin typeface="Tahoma" panose="020B0604030504040204" pitchFamily="34" charset="0"/>
            <a:ea typeface="맑은 고딕" panose="020B0503020000020004" pitchFamily="50" charset="-127"/>
            <a:cs typeface="Tahoma" panose="020B0604030504040204" pitchFamily="34" charset="0"/>
          </a:defRPr>
        </a:defPPr>
      </a:lstStyle>
    </a:spDef>
    <a:lnDef>
      <a:spPr>
        <a:ln>
          <a:solidFill>
            <a:schemeClr val="tx1"/>
          </a:solidFill>
          <a:prstDash val="solid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 anchorCtr="0">
        <a:noAutofit/>
      </a:bodyPr>
      <a:lstStyle>
        <a:defPPr marL="266700" indent="-266700" latinLnBrk="0">
          <a:lnSpc>
            <a:spcPct val="120000"/>
          </a:lnSpc>
          <a:spcBef>
            <a:spcPts val="600"/>
          </a:spcBef>
          <a:spcAft>
            <a:spcPts val="300"/>
          </a:spcAft>
          <a:buFont typeface="Wingdings" panose="05000000000000000000" pitchFamily="2" charset="2"/>
          <a:buChar char="q"/>
          <a:defRPr sz="1200" b="1" dirty="0" smtClean="0">
            <a:latin typeface="Tahoma" panose="020B0604030504040204" pitchFamily="34" charset="0"/>
            <a:ea typeface="맑은 고딕" pitchFamily="50" charset="-127"/>
            <a:cs typeface="Tahoma" panose="020B060403050404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108199</TotalTime>
  <Words>5833</Words>
  <Application>Microsoft Office PowerPoint</Application>
  <PresentationFormat>A4 용지(210x297mm)</PresentationFormat>
  <Paragraphs>1387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HY견고딕</vt:lpstr>
      <vt:lpstr>맑은 고딕</vt:lpstr>
      <vt:lpstr>Arial</vt:lpstr>
      <vt:lpstr>Cambria</vt:lpstr>
      <vt:lpstr>Tahoma</vt:lpstr>
      <vt:lpstr>Wingdings</vt:lpstr>
      <vt:lpstr>Wingdings 2</vt:lpstr>
      <vt:lpstr>디자인 사용자 지정</vt:lpstr>
      <vt:lpstr>Office 테마</vt:lpstr>
      <vt:lpstr>1_Office 테마</vt:lpstr>
      <vt:lpstr>기획본부</vt:lpstr>
      <vt:lpstr>PowerPoint 프레젠테이션</vt:lpstr>
      <vt:lpstr>목차</vt:lpstr>
      <vt:lpstr>I. 목적</vt:lpstr>
      <vt:lpstr>I. 목적</vt:lpstr>
      <vt:lpstr>II. 표준 구성 요소(Resource)</vt:lpstr>
      <vt:lpstr>II. 표준 구성 요소(Resource)</vt:lpstr>
      <vt:lpstr>II. 표준 구성 요소(Resource)</vt:lpstr>
      <vt:lpstr>II. 표준 구성 요소(Resource)</vt:lpstr>
      <vt:lpstr>II. 표준 구성 요소(Resource)</vt:lpstr>
      <vt:lpstr>II. 표준 구성 요소(Resource)</vt:lpstr>
      <vt:lpstr>II. 표준 구성 요소(Resource)</vt:lpstr>
      <vt:lpstr>III. 설계 기준</vt:lpstr>
      <vt:lpstr>III.설계 기준</vt:lpstr>
      <vt:lpstr>III.설계 기준</vt:lpstr>
      <vt:lpstr>III.설계 기준</vt:lpstr>
      <vt:lpstr>III.설계 기준</vt:lpstr>
      <vt:lpstr>III.설계 기준</vt:lpstr>
      <vt:lpstr>III.설계 기준</vt:lpstr>
      <vt:lpstr>III.설계 기준</vt:lpstr>
      <vt:lpstr>III.설계 기준</vt:lpstr>
      <vt:lpstr>III.설계 기준</vt:lpstr>
      <vt:lpstr>III.설계 기준</vt:lpstr>
      <vt:lpstr>III.설계 기준</vt:lpstr>
      <vt:lpstr>III.설계 기준</vt:lpstr>
      <vt:lpstr>III.설계 기준</vt:lpstr>
      <vt:lpstr>III.설계 기준</vt:lpstr>
      <vt:lpstr>III.설계 기준</vt:lpstr>
      <vt:lpstr>III.설계 기준</vt:lpstr>
      <vt:lpstr>III.설계 기준</vt:lpstr>
      <vt:lpstr>III.설계 기준</vt:lpstr>
      <vt:lpstr>III.설계 기준</vt:lpstr>
      <vt:lpstr>III.설계 기준</vt:lpstr>
      <vt:lpstr>IV. 표준 Architecture 설계</vt:lpstr>
      <vt:lpstr>IV.표준 Architecture 설계</vt:lpstr>
      <vt:lpstr>IV. 표준 Architecture 설계</vt:lpstr>
      <vt:lpstr>IV. 표준 Architecture 설계</vt:lpstr>
      <vt:lpstr>IV. 표준 Architecture 설계</vt:lpstr>
      <vt:lpstr>IV. 표준 Architecture 설계</vt:lpstr>
      <vt:lpstr>IV. 표준 Architecture 설계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김건록(KIM GEON ROK)/Infra그룹/SK</cp:lastModifiedBy>
  <cp:revision>2143</cp:revision>
  <cp:lastPrinted>2019-02-08T04:41:15Z</cp:lastPrinted>
  <dcterms:created xsi:type="dcterms:W3CDTF">2015-05-26T08:56:36Z</dcterms:created>
  <dcterms:modified xsi:type="dcterms:W3CDTF">2020-11-19T10:27:19Z</dcterms:modified>
</cp:coreProperties>
</file>