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A9643-37A1-420F-B2A9-45698C336534}" v="16" dt="2021-09-29T08:16:4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904F7-F14D-41AF-B37E-87C0AE2D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892FA-041C-47D2-8004-3ADA0654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1A5C1-E82B-4AF0-B54C-6D2CB382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BA156-BFA0-42D1-A20D-33E5E585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0F87D-2E91-4EDC-B0BE-2BED56BA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E312-9827-4C44-A7D9-C7EDFC9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D6A5C-0B2E-4D0E-B962-34CB67E2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C84A8-F61A-416E-8738-2096338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375BE-2077-4ECC-A317-A17C24DC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A382-705C-46D7-B281-ED6DE29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2C16C-94BD-4196-AD05-3DDEE081B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57633-3946-4414-BB61-41E949C6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D2E8B-F633-4CB4-A9DA-5A4A924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FE9C2-CC90-4A8A-960D-CDC4E2E6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3D9E2-D14B-4AAD-89E6-579FED20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FFD9-C749-4F63-972F-FAFF83C5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AEE45-4125-4D75-81D8-BD571643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ABC35-E5F2-4326-85C4-BCE44278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9AD7F-D1B1-41C0-9D6C-8735E90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D611-C25E-4D44-A086-FE0B9CD2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E0D6B-B91D-4D02-8992-17C1FBFC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C13AD-8741-427F-A885-CB08F5353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20E00-DF8B-46B0-9362-AF3B1873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F12A-45F4-4639-A362-5832C90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55D41-4662-47DF-A044-A9D3A89D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6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1FB2-86DB-4D2A-98EF-9BAE28A0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DEFCE-AF2B-4BA9-984A-37E7C2987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CC417-B640-4D17-B8F3-3622F31C9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497CE-45CB-428E-978E-CDDF1FA7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00FF1-2216-41A5-A492-CF9EDF47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B40BB-9A26-40B4-9B75-C6A34DAA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BFEB-B39C-4FAF-BB90-BA8652EB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01EFA-130E-409A-B49A-69C9CE77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3CEFC-27FE-49C0-83D6-EFE83B59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47120B-5466-40D9-A636-50B0E10E5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1D249-3707-4489-B850-D52276E26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AB2C45-D920-4BB8-B67A-30A70487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AD649-7AF1-4A0B-B69B-D2BB3A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043A3-7027-4778-A558-AEF6B0E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0897-DC72-4D08-9CC7-BC91AA63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C08EA-53CC-4ADF-8D6C-1D9A88E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B24B8F-2A0C-4A2F-ADBF-DFE5C7CE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D151F-C902-438A-862E-CE672EC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C9D49-4798-4759-A011-7F4DA137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3DCFC5-0B01-4A96-A7EA-9FC65A9C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5FB-62EA-46E6-A28B-BB37507A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6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9E72-97A3-49CA-8A1B-E6366CD8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5388D-686D-4193-B3E8-362BBE26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C5F5C-DE27-4C07-AA60-FFDF5089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7E83B-B35D-4151-9EA5-5821CB8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831E4-94DA-4FC7-99A6-CB94F2A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75CF5-8936-4EE6-86FF-A05634FA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F434B-2BDB-47A3-86BE-4F5D1448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90773-DE13-4FB0-AE58-350501F5D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DE09D-0840-4F00-9DEF-66374DAB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F1C34-AD1C-4DFB-9342-E1BB89A0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F57A2-6197-415D-8447-03750AC7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FAE41-93C5-4C6F-8FFA-149D5199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A0F1E-1139-488A-A300-A3403550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263F7-F774-415A-9EA5-336F8A2C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9069A-3523-49EE-9C6B-1F3430FA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E58E-5B69-4284-AAA7-E67333654AF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0C77-B96A-46F9-8B40-D1FCEA54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EE5F-31CD-4420-9E53-17694BF33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8AFA-E50D-48BE-8C2C-30D553180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7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sv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D3EE8C-F9D2-4D29-9ED9-FBC07F30A863}"/>
              </a:ext>
            </a:extLst>
          </p:cNvPr>
          <p:cNvSpPr/>
          <p:nvPr/>
        </p:nvSpPr>
        <p:spPr>
          <a:xfrm>
            <a:off x="0" y="837282"/>
            <a:ext cx="2876831" cy="4675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CE15B9-535B-46D4-A0A1-695365C3965B}"/>
              </a:ext>
            </a:extLst>
          </p:cNvPr>
          <p:cNvGrpSpPr/>
          <p:nvPr/>
        </p:nvGrpSpPr>
        <p:grpSpPr>
          <a:xfrm>
            <a:off x="3044418" y="476555"/>
            <a:ext cx="9080205" cy="5145345"/>
            <a:chOff x="1435395" y="212718"/>
            <a:chExt cx="8984775" cy="5058841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0360187-C5A8-4270-82FD-63BBBE7168D8}"/>
                </a:ext>
              </a:extLst>
            </p:cNvPr>
            <p:cNvSpPr txBox="1"/>
            <p:nvPr/>
          </p:nvSpPr>
          <p:spPr>
            <a:xfrm>
              <a:off x="3049562" y="212718"/>
              <a:ext cx="1989167" cy="30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+mn-ea"/>
                </a:rPr>
                <a:t>Azure</a:t>
              </a:r>
              <a:r>
                <a:rPr lang="ko-KR" altLang="en-US" sz="14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400" b="1" dirty="0" err="1">
                  <a:solidFill>
                    <a:srgbClr val="FF0000"/>
                  </a:solidFill>
                  <a:latin typeface="+mn-ea"/>
                </a:rPr>
                <a:t>랜딩존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754372" y="1113183"/>
              <a:ext cx="1783958" cy="1931941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58085" y="1157938"/>
              <a:ext cx="11765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테넌트</a:t>
              </a:r>
              <a:r>
                <a:rPr lang="ko-KR" altLang="en-US" sz="1050" b="1" dirty="0"/>
                <a:t> 공통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75A6D6-A570-4C90-A267-E34C87E6B0A5}"/>
                </a:ext>
              </a:extLst>
            </p:cNvPr>
            <p:cNvSpPr txBox="1"/>
            <p:nvPr/>
          </p:nvSpPr>
          <p:spPr>
            <a:xfrm>
              <a:off x="1891256" y="1839373"/>
              <a:ext cx="781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Azure Active Directory</a:t>
              </a:r>
              <a:endParaRPr lang="ko-KR" altLang="en-US" sz="800" dirty="0"/>
            </a:p>
          </p:txBody>
        </p:sp>
        <p:pic>
          <p:nvPicPr>
            <p:cNvPr id="86" name="그래픽 10">
              <a:extLst>
                <a:ext uri="{FF2B5EF4-FFF2-40B4-BE49-F238E27FC236}">
                  <a16:creationId xmlns:a16="http://schemas.microsoft.com/office/drawing/2014/main" id="{370E3330-1BD8-4389-8A35-4F86ED91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2128" y="1505584"/>
              <a:ext cx="364702" cy="364702"/>
            </a:xfrm>
            <a:prstGeom prst="rect">
              <a:avLst/>
            </a:prstGeom>
          </p:spPr>
        </p:pic>
        <p:pic>
          <p:nvPicPr>
            <p:cNvPr id="87" name="그래픽 11">
              <a:extLst>
                <a:ext uri="{FF2B5EF4-FFF2-40B4-BE49-F238E27FC236}">
                  <a16:creationId xmlns:a16="http://schemas.microsoft.com/office/drawing/2014/main" id="{E8183336-597D-4EAE-941C-ADC7F039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497" y="878479"/>
              <a:ext cx="185416" cy="185416"/>
            </a:xfrm>
            <a:prstGeom prst="rect">
              <a:avLst/>
            </a:prstGeom>
          </p:spPr>
        </p:pic>
        <p:pic>
          <p:nvPicPr>
            <p:cNvPr id="88" name="그래픽 12">
              <a:extLst>
                <a:ext uri="{FF2B5EF4-FFF2-40B4-BE49-F238E27FC236}">
                  <a16:creationId xmlns:a16="http://schemas.microsoft.com/office/drawing/2014/main" id="{D557ED2C-E1DE-4598-BA0F-1401482D8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4691" y="1525538"/>
              <a:ext cx="306437" cy="30643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9960F9-E1FC-4FDB-A7B8-79BA700D6D15}"/>
                </a:ext>
              </a:extLst>
            </p:cNvPr>
            <p:cNvSpPr txBox="1"/>
            <p:nvPr/>
          </p:nvSpPr>
          <p:spPr>
            <a:xfrm>
              <a:off x="2629358" y="1848827"/>
              <a:ext cx="864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Management</a:t>
              </a:r>
            </a:p>
            <a:p>
              <a:pPr algn="ctr"/>
              <a:r>
                <a:rPr lang="en-US" altLang="ko-KR" sz="800" dirty="0"/>
                <a:t>Groups</a:t>
              </a:r>
              <a:endParaRPr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A8035BB-F668-4C2B-BD00-5CAC595346A6}"/>
                </a:ext>
              </a:extLst>
            </p:cNvPr>
            <p:cNvSpPr txBox="1"/>
            <p:nvPr/>
          </p:nvSpPr>
          <p:spPr>
            <a:xfrm>
              <a:off x="1940403" y="2731949"/>
              <a:ext cx="580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DevOps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EC160E-F85E-430B-85B4-0EA896E18560}"/>
                </a:ext>
              </a:extLst>
            </p:cNvPr>
            <p:cNvSpPr txBox="1"/>
            <p:nvPr/>
          </p:nvSpPr>
          <p:spPr>
            <a:xfrm>
              <a:off x="2796717" y="2713649"/>
              <a:ext cx="5423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Policy</a:t>
              </a:r>
              <a:endParaRPr lang="ko-KR" altLang="en-US" sz="800" dirty="0"/>
            </a:p>
          </p:txBody>
        </p:sp>
        <p:pic>
          <p:nvPicPr>
            <p:cNvPr id="94" name="그래픽 259">
              <a:extLst>
                <a:ext uri="{FF2B5EF4-FFF2-40B4-BE49-F238E27FC236}">
                  <a16:creationId xmlns:a16="http://schemas.microsoft.com/office/drawing/2014/main" id="{15E371D2-0937-4DEC-AF6A-FDC78107F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70673" y="2358347"/>
              <a:ext cx="332916" cy="332916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EF8C5C13-464B-46BF-8C06-881F083D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88457" y="1165314"/>
              <a:ext cx="232564" cy="219993"/>
            </a:xfrm>
            <a:prstGeom prst="rect">
              <a:avLst/>
            </a:prstGeom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007080" y="4199488"/>
              <a:ext cx="39052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" name="TextBox 118"/>
            <p:cNvSpPr txBox="1"/>
            <p:nvPr/>
          </p:nvSpPr>
          <p:spPr>
            <a:xfrm>
              <a:off x="1939307" y="4524326"/>
              <a:ext cx="699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Monitor</a:t>
              </a:r>
              <a:endParaRPr lang="ko-KR" altLang="en-US" sz="8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4CB9593-C62A-40CA-9A8C-BE9B2E79DA5E}"/>
                </a:ext>
              </a:extLst>
            </p:cNvPr>
            <p:cNvSpPr/>
            <p:nvPr/>
          </p:nvSpPr>
          <p:spPr>
            <a:xfrm>
              <a:off x="2674437" y="4173391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Event Hub</a:t>
              </a:r>
              <a:endParaRPr lang="ko-KR" altLang="en-US" sz="800" dirty="0"/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5FCEDC77-FE43-4C60-8E0A-FCF9D5D51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85031" y="3839344"/>
              <a:ext cx="479979" cy="37769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ABBD9A3-A4B2-4E16-82F7-80074F6229B5}"/>
                </a:ext>
              </a:extLst>
            </p:cNvPr>
            <p:cNvSpPr txBox="1"/>
            <p:nvPr/>
          </p:nvSpPr>
          <p:spPr>
            <a:xfrm>
              <a:off x="1911691" y="3220609"/>
              <a:ext cx="1057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Log Archive</a:t>
              </a:r>
              <a:endParaRPr lang="ko-KR" altLang="en-US" sz="1100" b="1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751162" y="3222326"/>
              <a:ext cx="1785668" cy="158726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ABBD9A3-A4B2-4E16-82F7-80074F6229B5}"/>
                </a:ext>
              </a:extLst>
            </p:cNvPr>
            <p:cNvSpPr txBox="1"/>
            <p:nvPr/>
          </p:nvSpPr>
          <p:spPr>
            <a:xfrm>
              <a:off x="3809638" y="3233943"/>
              <a:ext cx="9821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Network</a:t>
              </a:r>
              <a:endParaRPr lang="ko-KR" altLang="en-US" sz="1050" b="1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8BCB359-4B08-46DE-8B00-AC1B422F2A1C}"/>
                </a:ext>
              </a:extLst>
            </p:cNvPr>
            <p:cNvSpPr/>
            <p:nvPr/>
          </p:nvSpPr>
          <p:spPr>
            <a:xfrm>
              <a:off x="5082704" y="2671277"/>
              <a:ext cx="6527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Splunk </a:t>
              </a:r>
            </a:p>
            <a:p>
              <a:r>
                <a:rPr lang="en-US" altLang="ko-KR" sz="800" dirty="0"/>
                <a:t>Forwarder</a:t>
              </a:r>
              <a:endParaRPr lang="ko-KR" altLang="en-US" sz="800" dirty="0"/>
            </a:p>
          </p:txBody>
        </p:sp>
        <p:pic>
          <p:nvPicPr>
            <p:cNvPr id="102" name="그래픽 40">
              <a:extLst>
                <a:ext uri="{FF2B5EF4-FFF2-40B4-BE49-F238E27FC236}">
                  <a16:creationId xmlns:a16="http://schemas.microsoft.com/office/drawing/2014/main" id="{473CCFFA-52E1-4D50-9B81-4E7F3320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22534" y="1584183"/>
              <a:ext cx="309931" cy="309931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69EB694-0790-4156-A7DB-FE1946C5046E}"/>
                </a:ext>
              </a:extLst>
            </p:cNvPr>
            <p:cNvSpPr/>
            <p:nvPr/>
          </p:nvSpPr>
          <p:spPr>
            <a:xfrm>
              <a:off x="3638238" y="2698765"/>
              <a:ext cx="804498" cy="332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err="1"/>
                <a:t>Webshell</a:t>
              </a:r>
              <a:r>
                <a:rPr lang="ko-KR" altLang="en-US" sz="800" dirty="0"/>
                <a:t>탐지</a:t>
              </a:r>
              <a:endParaRPr lang="en-US" altLang="ko-KR" sz="800" dirty="0"/>
            </a:p>
            <a:p>
              <a:r>
                <a:rPr lang="en-US" altLang="ko-KR" sz="800" dirty="0"/>
                <a:t>- </a:t>
              </a:r>
              <a:r>
                <a:rPr lang="ko-KR" altLang="en-US" sz="800" dirty="0" err="1"/>
                <a:t>안티웹쉘</a:t>
              </a:r>
              <a:endParaRPr lang="ko-KR" altLang="en-US" sz="800" dirty="0"/>
            </a:p>
          </p:txBody>
        </p:sp>
        <p:pic>
          <p:nvPicPr>
            <p:cNvPr id="104" name="그래픽 42">
              <a:extLst>
                <a:ext uri="{FF2B5EF4-FFF2-40B4-BE49-F238E27FC236}">
                  <a16:creationId xmlns:a16="http://schemas.microsoft.com/office/drawing/2014/main" id="{2BA430DC-A69E-4F6E-94C0-5BCE3608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2706" y="1586441"/>
              <a:ext cx="309931" cy="309931"/>
            </a:xfrm>
            <a:prstGeom prst="rect">
              <a:avLst/>
            </a:prstGeom>
          </p:spPr>
        </p:pic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71DFC3B-988B-4799-9A68-433DC3C85197}"/>
                </a:ext>
              </a:extLst>
            </p:cNvPr>
            <p:cNvSpPr/>
            <p:nvPr/>
          </p:nvSpPr>
          <p:spPr>
            <a:xfrm>
              <a:off x="4677301" y="1909293"/>
              <a:ext cx="963113" cy="332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/>
                <a:t>서버</a:t>
              </a:r>
              <a:r>
                <a:rPr lang="en-US" altLang="ko-KR" sz="800" dirty="0"/>
                <a:t>/DB</a:t>
              </a:r>
              <a:r>
                <a:rPr lang="ko-KR" altLang="en-US" sz="800" dirty="0"/>
                <a:t>접근제어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- </a:t>
              </a:r>
              <a:r>
                <a:rPr lang="ko-KR" altLang="en-US" sz="800" dirty="0" err="1"/>
                <a:t>샤크라맥스</a:t>
              </a:r>
              <a:endParaRPr lang="ko-KR" altLang="en-US" sz="800" dirty="0"/>
            </a:p>
          </p:txBody>
        </p:sp>
        <p:pic>
          <p:nvPicPr>
            <p:cNvPr id="106" name="그래픽 44">
              <a:extLst>
                <a:ext uri="{FF2B5EF4-FFF2-40B4-BE49-F238E27FC236}">
                  <a16:creationId xmlns:a16="http://schemas.microsoft.com/office/drawing/2014/main" id="{011FB513-8398-4C00-832F-8BCD76D0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7928" y="2398140"/>
              <a:ext cx="309931" cy="309931"/>
            </a:xfrm>
            <a:prstGeom prst="rect">
              <a:avLst/>
            </a:prstGeom>
          </p:spPr>
        </p:pic>
        <p:pic>
          <p:nvPicPr>
            <p:cNvPr id="109" name="그래픽 176">
              <a:extLst>
                <a:ext uri="{FF2B5EF4-FFF2-40B4-BE49-F238E27FC236}">
                  <a16:creationId xmlns:a16="http://schemas.microsoft.com/office/drawing/2014/main" id="{702C388E-D05D-4638-B524-A0244BFB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76399" y="2404517"/>
              <a:ext cx="309931" cy="309931"/>
            </a:xfrm>
            <a:prstGeom prst="rect">
              <a:avLst/>
            </a:prstGeom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9C308CD-F588-45D1-97F9-4D301401C1E6}"/>
                </a:ext>
              </a:extLst>
            </p:cNvPr>
            <p:cNvSpPr/>
            <p:nvPr/>
          </p:nvSpPr>
          <p:spPr>
            <a:xfrm>
              <a:off x="4332465" y="2699833"/>
              <a:ext cx="769603" cy="332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IPS Manager</a:t>
              </a:r>
            </a:p>
            <a:p>
              <a:r>
                <a:rPr lang="en-US" altLang="ko-KR" sz="800" dirty="0"/>
                <a:t>- HIPS</a:t>
              </a:r>
              <a:endParaRPr lang="ko-KR" altLang="en-US" sz="800" dirty="0"/>
            </a:p>
          </p:txBody>
        </p:sp>
        <p:pic>
          <p:nvPicPr>
            <p:cNvPr id="112" name="그래픽 198">
              <a:extLst>
                <a:ext uri="{FF2B5EF4-FFF2-40B4-BE49-F238E27FC236}">
                  <a16:creationId xmlns:a16="http://schemas.microsoft.com/office/drawing/2014/main" id="{AFBE5A1E-E2AD-4A80-931B-A4519D3B0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16115" y="3530807"/>
              <a:ext cx="364776" cy="364776"/>
            </a:xfrm>
            <a:prstGeom prst="rect">
              <a:avLst/>
            </a:prstGeom>
          </p:spPr>
        </p:pic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71DFC3B-988B-4799-9A68-433DC3C85197}"/>
                </a:ext>
              </a:extLst>
            </p:cNvPr>
            <p:cNvSpPr/>
            <p:nvPr/>
          </p:nvSpPr>
          <p:spPr>
            <a:xfrm>
              <a:off x="1907066" y="3908233"/>
              <a:ext cx="787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Blob Storage</a:t>
              </a:r>
              <a:endParaRPr lang="ko-KR" altLang="en-US" sz="8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ABBD9A3-A4B2-4E16-82F7-80074F6229B5}"/>
                </a:ext>
              </a:extLst>
            </p:cNvPr>
            <p:cNvSpPr txBox="1"/>
            <p:nvPr/>
          </p:nvSpPr>
          <p:spPr>
            <a:xfrm>
              <a:off x="3816795" y="1145655"/>
              <a:ext cx="2004189" cy="24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Shared Service(Security)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8972" y="1112809"/>
              <a:ext cx="2018581" cy="193194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648973" y="3220609"/>
              <a:ext cx="2018580" cy="158035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6" name="Picture 21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893244" y="4250428"/>
              <a:ext cx="357107" cy="2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7" name="TextBox 156"/>
            <p:cNvSpPr txBox="1"/>
            <p:nvPr/>
          </p:nvSpPr>
          <p:spPr>
            <a:xfrm>
              <a:off x="3888158" y="4492666"/>
              <a:ext cx="688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/>
                <a:t>vNet</a:t>
              </a:r>
              <a:endParaRPr lang="ko-KR" altLang="en-US" sz="800" dirty="0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7824158" y="3730475"/>
              <a:ext cx="476250" cy="63817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276" name="TextBox 275"/>
            <p:cNvSpPr txBox="1"/>
            <p:nvPr/>
          </p:nvSpPr>
          <p:spPr>
            <a:xfrm>
              <a:off x="4709568" y="3843273"/>
              <a:ext cx="928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Virtual Network</a:t>
              </a:r>
            </a:p>
            <a:p>
              <a:r>
                <a:rPr lang="en-US" altLang="ko-KR" sz="800" dirty="0"/>
                <a:t>Gateway</a:t>
              </a:r>
              <a:endParaRPr lang="ko-KR" altLang="en-US" sz="800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1B66936-F119-4B32-BE4B-A131A97D9530}"/>
                </a:ext>
              </a:extLst>
            </p:cNvPr>
            <p:cNvSpPr txBox="1"/>
            <p:nvPr/>
          </p:nvSpPr>
          <p:spPr>
            <a:xfrm>
              <a:off x="7622558" y="4390166"/>
              <a:ext cx="1287990" cy="2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T2 On-prem.</a:t>
              </a:r>
              <a:endParaRPr lang="ko-KR" altLang="en-US" sz="1100" b="1" dirty="0"/>
            </a:p>
          </p:txBody>
        </p:sp>
        <p:pic>
          <p:nvPicPr>
            <p:cNvPr id="159" name="그래픽 48">
              <a:extLst>
                <a:ext uri="{FF2B5EF4-FFF2-40B4-BE49-F238E27FC236}">
                  <a16:creationId xmlns:a16="http://schemas.microsoft.com/office/drawing/2014/main" id="{EE9441CA-8760-4917-9D0A-1B867E02E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5044" y="817299"/>
              <a:ext cx="232914" cy="232914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D3E1F5-5D9A-4EF4-972B-96520CF7A7B3}"/>
                </a:ext>
              </a:extLst>
            </p:cNvPr>
            <p:cNvSpPr txBox="1"/>
            <p:nvPr/>
          </p:nvSpPr>
          <p:spPr>
            <a:xfrm>
              <a:off x="7318064" y="988407"/>
              <a:ext cx="4106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Dev</a:t>
              </a:r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E7D73E7-BB9A-4C0F-933B-F9840FA246B0}"/>
                </a:ext>
              </a:extLst>
            </p:cNvPr>
            <p:cNvSpPr txBox="1"/>
            <p:nvPr/>
          </p:nvSpPr>
          <p:spPr>
            <a:xfrm>
              <a:off x="7603256" y="996706"/>
              <a:ext cx="41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Prod</a:t>
              </a:r>
              <a:endParaRPr lang="ko-KR" altLang="en-US" sz="800" dirty="0"/>
            </a:p>
          </p:txBody>
        </p:sp>
        <p:pic>
          <p:nvPicPr>
            <p:cNvPr id="162" name="그래픽 55">
              <a:extLst>
                <a:ext uri="{FF2B5EF4-FFF2-40B4-BE49-F238E27FC236}">
                  <a16:creationId xmlns:a16="http://schemas.microsoft.com/office/drawing/2014/main" id="{D4457BC0-A897-4B17-8830-17AE3112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7972" y="826058"/>
              <a:ext cx="224657" cy="224657"/>
            </a:xfrm>
            <a:prstGeom prst="rect">
              <a:avLst/>
            </a:prstGeom>
          </p:spPr>
        </p:pic>
        <p:pic>
          <p:nvPicPr>
            <p:cNvPr id="166" name="그래픽 56">
              <a:extLst>
                <a:ext uri="{FF2B5EF4-FFF2-40B4-BE49-F238E27FC236}">
                  <a16:creationId xmlns:a16="http://schemas.microsoft.com/office/drawing/2014/main" id="{BAE10091-C6C8-4894-A222-06C3E5C4D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360643" y="2678629"/>
              <a:ext cx="307708" cy="285436"/>
            </a:xfrm>
            <a:prstGeom prst="rect">
              <a:avLst/>
            </a:prstGeom>
          </p:spPr>
        </p:pic>
        <p:pic>
          <p:nvPicPr>
            <p:cNvPr id="168" name="그래픽 58">
              <a:extLst>
                <a:ext uri="{FF2B5EF4-FFF2-40B4-BE49-F238E27FC236}">
                  <a16:creationId xmlns:a16="http://schemas.microsoft.com/office/drawing/2014/main" id="{1B77711A-83C8-4827-BC9E-E571B92A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993532" y="2649559"/>
              <a:ext cx="321800" cy="291331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E809BA1-6BAF-4F95-B161-4B2D1EBC3858}"/>
                </a:ext>
              </a:extLst>
            </p:cNvPr>
            <p:cNvSpPr txBox="1"/>
            <p:nvPr/>
          </p:nvSpPr>
          <p:spPr>
            <a:xfrm>
              <a:off x="7854752" y="2940889"/>
              <a:ext cx="7366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/>
                <a:t>ActivityLog</a:t>
              </a:r>
              <a:endParaRPr lang="ko-KR" altLang="en-US" sz="8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858E8-580A-45A6-AC7F-58878A133C0A}"/>
                </a:ext>
              </a:extLst>
            </p:cNvPr>
            <p:cNvSpPr txBox="1"/>
            <p:nvPr/>
          </p:nvSpPr>
          <p:spPr>
            <a:xfrm>
              <a:off x="7303437" y="2968318"/>
              <a:ext cx="47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NSG</a:t>
              </a:r>
              <a:endParaRPr lang="ko-KR" altLang="en-US" sz="800" dirty="0"/>
            </a:p>
          </p:txBody>
        </p:sp>
        <p:pic>
          <p:nvPicPr>
            <p:cNvPr id="172" name="그래픽 61">
              <a:extLst>
                <a:ext uri="{FF2B5EF4-FFF2-40B4-BE49-F238E27FC236}">
                  <a16:creationId xmlns:a16="http://schemas.microsoft.com/office/drawing/2014/main" id="{E3533CE2-8B91-420D-B198-F7A63F68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718791" y="2634337"/>
              <a:ext cx="311875" cy="289301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07DBB84-7A89-4DA6-9394-1020CFE7BD09}"/>
                </a:ext>
              </a:extLst>
            </p:cNvPr>
            <p:cNvSpPr txBox="1"/>
            <p:nvPr/>
          </p:nvSpPr>
          <p:spPr>
            <a:xfrm>
              <a:off x="8693137" y="2942794"/>
              <a:ext cx="433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WAF</a:t>
              </a:r>
              <a:endParaRPr lang="ko-KR" altLang="en-US" sz="800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E3F4196-44F0-41AD-8599-14FA92BFA489}"/>
                </a:ext>
              </a:extLst>
            </p:cNvPr>
            <p:cNvSpPr/>
            <p:nvPr/>
          </p:nvSpPr>
          <p:spPr>
            <a:xfrm>
              <a:off x="6960976" y="947878"/>
              <a:ext cx="3329798" cy="2336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" name="Picture 21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6848834" y="2050352"/>
              <a:ext cx="247288" cy="18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9" name="그래픽 262">
              <a:extLst>
                <a:ext uri="{FF2B5EF4-FFF2-40B4-BE49-F238E27FC236}">
                  <a16:creationId xmlns:a16="http://schemas.microsoft.com/office/drawing/2014/main" id="{DF839F90-38C6-415A-B358-5C66D885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402217" y="2616168"/>
              <a:ext cx="350600" cy="35060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7D6DE1A-35DE-4F19-897C-298EC6BC62C5}"/>
                </a:ext>
              </a:extLst>
            </p:cNvPr>
            <p:cNvSpPr txBox="1"/>
            <p:nvPr/>
          </p:nvSpPr>
          <p:spPr>
            <a:xfrm>
              <a:off x="9231303" y="2937465"/>
              <a:ext cx="8869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Security Center</a:t>
              </a:r>
              <a:endParaRPr lang="ko-KR" altLang="en-US" sz="8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116259" y="2569953"/>
              <a:ext cx="3045117" cy="61247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4" name="그래픽 141">
              <a:extLst>
                <a:ext uri="{FF2B5EF4-FFF2-40B4-BE49-F238E27FC236}">
                  <a16:creationId xmlns:a16="http://schemas.microsoft.com/office/drawing/2014/main" id="{95E93A4D-87FC-4BF2-A36E-0B79ADF8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386875" y="1953697"/>
              <a:ext cx="281468" cy="281468"/>
            </a:xfrm>
            <a:prstGeom prst="rect">
              <a:avLst/>
            </a:prstGeom>
          </p:spPr>
        </p:pic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C7F1E734-42FA-4AC0-885D-494129F88B34}"/>
                </a:ext>
              </a:extLst>
            </p:cNvPr>
            <p:cNvSpPr/>
            <p:nvPr/>
          </p:nvSpPr>
          <p:spPr>
            <a:xfrm>
              <a:off x="7129718" y="2214017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err="1"/>
                <a:t>Load-Balancers</a:t>
              </a:r>
              <a:endParaRPr lang="ko-KR" altLang="en-US" sz="800" dirty="0"/>
            </a:p>
          </p:txBody>
        </p:sp>
        <p:pic>
          <p:nvPicPr>
            <p:cNvPr id="236" name="그래픽 49">
              <a:extLst>
                <a:ext uri="{FF2B5EF4-FFF2-40B4-BE49-F238E27FC236}">
                  <a16:creationId xmlns:a16="http://schemas.microsoft.com/office/drawing/2014/main" id="{A6F43B96-0694-425C-A89E-D1C1B9635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62912" y="1955932"/>
              <a:ext cx="307688" cy="307688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4888250-3286-443A-BAD5-63BC561C35F9}"/>
                </a:ext>
              </a:extLst>
            </p:cNvPr>
            <p:cNvSpPr txBox="1"/>
            <p:nvPr/>
          </p:nvSpPr>
          <p:spPr>
            <a:xfrm>
              <a:off x="8047268" y="2237142"/>
              <a:ext cx="630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Key vault</a:t>
              </a:r>
              <a:endParaRPr lang="ko-KR" altLang="en-US" sz="800" dirty="0"/>
            </a:p>
          </p:txBody>
        </p:sp>
        <p:pic>
          <p:nvPicPr>
            <p:cNvPr id="242" name="Picture 12"/>
            <p:cNvPicPr>
              <a:picLocks noChangeAspect="1" noChangeArrowheads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9449419" y="1374340"/>
              <a:ext cx="315144" cy="320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3" name="직사각형 242"/>
            <p:cNvSpPr/>
            <p:nvPr/>
          </p:nvSpPr>
          <p:spPr>
            <a:xfrm>
              <a:off x="9231743" y="1680435"/>
              <a:ext cx="10038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Network-Watcher</a:t>
              </a:r>
              <a:endParaRPr lang="ko-KR" altLang="en-US" sz="800" dirty="0"/>
            </a:p>
          </p:txBody>
        </p:sp>
        <p:pic>
          <p:nvPicPr>
            <p:cNvPr id="244" name="Picture 22"/>
            <p:cNvPicPr>
              <a:picLocks noChangeAspect="1" noChangeArrowheads="1"/>
            </p:cNvPicPr>
            <p:nvPr/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7408294" y="1305736"/>
              <a:ext cx="311809" cy="282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5" name="직사각형 244"/>
            <p:cNvSpPr/>
            <p:nvPr/>
          </p:nvSpPr>
          <p:spPr>
            <a:xfrm>
              <a:off x="7254863" y="1561465"/>
              <a:ext cx="7072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Application</a:t>
              </a:r>
            </a:p>
            <a:p>
              <a:r>
                <a:rPr lang="en-US" altLang="ko-KR" sz="800" dirty="0"/>
                <a:t>Gateways</a:t>
              </a:r>
              <a:endParaRPr lang="ko-KR" altLang="en-US" sz="800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4"/>
            <a:srcRect t="16279"/>
            <a:stretch>
              <a:fillRect/>
            </a:stretch>
          </p:blipFill>
          <p:spPr bwMode="auto">
            <a:xfrm>
              <a:off x="8794808" y="1957478"/>
              <a:ext cx="280612" cy="2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6" name="TextBox 245"/>
            <p:cNvSpPr txBox="1"/>
            <p:nvPr/>
          </p:nvSpPr>
          <p:spPr>
            <a:xfrm>
              <a:off x="8755270" y="2216271"/>
              <a:ext cx="465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Apps</a:t>
              </a:r>
              <a:endParaRPr lang="ko-KR" altLang="en-US" sz="800" dirty="0"/>
            </a:p>
          </p:txBody>
        </p:sp>
        <p:pic>
          <p:nvPicPr>
            <p:cNvPr id="247" name="Picture 11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9365822" y="1937721"/>
              <a:ext cx="386020" cy="321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8" name="직사각형 247"/>
            <p:cNvSpPr/>
            <p:nvPr/>
          </p:nvSpPr>
          <p:spPr>
            <a:xfrm>
              <a:off x="9203844" y="2203497"/>
              <a:ext cx="8531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Service-Health</a:t>
              </a:r>
              <a:endParaRPr lang="ko-KR" altLang="en-US" sz="800" dirty="0"/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EF8C5C13-464B-46BF-8C06-881F083D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87206" y="965461"/>
              <a:ext cx="232564" cy="219993"/>
            </a:xfrm>
            <a:prstGeom prst="rect">
              <a:avLst/>
            </a:prstGeom>
          </p:spPr>
        </p:pic>
        <p:pic>
          <p:nvPicPr>
            <p:cNvPr id="250" name="그래픽 24">
              <a:extLst>
                <a:ext uri="{FF2B5EF4-FFF2-40B4-BE49-F238E27FC236}">
                  <a16:creationId xmlns:a16="http://schemas.microsoft.com/office/drawing/2014/main" id="{E1EA2F4E-BF12-42E6-B4A5-C0453EB0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080025" y="1311385"/>
              <a:ext cx="416453" cy="416453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8625875" y="1695811"/>
              <a:ext cx="5492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Storage</a:t>
              </a:r>
              <a:endParaRPr lang="ko-KR" alt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137045" y="1701563"/>
              <a:ext cx="465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VMs</a:t>
              </a:r>
              <a:endParaRPr lang="ko-KR" altLang="en-US" sz="800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8719778" y="1353001"/>
              <a:ext cx="380550" cy="35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9" name="모서리가 둥근 직사각형 278"/>
            <p:cNvSpPr/>
            <p:nvPr/>
          </p:nvSpPr>
          <p:spPr>
            <a:xfrm>
              <a:off x="6840208" y="836044"/>
              <a:ext cx="3579962" cy="26051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E9D066C7-C800-4C33-8C4E-AD030AEBD7FF}"/>
                </a:ext>
              </a:extLst>
            </p:cNvPr>
            <p:cNvSpPr txBox="1"/>
            <p:nvPr/>
          </p:nvSpPr>
          <p:spPr>
            <a:xfrm>
              <a:off x="7880966" y="521740"/>
              <a:ext cx="148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FF0000"/>
                  </a:solidFill>
                  <a:latin typeface="Consolas" pitchFamily="49" charset="0"/>
                </a:rPr>
                <a:t>서비스존</a:t>
              </a: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9"/>
            <a:srcRect l="14277" b="6908"/>
            <a:stretch>
              <a:fillRect/>
            </a:stretch>
          </p:blipFill>
          <p:spPr bwMode="auto">
            <a:xfrm>
              <a:off x="4810325" y="3538907"/>
              <a:ext cx="301924" cy="338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5" name="꺾인 연결선 174"/>
            <p:cNvCxnSpPr>
              <a:cxnSpLocks/>
              <a:stCxn id="155" idx="3"/>
            </p:cNvCxnSpPr>
            <p:nvPr/>
          </p:nvCxnSpPr>
          <p:spPr>
            <a:xfrm flipV="1">
              <a:off x="5667553" y="2519107"/>
              <a:ext cx="1043169" cy="14916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/>
            <p:cNvCxnSpPr>
              <a:cxnSpLocks/>
              <a:stCxn id="155" idx="3"/>
              <a:endCxn id="3078" idx="1"/>
            </p:cNvCxnSpPr>
            <p:nvPr/>
          </p:nvCxnSpPr>
          <p:spPr>
            <a:xfrm>
              <a:off x="5667553" y="4010785"/>
              <a:ext cx="2156605" cy="3877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그래픽 25">
              <a:extLst>
                <a:ext uri="{FF2B5EF4-FFF2-40B4-BE49-F238E27FC236}">
                  <a16:creationId xmlns:a16="http://schemas.microsoft.com/office/drawing/2014/main" id="{EF735F46-441D-4929-9F0D-A946A7C6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784689" y="4177386"/>
              <a:ext cx="316310" cy="35651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41F617A-EC55-4374-9034-F10C224B3E6D}"/>
                </a:ext>
              </a:extLst>
            </p:cNvPr>
            <p:cNvSpPr txBox="1"/>
            <p:nvPr/>
          </p:nvSpPr>
          <p:spPr>
            <a:xfrm>
              <a:off x="4623395" y="4531110"/>
              <a:ext cx="9821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Express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Route</a:t>
              </a:r>
              <a:endParaRPr lang="ko-KR" altLang="en-US" sz="800" dirty="0"/>
            </a:p>
          </p:txBody>
        </p:sp>
        <p:pic>
          <p:nvPicPr>
            <p:cNvPr id="130" name="그래픽 129">
              <a:extLst>
                <a:ext uri="{FF2B5EF4-FFF2-40B4-BE49-F238E27FC236}">
                  <a16:creationId xmlns:a16="http://schemas.microsoft.com/office/drawing/2014/main" id="{CDC97E6D-FC85-4879-A7E8-4B2F12AC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684884" y="1183082"/>
              <a:ext cx="169919" cy="16991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41AACD-21C8-463E-B1FB-A52225671591}"/>
                </a:ext>
              </a:extLst>
            </p:cNvPr>
            <p:cNvSpPr/>
            <p:nvPr/>
          </p:nvSpPr>
          <p:spPr>
            <a:xfrm>
              <a:off x="1623060" y="850783"/>
              <a:ext cx="4220364" cy="414031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그래픽 134">
              <a:extLst>
                <a:ext uri="{FF2B5EF4-FFF2-40B4-BE49-F238E27FC236}">
                  <a16:creationId xmlns:a16="http://schemas.microsoft.com/office/drawing/2014/main" id="{BFBEE372-C3CE-45D0-BC83-629FE9DDB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82205" y="3263012"/>
              <a:ext cx="169919" cy="169919"/>
            </a:xfrm>
            <a:prstGeom prst="rect">
              <a:avLst/>
            </a:prstGeom>
          </p:spPr>
        </p:pic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30640779-3E72-4FEA-BA64-1507412C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678685" y="3268511"/>
              <a:ext cx="169919" cy="169919"/>
            </a:xfrm>
            <a:prstGeom prst="rect">
              <a:avLst/>
            </a:prstGeom>
          </p:spPr>
        </p:pic>
        <p:pic>
          <p:nvPicPr>
            <p:cNvPr id="138" name="그래픽 137">
              <a:extLst>
                <a:ext uri="{FF2B5EF4-FFF2-40B4-BE49-F238E27FC236}">
                  <a16:creationId xmlns:a16="http://schemas.microsoft.com/office/drawing/2014/main" id="{C667F0A3-B0CC-46DE-B4BF-2573EDA77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2062836" y="2395825"/>
              <a:ext cx="295438" cy="29543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C53F354-4C2F-4050-A061-E0CA16C87BCA}"/>
                </a:ext>
              </a:extLst>
            </p:cNvPr>
            <p:cNvSpPr/>
            <p:nvPr/>
          </p:nvSpPr>
          <p:spPr>
            <a:xfrm>
              <a:off x="1435395" y="543006"/>
              <a:ext cx="4607438" cy="472855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그래픽 44">
            <a:extLst>
              <a:ext uri="{FF2B5EF4-FFF2-40B4-BE49-F238E27FC236}">
                <a16:creationId xmlns:a16="http://schemas.microsoft.com/office/drawing/2014/main" id="{97A3E0E9-B2A3-467E-909A-DC63159E8F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04608" y="2723673"/>
            <a:ext cx="313223" cy="31523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21A750B-87D2-4E32-A299-85CEDA615965}"/>
              </a:ext>
            </a:extLst>
          </p:cNvPr>
          <p:cNvSpPr txBox="1"/>
          <p:nvPr/>
        </p:nvSpPr>
        <p:spPr>
          <a:xfrm>
            <a:off x="58340" y="1452201"/>
            <a:ext cx="2804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접근제어 시스템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(Chakra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Max)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OS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와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DB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 접속하기 위한 접근제어 시스템으로 사내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</a:rPr>
              <a:t>MyDesk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외부에서 접속이 가능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H-IPS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(Deep Security)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Manager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호스트 기반의 침입 탐지를 제공하는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Deep Security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의 중앙 관리 서버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보안진단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(Smart Guard)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IaaS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수준의 보안 취약점 스캔 및 진단 서버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Anti-</a:t>
            </a:r>
            <a:r>
              <a:rPr lang="en-US" altLang="ko-KR" sz="1100" b="1" dirty="0" err="1">
                <a:solidFill>
                  <a:prstClr val="black"/>
                </a:solidFill>
                <a:latin typeface="맑은 고딕"/>
              </a:rPr>
              <a:t>Webshell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 Manager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웹쉘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탐지 및 차단을 수행하는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Anti-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</a:rPr>
              <a:t>webshell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솔루션의 중앙 관리 서버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Splunk Forwarder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Log-Archive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계정에 통합 수립되는 보안 로그를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On-Premise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Splunk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로 전송하는 시스템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82CF66-D27B-4ED6-904D-639F8E93AA4E}"/>
              </a:ext>
            </a:extLst>
          </p:cNvPr>
          <p:cNvSpPr/>
          <p:nvPr/>
        </p:nvSpPr>
        <p:spPr>
          <a:xfrm>
            <a:off x="5437152" y="2202908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서버 보안진단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스마트가드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F1A6F-7F07-43AC-AE5C-8657BA6EDA0D}"/>
              </a:ext>
            </a:extLst>
          </p:cNvPr>
          <p:cNvSpPr txBox="1"/>
          <p:nvPr/>
        </p:nvSpPr>
        <p:spPr>
          <a:xfrm>
            <a:off x="239352" y="1069471"/>
            <a:ext cx="229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랜딩존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Security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협의사항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0AC804-2BF2-4A36-9994-1FDE7A3EBE96}"/>
              </a:ext>
            </a:extLst>
          </p:cNvPr>
          <p:cNvSpPr/>
          <p:nvPr/>
        </p:nvSpPr>
        <p:spPr>
          <a:xfrm rot="20460838">
            <a:off x="9912197" y="1140911"/>
            <a:ext cx="979616" cy="4291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8150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158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박진경님/Cloud CoE</dc:creator>
  <cp:lastModifiedBy>김지훈(KIM Jihoon)/Cloud Transformation그룹/SK</cp:lastModifiedBy>
  <cp:revision>33</cp:revision>
  <dcterms:created xsi:type="dcterms:W3CDTF">2021-08-05T00:29:59Z</dcterms:created>
  <dcterms:modified xsi:type="dcterms:W3CDTF">2021-09-29T08:57:14Z</dcterms:modified>
</cp:coreProperties>
</file>