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7657" r:id="rId3"/>
    <p:sldId id="76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9A5A-ED6C-4CE2-B126-AFAD5984DB04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FDF0-18F9-4586-B5A8-11E3998FA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FDF0-18F9-4586-B5A8-11E3998FA1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FDF0-18F9-4586-B5A8-11E3998FA1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CABA-1EF6-4833-BF30-F29CE3FD1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D2368-F3CB-49FC-879F-8FA245E0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B33A4-D440-447C-AED8-16B3AF99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B9669-EFFF-4C2A-B3C9-980AE944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BABAA-EBD4-4A93-893F-AD67A51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7144-7F29-45E2-AD40-156EE758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F80D1-3DC0-4618-A9C6-F54BBF3F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05019-2ACC-4237-B60A-0FAA3CB6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0DD79-A2B8-4F6F-9771-195670D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3F433-AAED-4C38-A566-80CE0D72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9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B60AD-BFBB-43C7-90AC-C6908AE6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E88F4-37AE-4BE8-AB50-B21A4FFF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DF60F-75FD-4575-BB12-DA72A36B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28A1-A32B-409D-9E4E-7DD0E4BE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98309-7761-4264-9659-6AACBC32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9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5741539" y="6597352"/>
            <a:ext cx="70892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203077" y="111696"/>
            <a:ext cx="11785846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3077" y="645462"/>
            <a:ext cx="11785846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203077" y="573398"/>
            <a:ext cx="11785846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ACDF21-64D9-4EA5-B3F3-751816AE0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23750" r="1701" b="26901"/>
          <a:stretch/>
        </p:blipFill>
        <p:spPr>
          <a:xfrm>
            <a:off x="11155454" y="6585954"/>
            <a:ext cx="587314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C8A8-ECD2-4048-9100-9AB20FFB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E11B2-839F-4A4E-890A-8FEFDDCC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47D63-6C1A-4034-8AB0-AA8EB8A6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200F7-5BF0-4732-ACF7-89790F26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8CF9E-41CA-484E-92F6-006C8837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5577-A7B5-4A62-B0EA-71C8258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1F7E2-7552-4BF2-88E0-94037F71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581D2-1A24-478B-97FD-4DCB9B8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CD7EA-B5D1-41DA-A15D-3E1A954C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5B815-9907-4F57-9BC6-57DAB245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15475-5664-41EF-A41D-042E6B2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C87C3-EE5E-43F0-8D00-68DAF4915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9B1CB-C3D0-42F9-B0B9-F97A4077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3D9A2-6542-4551-842D-C805E045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A0308-2ACB-4BB9-BBDA-EA959D65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C0C6C-FBDA-4B5A-AEC1-0DF71555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70-5DB4-4991-A2F7-7D008851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A47D0-FF1D-4066-85A4-BAED1D73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82238-18E5-4F0F-AB10-8BA7BE71E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637DA-13D6-40B0-A278-C3A5371DF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A62C9-DA1B-4F17-94F0-7D4CFDCE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9FFC4D-23B9-47E1-B7B1-43F7434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A53A8-D6F0-4B16-958F-6424DD5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AE213-E63F-4256-8C92-297D9B34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6FEC-39D3-4D57-86B9-0D0F17B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83371-7D78-43BD-801F-B4C2D986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2095B-54D2-4531-A248-DBD86AD1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FB268-28F9-4186-970D-9AE49DEA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71D1F7-C42A-48C7-85DA-89ABEE9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AF391-B7D6-4D70-8C52-A369F44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750E6-5CDF-4D7C-81CD-E07BF9BE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7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54A1B-924D-44B0-81B0-08C56923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A70C7-1DE2-47D8-B1EC-C0EA31D6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750340-6B38-4D6A-AA59-69EB9630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5CE86-2794-470A-BF53-6C5B31BE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10E09-22D6-4782-921D-F942188A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E9E62-1B8D-46A0-A1F1-A04590F9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8843-7F36-45EF-915C-21623DA1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054E6-6E07-45EC-BC6B-FB564D435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FE1F7-31A2-4E12-A6AF-77F07B48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FA045-FA5D-4F50-BD00-177EDF8A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BFD7E-327F-4484-8734-6C7BEBCA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2E44-2C51-4868-A96D-1C5F5846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B8CC2-4DF4-4F38-A4D2-CBC72D19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23D83-5FCC-432D-AE6E-CF912F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68124-2033-4224-82F4-D9DF3CBE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6E56-6B43-46B7-8336-AB3A2EC869A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9E3C9-5C09-4363-9EF9-22B21AC1D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5F1AF-0C50-42C4-BEE9-57FFD1DE8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92F9-08DA-449D-B8AF-080CF204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5.emf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811E9-926E-441A-BB4B-5DEA9112F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모니터링 자동화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F8A43-CC7D-45AB-AC17-649D5A5E3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LCL-14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2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E2786-0389-1803-A010-652F71A2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구성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 – API</a:t>
            </a:r>
            <a:r>
              <a:rPr lang="ko-KR" altLang="en-US" dirty="0"/>
              <a:t> </a:t>
            </a:r>
            <a:r>
              <a:rPr lang="en-US" altLang="ko-KR" dirty="0"/>
              <a:t>Gateway</a:t>
            </a:r>
            <a:r>
              <a:rPr lang="ko-KR" altLang="en-US" dirty="0"/>
              <a:t> 를 활용한 </a:t>
            </a:r>
            <a:r>
              <a:rPr lang="en-US" altLang="ko-KR" dirty="0"/>
              <a:t>Static Web Page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313F5-CA63-D9D8-06FD-339784CF8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Client Side</a:t>
            </a:r>
            <a:r>
              <a:rPr lang="ko-KR" altLang="en-US" dirty="0"/>
              <a:t>에서 </a:t>
            </a:r>
            <a:r>
              <a:rPr lang="en-US" altLang="ko-KR" dirty="0"/>
              <a:t>API Gateway</a:t>
            </a:r>
            <a:r>
              <a:rPr lang="ko-KR" altLang="en-US" dirty="0"/>
              <a:t>를 호출하여 당일 점검 결과를 조회하는 </a:t>
            </a:r>
            <a:r>
              <a:rPr lang="en-US" altLang="ko-KR" dirty="0"/>
              <a:t>Web</a:t>
            </a:r>
            <a:r>
              <a:rPr lang="ko-KR" altLang="en-US" dirty="0"/>
              <a:t>방식으로</a:t>
            </a:r>
            <a:r>
              <a:rPr lang="en-US" altLang="ko-KR" dirty="0"/>
              <a:t> </a:t>
            </a:r>
            <a:r>
              <a:rPr lang="ko-KR" altLang="en-US" dirty="0"/>
              <a:t>설계했으나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사용자 인증 </a:t>
            </a:r>
            <a:r>
              <a:rPr lang="en-US" altLang="ko-KR" dirty="0"/>
              <a:t>/ </a:t>
            </a:r>
            <a:r>
              <a:rPr lang="ko-KR" altLang="en-US" dirty="0" err="1"/>
              <a:t>공인망</a:t>
            </a:r>
            <a:r>
              <a:rPr lang="ko-KR" altLang="en-US" dirty="0"/>
              <a:t> </a:t>
            </a:r>
            <a:r>
              <a:rPr lang="en-US" altLang="ko-KR" dirty="0"/>
              <a:t>Open </a:t>
            </a:r>
            <a:r>
              <a:rPr lang="ko-KR" altLang="en-US" dirty="0"/>
              <a:t>등 보안 관점으로 고려해야 될 사항들이 있음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B59FD1E5-CB1B-C59F-6E0F-61E98026C9E0}"/>
              </a:ext>
            </a:extLst>
          </p:cNvPr>
          <p:cNvSpPr/>
          <p:nvPr/>
        </p:nvSpPr>
        <p:spPr>
          <a:xfrm>
            <a:off x="266700" y="1410137"/>
            <a:ext cx="9024623" cy="50086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sz="10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20" name="Graphic 37">
            <a:extLst>
              <a:ext uri="{FF2B5EF4-FFF2-40B4-BE49-F238E27FC236}">
                <a16:creationId xmlns:a16="http://schemas.microsoft.com/office/drawing/2014/main" id="{01519783-0A07-DA4A-A9C9-A79B503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15501"/>
            <a:ext cx="260899" cy="2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ectangle 25">
            <a:extLst>
              <a:ext uri="{FF2B5EF4-FFF2-40B4-BE49-F238E27FC236}">
                <a16:creationId xmlns:a16="http://schemas.microsoft.com/office/drawing/2014/main" id="{A56295DC-4C4E-F716-D144-6E5B1A0DE193}"/>
              </a:ext>
            </a:extLst>
          </p:cNvPr>
          <p:cNvSpPr/>
          <p:nvPr/>
        </p:nvSpPr>
        <p:spPr>
          <a:xfrm>
            <a:off x="2530668" y="3916199"/>
            <a:ext cx="6147374" cy="2078460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800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altLang="ko-KR" sz="1000" kern="0" dirty="0">
                <a:ln w="0"/>
                <a:solidFill>
                  <a:srgbClr val="1D8900"/>
                </a:solidFill>
                <a:latin typeface="+mn-ea"/>
              </a:rPr>
              <a:t>     ARGOS</a:t>
            </a:r>
            <a:r>
              <a:rPr lang="ko-KR" altLang="en-US" sz="1000" kern="0" dirty="0">
                <a:ln w="0"/>
                <a:solidFill>
                  <a:srgbClr val="1D8900"/>
                </a:solidFill>
                <a:latin typeface="+mn-ea"/>
              </a:rPr>
              <a:t> </a:t>
            </a:r>
            <a:r>
              <a:rPr lang="en-US" altLang="ko-KR" sz="1000" kern="0" dirty="0">
                <a:ln w="0"/>
                <a:solidFill>
                  <a:srgbClr val="1D8900"/>
                </a:solidFill>
                <a:latin typeface="+mn-ea"/>
              </a:rPr>
              <a:t>DEV </a:t>
            </a:r>
            <a:r>
              <a:rPr lang="en-US" sz="1000" kern="0" dirty="0">
                <a:ln w="0"/>
                <a:solidFill>
                  <a:srgbClr val="1D8900"/>
                </a:solidFill>
                <a:latin typeface="+mn-ea"/>
              </a:rPr>
              <a:t>VPC </a:t>
            </a:r>
            <a:r>
              <a:rPr lang="en-US" altLang="en-US" sz="1000" kern="0" dirty="0">
                <a:ln w="0"/>
                <a:solidFill>
                  <a:srgbClr val="1D8900"/>
                </a:solidFill>
                <a:latin typeface="+mn-ea"/>
              </a:rPr>
              <a:t>10.70.8.0/21</a:t>
            </a:r>
          </a:p>
          <a:p>
            <a:pPr defTabSz="685800" latinLnBrk="0">
              <a:defRPr/>
            </a:pPr>
            <a:endParaRPr lang="en-US" sz="1000" kern="0" dirty="0">
              <a:ln w="0"/>
              <a:solidFill>
                <a:srgbClr val="1D8900"/>
              </a:solidFill>
              <a:latin typeface="+mn-ea"/>
            </a:endParaRPr>
          </a:p>
        </p:txBody>
      </p:sp>
      <p:pic>
        <p:nvPicPr>
          <p:cNvPr id="131" name="Graphic 23">
            <a:extLst>
              <a:ext uri="{FF2B5EF4-FFF2-40B4-BE49-F238E27FC236}">
                <a16:creationId xmlns:a16="http://schemas.microsoft.com/office/drawing/2014/main" id="{2A630A77-6AFE-4760-37E1-D05C4A5E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9" y="4151387"/>
            <a:ext cx="517876" cy="51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25">
            <a:extLst>
              <a:ext uri="{FF2B5EF4-FFF2-40B4-BE49-F238E27FC236}">
                <a16:creationId xmlns:a16="http://schemas.microsoft.com/office/drawing/2014/main" id="{0D62D407-50CD-95C4-A25A-61F9226A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196" y="4410325"/>
            <a:ext cx="7653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182" name="Graphic 29">
            <a:extLst>
              <a:ext uri="{FF2B5EF4-FFF2-40B4-BE49-F238E27FC236}">
                <a16:creationId xmlns:a16="http://schemas.microsoft.com/office/drawing/2014/main" id="{CC14C3BB-B2DE-E80D-D764-448CA022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59" y="4011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19">
            <a:extLst>
              <a:ext uri="{FF2B5EF4-FFF2-40B4-BE49-F238E27FC236}">
                <a16:creationId xmlns:a16="http://schemas.microsoft.com/office/drawing/2014/main" id="{524720C8-BE66-A69F-DF88-2E7A7EAB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69" y="2833171"/>
            <a:ext cx="520797" cy="5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603E4ED9-DCA4-69C1-2640-68DBB9EF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342" y="3368896"/>
            <a:ext cx="944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25">
            <a:extLst>
              <a:ext uri="{FF2B5EF4-FFF2-40B4-BE49-F238E27FC236}">
                <a16:creationId xmlns:a16="http://schemas.microsoft.com/office/drawing/2014/main" id="{833835EA-C132-5FB9-395E-F90D02221552}"/>
              </a:ext>
            </a:extLst>
          </p:cNvPr>
          <p:cNvSpPr/>
          <p:nvPr/>
        </p:nvSpPr>
        <p:spPr>
          <a:xfrm>
            <a:off x="6289834" y="2066008"/>
            <a:ext cx="2388207" cy="1556775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800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altLang="ko-KR" sz="1000" kern="0" dirty="0">
                <a:ln w="0"/>
                <a:solidFill>
                  <a:srgbClr val="1D8900"/>
                </a:solidFill>
                <a:latin typeface="+mn-ea"/>
              </a:rPr>
              <a:t>      API Gateway’s </a:t>
            </a:r>
            <a:r>
              <a:rPr lang="en-US" sz="1000" kern="0" dirty="0">
                <a:ln w="0"/>
                <a:solidFill>
                  <a:srgbClr val="1D8900"/>
                </a:solidFill>
                <a:latin typeface="+mn-ea"/>
              </a:rPr>
              <a:t>VPC</a:t>
            </a:r>
            <a:endParaRPr lang="en-US" altLang="en-US" sz="1000" kern="0" dirty="0">
              <a:ln w="0"/>
              <a:solidFill>
                <a:srgbClr val="1D8900"/>
              </a:solidFill>
              <a:latin typeface="+mn-ea"/>
            </a:endParaRPr>
          </a:p>
          <a:p>
            <a:pPr defTabSz="685800" latinLnBrk="0">
              <a:defRPr/>
            </a:pPr>
            <a:endParaRPr lang="en-US" sz="1000" kern="0" dirty="0">
              <a:ln w="0"/>
              <a:solidFill>
                <a:srgbClr val="1D8900"/>
              </a:solidFill>
              <a:latin typeface="+mn-ea"/>
            </a:endParaRPr>
          </a:p>
        </p:txBody>
      </p:sp>
      <p:pic>
        <p:nvPicPr>
          <p:cNvPr id="189" name="Graphic 23">
            <a:extLst>
              <a:ext uri="{FF2B5EF4-FFF2-40B4-BE49-F238E27FC236}">
                <a16:creationId xmlns:a16="http://schemas.microsoft.com/office/drawing/2014/main" id="{D9E8327C-A947-0E11-9D63-7AC67D4C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725" y="3996278"/>
            <a:ext cx="487483" cy="48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17">
            <a:extLst>
              <a:ext uri="{FF2B5EF4-FFF2-40B4-BE49-F238E27FC236}">
                <a16:creationId xmlns:a16="http://schemas.microsoft.com/office/drawing/2014/main" id="{5D284F1F-A43D-F7F3-3B2E-FC586B35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6704821" y="2565382"/>
            <a:ext cx="506933" cy="50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Box 9">
            <a:extLst>
              <a:ext uri="{FF2B5EF4-FFF2-40B4-BE49-F238E27FC236}">
                <a16:creationId xmlns:a16="http://schemas.microsoft.com/office/drawing/2014/main" id="{C9992C45-AE5D-5F98-8631-EAFCF656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396" y="3080827"/>
            <a:ext cx="1234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194" name="Graphic 6">
            <a:extLst>
              <a:ext uri="{FF2B5EF4-FFF2-40B4-BE49-F238E27FC236}">
                <a16:creationId xmlns:a16="http://schemas.microsoft.com/office/drawing/2014/main" id="{4F1FE191-BFA6-5849-1A0B-F36155AF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853614" y="2259430"/>
            <a:ext cx="350303" cy="35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Rectangle 28">
            <a:extLst>
              <a:ext uri="{FF2B5EF4-FFF2-40B4-BE49-F238E27FC236}">
                <a16:creationId xmlns:a16="http://schemas.microsoft.com/office/drawing/2014/main" id="{728CCA3A-F00D-E36B-75A5-F2EACB23B3BD}"/>
              </a:ext>
            </a:extLst>
          </p:cNvPr>
          <p:cNvSpPr/>
          <p:nvPr/>
        </p:nvSpPr>
        <p:spPr>
          <a:xfrm>
            <a:off x="2957239" y="4648565"/>
            <a:ext cx="2172546" cy="11903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1620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endParaRPr lang="en-US" sz="1000" kern="0">
              <a:solidFill>
                <a:srgbClr val="007CBC"/>
              </a:solidFill>
              <a:latin typeface="+mn-ea"/>
            </a:endParaRPr>
          </a:p>
        </p:txBody>
      </p:sp>
      <p:sp>
        <p:nvSpPr>
          <p:cNvPr id="136" name="Rectangle 36">
            <a:extLst>
              <a:ext uri="{FF2B5EF4-FFF2-40B4-BE49-F238E27FC236}">
                <a16:creationId xmlns:a16="http://schemas.microsoft.com/office/drawing/2014/main" id="{876B1509-DC1A-FBD7-4568-36DC8F8C3BE0}"/>
              </a:ext>
            </a:extLst>
          </p:cNvPr>
          <p:cNvSpPr/>
          <p:nvPr/>
        </p:nvSpPr>
        <p:spPr>
          <a:xfrm>
            <a:off x="2900677" y="4597945"/>
            <a:ext cx="2312492" cy="125918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latinLnBrk="0">
              <a:defRPr/>
            </a:pPr>
            <a:endParaRPr lang="en-US" sz="800" kern="0" dirty="0">
              <a:solidFill>
                <a:srgbClr val="007CBC"/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57F2DC0-CF06-5670-28DF-1EFDD43B8BF2}"/>
              </a:ext>
            </a:extLst>
          </p:cNvPr>
          <p:cNvSpPr/>
          <p:nvPr/>
        </p:nvSpPr>
        <p:spPr>
          <a:xfrm>
            <a:off x="3507732" y="4648565"/>
            <a:ext cx="933828" cy="23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>
                <a:solidFill>
                  <a:srgbClr val="1D9AD6"/>
                </a:solidFill>
                <a:latin typeface="+mn-ea"/>
              </a:rPr>
              <a:t>Pri</a:t>
            </a:r>
            <a:r>
              <a:rPr lang="en-US" altLang="ko-KR" sz="1000" dirty="0">
                <a:solidFill>
                  <a:srgbClr val="1D9AD6"/>
                </a:solidFill>
                <a:latin typeface="+mn-ea"/>
              </a:rPr>
              <a:t> Subnet A</a:t>
            </a:r>
          </a:p>
        </p:txBody>
      </p:sp>
      <p:pic>
        <p:nvPicPr>
          <p:cNvPr id="200" name="Graphic 37">
            <a:extLst>
              <a:ext uri="{FF2B5EF4-FFF2-40B4-BE49-F238E27FC236}">
                <a16:creationId xmlns:a16="http://schemas.microsoft.com/office/drawing/2014/main" id="{5B8AD4E5-AB7E-0A9B-D8E7-8190D1A0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16" y="5118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Rectangle 25">
            <a:extLst>
              <a:ext uri="{FF2B5EF4-FFF2-40B4-BE49-F238E27FC236}">
                <a16:creationId xmlns:a16="http://schemas.microsoft.com/office/drawing/2014/main" id="{E9C8FF35-F9DD-5EFF-AEF7-45503F1A7221}"/>
              </a:ext>
            </a:extLst>
          </p:cNvPr>
          <p:cNvSpPr/>
          <p:nvPr/>
        </p:nvSpPr>
        <p:spPr>
          <a:xfrm>
            <a:off x="2535908" y="2088291"/>
            <a:ext cx="3518066" cy="1556775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800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altLang="ko-KR" sz="1000" kern="0" dirty="0">
                <a:ln w="0"/>
                <a:solidFill>
                  <a:srgbClr val="1D8900"/>
                </a:solidFill>
                <a:latin typeface="+mn-ea"/>
              </a:rPr>
              <a:t>      AWS Lambda’s </a:t>
            </a:r>
            <a:r>
              <a:rPr lang="en-US" sz="1000" kern="0" dirty="0">
                <a:ln w="0"/>
                <a:solidFill>
                  <a:srgbClr val="1D8900"/>
                </a:solidFill>
                <a:latin typeface="+mn-ea"/>
              </a:rPr>
              <a:t>VPC</a:t>
            </a:r>
            <a:endParaRPr lang="en-US" altLang="en-US" sz="1000" kern="0" dirty="0">
              <a:ln w="0"/>
              <a:solidFill>
                <a:srgbClr val="1D8900"/>
              </a:solidFill>
              <a:latin typeface="+mn-ea"/>
            </a:endParaRPr>
          </a:p>
          <a:p>
            <a:pPr defTabSz="685800" latinLnBrk="0">
              <a:defRPr/>
            </a:pPr>
            <a:endParaRPr lang="en-US" sz="1000" kern="0" dirty="0">
              <a:ln w="0"/>
              <a:solidFill>
                <a:srgbClr val="1D8900"/>
              </a:solidFill>
              <a:latin typeface="+mn-ea"/>
            </a:endParaRPr>
          </a:p>
        </p:txBody>
      </p:sp>
      <p:pic>
        <p:nvPicPr>
          <p:cNvPr id="205" name="Graphic 38">
            <a:extLst>
              <a:ext uri="{FF2B5EF4-FFF2-40B4-BE49-F238E27FC236}">
                <a16:creationId xmlns:a16="http://schemas.microsoft.com/office/drawing/2014/main" id="{5CAE438C-6F84-0BEF-6C28-06246836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69" y="2081494"/>
            <a:ext cx="271409" cy="2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12">
            <a:extLst>
              <a:ext uri="{FF2B5EF4-FFF2-40B4-BE49-F238E27FC236}">
                <a16:creationId xmlns:a16="http://schemas.microsoft.com/office/drawing/2014/main" id="{C50FF034-5DFE-CD63-9FD0-737B969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84" y="2569026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4">
            <a:extLst>
              <a:ext uri="{FF2B5EF4-FFF2-40B4-BE49-F238E27FC236}">
                <a16:creationId xmlns:a16="http://schemas.microsoft.com/office/drawing/2014/main" id="{43D5FACA-0E4D-C09E-12D0-0C187C2158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9628" y="1685047"/>
            <a:ext cx="260899" cy="260899"/>
          </a:xfrm>
          <a:prstGeom prst="rect">
            <a:avLst/>
          </a:prstGeom>
        </p:spPr>
      </p:pic>
      <p:sp>
        <p:nvSpPr>
          <p:cNvPr id="208" name="Rectangle 47">
            <a:extLst>
              <a:ext uri="{FF2B5EF4-FFF2-40B4-BE49-F238E27FC236}">
                <a16:creationId xmlns:a16="http://schemas.microsoft.com/office/drawing/2014/main" id="{2D532151-1617-EF8E-ECF1-CC075BC8EA9B}"/>
              </a:ext>
            </a:extLst>
          </p:cNvPr>
          <p:cNvSpPr/>
          <p:nvPr/>
        </p:nvSpPr>
        <p:spPr>
          <a:xfrm>
            <a:off x="1605430" y="1671898"/>
            <a:ext cx="7380112" cy="452714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angle 47">
            <a:extLst>
              <a:ext uri="{FF2B5EF4-FFF2-40B4-BE49-F238E27FC236}">
                <a16:creationId xmlns:a16="http://schemas.microsoft.com/office/drawing/2014/main" id="{4B164F5A-11C0-B470-2CBC-1BAD01F64D46}"/>
              </a:ext>
            </a:extLst>
          </p:cNvPr>
          <p:cNvSpPr/>
          <p:nvPr/>
        </p:nvSpPr>
        <p:spPr>
          <a:xfrm>
            <a:off x="1960138" y="1657592"/>
            <a:ext cx="1348784" cy="2252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anchor="ctr" anchorCtr="0"/>
          <a:lstStyle/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Account</a:t>
            </a:r>
          </a:p>
        </p:txBody>
      </p:sp>
      <p:pic>
        <p:nvPicPr>
          <p:cNvPr id="213" name="Graphic 4">
            <a:extLst>
              <a:ext uri="{FF2B5EF4-FFF2-40B4-BE49-F238E27FC236}">
                <a16:creationId xmlns:a16="http://schemas.microsoft.com/office/drawing/2014/main" id="{1B09A58E-06AF-6714-1712-E736FFDFF5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997" y="1691961"/>
            <a:ext cx="260899" cy="260899"/>
          </a:xfrm>
          <a:prstGeom prst="rect">
            <a:avLst/>
          </a:prstGeom>
        </p:spPr>
      </p:pic>
      <p:sp>
        <p:nvSpPr>
          <p:cNvPr id="214" name="Rectangle 47">
            <a:extLst>
              <a:ext uri="{FF2B5EF4-FFF2-40B4-BE49-F238E27FC236}">
                <a16:creationId xmlns:a16="http://schemas.microsoft.com/office/drawing/2014/main" id="{031102B4-E603-0A81-09E4-3066D799F2B7}"/>
              </a:ext>
            </a:extLst>
          </p:cNvPr>
          <p:cNvSpPr/>
          <p:nvPr/>
        </p:nvSpPr>
        <p:spPr>
          <a:xfrm>
            <a:off x="339614" y="1693811"/>
            <a:ext cx="1127152" cy="10725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 47">
            <a:extLst>
              <a:ext uri="{FF2B5EF4-FFF2-40B4-BE49-F238E27FC236}">
                <a16:creationId xmlns:a16="http://schemas.microsoft.com/office/drawing/2014/main" id="{891B1D87-84AD-5BD0-A538-F734EE140B4B}"/>
              </a:ext>
            </a:extLst>
          </p:cNvPr>
          <p:cNvSpPr/>
          <p:nvPr/>
        </p:nvSpPr>
        <p:spPr>
          <a:xfrm>
            <a:off x="700268" y="1762206"/>
            <a:ext cx="651918" cy="2252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anchor="ctr" anchorCtr="0"/>
          <a:lstStyle/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Datadog </a:t>
            </a:r>
          </a:p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C723B1F1-86BA-2CB3-2952-F01C513C67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983" y="2036990"/>
            <a:ext cx="559972" cy="615108"/>
          </a:xfrm>
          <a:prstGeom prst="rect">
            <a:avLst/>
          </a:prstGeom>
        </p:spPr>
      </p:pic>
      <p:sp>
        <p:nvSpPr>
          <p:cNvPr id="217" name="TextBox 12">
            <a:extLst>
              <a:ext uri="{FF2B5EF4-FFF2-40B4-BE49-F238E27FC236}">
                <a16:creationId xmlns:a16="http://schemas.microsoft.com/office/drawing/2014/main" id="{1ED44B46-8693-AB3A-6025-2035AEC2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667" y="3204458"/>
            <a:ext cx="12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218" name="Graphic 12">
            <a:extLst>
              <a:ext uri="{FF2B5EF4-FFF2-40B4-BE49-F238E27FC236}">
                <a16:creationId xmlns:a16="http://schemas.microsoft.com/office/drawing/2014/main" id="{DFD5D9B7-D8FB-95F8-F302-35EDB44F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87" y="2569026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Box 12">
            <a:extLst>
              <a:ext uri="{FF2B5EF4-FFF2-40B4-BE49-F238E27FC236}">
                <a16:creationId xmlns:a16="http://schemas.microsoft.com/office/drawing/2014/main" id="{CBE5D17B-4000-4DCC-11D6-B0245C1C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929" y="3163554"/>
            <a:ext cx="855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Generator</a:t>
            </a:r>
          </a:p>
        </p:txBody>
      </p:sp>
      <p:pic>
        <p:nvPicPr>
          <p:cNvPr id="231" name="Graphic 38">
            <a:extLst>
              <a:ext uri="{FF2B5EF4-FFF2-40B4-BE49-F238E27FC236}">
                <a16:creationId xmlns:a16="http://schemas.microsoft.com/office/drawing/2014/main" id="{8B17D408-6DD3-66B4-B091-8A0B27CF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54" y="3916198"/>
            <a:ext cx="271409" cy="2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38">
            <a:extLst>
              <a:ext uri="{FF2B5EF4-FFF2-40B4-BE49-F238E27FC236}">
                <a16:creationId xmlns:a16="http://schemas.microsoft.com/office/drawing/2014/main" id="{2E276239-384B-F5A5-4818-63DB13FC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67" y="2072901"/>
            <a:ext cx="271409" cy="2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1">
            <a:extLst>
              <a:ext uri="{FF2B5EF4-FFF2-40B4-BE49-F238E27FC236}">
                <a16:creationId xmlns:a16="http://schemas.microsoft.com/office/drawing/2014/main" id="{C3613B1B-0D24-109F-36D0-EF34DC18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61" y="4626470"/>
            <a:ext cx="259300" cy="2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raphic 37">
            <a:extLst>
              <a:ext uri="{FF2B5EF4-FFF2-40B4-BE49-F238E27FC236}">
                <a16:creationId xmlns:a16="http://schemas.microsoft.com/office/drawing/2014/main" id="{3A9847AE-8918-7F39-0B02-7AA4257C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45" y="5118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Graphic 37">
            <a:extLst>
              <a:ext uri="{FF2B5EF4-FFF2-40B4-BE49-F238E27FC236}">
                <a16:creationId xmlns:a16="http://schemas.microsoft.com/office/drawing/2014/main" id="{8A7B7BB2-138B-3B38-5849-34602C21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3" y="5117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Graphic 6">
            <a:extLst>
              <a:ext uri="{FF2B5EF4-FFF2-40B4-BE49-F238E27FC236}">
                <a16:creationId xmlns:a16="http://schemas.microsoft.com/office/drawing/2014/main" id="{7289BA6F-E54F-1876-6A93-07C4335D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859765" y="2640461"/>
            <a:ext cx="350303" cy="35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6">
            <a:extLst>
              <a:ext uri="{FF2B5EF4-FFF2-40B4-BE49-F238E27FC236}">
                <a16:creationId xmlns:a16="http://schemas.microsoft.com/office/drawing/2014/main" id="{6A04D51D-305B-FF84-E5BD-F6A9BF7C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858735" y="3049094"/>
            <a:ext cx="350303" cy="35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12">
            <a:extLst>
              <a:ext uri="{FF2B5EF4-FFF2-40B4-BE49-F238E27FC236}">
                <a16:creationId xmlns:a16="http://schemas.microsoft.com/office/drawing/2014/main" id="{C487A258-8E99-18D7-EF5F-DD4BB56A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84" y="2576816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TextBox 12">
            <a:extLst>
              <a:ext uri="{FF2B5EF4-FFF2-40B4-BE49-F238E27FC236}">
                <a16:creationId xmlns:a16="http://schemas.microsoft.com/office/drawing/2014/main" id="{56A1B02E-F838-D302-BB00-9541B558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486" y="3186081"/>
            <a:ext cx="855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Result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</a:t>
            </a:r>
          </a:p>
        </p:txBody>
      </p:sp>
      <p:cxnSp>
        <p:nvCxnSpPr>
          <p:cNvPr id="242" name="Elbow Connector 11">
            <a:extLst>
              <a:ext uri="{FF2B5EF4-FFF2-40B4-BE49-F238E27FC236}">
                <a16:creationId xmlns:a16="http://schemas.microsoft.com/office/drawing/2014/main" id="{4A34B811-D869-42F7-4E2D-58E1E0BC4856}"/>
              </a:ext>
            </a:extLst>
          </p:cNvPr>
          <p:cNvCxnSpPr>
            <a:cxnSpLocks/>
            <a:stCxn id="194" idx="3"/>
            <a:endCxn id="240" idx="0"/>
          </p:cNvCxnSpPr>
          <p:nvPr/>
        </p:nvCxnSpPr>
        <p:spPr>
          <a:xfrm flipH="1">
            <a:off x="5460057" y="2434582"/>
            <a:ext cx="2743860" cy="142234"/>
          </a:xfrm>
          <a:prstGeom prst="bentConnector4">
            <a:avLst>
              <a:gd name="adj1" fmla="val -8331"/>
              <a:gd name="adj2" fmla="val -283865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8">
            <a:extLst>
              <a:ext uri="{FF2B5EF4-FFF2-40B4-BE49-F238E27FC236}">
                <a16:creationId xmlns:a16="http://schemas.microsoft.com/office/drawing/2014/main" id="{ECE9D55A-1DE4-3475-1A75-50CF765A8FAE}"/>
              </a:ext>
            </a:extLst>
          </p:cNvPr>
          <p:cNvSpPr/>
          <p:nvPr/>
        </p:nvSpPr>
        <p:spPr>
          <a:xfrm>
            <a:off x="5590041" y="4619981"/>
            <a:ext cx="2172546" cy="11903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1620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endParaRPr lang="en-US" sz="1000" kern="0">
              <a:solidFill>
                <a:srgbClr val="007CBC"/>
              </a:solidFill>
              <a:latin typeface="+mn-ea"/>
            </a:endParaRPr>
          </a:p>
        </p:txBody>
      </p:sp>
      <p:sp>
        <p:nvSpPr>
          <p:cNvPr id="247" name="Rectangle 36">
            <a:extLst>
              <a:ext uri="{FF2B5EF4-FFF2-40B4-BE49-F238E27FC236}">
                <a16:creationId xmlns:a16="http://schemas.microsoft.com/office/drawing/2014/main" id="{5F7D4549-AAD5-2262-B613-DC6C0EA90514}"/>
              </a:ext>
            </a:extLst>
          </p:cNvPr>
          <p:cNvSpPr/>
          <p:nvPr/>
        </p:nvSpPr>
        <p:spPr>
          <a:xfrm>
            <a:off x="5450095" y="4585562"/>
            <a:ext cx="2312492" cy="125918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latinLnBrk="0">
              <a:defRPr/>
            </a:pPr>
            <a:endParaRPr lang="en-US" sz="800" kern="0" dirty="0">
              <a:solidFill>
                <a:srgbClr val="007CBC"/>
              </a:solidFill>
              <a:latin typeface="+mn-ea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47336C5-1F18-9C56-0ADD-529F38413553}"/>
              </a:ext>
            </a:extLst>
          </p:cNvPr>
          <p:cNvSpPr/>
          <p:nvPr/>
        </p:nvSpPr>
        <p:spPr>
          <a:xfrm>
            <a:off x="6057150" y="4636182"/>
            <a:ext cx="933828" cy="23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>
                <a:solidFill>
                  <a:srgbClr val="1D9AD6"/>
                </a:solidFill>
                <a:latin typeface="+mn-ea"/>
              </a:rPr>
              <a:t>Pri</a:t>
            </a:r>
            <a:r>
              <a:rPr lang="en-US" altLang="ko-KR" sz="1000" dirty="0">
                <a:solidFill>
                  <a:srgbClr val="1D9AD6"/>
                </a:solidFill>
                <a:latin typeface="+mn-ea"/>
              </a:rPr>
              <a:t> Subnet B</a:t>
            </a:r>
          </a:p>
        </p:txBody>
      </p:sp>
      <p:pic>
        <p:nvPicPr>
          <p:cNvPr id="249" name="Graphic 37">
            <a:extLst>
              <a:ext uri="{FF2B5EF4-FFF2-40B4-BE49-F238E27FC236}">
                <a16:creationId xmlns:a16="http://schemas.microsoft.com/office/drawing/2014/main" id="{20F04E95-8230-A8A1-6CEC-DF52EF6A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34" y="5106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21">
            <a:extLst>
              <a:ext uri="{FF2B5EF4-FFF2-40B4-BE49-F238E27FC236}">
                <a16:creationId xmlns:a16="http://schemas.microsoft.com/office/drawing/2014/main" id="{98DAC0BD-B2B2-0681-BAA4-D306351C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79" y="4614087"/>
            <a:ext cx="259300" cy="2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Graphic 37">
            <a:extLst>
              <a:ext uri="{FF2B5EF4-FFF2-40B4-BE49-F238E27FC236}">
                <a16:creationId xmlns:a16="http://schemas.microsoft.com/office/drawing/2014/main" id="{1235628B-6815-EB7C-20FB-E032D6EC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63" y="5105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37">
            <a:extLst>
              <a:ext uri="{FF2B5EF4-FFF2-40B4-BE49-F238E27FC236}">
                <a16:creationId xmlns:a16="http://schemas.microsoft.com/office/drawing/2014/main" id="{457B4D10-334A-D20B-0CF3-756436DF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381" y="5104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TextBox 9">
            <a:extLst>
              <a:ext uri="{FF2B5EF4-FFF2-40B4-BE49-F238E27FC236}">
                <a16:creationId xmlns:a16="http://schemas.microsoft.com/office/drawing/2014/main" id="{F4A0BDFA-D70D-7BEE-430D-4668D0C2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43" y="5556562"/>
            <a:ext cx="1201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- Lambda</a:t>
            </a:r>
          </a:p>
        </p:txBody>
      </p:sp>
      <p:sp>
        <p:nvSpPr>
          <p:cNvPr id="254" name="TextBox 9">
            <a:extLst>
              <a:ext uri="{FF2B5EF4-FFF2-40B4-BE49-F238E27FC236}">
                <a16:creationId xmlns:a16="http://schemas.microsoft.com/office/drawing/2014/main" id="{323DC138-A577-7AF5-223E-46D78FC3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698" y="5581331"/>
            <a:ext cx="9925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- APIGW</a:t>
            </a:r>
          </a:p>
        </p:txBody>
      </p:sp>
      <p:sp>
        <p:nvSpPr>
          <p:cNvPr id="256" name="TextBox 9">
            <a:extLst>
              <a:ext uri="{FF2B5EF4-FFF2-40B4-BE49-F238E27FC236}">
                <a16:creationId xmlns:a16="http://schemas.microsoft.com/office/drawing/2014/main" id="{BC49CAA3-B8A4-A7C9-012A-7C83667F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727" y="5546088"/>
            <a:ext cx="1201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- Lambda</a:t>
            </a:r>
          </a:p>
        </p:txBody>
      </p:sp>
      <p:sp>
        <p:nvSpPr>
          <p:cNvPr id="257" name="TextBox 9">
            <a:extLst>
              <a:ext uri="{FF2B5EF4-FFF2-40B4-BE49-F238E27FC236}">
                <a16:creationId xmlns:a16="http://schemas.microsoft.com/office/drawing/2014/main" id="{11F381DE-D2C2-7E84-0239-35A83D2A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82" y="5570857"/>
            <a:ext cx="9925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- APIGW</a:t>
            </a: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01FEC409-385C-11E6-65C3-4E58D61608D1}"/>
              </a:ext>
            </a:extLst>
          </p:cNvPr>
          <p:cNvGrpSpPr/>
          <p:nvPr/>
        </p:nvGrpSpPr>
        <p:grpSpPr>
          <a:xfrm>
            <a:off x="4080766" y="3093572"/>
            <a:ext cx="2549416" cy="2024703"/>
            <a:chOff x="3751582" y="3093572"/>
            <a:chExt cx="2549416" cy="2024703"/>
          </a:xfrm>
        </p:grpSpPr>
        <p:cxnSp>
          <p:nvCxnSpPr>
            <p:cNvPr id="258" name="Elbow Connector 11">
              <a:extLst>
                <a:ext uri="{FF2B5EF4-FFF2-40B4-BE49-F238E27FC236}">
                  <a16:creationId xmlns:a16="http://schemas.microsoft.com/office/drawing/2014/main" id="{E1A0E971-25F9-7C54-5F19-745DDCEA65AC}"/>
                </a:ext>
              </a:extLst>
            </p:cNvPr>
            <p:cNvCxnSpPr>
              <a:cxnSpLocks/>
              <a:stCxn id="218" idx="2"/>
              <a:endCxn id="235" idx="0"/>
            </p:cNvCxnSpPr>
            <p:nvPr/>
          </p:nvCxnSpPr>
          <p:spPr>
            <a:xfrm rot="5400000">
              <a:off x="2876638" y="3968516"/>
              <a:ext cx="2024703" cy="274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11">
              <a:extLst>
                <a:ext uri="{FF2B5EF4-FFF2-40B4-BE49-F238E27FC236}">
                  <a16:creationId xmlns:a16="http://schemas.microsoft.com/office/drawing/2014/main" id="{BF1867D8-731B-1037-C64B-818A5D39519F}"/>
                </a:ext>
              </a:extLst>
            </p:cNvPr>
            <p:cNvCxnSpPr>
              <a:cxnSpLocks/>
              <a:stCxn id="218" idx="2"/>
              <a:endCxn id="251" idx="0"/>
            </p:cNvCxnSpPr>
            <p:nvPr/>
          </p:nvCxnSpPr>
          <p:spPr>
            <a:xfrm rot="16200000" flipH="1">
              <a:off x="4157537" y="2962430"/>
              <a:ext cx="2012320" cy="2274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D19E11F8-5B38-8B02-1346-A8022E30663D}"/>
              </a:ext>
            </a:extLst>
          </p:cNvPr>
          <p:cNvGrpSpPr/>
          <p:nvPr/>
        </p:nvGrpSpPr>
        <p:grpSpPr>
          <a:xfrm>
            <a:off x="3069076" y="3093571"/>
            <a:ext cx="2864478" cy="2025337"/>
            <a:chOff x="2739892" y="3093571"/>
            <a:chExt cx="2864478" cy="2025337"/>
          </a:xfrm>
        </p:grpSpPr>
        <p:cxnSp>
          <p:nvCxnSpPr>
            <p:cNvPr id="268" name="Elbow Connector 11">
              <a:extLst>
                <a:ext uri="{FF2B5EF4-FFF2-40B4-BE49-F238E27FC236}">
                  <a16:creationId xmlns:a16="http://schemas.microsoft.com/office/drawing/2014/main" id="{6A75200F-D6E4-8F6E-AA8F-D4E6687EABC9}"/>
                </a:ext>
              </a:extLst>
            </p:cNvPr>
            <p:cNvCxnSpPr>
              <a:cxnSpLocks/>
              <a:stCxn id="206" idx="2"/>
              <a:endCxn id="249" idx="0"/>
            </p:cNvCxnSpPr>
            <p:nvPr/>
          </p:nvCxnSpPr>
          <p:spPr>
            <a:xfrm rot="16200000" flipH="1">
              <a:off x="3165655" y="2667809"/>
              <a:ext cx="2012953" cy="2864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11">
              <a:extLst>
                <a:ext uri="{FF2B5EF4-FFF2-40B4-BE49-F238E27FC236}">
                  <a16:creationId xmlns:a16="http://schemas.microsoft.com/office/drawing/2014/main" id="{6B1890E4-E05E-A354-D139-DE08849C5FC3}"/>
                </a:ext>
              </a:extLst>
            </p:cNvPr>
            <p:cNvCxnSpPr>
              <a:cxnSpLocks/>
              <a:stCxn id="206" idx="2"/>
              <a:endCxn id="200" idx="0"/>
            </p:cNvCxnSpPr>
            <p:nvPr/>
          </p:nvCxnSpPr>
          <p:spPr>
            <a:xfrm rot="16200000" flipH="1">
              <a:off x="1884754" y="3948710"/>
              <a:ext cx="2025336" cy="315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8" name="Graphic 8">
            <a:extLst>
              <a:ext uri="{FF2B5EF4-FFF2-40B4-BE49-F238E27FC236}">
                <a16:creationId xmlns:a16="http://schemas.microsoft.com/office/drawing/2014/main" id="{22E68A0B-CB2F-8E94-98D7-294A30A1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15" y="4955429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9" name="Elbow Connector 11">
            <a:extLst>
              <a:ext uri="{FF2B5EF4-FFF2-40B4-BE49-F238E27FC236}">
                <a16:creationId xmlns:a16="http://schemas.microsoft.com/office/drawing/2014/main" id="{489DE8E7-8E1B-4AA5-D2C6-FB3D0D6C1F71}"/>
              </a:ext>
            </a:extLst>
          </p:cNvPr>
          <p:cNvCxnSpPr>
            <a:cxnSpLocks/>
            <a:stCxn id="182" idx="2"/>
            <a:endCxn id="252" idx="0"/>
          </p:cNvCxnSpPr>
          <p:nvPr/>
        </p:nvCxnSpPr>
        <p:spPr>
          <a:xfrm rot="5400000">
            <a:off x="6961736" y="4782857"/>
            <a:ext cx="636068" cy="757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11">
            <a:extLst>
              <a:ext uri="{FF2B5EF4-FFF2-40B4-BE49-F238E27FC236}">
                <a16:creationId xmlns:a16="http://schemas.microsoft.com/office/drawing/2014/main" id="{3C1FE114-5AE7-2AFD-5D73-399EF7C8523C}"/>
              </a:ext>
            </a:extLst>
          </p:cNvPr>
          <p:cNvCxnSpPr>
            <a:cxnSpLocks/>
            <a:stCxn id="182" idx="2"/>
            <a:endCxn id="236" idx="0"/>
          </p:cNvCxnSpPr>
          <p:nvPr/>
        </p:nvCxnSpPr>
        <p:spPr>
          <a:xfrm rot="5400000">
            <a:off x="5680836" y="3514339"/>
            <a:ext cx="648451" cy="25569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7">
            <a:extLst>
              <a:ext uri="{FF2B5EF4-FFF2-40B4-BE49-F238E27FC236}">
                <a16:creationId xmlns:a16="http://schemas.microsoft.com/office/drawing/2014/main" id="{D2C45844-4568-980C-43D4-F8111D3BCE57}"/>
              </a:ext>
            </a:extLst>
          </p:cNvPr>
          <p:cNvCxnSpPr>
            <a:cxnSpLocks/>
            <a:stCxn id="182" idx="3"/>
            <a:endCxn id="189" idx="1"/>
          </p:cNvCxnSpPr>
          <p:nvPr/>
        </p:nvCxnSpPr>
        <p:spPr bwMode="auto">
          <a:xfrm>
            <a:off x="7512159" y="4240012"/>
            <a:ext cx="387566" cy="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11">
            <a:extLst>
              <a:ext uri="{FF2B5EF4-FFF2-40B4-BE49-F238E27FC236}">
                <a16:creationId xmlns:a16="http://schemas.microsoft.com/office/drawing/2014/main" id="{19FFEA6E-AF24-F0FF-0CCD-A7442650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496" y="4611019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291" name="TextBox 11">
            <a:extLst>
              <a:ext uri="{FF2B5EF4-FFF2-40B4-BE49-F238E27FC236}">
                <a16:creationId xmlns:a16="http://schemas.microsoft.com/office/drawing/2014/main" id="{EE39BD0A-28CE-7841-C9A7-55D85EF6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639" y="5445334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92" name="Elbow Connector 11">
            <a:extLst>
              <a:ext uri="{FF2B5EF4-FFF2-40B4-BE49-F238E27FC236}">
                <a16:creationId xmlns:a16="http://schemas.microsoft.com/office/drawing/2014/main" id="{F6DE2823-72CF-EFC3-CB4A-983FC2B9AC03}"/>
              </a:ext>
            </a:extLst>
          </p:cNvPr>
          <p:cNvCxnSpPr>
            <a:cxnSpLocks/>
            <a:stCxn id="189" idx="3"/>
            <a:endCxn id="191" idx="1"/>
          </p:cNvCxnSpPr>
          <p:nvPr/>
        </p:nvCxnSpPr>
        <p:spPr>
          <a:xfrm flipH="1" flipV="1">
            <a:off x="6704821" y="2818849"/>
            <a:ext cx="1682387" cy="1421171"/>
          </a:xfrm>
          <a:prstGeom prst="bentConnector5">
            <a:avLst>
              <a:gd name="adj1" fmla="val -13588"/>
              <a:gd name="adj2" fmla="val 49658"/>
              <a:gd name="adj3" fmla="val 113588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5">
            <a:extLst>
              <a:ext uri="{FF2B5EF4-FFF2-40B4-BE49-F238E27FC236}">
                <a16:creationId xmlns:a16="http://schemas.microsoft.com/office/drawing/2014/main" id="{E371586E-B752-59F5-A844-2CF5B77B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744" y="4445411"/>
            <a:ext cx="886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6" name="Elbow Connector 11">
            <a:extLst>
              <a:ext uri="{FF2B5EF4-FFF2-40B4-BE49-F238E27FC236}">
                <a16:creationId xmlns:a16="http://schemas.microsoft.com/office/drawing/2014/main" id="{1847D9AF-4E4F-2519-7CEA-0AACE8CBB4D0}"/>
              </a:ext>
            </a:extLst>
          </p:cNvPr>
          <p:cNvCxnSpPr>
            <a:cxnSpLocks/>
            <a:stCxn id="191" idx="3"/>
            <a:endCxn id="194" idx="1"/>
          </p:cNvCxnSpPr>
          <p:nvPr/>
        </p:nvCxnSpPr>
        <p:spPr>
          <a:xfrm flipV="1">
            <a:off x="7211754" y="2434582"/>
            <a:ext cx="641860" cy="38426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1">
            <a:extLst>
              <a:ext uri="{FF2B5EF4-FFF2-40B4-BE49-F238E27FC236}">
                <a16:creationId xmlns:a16="http://schemas.microsoft.com/office/drawing/2014/main" id="{B3B76EA1-816F-7E49-43F9-8F318348FAF5}"/>
              </a:ext>
            </a:extLst>
          </p:cNvPr>
          <p:cNvCxnSpPr>
            <a:cxnSpLocks/>
            <a:stCxn id="191" idx="3"/>
            <a:endCxn id="238" idx="1"/>
          </p:cNvCxnSpPr>
          <p:nvPr/>
        </p:nvCxnSpPr>
        <p:spPr>
          <a:xfrm flipV="1">
            <a:off x="7211754" y="2815613"/>
            <a:ext cx="648011" cy="32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11">
            <a:extLst>
              <a:ext uri="{FF2B5EF4-FFF2-40B4-BE49-F238E27FC236}">
                <a16:creationId xmlns:a16="http://schemas.microsoft.com/office/drawing/2014/main" id="{06C76CB1-2714-F4F3-C861-363A724BFA90}"/>
              </a:ext>
            </a:extLst>
          </p:cNvPr>
          <p:cNvCxnSpPr>
            <a:cxnSpLocks/>
            <a:stCxn id="191" idx="3"/>
            <a:endCxn id="239" idx="1"/>
          </p:cNvCxnSpPr>
          <p:nvPr/>
        </p:nvCxnSpPr>
        <p:spPr>
          <a:xfrm>
            <a:off x="7211754" y="2818849"/>
            <a:ext cx="646981" cy="40539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4">
            <a:extLst>
              <a:ext uri="{FF2B5EF4-FFF2-40B4-BE49-F238E27FC236}">
                <a16:creationId xmlns:a16="http://schemas.microsoft.com/office/drawing/2014/main" id="{3B3285FB-AA84-83D9-728D-E1F19D0F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27" y="36385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" name="TextBox 11">
            <a:extLst>
              <a:ext uri="{FF2B5EF4-FFF2-40B4-BE49-F238E27FC236}">
                <a16:creationId xmlns:a16="http://schemas.microsoft.com/office/drawing/2014/main" id="{78304C2F-9AEC-95AA-E787-B5A8E2FD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32" y="3720762"/>
            <a:ext cx="472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cxnSp>
        <p:nvCxnSpPr>
          <p:cNvPr id="311" name="Elbow Connector 11">
            <a:extLst>
              <a:ext uri="{FF2B5EF4-FFF2-40B4-BE49-F238E27FC236}">
                <a16:creationId xmlns:a16="http://schemas.microsoft.com/office/drawing/2014/main" id="{6391E359-E899-8E19-B0EC-60F3FDEE4395}"/>
              </a:ext>
            </a:extLst>
          </p:cNvPr>
          <p:cNvCxnSpPr>
            <a:cxnSpLocks/>
            <a:stCxn id="206" idx="3"/>
            <a:endCxn id="216" idx="3"/>
          </p:cNvCxnSpPr>
          <p:nvPr/>
        </p:nvCxnSpPr>
        <p:spPr>
          <a:xfrm flipH="1" flipV="1">
            <a:off x="1146955" y="2344544"/>
            <a:ext cx="2138675" cy="486755"/>
          </a:xfrm>
          <a:prstGeom prst="bentConnector3">
            <a:avLst>
              <a:gd name="adj1" fmla="val -10689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E2786-0389-1803-A010-652F71A2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구성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313F5-CA63-D9D8-06FD-339784CF8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점검 결과 </a:t>
            </a:r>
            <a:r>
              <a:rPr lang="en-US" altLang="ko-KR" dirty="0"/>
              <a:t>Report 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파일 생성 후 </a:t>
            </a:r>
            <a:r>
              <a:rPr lang="en-US" altLang="ko-KR" dirty="0"/>
              <a:t>S3 </a:t>
            </a:r>
            <a:r>
              <a:rPr lang="en-US" altLang="ko-KR" dirty="0" err="1"/>
              <a:t>Presigned</a:t>
            </a:r>
            <a:r>
              <a:rPr lang="en-US" altLang="ko-KR" dirty="0"/>
              <a:t> URL </a:t>
            </a:r>
            <a:r>
              <a:rPr lang="ko-KR" altLang="en-US" dirty="0"/>
              <a:t>제공방식으로 변경함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사전에 </a:t>
            </a:r>
            <a:r>
              <a:rPr lang="en-US" altLang="ko-KR" dirty="0"/>
              <a:t>HTML</a:t>
            </a:r>
            <a:r>
              <a:rPr lang="ko-KR" altLang="en-US" dirty="0"/>
              <a:t>를 생성하는 방식이기 때문에 </a:t>
            </a:r>
            <a:r>
              <a:rPr lang="en-US" altLang="ko-KR" dirty="0"/>
              <a:t>API Gateway </a:t>
            </a:r>
            <a:r>
              <a:rPr lang="ko-KR" altLang="en-US" dirty="0"/>
              <a:t>가 필요하지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B59FD1E5-CB1B-C59F-6E0F-61E98026C9E0}"/>
              </a:ext>
            </a:extLst>
          </p:cNvPr>
          <p:cNvSpPr/>
          <p:nvPr/>
        </p:nvSpPr>
        <p:spPr>
          <a:xfrm>
            <a:off x="266700" y="1410137"/>
            <a:ext cx="5255211" cy="50086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sz="1000" kern="0" dirty="0">
                <a:ln w="0"/>
                <a:latin typeface="+mn-ea"/>
              </a:rPr>
              <a:t>AWS Cloud</a:t>
            </a:r>
          </a:p>
        </p:txBody>
      </p:sp>
      <p:pic>
        <p:nvPicPr>
          <p:cNvPr id="20" name="Graphic 37">
            <a:extLst>
              <a:ext uri="{FF2B5EF4-FFF2-40B4-BE49-F238E27FC236}">
                <a16:creationId xmlns:a16="http://schemas.microsoft.com/office/drawing/2014/main" id="{01519783-0A07-DA4A-A9C9-A79B503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15501"/>
            <a:ext cx="260899" cy="2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2A630A77-6AFE-4760-37E1-D05C4A5E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5" y="3818469"/>
            <a:ext cx="517876" cy="51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19">
            <a:extLst>
              <a:ext uri="{FF2B5EF4-FFF2-40B4-BE49-F238E27FC236}">
                <a16:creationId xmlns:a16="http://schemas.microsoft.com/office/drawing/2014/main" id="{524720C8-BE66-A69F-DF88-2E7A7EAB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69" y="2766387"/>
            <a:ext cx="520797" cy="5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603E4ED9-DCA4-69C1-2640-68DBB9EF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742" y="3302112"/>
            <a:ext cx="944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6" name="Graphic 24">
            <a:extLst>
              <a:ext uri="{FF2B5EF4-FFF2-40B4-BE49-F238E27FC236}">
                <a16:creationId xmlns:a16="http://schemas.microsoft.com/office/drawing/2014/main" id="{5B2D8859-A26A-0EC3-CB72-CEDCA9CB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40" y="36284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Rectangle 25">
            <a:extLst>
              <a:ext uri="{FF2B5EF4-FFF2-40B4-BE49-F238E27FC236}">
                <a16:creationId xmlns:a16="http://schemas.microsoft.com/office/drawing/2014/main" id="{E9C8FF35-F9DD-5EFF-AEF7-45503F1A7221}"/>
              </a:ext>
            </a:extLst>
          </p:cNvPr>
          <p:cNvSpPr/>
          <p:nvPr/>
        </p:nvSpPr>
        <p:spPr>
          <a:xfrm>
            <a:off x="2535908" y="2088291"/>
            <a:ext cx="2426709" cy="1556775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800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latinLnBrk="0">
              <a:defRPr/>
            </a:pPr>
            <a:r>
              <a:rPr lang="en-US" altLang="ko-KR" sz="1000" kern="0" dirty="0">
                <a:ln w="0"/>
                <a:solidFill>
                  <a:srgbClr val="1D8900"/>
                </a:solidFill>
                <a:latin typeface="+mn-ea"/>
              </a:rPr>
              <a:t>      AWS Lambda’s </a:t>
            </a:r>
            <a:r>
              <a:rPr lang="en-US" sz="1000" kern="0" dirty="0">
                <a:ln w="0"/>
                <a:solidFill>
                  <a:srgbClr val="1D8900"/>
                </a:solidFill>
                <a:latin typeface="+mn-ea"/>
              </a:rPr>
              <a:t>VPC</a:t>
            </a:r>
            <a:endParaRPr lang="en-US" altLang="en-US" sz="1000" kern="0" dirty="0">
              <a:ln w="0"/>
              <a:solidFill>
                <a:srgbClr val="1D8900"/>
              </a:solidFill>
              <a:latin typeface="+mn-ea"/>
            </a:endParaRPr>
          </a:p>
          <a:p>
            <a:pPr defTabSz="685800" latinLnBrk="0">
              <a:defRPr/>
            </a:pPr>
            <a:endParaRPr lang="en-US" sz="1000" kern="0" dirty="0">
              <a:ln w="0"/>
              <a:solidFill>
                <a:srgbClr val="1D8900"/>
              </a:solidFill>
              <a:latin typeface="+mn-ea"/>
            </a:endParaRPr>
          </a:p>
        </p:txBody>
      </p:sp>
      <p:pic>
        <p:nvPicPr>
          <p:cNvPr id="205" name="Graphic 38">
            <a:extLst>
              <a:ext uri="{FF2B5EF4-FFF2-40B4-BE49-F238E27FC236}">
                <a16:creationId xmlns:a16="http://schemas.microsoft.com/office/drawing/2014/main" id="{5CAE438C-6F84-0BEF-6C28-06246836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69" y="2081494"/>
            <a:ext cx="271409" cy="2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12">
            <a:extLst>
              <a:ext uri="{FF2B5EF4-FFF2-40B4-BE49-F238E27FC236}">
                <a16:creationId xmlns:a16="http://schemas.microsoft.com/office/drawing/2014/main" id="{C50FF034-5DFE-CD63-9FD0-737B969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84" y="2569026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4">
            <a:extLst>
              <a:ext uri="{FF2B5EF4-FFF2-40B4-BE49-F238E27FC236}">
                <a16:creationId xmlns:a16="http://schemas.microsoft.com/office/drawing/2014/main" id="{43D5FACA-0E4D-C09E-12D0-0C187C215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9628" y="1685047"/>
            <a:ext cx="260899" cy="260899"/>
          </a:xfrm>
          <a:prstGeom prst="rect">
            <a:avLst/>
          </a:prstGeom>
        </p:spPr>
      </p:pic>
      <p:sp>
        <p:nvSpPr>
          <p:cNvPr id="208" name="Rectangle 47">
            <a:extLst>
              <a:ext uri="{FF2B5EF4-FFF2-40B4-BE49-F238E27FC236}">
                <a16:creationId xmlns:a16="http://schemas.microsoft.com/office/drawing/2014/main" id="{2D532151-1617-EF8E-ECF1-CC075BC8EA9B}"/>
              </a:ext>
            </a:extLst>
          </p:cNvPr>
          <p:cNvSpPr/>
          <p:nvPr/>
        </p:nvSpPr>
        <p:spPr>
          <a:xfrm>
            <a:off x="1605430" y="1671898"/>
            <a:ext cx="3685661" cy="297112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angle 47">
            <a:extLst>
              <a:ext uri="{FF2B5EF4-FFF2-40B4-BE49-F238E27FC236}">
                <a16:creationId xmlns:a16="http://schemas.microsoft.com/office/drawing/2014/main" id="{4B164F5A-11C0-B470-2CBC-1BAD01F64D46}"/>
              </a:ext>
            </a:extLst>
          </p:cNvPr>
          <p:cNvSpPr/>
          <p:nvPr/>
        </p:nvSpPr>
        <p:spPr>
          <a:xfrm>
            <a:off x="1960138" y="1657592"/>
            <a:ext cx="1348784" cy="2252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anchor="ctr" anchorCtr="0"/>
          <a:lstStyle/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Account</a:t>
            </a:r>
          </a:p>
        </p:txBody>
      </p:sp>
      <p:pic>
        <p:nvPicPr>
          <p:cNvPr id="213" name="Graphic 4">
            <a:extLst>
              <a:ext uri="{FF2B5EF4-FFF2-40B4-BE49-F238E27FC236}">
                <a16:creationId xmlns:a16="http://schemas.microsoft.com/office/drawing/2014/main" id="{1B09A58E-06AF-6714-1712-E736FFDFF5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997" y="1691961"/>
            <a:ext cx="260899" cy="260899"/>
          </a:xfrm>
          <a:prstGeom prst="rect">
            <a:avLst/>
          </a:prstGeom>
        </p:spPr>
      </p:pic>
      <p:sp>
        <p:nvSpPr>
          <p:cNvPr id="214" name="Rectangle 47">
            <a:extLst>
              <a:ext uri="{FF2B5EF4-FFF2-40B4-BE49-F238E27FC236}">
                <a16:creationId xmlns:a16="http://schemas.microsoft.com/office/drawing/2014/main" id="{031102B4-E603-0A81-09E4-3066D799F2B7}"/>
              </a:ext>
            </a:extLst>
          </p:cNvPr>
          <p:cNvSpPr/>
          <p:nvPr/>
        </p:nvSpPr>
        <p:spPr>
          <a:xfrm>
            <a:off x="339614" y="1693811"/>
            <a:ext cx="1127152" cy="10725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 47">
            <a:extLst>
              <a:ext uri="{FF2B5EF4-FFF2-40B4-BE49-F238E27FC236}">
                <a16:creationId xmlns:a16="http://schemas.microsoft.com/office/drawing/2014/main" id="{891B1D87-84AD-5BD0-A538-F734EE140B4B}"/>
              </a:ext>
            </a:extLst>
          </p:cNvPr>
          <p:cNvSpPr/>
          <p:nvPr/>
        </p:nvSpPr>
        <p:spPr>
          <a:xfrm>
            <a:off x="700268" y="1762206"/>
            <a:ext cx="651918" cy="2252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anchor="ctr" anchorCtr="0"/>
          <a:lstStyle/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Datadog </a:t>
            </a:r>
          </a:p>
          <a:p>
            <a:pPr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C723B1F1-86BA-2CB3-2952-F01C513C67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983" y="2036990"/>
            <a:ext cx="559972" cy="615108"/>
          </a:xfrm>
          <a:prstGeom prst="rect">
            <a:avLst/>
          </a:prstGeom>
        </p:spPr>
      </p:pic>
      <p:sp>
        <p:nvSpPr>
          <p:cNvPr id="217" name="TextBox 12">
            <a:extLst>
              <a:ext uri="{FF2B5EF4-FFF2-40B4-BE49-F238E27FC236}">
                <a16:creationId xmlns:a16="http://schemas.microsoft.com/office/drawing/2014/main" id="{1ED44B46-8693-AB3A-6025-2035AEC2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667" y="3204458"/>
            <a:ext cx="12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218" name="Graphic 12">
            <a:extLst>
              <a:ext uri="{FF2B5EF4-FFF2-40B4-BE49-F238E27FC236}">
                <a16:creationId xmlns:a16="http://schemas.microsoft.com/office/drawing/2014/main" id="{DFD5D9B7-D8FB-95F8-F302-35EDB44F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87" y="2569026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Box 12">
            <a:extLst>
              <a:ext uri="{FF2B5EF4-FFF2-40B4-BE49-F238E27FC236}">
                <a16:creationId xmlns:a16="http://schemas.microsoft.com/office/drawing/2014/main" id="{CBE5D17B-4000-4DCC-11D6-B0245C1C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929" y="3163554"/>
            <a:ext cx="855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Generator</a:t>
            </a:r>
          </a:p>
        </p:txBody>
      </p:sp>
      <p:pic>
        <p:nvPicPr>
          <p:cNvPr id="278" name="Graphic 8">
            <a:extLst>
              <a:ext uri="{FF2B5EF4-FFF2-40B4-BE49-F238E27FC236}">
                <a16:creationId xmlns:a16="http://schemas.microsoft.com/office/drawing/2014/main" id="{22E68A0B-CB2F-8E94-98D7-294A30A1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71" y="3837897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" name="TextBox 11">
            <a:extLst>
              <a:ext uri="{FF2B5EF4-FFF2-40B4-BE49-F238E27FC236}">
                <a16:creationId xmlns:a16="http://schemas.microsoft.com/office/drawing/2014/main" id="{19FFEA6E-AF24-F0FF-0CCD-A7442650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362" y="4278101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291" name="TextBox 11">
            <a:extLst>
              <a:ext uri="{FF2B5EF4-FFF2-40B4-BE49-F238E27FC236}">
                <a16:creationId xmlns:a16="http://schemas.microsoft.com/office/drawing/2014/main" id="{EE39BD0A-28CE-7841-C9A7-55D85EF6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595" y="4327802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4256CD9-80B4-383F-7039-4D5C5901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81" y="3782297"/>
            <a:ext cx="472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cxnSp>
        <p:nvCxnSpPr>
          <p:cNvPr id="5" name="Elbow Connector 11">
            <a:extLst>
              <a:ext uri="{FF2B5EF4-FFF2-40B4-BE49-F238E27FC236}">
                <a16:creationId xmlns:a16="http://schemas.microsoft.com/office/drawing/2014/main" id="{655969EA-5BD5-46FA-A4EB-ABBB856E31E4}"/>
              </a:ext>
            </a:extLst>
          </p:cNvPr>
          <p:cNvCxnSpPr>
            <a:cxnSpLocks/>
            <a:stCxn id="216" idx="3"/>
            <a:endCxn id="206" idx="1"/>
          </p:cNvCxnSpPr>
          <p:nvPr/>
        </p:nvCxnSpPr>
        <p:spPr>
          <a:xfrm>
            <a:off x="1146955" y="2344544"/>
            <a:ext cx="1614129" cy="4867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1">
            <a:extLst>
              <a:ext uri="{FF2B5EF4-FFF2-40B4-BE49-F238E27FC236}">
                <a16:creationId xmlns:a16="http://schemas.microsoft.com/office/drawing/2014/main" id="{9AF0A4A1-1C6D-3C34-15CC-F6B21FAC4E78}"/>
              </a:ext>
            </a:extLst>
          </p:cNvPr>
          <p:cNvCxnSpPr>
            <a:cxnSpLocks/>
            <a:stCxn id="131" idx="3"/>
            <a:endCxn id="218" idx="1"/>
          </p:cNvCxnSpPr>
          <p:nvPr/>
        </p:nvCxnSpPr>
        <p:spPr>
          <a:xfrm flipV="1">
            <a:off x="3986981" y="2831299"/>
            <a:ext cx="60606" cy="124610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">
            <a:extLst>
              <a:ext uri="{FF2B5EF4-FFF2-40B4-BE49-F238E27FC236}">
                <a16:creationId xmlns:a16="http://schemas.microsoft.com/office/drawing/2014/main" id="{CAC6D64B-4019-958A-40B8-A7DF7318E664}"/>
              </a:ext>
            </a:extLst>
          </p:cNvPr>
          <p:cNvCxnSpPr>
            <a:cxnSpLocks/>
            <a:stCxn id="218" idx="3"/>
            <a:endCxn id="278" idx="0"/>
          </p:cNvCxnSpPr>
          <p:nvPr/>
        </p:nvCxnSpPr>
        <p:spPr>
          <a:xfrm>
            <a:off x="4572133" y="2831299"/>
            <a:ext cx="128211" cy="100659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1">
            <a:extLst>
              <a:ext uri="{FF2B5EF4-FFF2-40B4-BE49-F238E27FC236}">
                <a16:creationId xmlns:a16="http://schemas.microsoft.com/office/drawing/2014/main" id="{55C44F88-B467-02D0-803F-F05D178FE5F0}"/>
              </a:ext>
            </a:extLst>
          </p:cNvPr>
          <p:cNvCxnSpPr>
            <a:cxnSpLocks/>
            <a:stCxn id="206" idx="3"/>
            <a:endCxn id="131" idx="1"/>
          </p:cNvCxnSpPr>
          <p:nvPr/>
        </p:nvCxnSpPr>
        <p:spPr>
          <a:xfrm>
            <a:off x="3285630" y="2831299"/>
            <a:ext cx="183475" cy="124610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2">
            <a:extLst>
              <a:ext uri="{FF2B5EF4-FFF2-40B4-BE49-F238E27FC236}">
                <a16:creationId xmlns:a16="http://schemas.microsoft.com/office/drawing/2014/main" id="{03DC92EE-DA09-7AA2-522A-47DFC90C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49" y="2409389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0DAEE410-2544-B2CD-FF27-5B644E3C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251" y="2953671"/>
            <a:ext cx="12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28" name="Graphic 19">
            <a:extLst>
              <a:ext uri="{FF2B5EF4-FFF2-40B4-BE49-F238E27FC236}">
                <a16:creationId xmlns:a16="http://schemas.microsoft.com/office/drawing/2014/main" id="{DEB9D9C2-571F-F7DA-4770-B0D42B86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98" y="2412291"/>
            <a:ext cx="520797" cy="5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6C5626FD-F041-4BD2-9C14-8A5AA991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971" y="2948016"/>
            <a:ext cx="944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24">
            <a:extLst>
              <a:ext uri="{FF2B5EF4-FFF2-40B4-BE49-F238E27FC236}">
                <a16:creationId xmlns:a16="http://schemas.microsoft.com/office/drawing/2014/main" id="{BBA0F186-9082-93BB-E40E-1921B95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32" y="26057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757F443B-8A7B-CC91-A313-DF527E9F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18" y="2962350"/>
            <a:ext cx="472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3F50B95-721A-FADC-41BB-CE2AE15F61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5295" y="1460340"/>
            <a:ext cx="559972" cy="615108"/>
          </a:xfrm>
          <a:prstGeom prst="rect">
            <a:avLst/>
          </a:prstGeom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6112DEC-66A1-DC7F-26D3-7FD4F98A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80" y="2409225"/>
            <a:ext cx="517876" cy="51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738AC531-FBCA-5F05-78D9-55F20CEC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707" y="2988016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D218EF75-F3E1-41B0-A087-6B39AABC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097" y="3834209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5">
            <a:extLst>
              <a:ext uri="{FF2B5EF4-FFF2-40B4-BE49-F238E27FC236}">
                <a16:creationId xmlns:a16="http://schemas.microsoft.com/office/drawing/2014/main" id="{6C5085BC-3184-BFE2-5BA9-462D0C1D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285" y="4116024"/>
            <a:ext cx="4926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id="{8DD638ED-CBD3-8953-8CD3-4A36AEAE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769" y="3995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1">
            <a:extLst>
              <a:ext uri="{FF2B5EF4-FFF2-40B4-BE49-F238E27FC236}">
                <a16:creationId xmlns:a16="http://schemas.microsoft.com/office/drawing/2014/main" id="{BBA46D87-DE1F-07D0-E77B-805EA94B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000" y="1533879"/>
            <a:ext cx="944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</a:t>
            </a:r>
          </a:p>
        </p:txBody>
      </p:sp>
      <p:cxnSp>
        <p:nvCxnSpPr>
          <p:cNvPr id="44" name="Straight Arrow Connector 7">
            <a:extLst>
              <a:ext uri="{FF2B5EF4-FFF2-40B4-BE49-F238E27FC236}">
                <a16:creationId xmlns:a16="http://schemas.microsoft.com/office/drawing/2014/main" id="{013CD940-A753-1630-911B-10E53369AE6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 bwMode="auto">
          <a:xfrm flipV="1">
            <a:off x="7816795" y="2668163"/>
            <a:ext cx="681785" cy="34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7">
            <a:extLst>
              <a:ext uri="{FF2B5EF4-FFF2-40B4-BE49-F238E27FC236}">
                <a16:creationId xmlns:a16="http://schemas.microsoft.com/office/drawing/2014/main" id="{8112211F-8F3F-08EA-9B4E-58124E7977CE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 bwMode="auto">
          <a:xfrm flipV="1">
            <a:off x="6537795" y="2671662"/>
            <a:ext cx="754454" cy="10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CD03FFAA-87BC-25DB-57C3-3FF9D6462844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 bwMode="auto">
          <a:xfrm flipH="1">
            <a:off x="7554522" y="2075448"/>
            <a:ext cx="759" cy="3339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2">
            <a:extLst>
              <a:ext uri="{FF2B5EF4-FFF2-40B4-BE49-F238E27FC236}">
                <a16:creationId xmlns:a16="http://schemas.microsoft.com/office/drawing/2014/main" id="{93714916-ABD7-ADB5-BD16-D3D33D69A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543" y="1996197"/>
            <a:ext cx="906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datadog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25ECC0FC-B5B3-9C24-EFC0-13E28C2A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929" y="1599788"/>
            <a:ext cx="9442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Datadog API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를 활용하여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수집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12">
            <a:extLst>
              <a:ext uri="{FF2B5EF4-FFF2-40B4-BE49-F238E27FC236}">
                <a16:creationId xmlns:a16="http://schemas.microsoft.com/office/drawing/2014/main" id="{08CBE20B-7BF0-3F38-1279-3431F517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00" y="3835544"/>
            <a:ext cx="524546" cy="52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9">
            <a:extLst>
              <a:ext uri="{FF2B5EF4-FFF2-40B4-BE49-F238E27FC236}">
                <a16:creationId xmlns:a16="http://schemas.microsoft.com/office/drawing/2014/main" id="{7EBEA19C-EC7D-04E4-7514-CC0E16C0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89" y="3838446"/>
            <a:ext cx="520797" cy="5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C61634EA-8063-5C3A-A8A0-6FD25795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262" y="4374171"/>
            <a:ext cx="944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D725AF25-6E47-AB93-6B64-9EA4A592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23" y="4031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1">
            <a:extLst>
              <a:ext uri="{FF2B5EF4-FFF2-40B4-BE49-F238E27FC236}">
                <a16:creationId xmlns:a16="http://schemas.microsoft.com/office/drawing/2014/main" id="{809763B9-F25D-5AC9-9286-02E39BA77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9" y="4388505"/>
            <a:ext cx="472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0297D02E-5A3E-8E68-1102-91FE855E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66" y="4388504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37" name="Straight Arrow Connector 7">
            <a:extLst>
              <a:ext uri="{FF2B5EF4-FFF2-40B4-BE49-F238E27FC236}">
                <a16:creationId xmlns:a16="http://schemas.microsoft.com/office/drawing/2014/main" id="{79ED9839-8A90-0A64-CD2E-6FB940BD3597}"/>
              </a:ext>
            </a:extLst>
          </p:cNvPr>
          <p:cNvCxnSpPr>
            <a:cxnSpLocks/>
            <a:stCxn id="59" idx="3"/>
            <a:endCxn id="39" idx="1"/>
          </p:cNvCxnSpPr>
          <p:nvPr/>
        </p:nvCxnSpPr>
        <p:spPr bwMode="auto">
          <a:xfrm flipV="1">
            <a:off x="9020046" y="4096482"/>
            <a:ext cx="790051" cy="1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7">
            <a:extLst>
              <a:ext uri="{FF2B5EF4-FFF2-40B4-BE49-F238E27FC236}">
                <a16:creationId xmlns:a16="http://schemas.microsoft.com/office/drawing/2014/main" id="{5AB186A9-1D4F-7677-B478-830DBE37AD20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 bwMode="auto">
          <a:xfrm flipV="1">
            <a:off x="6531086" y="4097817"/>
            <a:ext cx="1964414" cy="10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7">
            <a:extLst>
              <a:ext uri="{FF2B5EF4-FFF2-40B4-BE49-F238E27FC236}">
                <a16:creationId xmlns:a16="http://schemas.microsoft.com/office/drawing/2014/main" id="{AFCC3A26-7607-2310-DC2E-38942A063ACA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 bwMode="auto">
          <a:xfrm>
            <a:off x="8757518" y="2927101"/>
            <a:ext cx="255" cy="9084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2">
            <a:extLst>
              <a:ext uri="{FF2B5EF4-FFF2-40B4-BE49-F238E27FC236}">
                <a16:creationId xmlns:a16="http://schemas.microsoft.com/office/drawing/2014/main" id="{74BAB01E-526B-87E3-D476-BDFCBE27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42" y="4374171"/>
            <a:ext cx="855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Generator</a:t>
            </a:r>
          </a:p>
        </p:txBody>
      </p:sp>
      <p:pic>
        <p:nvPicPr>
          <p:cNvPr id="146" name="Picture 2" descr="Mac App Store에서 제공하는 Slack for Desktop">
            <a:extLst>
              <a:ext uri="{FF2B5EF4-FFF2-40B4-BE49-F238E27FC236}">
                <a16:creationId xmlns:a16="http://schemas.microsoft.com/office/drawing/2014/main" id="{1C909B30-37D3-7CBD-880B-DC5967FB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56" y="5221000"/>
            <a:ext cx="687827" cy="6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Elbow Connector 11">
            <a:extLst>
              <a:ext uri="{FF2B5EF4-FFF2-40B4-BE49-F238E27FC236}">
                <a16:creationId xmlns:a16="http://schemas.microsoft.com/office/drawing/2014/main" id="{EEC7F9BA-D021-8321-EB02-E39FFEB7C44C}"/>
              </a:ext>
            </a:extLst>
          </p:cNvPr>
          <p:cNvCxnSpPr>
            <a:cxnSpLocks/>
            <a:stCxn id="59" idx="3"/>
            <a:endCxn id="146" idx="1"/>
          </p:cNvCxnSpPr>
          <p:nvPr/>
        </p:nvCxnSpPr>
        <p:spPr>
          <a:xfrm>
            <a:off x="9020046" y="4097817"/>
            <a:ext cx="708410" cy="146709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1">
            <a:extLst>
              <a:ext uri="{FF2B5EF4-FFF2-40B4-BE49-F238E27FC236}">
                <a16:creationId xmlns:a16="http://schemas.microsoft.com/office/drawing/2014/main" id="{5813448C-C8A4-3AE1-BEE3-E7795685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399" y="5904968"/>
            <a:ext cx="944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152" name="TextBox 11">
            <a:extLst>
              <a:ext uri="{FF2B5EF4-FFF2-40B4-BE49-F238E27FC236}">
                <a16:creationId xmlns:a16="http://schemas.microsoft.com/office/drawing/2014/main" id="{710205CE-C178-1465-F3F5-372C1774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6283" y="5450139"/>
            <a:ext cx="127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Presigned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URL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형태로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제공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1">
            <a:extLst>
              <a:ext uri="{FF2B5EF4-FFF2-40B4-BE49-F238E27FC236}">
                <a16:creationId xmlns:a16="http://schemas.microsoft.com/office/drawing/2014/main" id="{3797083F-674B-60F0-AAC8-6180B43F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937" y="2401741"/>
            <a:ext cx="10943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점검 결과 형태로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에 저장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1">
            <a:extLst>
              <a:ext uri="{FF2B5EF4-FFF2-40B4-BE49-F238E27FC236}">
                <a16:creationId xmlns:a16="http://schemas.microsoft.com/office/drawing/2014/main" id="{91B7120D-ED35-DBB0-114D-A78EF7AD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25" y="3753420"/>
            <a:ext cx="1287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점검 결과를  </a:t>
            </a:r>
            <a:r>
              <a:rPr lang="en-US" altLang="ko-KR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파일로 생성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12">
            <a:extLst>
              <a:ext uri="{FF2B5EF4-FFF2-40B4-BE49-F238E27FC236}">
                <a16:creationId xmlns:a16="http://schemas.microsoft.com/office/drawing/2014/main" id="{7BF14A5D-B449-C097-0AA1-A94F159F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6950491" y="5371274"/>
            <a:ext cx="6556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Elbow Connector 11">
            <a:extLst>
              <a:ext uri="{FF2B5EF4-FFF2-40B4-BE49-F238E27FC236}">
                <a16:creationId xmlns:a16="http://schemas.microsoft.com/office/drawing/2014/main" id="{6107503D-52E5-7594-E041-8912DD6163C0}"/>
              </a:ext>
            </a:extLst>
          </p:cNvPr>
          <p:cNvCxnSpPr>
            <a:cxnSpLocks/>
            <a:stCxn id="146" idx="2"/>
            <a:endCxn id="155" idx="1"/>
          </p:cNvCxnSpPr>
          <p:nvPr/>
        </p:nvCxnSpPr>
        <p:spPr>
          <a:xfrm rot="5400000" flipH="1">
            <a:off x="8734382" y="4570839"/>
            <a:ext cx="209734" cy="2466242"/>
          </a:xfrm>
          <a:prstGeom prst="bentConnector4">
            <a:avLst>
              <a:gd name="adj1" fmla="val -108995"/>
              <a:gd name="adj2" fmla="val 56972"/>
            </a:avLst>
          </a:prstGeom>
          <a:ln w="12700">
            <a:solidFill>
              <a:srgbClr val="545B64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1">
            <a:extLst>
              <a:ext uri="{FF2B5EF4-FFF2-40B4-BE49-F238E27FC236}">
                <a16:creationId xmlns:a16="http://schemas.microsoft.com/office/drawing/2014/main" id="{EB9CE250-41AD-C216-BA45-47576440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81" y="6089374"/>
            <a:ext cx="1032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시스템운영자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188</Words>
  <Application>Microsoft Office PowerPoint</Application>
  <PresentationFormat>와이드스크린</PresentationFormat>
  <Paragraphs>69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모니터링 자동화</vt:lpstr>
      <vt:lpstr>초기 구성(안) – API Gateway 를 활용한 Static Web Page 방식</vt:lpstr>
      <vt:lpstr>변경 구성(안)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이기정(LEE Kijung)/ICT Biz. Digital그룹/SK</dc:creator>
  <cp:lastModifiedBy>이기정(LEE Kijung)/Life Care사업팀/SK</cp:lastModifiedBy>
  <cp:revision>290</cp:revision>
  <dcterms:created xsi:type="dcterms:W3CDTF">2022-07-17T06:55:34Z</dcterms:created>
  <dcterms:modified xsi:type="dcterms:W3CDTF">2023-07-04T07:29:49Z</dcterms:modified>
</cp:coreProperties>
</file>