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2"/>
  </p:notesMasterIdLst>
  <p:sldIdLst>
    <p:sldId id="916" r:id="rId5"/>
    <p:sldId id="2003" r:id="rId6"/>
    <p:sldId id="7669" r:id="rId7"/>
    <p:sldId id="7682" r:id="rId8"/>
    <p:sldId id="7683" r:id="rId9"/>
    <p:sldId id="7663" r:id="rId10"/>
    <p:sldId id="7665" r:id="rId11"/>
    <p:sldId id="7673" r:id="rId12"/>
    <p:sldId id="7674" r:id="rId13"/>
    <p:sldId id="7677" r:id="rId14"/>
    <p:sldId id="7679" r:id="rId15"/>
    <p:sldId id="7680" r:id="rId16"/>
    <p:sldId id="7684" r:id="rId17"/>
    <p:sldId id="7688" r:id="rId18"/>
    <p:sldId id="7689" r:id="rId19"/>
    <p:sldId id="7690" r:id="rId20"/>
    <p:sldId id="757" r:id="rId21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pos="5751" userDrawn="1">
          <p15:clr>
            <a:srgbClr val="A4A3A4"/>
          </p15:clr>
        </p15:guide>
        <p15:guide id="6" pos="512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9" pos="262" userDrawn="1">
          <p15:clr>
            <a:srgbClr val="A4A3A4"/>
          </p15:clr>
        </p15:guide>
        <p15:guide id="10" orient="horz" pos="845" userDrawn="1">
          <p15:clr>
            <a:srgbClr val="A4A3A4"/>
          </p15:clr>
        </p15:guide>
        <p15:guide id="12" pos="6000" userDrawn="1">
          <p15:clr>
            <a:srgbClr val="A4A3A4"/>
          </p15:clr>
        </p15:guide>
        <p15:guide id="13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C000"/>
    <a:srgbClr val="F0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10" y="102"/>
      </p:cViewPr>
      <p:guideLst>
        <p:guide orient="horz" pos="2432"/>
        <p:guide pos="3120"/>
        <p:guide orient="horz" pos="709"/>
        <p:guide orient="horz" pos="572"/>
        <p:guide pos="5751"/>
        <p:guide pos="512"/>
        <p:guide orient="horz" pos="3929"/>
        <p:guide pos="262"/>
        <p:guide orient="horz" pos="845"/>
        <p:guide pos="6000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8693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368E3B3B-25A8-459C-A5DF-CBBF1B7A74C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5"/>
          </a:xfrm>
          <a:prstGeom prst="rect">
            <a:avLst/>
          </a:prstGeom>
        </p:spPr>
        <p:txBody>
          <a:bodyPr vert="horz" lIns="92226" tIns="46113" rIns="92226" bIns="4611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8692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9609F69B-5E69-4453-B91F-64376FD52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0198-E5AE-4FB8-96A7-22126B1083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6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1132">
              <a:defRPr/>
            </a:pPr>
            <a:fld id="{9609F69B-5E69-4453-B91F-64376FD52545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61132">
                <a:defRPr/>
              </a:pPr>
              <a:t>17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12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4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2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제목을 입력해 주세요 </a:t>
            </a:r>
            <a:r>
              <a:rPr lang="en-US" altLang="ko-KR"/>
              <a:t>(</a:t>
            </a:r>
            <a:r>
              <a:rPr lang="ko-KR" altLang="en-US" err="1"/>
              <a:t>맑은고딕</a:t>
            </a:r>
            <a:r>
              <a:rPr lang="en-US" altLang="ko-KR"/>
              <a:t>, </a:t>
            </a:r>
            <a:r>
              <a:rPr lang="ko-KR" altLang="en-US"/>
              <a:t>폰트 </a:t>
            </a:r>
            <a:r>
              <a:rPr lang="en-US" altLang="ko-KR"/>
              <a:t>18)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16)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16)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733EADCE-F8EC-421E-926F-1A24D6478D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5000" y="6678037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8866B78-83F0-4A9E-025B-6D227B043A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8128" y="6502965"/>
            <a:ext cx="534600" cy="274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95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3A8368-37D8-493C-8850-578CE850B67E}"/>
              </a:ext>
            </a:extLst>
          </p:cNvPr>
          <p:cNvSpPr/>
          <p:nvPr userDrawn="1"/>
        </p:nvSpPr>
        <p:spPr>
          <a:xfrm>
            <a:off x="193872" y="710612"/>
            <a:ext cx="9360000" cy="720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23773" rtl="0" eaLnBrk="1" latinLnBrk="1" hangingPunct="1"/>
            <a:endParaRPr lang="ko-KR" altLang="en-US" sz="1800" kern="12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71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4988-CC96-4089-A8D7-58A9486955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8C69-62BB-45F2-9010-B4C5B43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57.png"/><Relationship Id="rId3" Type="http://schemas.openxmlformats.org/officeDocument/2006/relationships/image" Target="../media/image28.png"/><Relationship Id="rId21" Type="http://schemas.openxmlformats.org/officeDocument/2006/relationships/image" Target="../media/image14.png"/><Relationship Id="rId7" Type="http://schemas.openxmlformats.org/officeDocument/2006/relationships/image" Target="../media/image67.png"/><Relationship Id="rId12" Type="http://schemas.openxmlformats.org/officeDocument/2006/relationships/image" Target="../media/image38.png"/><Relationship Id="rId17" Type="http://schemas.openxmlformats.org/officeDocument/2006/relationships/image" Target="../media/image76.png"/><Relationship Id="rId25" Type="http://schemas.openxmlformats.org/officeDocument/2006/relationships/image" Target="../media/image83.png"/><Relationship Id="rId2" Type="http://schemas.openxmlformats.org/officeDocument/2006/relationships/image" Target="../media/image39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emf"/><Relationship Id="rId11" Type="http://schemas.openxmlformats.org/officeDocument/2006/relationships/image" Target="../media/image71.png"/><Relationship Id="rId24" Type="http://schemas.openxmlformats.org/officeDocument/2006/relationships/image" Target="../media/image82.png"/><Relationship Id="rId5" Type="http://schemas.openxmlformats.org/officeDocument/2006/relationships/image" Target="../media/image65.png"/><Relationship Id="rId15" Type="http://schemas.openxmlformats.org/officeDocument/2006/relationships/image" Target="../media/image74.png"/><Relationship Id="rId23" Type="http://schemas.openxmlformats.org/officeDocument/2006/relationships/image" Target="../media/image81.png"/><Relationship Id="rId10" Type="http://schemas.openxmlformats.org/officeDocument/2006/relationships/image" Target="../media/image70.png"/><Relationship Id="rId19" Type="http://schemas.openxmlformats.org/officeDocument/2006/relationships/image" Target="../media/image78.png"/><Relationship Id="rId4" Type="http://schemas.openxmlformats.org/officeDocument/2006/relationships/image" Target="../media/image29.svg"/><Relationship Id="rId9" Type="http://schemas.openxmlformats.org/officeDocument/2006/relationships/image" Target="../media/image69.png"/><Relationship Id="rId14" Type="http://schemas.openxmlformats.org/officeDocument/2006/relationships/image" Target="../media/image73.png"/><Relationship Id="rId22" Type="http://schemas.openxmlformats.org/officeDocument/2006/relationships/image" Target="../media/image80.png"/><Relationship Id="rId27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18" Type="http://schemas.openxmlformats.org/officeDocument/2006/relationships/image" Target="../media/image95.png"/><Relationship Id="rId3" Type="http://schemas.openxmlformats.org/officeDocument/2006/relationships/image" Target="../media/image29.sv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image" Target="../media/image2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11" Type="http://schemas.openxmlformats.org/officeDocument/2006/relationships/image" Target="../media/image89.png"/><Relationship Id="rId5" Type="http://schemas.openxmlformats.org/officeDocument/2006/relationships/image" Target="../media/image66.emf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38.png"/><Relationship Id="rId14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67.png"/><Relationship Id="rId3" Type="http://schemas.openxmlformats.org/officeDocument/2006/relationships/image" Target="../media/image29.svg"/><Relationship Id="rId7" Type="http://schemas.openxmlformats.org/officeDocument/2006/relationships/image" Target="../media/image38.png"/><Relationship Id="rId12" Type="http://schemas.openxmlformats.org/officeDocument/2006/relationships/image" Target="../media/image93.png"/><Relationship Id="rId17" Type="http://schemas.openxmlformats.org/officeDocument/2006/relationships/image" Target="../media/image96.png"/><Relationship Id="rId2" Type="http://schemas.openxmlformats.org/officeDocument/2006/relationships/image" Target="../media/image28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11" Type="http://schemas.openxmlformats.org/officeDocument/2006/relationships/image" Target="../media/image92.png"/><Relationship Id="rId5" Type="http://schemas.openxmlformats.org/officeDocument/2006/relationships/image" Target="../media/image66.emf"/><Relationship Id="rId15" Type="http://schemas.openxmlformats.org/officeDocument/2006/relationships/image" Target="../media/image95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1.wdp"/><Relationship Id="rId21" Type="http://schemas.openxmlformats.org/officeDocument/2006/relationships/image" Target="../media/image22.png"/><Relationship Id="rId34" Type="http://schemas.openxmlformats.org/officeDocument/2006/relationships/image" Target="../media/image34.png"/><Relationship Id="rId7" Type="http://schemas.openxmlformats.org/officeDocument/2006/relationships/image" Target="../media/image8.svg"/><Relationship Id="rId12" Type="http://schemas.openxmlformats.org/officeDocument/2006/relationships/image" Target="../media/image13.emf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14.png"/><Relationship Id="rId3" Type="http://schemas.openxmlformats.org/officeDocument/2006/relationships/image" Target="../media/image39.png"/><Relationship Id="rId21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7.png"/><Relationship Id="rId5" Type="http://schemas.openxmlformats.org/officeDocument/2006/relationships/image" Target="../media/image29.svg"/><Relationship Id="rId15" Type="http://schemas.openxmlformats.org/officeDocument/2006/relationships/image" Target="../media/image49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29.svg"/><Relationship Id="rId15" Type="http://schemas.openxmlformats.org/officeDocument/2006/relationships/image" Target="../media/image62.svg"/><Relationship Id="rId10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8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6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63.png"/><Relationship Id="rId5" Type="http://schemas.openxmlformats.org/officeDocument/2006/relationships/image" Target="../media/image29.svg"/><Relationship Id="rId10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62633" y="762524"/>
            <a:ext cx="7787859" cy="2540669"/>
            <a:chOff x="869056" y="761585"/>
            <a:chExt cx="7946591" cy="1658697"/>
          </a:xfrm>
          <a:solidFill>
            <a:schemeClr val="bg1"/>
          </a:solidFill>
        </p:grpSpPr>
        <p:grpSp>
          <p:nvGrpSpPr>
            <p:cNvPr id="10" name="그룹 73"/>
            <p:cNvGrpSpPr/>
            <p:nvPr/>
          </p:nvGrpSpPr>
          <p:grpSpPr>
            <a:xfrm>
              <a:off x="869056" y="761585"/>
              <a:ext cx="7946591" cy="1658697"/>
              <a:chOff x="758180" y="389796"/>
              <a:chExt cx="8578244" cy="1828784"/>
            </a:xfrm>
            <a:grpFill/>
          </p:grpSpPr>
          <p:sp>
            <p:nvSpPr>
              <p:cNvPr id="12" name="Rectangle 5"/>
              <p:cNvSpPr txBox="1">
                <a:spLocks noChangeArrowheads="1"/>
              </p:cNvSpPr>
              <p:nvPr/>
            </p:nvSpPr>
            <p:spPr>
              <a:xfrm>
                <a:off x="758181" y="389796"/>
                <a:ext cx="8578243" cy="1482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0">
                <a:scene3d>
                  <a:camera prst="orthographicFront"/>
                  <a:lightRig rig="brightRoom" dir="tl"/>
                </a:scene3d>
                <a:sp3d prstMaterial="flat">
                  <a:bevelT w="0" h="0" prst="artDeco"/>
                  <a:extrusionClr>
                    <a:schemeClr val="bg1"/>
                  </a:extrusionClr>
                  <a:contourClr>
                    <a:schemeClr val="bg1"/>
                  </a:contourClr>
                </a:sp3d>
              </a:bodyPr>
              <a:lstStyle/>
              <a:p>
                <a:pPr algn="ctr" defTabSz="839573">
                  <a:lnSpc>
                    <a:spcPts val="4000"/>
                  </a:lnSpc>
                  <a:tabLst>
                    <a:tab pos="2666831" algn="l"/>
                  </a:tabLst>
                  <a:defRPr/>
                </a:pPr>
                <a:r>
                  <a:rPr lang="en-US" altLang="ko-KR" sz="4000" b="1" spc="-28" dirty="0">
                    <a:gradFill flip="none" rotWithShape="1">
                      <a:gsLst>
                        <a:gs pos="0">
                          <a:srgbClr val="F58025"/>
                        </a:gs>
                        <a:gs pos="45000">
                          <a:srgbClr val="F58025"/>
                        </a:gs>
                        <a:gs pos="71000">
                          <a:srgbClr val="E62B34"/>
                        </a:gs>
                        <a:gs pos="100000">
                          <a:srgbClr val="E31837"/>
                        </a:gs>
                      </a:gsLst>
                      <a:lin ang="0" scaled="1"/>
                      <a:tileRect/>
                    </a:gradFill>
                    <a:latin typeface="+mn-ea"/>
                    <a:cs typeface="Tahoma" panose="020B0604030504040204" pitchFamily="34" charset="0"/>
                  </a:rPr>
                  <a:t>AWS Resource </a:t>
                </a:r>
                <a:r>
                  <a:rPr lang="ko-KR" altLang="en-US" sz="4000" b="1" spc="-28" dirty="0">
                    <a:gradFill flip="none" rotWithShape="1">
                      <a:gsLst>
                        <a:gs pos="0">
                          <a:srgbClr val="F58025"/>
                        </a:gs>
                        <a:gs pos="45000">
                          <a:srgbClr val="F58025"/>
                        </a:gs>
                        <a:gs pos="71000">
                          <a:srgbClr val="E62B34"/>
                        </a:gs>
                        <a:gs pos="100000">
                          <a:srgbClr val="E31837"/>
                        </a:gs>
                      </a:gsLst>
                      <a:lin ang="0" scaled="1"/>
                      <a:tileRect/>
                    </a:gradFill>
                    <a:latin typeface="+mn-ea"/>
                    <a:cs typeface="Tahoma" panose="020B0604030504040204" pitchFamily="34" charset="0"/>
                  </a:rPr>
                  <a:t>운영 </a:t>
                </a:r>
                <a:r>
                  <a:rPr lang="en-US" altLang="ko-KR" sz="4000" b="1" spc="-28" dirty="0">
                    <a:gradFill flip="none" rotWithShape="1">
                      <a:gsLst>
                        <a:gs pos="0">
                          <a:srgbClr val="F58025"/>
                        </a:gs>
                        <a:gs pos="45000">
                          <a:srgbClr val="F58025"/>
                        </a:gs>
                        <a:gs pos="71000">
                          <a:srgbClr val="E62B34"/>
                        </a:gs>
                        <a:gs pos="100000">
                          <a:srgbClr val="E31837"/>
                        </a:gs>
                      </a:gsLst>
                      <a:lin ang="0" scaled="1"/>
                      <a:tileRect/>
                    </a:gradFill>
                    <a:latin typeface="+mn-ea"/>
                    <a:cs typeface="Tahoma" panose="020B0604030504040204" pitchFamily="34" charset="0"/>
                  </a:rPr>
                  <a:t>Tool </a:t>
                </a:r>
                <a:r>
                  <a:rPr lang="en-US" altLang="ko-KR" sz="4000" b="1" spc="-28" dirty="0" err="1">
                    <a:gradFill flip="none" rotWithShape="1">
                      <a:gsLst>
                        <a:gs pos="0">
                          <a:srgbClr val="F58025"/>
                        </a:gs>
                        <a:gs pos="45000">
                          <a:srgbClr val="F58025"/>
                        </a:gs>
                        <a:gs pos="71000">
                          <a:srgbClr val="E62B34"/>
                        </a:gs>
                        <a:gs pos="100000">
                          <a:srgbClr val="E31837"/>
                        </a:gs>
                      </a:gsLst>
                      <a:lin ang="0" scaled="1"/>
                      <a:tileRect/>
                    </a:gradFill>
                    <a:latin typeface="+mn-ea"/>
                    <a:cs typeface="Tahoma" panose="020B0604030504040204" pitchFamily="34" charset="0"/>
                  </a:rPr>
                  <a:t>개발</a:t>
                </a:r>
                <a:endParaRPr lang="en-US" altLang="ko-KR" sz="4000" b="1" spc="-28" dirty="0">
                  <a:gradFill flip="none" rotWithShape="1">
                    <a:gsLst>
                      <a:gs pos="0">
                        <a:srgbClr val="F58025"/>
                      </a:gs>
                      <a:gs pos="45000">
                        <a:srgbClr val="F58025"/>
                      </a:gs>
                      <a:gs pos="71000">
                        <a:srgbClr val="E62B34"/>
                      </a:gs>
                      <a:gs pos="100000">
                        <a:srgbClr val="E31837"/>
                      </a:gs>
                    </a:gsLst>
                    <a:lin ang="0" scaled="1"/>
                    <a:tileRect/>
                  </a:gradFill>
                  <a:latin typeface="+mn-ea"/>
                  <a:cs typeface="Tahoma" panose="020B0604030504040204" pitchFamily="34" charset="0"/>
                </a:endParaRPr>
              </a:p>
              <a:p>
                <a:pPr algn="ctr" defTabSz="839573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2666831" algn="l"/>
                  </a:tabLst>
                  <a:defRPr/>
                </a:pPr>
                <a:r>
                  <a:rPr lang="en-US" altLang="ko-KR" sz="2800" spc="-28" dirty="0">
                    <a:latin typeface="+mn-ea"/>
                    <a:cs typeface="Tahoma" panose="020B0604030504040204" pitchFamily="34" charset="0"/>
                  </a:rPr>
                  <a:t>&lt;2023년 LCL 14조&gt;</a:t>
                </a: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758180" y="1964077"/>
                <a:ext cx="8521777" cy="254503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marL="628650" indent="-628650" defTabSz="1474988" eaLnBrk="0" fontAlgn="auto" latinLnBrk="0" hangingPunct="0">
                  <a:lnSpc>
                    <a:spcPct val="250000"/>
                  </a:lnSpc>
                  <a:spcBef>
                    <a:spcPts val="400"/>
                  </a:spcBef>
                  <a:spcAft>
                    <a:spcPts val="0"/>
                  </a:spcAft>
                  <a:defRPr kumimoji="0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</a:lstStyle>
              <a:p>
                <a:pPr marL="0" indent="0">
                  <a:lnSpc>
                    <a:spcPct val="100000"/>
                  </a:lnSpc>
                  <a:tabLst>
                    <a:tab pos="266684" algn="l"/>
                  </a:tabLst>
                  <a:defRPr/>
                </a:pPr>
                <a:endParaRPr lang="en-US" altLang="ko-KR" sz="1500" b="1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871824" y="848502"/>
              <a:ext cx="2167696" cy="415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 defTabSz="839480"/>
              <a:endParaRPr lang="ko-KR" altLang="en-US" sz="17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4" name="Picture 3" descr="C:\Users\Administrator\Desktop\1324324-01.png">
            <a:extLst>
              <a:ext uri="{FF2B5EF4-FFF2-40B4-BE49-F238E27FC236}">
                <a16:creationId xmlns:a16="http://schemas.microsoft.com/office/drawing/2014/main" id="{77931DFD-9844-41AA-93F1-66D9BFAF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930" y="3575195"/>
            <a:ext cx="4973899" cy="2935532"/>
          </a:xfrm>
          <a:prstGeom prst="rect">
            <a:avLst/>
          </a:prstGeom>
          <a:noFill/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180734B2-B155-49FA-0902-94C00FF3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633" y="5162486"/>
            <a:ext cx="1258442" cy="64567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8B937-1BEB-CD3B-DA1E-4F1EA48B13F1}"/>
              </a:ext>
            </a:extLst>
          </p:cNvPr>
          <p:cNvSpPr txBox="1"/>
          <p:nvPr/>
        </p:nvSpPr>
        <p:spPr>
          <a:xfrm>
            <a:off x="2112884" y="3201854"/>
            <a:ext cx="553078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3957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6831" algn="l"/>
              </a:tabLst>
              <a:defRPr/>
            </a:pP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 방용재</a:t>
            </a:r>
            <a:r>
              <a:rPr lang="en-US" altLang="ko-KR" sz="1800" b="1" spc="-28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서태열</a:t>
            </a:r>
            <a:r>
              <a:rPr lang="en-US" altLang="ko-KR" sz="1800" b="1" spc="-28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이기정</a:t>
            </a:r>
            <a:r>
              <a:rPr lang="en-US" altLang="ko-KR" sz="1800" b="1" spc="-28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이정훈</a:t>
            </a:r>
            <a:r>
              <a:rPr lang="en-US" altLang="ko-KR" sz="1800" b="1" spc="-28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이진용</a:t>
            </a:r>
            <a:r>
              <a:rPr lang="en-US" altLang="ko-KR" sz="1800" b="1" spc="-28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800" b="1" spc="-28" dirty="0">
                <a:latin typeface="+mn-ea"/>
                <a:cs typeface="Tahoma" panose="020B0604030504040204" pitchFamily="34" charset="0"/>
              </a:rPr>
              <a:t>최종욱</a:t>
            </a:r>
          </a:p>
        </p:txBody>
      </p:sp>
    </p:spTree>
    <p:extLst>
      <p:ext uri="{BB962C8B-B14F-4D97-AF65-F5344CB8AC3E}">
        <p14:creationId xmlns:p14="http://schemas.microsoft.com/office/powerpoint/2010/main" val="142850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</a:t>
            </a:r>
            <a:r>
              <a:rPr lang="en-US" altLang="ko-KR" dirty="0"/>
              <a:t> Datadog Alert </a:t>
            </a:r>
            <a:r>
              <a:rPr lang="en-US" altLang="ko-KR" dirty="0" err="1"/>
              <a:t>RuleSet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Terraform</a:t>
            </a:r>
            <a:r>
              <a:rPr lang="ko-KR" altLang="en-US" dirty="0"/>
              <a:t>을 활용하여 </a:t>
            </a:r>
            <a:r>
              <a:rPr lang="en-US" altLang="ko-KR" dirty="0"/>
              <a:t>MSP </a:t>
            </a:r>
            <a:r>
              <a:rPr lang="ko-KR" altLang="en-US" dirty="0"/>
              <a:t>기준에 맞는 </a:t>
            </a:r>
            <a:r>
              <a:rPr lang="en-US" altLang="ko-KR" dirty="0"/>
              <a:t>Datadog Alert </a:t>
            </a:r>
            <a:r>
              <a:rPr lang="en-US" altLang="ko-KR" dirty="0" err="1"/>
              <a:t>RuleSet</a:t>
            </a:r>
            <a:r>
              <a:rPr lang="en-US" altLang="ko-KR" dirty="0"/>
              <a:t> </a:t>
            </a:r>
            <a:r>
              <a:rPr lang="ko-KR" altLang="en-US" dirty="0"/>
              <a:t>관리 및 </a:t>
            </a:r>
            <a:r>
              <a:rPr lang="en-US" altLang="ko-KR" dirty="0"/>
              <a:t>Slack Notification </a:t>
            </a:r>
            <a:r>
              <a:rPr lang="en-US" altLang="ko-KR" dirty="0" err="1"/>
              <a:t>기능과</a:t>
            </a:r>
            <a:r>
              <a:rPr lang="en-US" altLang="ko-KR" dirty="0"/>
              <a:t> </a:t>
            </a:r>
            <a:r>
              <a:rPr lang="ko-KR" altLang="en-US" dirty="0"/>
              <a:t>연계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5D5FA98B-C4DE-1836-95C7-0F19CC1B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E957D2-8C67-2227-F2D8-FA20402B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6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E81BB226-A2CC-D5FF-47C3-A8C1F9AA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65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Datadog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5CE942-E7C0-95DC-6C30-64ECE7DB039B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4AC534-C96E-0F05-AAB7-0F5FE83EB4FE}"/>
              </a:ext>
            </a:extLst>
          </p:cNvPr>
          <p:cNvCxnSpPr>
            <a:cxnSpLocks/>
          </p:cNvCxnSpPr>
          <p:nvPr/>
        </p:nvCxnSpPr>
        <p:spPr bwMode="auto">
          <a:xfrm>
            <a:off x="4196378" y="134314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3" name="Picture 10">
            <a:extLst>
              <a:ext uri="{FF2B5EF4-FFF2-40B4-BE49-F238E27FC236}">
                <a16:creationId xmlns:a16="http://schemas.microsoft.com/office/drawing/2014/main" id="{55008AA0-4F7D-B161-B47C-3C39E812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6" y="3639799"/>
            <a:ext cx="545948" cy="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Graphic 23">
            <a:extLst>
              <a:ext uri="{FF2B5EF4-FFF2-40B4-BE49-F238E27FC236}">
                <a16:creationId xmlns:a16="http://schemas.microsoft.com/office/drawing/2014/main" id="{06D5304D-C3C1-BC4E-F6D9-46B0C87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769925" y="2194839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9">
            <a:extLst>
              <a:ext uri="{FF2B5EF4-FFF2-40B4-BE49-F238E27FC236}">
                <a16:creationId xmlns:a16="http://schemas.microsoft.com/office/drawing/2014/main" id="{25754BC3-9A4F-E734-6840-01BC9D3D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2" y="4175326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VS Code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508C1D0B-5F28-BC4A-5505-EA5FE825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983" y="2987917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API Key</a:t>
            </a:r>
          </a:p>
        </p:txBody>
      </p:sp>
      <p:cxnSp>
        <p:nvCxnSpPr>
          <p:cNvPr id="175" name="Elbow Connector 11">
            <a:extLst>
              <a:ext uri="{FF2B5EF4-FFF2-40B4-BE49-F238E27FC236}">
                <a16:creationId xmlns:a16="http://schemas.microsoft.com/office/drawing/2014/main" id="{A6B17560-CF33-EC26-CBB0-69CFDA8A5053}"/>
              </a:ext>
            </a:extLst>
          </p:cNvPr>
          <p:cNvCxnSpPr>
            <a:cxnSpLocks/>
            <a:stCxn id="134" idx="1"/>
          </p:cNvCxnSpPr>
          <p:nvPr/>
        </p:nvCxnSpPr>
        <p:spPr>
          <a:xfrm>
            <a:off x="1293624" y="2456689"/>
            <a:ext cx="1712526" cy="18894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1">
            <a:extLst>
              <a:ext uri="{FF2B5EF4-FFF2-40B4-BE49-F238E27FC236}">
                <a16:creationId xmlns:a16="http://schemas.microsoft.com/office/drawing/2014/main" id="{75F51FE6-9805-CEE5-1BF8-40BF1802ADF0}"/>
              </a:ext>
            </a:extLst>
          </p:cNvPr>
          <p:cNvCxnSpPr>
            <a:cxnSpLocks/>
          </p:cNvCxnSpPr>
          <p:nvPr/>
        </p:nvCxnSpPr>
        <p:spPr>
          <a:xfrm rot="5400000" flipH="1">
            <a:off x="2667715" y="2307196"/>
            <a:ext cx="120656" cy="1236653"/>
          </a:xfrm>
          <a:prstGeom prst="bentConnector4">
            <a:avLst>
              <a:gd name="adj1" fmla="val -189464"/>
              <a:gd name="adj2" fmla="val 63756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1">
            <a:extLst>
              <a:ext uri="{FF2B5EF4-FFF2-40B4-BE49-F238E27FC236}">
                <a16:creationId xmlns:a16="http://schemas.microsoft.com/office/drawing/2014/main" id="{6C53D572-D820-9106-A595-B841FFDC420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2256340" y="3668768"/>
            <a:ext cx="683017" cy="37175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erraform SVG Vector Logos - Vector Logo Zone">
            <a:extLst>
              <a:ext uri="{FF2B5EF4-FFF2-40B4-BE49-F238E27FC236}">
                <a16:creationId xmlns:a16="http://schemas.microsoft.com/office/drawing/2014/main" id="{C4F06303-9D1E-73A2-7B7E-ECEC26AA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44" y="3845801"/>
            <a:ext cx="778896" cy="3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47BAB1-BAFE-FE3D-99F4-1DC12EE1B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044" y="2041439"/>
            <a:ext cx="835151" cy="917381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8E1FE888-801C-709D-A671-14908E0E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2" y="5908165"/>
            <a:ext cx="1208823" cy="3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B99359-817D-6DFE-DB2E-AAFE30E20A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9357" y="3478268"/>
            <a:ext cx="371475" cy="381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1E1645-D1C1-00EB-A885-9E07EF556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7983" y="2166560"/>
            <a:ext cx="419100" cy="390525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E28F3B5F-2F57-953F-DD03-6BA19AE8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326" y="2467010"/>
            <a:ext cx="16135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AWS</a:t>
            </a:r>
            <a:r>
              <a:rPr lang="ko-KR" altLang="en-US" sz="1100" dirty="0"/>
              <a:t> </a:t>
            </a:r>
            <a:r>
              <a:rPr lang="en-US" altLang="en-US" sz="1100" dirty="0"/>
              <a:t>Integrations</a:t>
            </a:r>
          </a:p>
        </p:txBody>
      </p:sp>
      <p:pic>
        <p:nvPicPr>
          <p:cNvPr id="12290" name="Picture 2" descr="Key - Free security icons">
            <a:extLst>
              <a:ext uri="{FF2B5EF4-FFF2-40B4-BE49-F238E27FC236}">
                <a16:creationId xmlns:a16="http://schemas.microsoft.com/office/drawing/2014/main" id="{A8A5DB29-E62B-6E3A-A54B-5806E237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51" y="2649375"/>
            <a:ext cx="356038" cy="3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9">
            <a:extLst>
              <a:ext uri="{FF2B5EF4-FFF2-40B4-BE49-F238E27FC236}">
                <a16:creationId xmlns:a16="http://schemas.microsoft.com/office/drawing/2014/main" id="{B0B99186-C41C-2962-6F8E-28DC7154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496" y="3530635"/>
            <a:ext cx="10574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ko-KR" altLang="en-US" sz="1100"/>
              <a:t>경보 등록</a:t>
            </a:r>
            <a:endParaRPr lang="en-US" altLang="en-US" sz="11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B4FD17-3580-2316-71FD-39FF34DCA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6475" y="2703006"/>
            <a:ext cx="1374879" cy="635059"/>
          </a:xfrm>
          <a:prstGeom prst="rect">
            <a:avLst/>
          </a:prstGeom>
        </p:spPr>
      </p:pic>
      <p:pic>
        <p:nvPicPr>
          <p:cNvPr id="32" name="Graphic 37">
            <a:extLst>
              <a:ext uri="{FF2B5EF4-FFF2-40B4-BE49-F238E27FC236}">
                <a16:creationId xmlns:a16="http://schemas.microsoft.com/office/drawing/2014/main" id="{27E1CD33-477B-825E-F611-16856BE9F46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61" y="1961963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704C06-FB83-C986-B1F5-506204D24C73}"/>
              </a:ext>
            </a:extLst>
          </p:cNvPr>
          <p:cNvGrpSpPr/>
          <p:nvPr/>
        </p:nvGrpSpPr>
        <p:grpSpPr>
          <a:xfrm>
            <a:off x="5059320" y="1957229"/>
            <a:ext cx="4018656" cy="3771901"/>
            <a:chOff x="6916041" y="2087879"/>
            <a:chExt cx="4559678" cy="4319193"/>
          </a:xfrm>
        </p:grpSpPr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039E9D93-9144-5885-0762-64D59A078A58}"/>
                </a:ext>
              </a:extLst>
            </p:cNvPr>
            <p:cNvSpPr/>
            <p:nvPr/>
          </p:nvSpPr>
          <p:spPr>
            <a:xfrm>
              <a:off x="6916041" y="2087879"/>
              <a:ext cx="4559678" cy="430807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defRPr/>
              </a:pPr>
              <a:r>
                <a:rPr lang="en-US" sz="800" kern="0" dirty="0">
                  <a:ln w="0"/>
                  <a:latin typeface="+mn-ea"/>
                </a:rPr>
                <a:t>AWS Cloud</a:t>
              </a:r>
            </a:p>
          </p:txBody>
        </p:sp>
        <p:pic>
          <p:nvPicPr>
            <p:cNvPr id="36" name="Graphic 19">
              <a:extLst>
                <a:ext uri="{FF2B5EF4-FFF2-40B4-BE49-F238E27FC236}">
                  <a16:creationId xmlns:a16="http://schemas.microsoft.com/office/drawing/2014/main" id="{0CF9EA33-ACFC-CE55-D3EB-D4FB39076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205" y="4500821"/>
              <a:ext cx="681118" cy="68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Graphic 17">
              <a:extLst>
                <a:ext uri="{FF2B5EF4-FFF2-40B4-BE49-F238E27FC236}">
                  <a16:creationId xmlns:a16="http://schemas.microsoft.com/office/drawing/2014/main" id="{34A923EC-BA91-4961-00CF-ED4267EDA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402" y="4500821"/>
              <a:ext cx="681118" cy="68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0D4C3B72-76A5-0A02-17A7-FC7D29DA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88" y="5123929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ko-KR" sz="1100" dirty="0"/>
                <a:t>EBS</a:t>
              </a:r>
              <a:endParaRPr lang="en-US" altLang="en-US" sz="1100" dirty="0"/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E47DEC85-8B89-3736-0811-7FEBA9332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7685" y="5138213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ko-KR" sz="1100" dirty="0"/>
                <a:t>EFS</a:t>
              </a:r>
              <a:endParaRPr lang="en-US" altLang="en-US" sz="1100" dirty="0"/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5FEE85E7-A690-A57C-CAE9-8392133A2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092" y="2370898"/>
              <a:ext cx="681123" cy="68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C1FE298C-3CC7-9CD6-7B7E-B9DB46B28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1893" y="3026541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ko-KR" sz="1100" dirty="0"/>
                <a:t>VPC</a:t>
              </a:r>
              <a:endParaRPr lang="en-US" altLang="en-US" sz="1100" dirty="0"/>
            </a:p>
          </p:txBody>
        </p:sp>
        <p:pic>
          <p:nvPicPr>
            <p:cNvPr id="44" name="Graphic 19">
              <a:extLst>
                <a:ext uri="{FF2B5EF4-FFF2-40B4-BE49-F238E27FC236}">
                  <a16:creationId xmlns:a16="http://schemas.microsoft.com/office/drawing/2014/main" id="{D78A7996-1C4C-CB71-C436-34E189090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334" y="2360111"/>
              <a:ext cx="681123" cy="68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C9D6507C-128E-CD93-A77A-B6EFF483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306" y="3000946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IAM</a:t>
              </a:r>
            </a:p>
          </p:txBody>
        </p:sp>
        <p:pic>
          <p:nvPicPr>
            <p:cNvPr id="46" name="Graphic 18">
              <a:extLst>
                <a:ext uri="{FF2B5EF4-FFF2-40B4-BE49-F238E27FC236}">
                  <a16:creationId xmlns:a16="http://schemas.microsoft.com/office/drawing/2014/main" id="{170D72DA-3480-C175-5A37-600B8B6CC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982" y="2370898"/>
              <a:ext cx="681123" cy="68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95771BFE-A194-440F-8A3C-F1FE1894E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177" y="3026541"/>
              <a:ext cx="76199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Direct Connect</a:t>
              </a:r>
            </a:p>
          </p:txBody>
        </p:sp>
        <p:pic>
          <p:nvPicPr>
            <p:cNvPr id="48" name="Graphic 23">
              <a:extLst>
                <a:ext uri="{FF2B5EF4-FFF2-40B4-BE49-F238E27FC236}">
                  <a16:creationId xmlns:a16="http://schemas.microsoft.com/office/drawing/2014/main" id="{433D00EF-850D-0D07-3E2B-10CFEB2AF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405" y="3464900"/>
              <a:ext cx="644151" cy="640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Graphic 19">
              <a:extLst>
                <a:ext uri="{FF2B5EF4-FFF2-40B4-BE49-F238E27FC236}">
                  <a16:creationId xmlns:a16="http://schemas.microsoft.com/office/drawing/2014/main" id="{F2EAA0D7-E5B8-3E24-A074-6C8BBD283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415" y="5461891"/>
              <a:ext cx="694866" cy="69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8BE4F540-78CD-CAA7-CFC3-39664D9EC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494" y="6139898"/>
              <a:ext cx="10203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ko-KR" sz="1100" dirty="0" err="1"/>
                <a:t>CodeBuild</a:t>
              </a:r>
              <a:endParaRPr lang="en-US" altLang="en-US" sz="1100" dirty="0"/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E9F7D19D-6283-9C2F-3DFE-78E029131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009" y="4112482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EKS</a:t>
              </a:r>
            </a:p>
          </p:txBody>
        </p:sp>
        <p:pic>
          <p:nvPicPr>
            <p:cNvPr id="52" name="Graphic 5">
              <a:extLst>
                <a:ext uri="{FF2B5EF4-FFF2-40B4-BE49-F238E27FC236}">
                  <a16:creationId xmlns:a16="http://schemas.microsoft.com/office/drawing/2014/main" id="{F8264319-9D45-67E0-5D68-B1DDD2BB4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429" y="3464900"/>
              <a:ext cx="681118" cy="68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803495A1-38F2-8C04-CDDE-D87921572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7729" y="4122540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EC2</a:t>
              </a:r>
            </a:p>
          </p:txBody>
        </p:sp>
        <p:pic>
          <p:nvPicPr>
            <p:cNvPr id="54" name="Graphic 16">
              <a:extLst>
                <a:ext uri="{FF2B5EF4-FFF2-40B4-BE49-F238E27FC236}">
                  <a16:creationId xmlns:a16="http://schemas.microsoft.com/office/drawing/2014/main" id="{8008E2BF-5EE7-745A-7BCB-5736B1DC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449" y="4516894"/>
              <a:ext cx="709532" cy="66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87D68BC6-7F17-7CD2-45E8-F0A265006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5259" y="5143043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MSK</a:t>
              </a:r>
            </a:p>
          </p:txBody>
        </p:sp>
        <p:pic>
          <p:nvPicPr>
            <p:cNvPr id="56" name="Graphic 6">
              <a:extLst>
                <a:ext uri="{FF2B5EF4-FFF2-40B4-BE49-F238E27FC236}">
                  <a16:creationId xmlns:a16="http://schemas.microsoft.com/office/drawing/2014/main" id="{213B0FDF-82A0-D9FA-F7C5-9C8FF4713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8378" y="3477287"/>
              <a:ext cx="695503" cy="69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9">
              <a:extLst>
                <a:ext uri="{FF2B5EF4-FFF2-40B4-BE49-F238E27FC236}">
                  <a16:creationId xmlns:a16="http://schemas.microsoft.com/office/drawing/2014/main" id="{9E4CBE7D-9014-FFEF-BE99-E1E2BDD9B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666" y="4181798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RDS</a:t>
              </a:r>
            </a:p>
          </p:txBody>
        </p:sp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C57C8275-8861-302F-A2AC-9CA410F79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09" y="2370898"/>
              <a:ext cx="681123" cy="68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9">
              <a:extLst>
                <a:ext uri="{FF2B5EF4-FFF2-40B4-BE49-F238E27FC236}">
                  <a16:creationId xmlns:a16="http://schemas.microsoft.com/office/drawing/2014/main" id="{4C765A43-D206-B8A9-E96B-37880FEC0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7638" y="2997823"/>
              <a:ext cx="644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ACM</a:t>
              </a:r>
            </a:p>
          </p:txBody>
        </p:sp>
        <p:pic>
          <p:nvPicPr>
            <p:cNvPr id="60" name="Graphic 7">
              <a:extLst>
                <a:ext uri="{FF2B5EF4-FFF2-40B4-BE49-F238E27FC236}">
                  <a16:creationId xmlns:a16="http://schemas.microsoft.com/office/drawing/2014/main" id="{292F4041-2E04-8728-EFC2-2D0CB79AF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982" y="4526221"/>
              <a:ext cx="644151" cy="64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Graphic 21">
              <a:extLst>
                <a:ext uri="{FF2B5EF4-FFF2-40B4-BE49-F238E27FC236}">
                  <a16:creationId xmlns:a16="http://schemas.microsoft.com/office/drawing/2014/main" id="{7559873B-27C3-ED15-0820-15D1A9729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994" y="5454905"/>
              <a:ext cx="681123" cy="68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9">
              <a:extLst>
                <a:ext uri="{FF2B5EF4-FFF2-40B4-BE49-F238E27FC236}">
                  <a16:creationId xmlns:a16="http://schemas.microsoft.com/office/drawing/2014/main" id="{7FA5E090-A871-1F54-A724-AFB3E82F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3066" y="6145462"/>
              <a:ext cx="1281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Cost Explorer</a:t>
              </a:r>
            </a:p>
          </p:txBody>
        </p:sp>
        <p:pic>
          <p:nvPicPr>
            <p:cNvPr id="65" name="Graphic 33">
              <a:extLst>
                <a:ext uri="{FF2B5EF4-FFF2-40B4-BE49-F238E27FC236}">
                  <a16:creationId xmlns:a16="http://schemas.microsoft.com/office/drawing/2014/main" id="{339C5EDF-792F-54EB-B152-4B83F663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430539" y="3451078"/>
              <a:ext cx="695503" cy="695503"/>
            </a:xfrm>
            <a:prstGeom prst="rect">
              <a:avLst/>
            </a:prstGeom>
          </p:spPr>
        </p:pic>
        <p:sp>
          <p:nvSpPr>
            <p:cNvPr id="66" name="TextBox 19">
              <a:extLst>
                <a:ext uri="{FF2B5EF4-FFF2-40B4-BE49-F238E27FC236}">
                  <a16:creationId xmlns:a16="http://schemas.microsoft.com/office/drawing/2014/main" id="{00120738-9C2B-2580-E43F-B34FC1377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2135" y="4135094"/>
              <a:ext cx="9831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 err="1"/>
                <a:t>Elasticache</a:t>
              </a:r>
              <a:endParaRPr lang="en-US" altLang="en-US" sz="1100" dirty="0"/>
            </a:p>
          </p:txBody>
        </p:sp>
        <p:sp>
          <p:nvSpPr>
            <p:cNvPr id="67" name="TextBox 19">
              <a:extLst>
                <a:ext uri="{FF2B5EF4-FFF2-40B4-BE49-F238E27FC236}">
                  <a16:creationId xmlns:a16="http://schemas.microsoft.com/office/drawing/2014/main" id="{C5D90173-46DF-F09F-F303-B671383FE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0766" y="5135228"/>
              <a:ext cx="77809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Lambda</a:t>
              </a: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D7CBB10F-138A-7522-FD98-D6BA624770F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32600" y="4404052"/>
            <a:ext cx="1895249" cy="10330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4" name="Elbow Connector 11">
            <a:extLst>
              <a:ext uri="{FF2B5EF4-FFF2-40B4-BE49-F238E27FC236}">
                <a16:creationId xmlns:a16="http://schemas.microsoft.com/office/drawing/2014/main" id="{6FEF5332-9895-5A0F-04CB-A905E05F05B3}"/>
              </a:ext>
            </a:extLst>
          </p:cNvPr>
          <p:cNvCxnSpPr>
            <a:cxnSpLocks/>
            <a:stCxn id="73" idx="2"/>
            <a:endCxn id="18" idx="0"/>
          </p:cNvCxnSpPr>
          <p:nvPr/>
        </p:nvCxnSpPr>
        <p:spPr>
          <a:xfrm rot="5400000">
            <a:off x="2251385" y="4479325"/>
            <a:ext cx="471080" cy="23866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5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</a:t>
            </a:r>
            <a:r>
              <a:rPr lang="en-US" altLang="ko-KR" dirty="0"/>
              <a:t> Datadog Alert </a:t>
            </a:r>
            <a:r>
              <a:rPr lang="ko-KR" altLang="en-US" dirty="0"/>
              <a:t>이력 수집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AWS Lambda</a:t>
            </a:r>
            <a:r>
              <a:rPr lang="ko-KR" altLang="en-US" dirty="0"/>
              <a:t>와 </a:t>
            </a:r>
            <a:r>
              <a:rPr lang="en-US" altLang="ko-KR" dirty="0"/>
              <a:t>Datadog</a:t>
            </a:r>
            <a:r>
              <a:rPr lang="ko-KR" altLang="en-US" dirty="0"/>
              <a:t>의 </a:t>
            </a:r>
            <a:r>
              <a:rPr lang="en-US" altLang="ko-KR" dirty="0"/>
              <a:t>Webhooks Integration</a:t>
            </a:r>
            <a:r>
              <a:rPr lang="ko-KR" altLang="en-US" dirty="0"/>
              <a:t>을 활용하여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en-US" altLang="ko-KR" dirty="0"/>
              <a:t>Alert </a:t>
            </a:r>
            <a:r>
              <a:rPr lang="ko-KR" altLang="en-US" dirty="0"/>
              <a:t>발생 시 </a:t>
            </a:r>
            <a:r>
              <a:rPr lang="en-US" altLang="ko-KR" dirty="0"/>
              <a:t>DynamoDB</a:t>
            </a:r>
            <a:r>
              <a:rPr lang="ko-KR" altLang="en-US" dirty="0"/>
              <a:t>에 보관 및 이력조회 기능 제공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5D5FA98B-C4DE-1836-95C7-0F19CC1B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E957D2-8C67-2227-F2D8-FA20402B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6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E81BB226-A2CC-D5FF-47C3-A8C1F9AA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65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Datadog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5CE942-E7C0-95DC-6C30-64ECE7DB039B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4AC534-C96E-0F05-AAB7-0F5FE83EB4FE}"/>
              </a:ext>
            </a:extLst>
          </p:cNvPr>
          <p:cNvCxnSpPr>
            <a:cxnSpLocks/>
          </p:cNvCxnSpPr>
          <p:nvPr/>
        </p:nvCxnSpPr>
        <p:spPr bwMode="auto">
          <a:xfrm>
            <a:off x="4196378" y="134314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4" name="Graphic 23">
            <a:extLst>
              <a:ext uri="{FF2B5EF4-FFF2-40B4-BE49-F238E27FC236}">
                <a16:creationId xmlns:a16="http://schemas.microsoft.com/office/drawing/2014/main" id="{06D5304D-C3C1-BC4E-F6D9-46B0C87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304325" y="4349680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 descr="desktop browser Icon - Free PNG &amp; SVG 353618 - Noun Project">
            <a:extLst>
              <a:ext uri="{FF2B5EF4-FFF2-40B4-BE49-F238E27FC236}">
                <a16:creationId xmlns:a16="http://schemas.microsoft.com/office/drawing/2014/main" id="{E1783CAE-C039-A7C9-BDAA-1063BB65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3" y="4748272"/>
            <a:ext cx="733295" cy="7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209B63-29CD-004F-D9D4-8E6A7D834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24" y="1849084"/>
            <a:ext cx="536972" cy="5898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CF8C104-F6C1-0A8A-2843-E59EF9294E04}"/>
              </a:ext>
            </a:extLst>
          </p:cNvPr>
          <p:cNvGrpSpPr/>
          <p:nvPr/>
        </p:nvGrpSpPr>
        <p:grpSpPr>
          <a:xfrm>
            <a:off x="3194893" y="1886954"/>
            <a:ext cx="893879" cy="277310"/>
            <a:chOff x="2870229" y="2509146"/>
            <a:chExt cx="893879" cy="27731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BF9E18-57D2-BED4-FC6E-3524AB25C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229" y="2515823"/>
              <a:ext cx="263867" cy="270633"/>
            </a:xfrm>
            <a:prstGeom prst="rect">
              <a:avLst/>
            </a:prstGeom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FBCE1900-55BD-22D6-E536-1C27A9BE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923" y="2509146"/>
              <a:ext cx="767185" cy="229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9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519212-D287-4317-B57C-1908C3B02C74}"/>
              </a:ext>
            </a:extLst>
          </p:cNvPr>
          <p:cNvGrpSpPr/>
          <p:nvPr/>
        </p:nvGrpSpPr>
        <p:grpSpPr>
          <a:xfrm>
            <a:off x="3169971" y="2168760"/>
            <a:ext cx="1079338" cy="226223"/>
            <a:chOff x="2955119" y="2585755"/>
            <a:chExt cx="1079338" cy="2262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FD15477-A8C1-FB1B-A967-6B1DE090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119" y="2585755"/>
              <a:ext cx="423730" cy="223421"/>
            </a:xfrm>
            <a:prstGeom prst="rect">
              <a:avLst/>
            </a:prstGeom>
          </p:spPr>
        </p:pic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A62841AA-7D9E-0F81-F709-43CC74B3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272" y="2594546"/>
              <a:ext cx="767185" cy="217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813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경보 발생</a:t>
              </a:r>
              <a:endPara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9DC12D-9795-208C-3F83-AA41C80EDE57}"/>
              </a:ext>
            </a:extLst>
          </p:cNvPr>
          <p:cNvGrpSpPr/>
          <p:nvPr/>
        </p:nvGrpSpPr>
        <p:grpSpPr>
          <a:xfrm>
            <a:off x="2946743" y="2382954"/>
            <a:ext cx="1112436" cy="423148"/>
            <a:chOff x="2958397" y="2791808"/>
            <a:chExt cx="1112436" cy="423148"/>
          </a:xfrm>
        </p:grpSpPr>
        <p:pic>
          <p:nvPicPr>
            <p:cNvPr id="16" name="Picture 2" descr="Webhook - 다운로드 무료 아이콘">
              <a:extLst>
                <a:ext uri="{FF2B5EF4-FFF2-40B4-BE49-F238E27FC236}">
                  <a16:creationId xmlns:a16="http://schemas.microsoft.com/office/drawing/2014/main" id="{043AEC33-8EA5-9248-B670-31B05165D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397" y="2791808"/>
              <a:ext cx="423148" cy="42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36D98520-DF96-97C0-319B-DBAEAC514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48" y="2926981"/>
              <a:ext cx="767185" cy="217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13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WebHooks</a:t>
              </a:r>
              <a:endPara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Graphic 37">
            <a:extLst>
              <a:ext uri="{FF2B5EF4-FFF2-40B4-BE49-F238E27FC236}">
                <a16:creationId xmlns:a16="http://schemas.microsoft.com/office/drawing/2014/main" id="{1DB481A6-EC3D-872B-2B8A-8266196DDB6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92" y="1961963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6BB492C1-D2E4-134F-09E9-E2429CCC8D30}"/>
              </a:ext>
            </a:extLst>
          </p:cNvPr>
          <p:cNvSpPr/>
          <p:nvPr/>
        </p:nvSpPr>
        <p:spPr>
          <a:xfrm>
            <a:off x="4846681" y="1957229"/>
            <a:ext cx="4231295" cy="37621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r>
              <a:rPr lang="en-US" sz="8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23" name="Graphic 23">
            <a:extLst>
              <a:ext uri="{FF2B5EF4-FFF2-40B4-BE49-F238E27FC236}">
                <a16:creationId xmlns:a16="http://schemas.microsoft.com/office/drawing/2014/main" id="{6E506A5D-71DD-A2F5-AC2B-8A0E283A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8" y="2288001"/>
            <a:ext cx="420774" cy="4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5F51E487-3232-A3D4-F681-028756E1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483" y="2700581"/>
            <a:ext cx="767185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47B57CE1-A006-E8AC-FDB3-8D8E23893CFA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 bwMode="auto">
          <a:xfrm flipV="1">
            <a:off x="5933814" y="2498388"/>
            <a:ext cx="1506804" cy="27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2">
            <a:extLst>
              <a:ext uri="{FF2B5EF4-FFF2-40B4-BE49-F238E27FC236}">
                <a16:creationId xmlns:a16="http://schemas.microsoft.com/office/drawing/2014/main" id="{378AE776-1B66-289E-3296-BDA5F4DD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20" y="2288001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514A827F-94B2-0AD6-3DF2-6AB4E7E0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883" y="2709607"/>
            <a:ext cx="1025465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Alert Collector</a:t>
            </a:r>
          </a:p>
        </p:txBody>
      </p:sp>
      <p:pic>
        <p:nvPicPr>
          <p:cNvPr id="66" name="Graphic 8">
            <a:extLst>
              <a:ext uri="{FF2B5EF4-FFF2-40B4-BE49-F238E27FC236}">
                <a16:creationId xmlns:a16="http://schemas.microsoft.com/office/drawing/2014/main" id="{1F4C8A4E-DBB1-3AD1-D720-F7E59DD7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27" y="4835980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AB2E2632-52D9-6E99-1F1E-F28C7668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187" y="4949434"/>
            <a:ext cx="400306" cy="2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94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</a:t>
            </a:r>
            <a:endParaRPr lang="en-US" altLang="en-US" sz="894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phic 6">
            <a:extLst>
              <a:ext uri="{FF2B5EF4-FFF2-40B4-BE49-F238E27FC236}">
                <a16:creationId xmlns:a16="http://schemas.microsoft.com/office/drawing/2014/main" id="{1F3A41E7-2A27-1084-3F41-1FC6781C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18" y="4851137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12">
            <a:extLst>
              <a:ext uri="{FF2B5EF4-FFF2-40B4-BE49-F238E27FC236}">
                <a16:creationId xmlns:a16="http://schemas.microsoft.com/office/drawing/2014/main" id="{2C85FB57-FBA3-E12D-0F23-52A5FE31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45" y="3118636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9">
            <a:extLst>
              <a:ext uri="{FF2B5EF4-FFF2-40B4-BE49-F238E27FC236}">
                <a16:creationId xmlns:a16="http://schemas.microsoft.com/office/drawing/2014/main" id="{BE721234-CDC9-48F8-0B07-63749B77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73" y="3120994"/>
            <a:ext cx="423148" cy="4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F5A32AD4-DADE-2E58-1836-4DBC60E3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283" y="3556270"/>
            <a:ext cx="767185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813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24">
            <a:extLst>
              <a:ext uri="{FF2B5EF4-FFF2-40B4-BE49-F238E27FC236}">
                <a16:creationId xmlns:a16="http://schemas.microsoft.com/office/drawing/2014/main" id="{830DB00C-7021-C37B-5386-D9676C41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63" y="3278196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7CAFC3F0-7521-4D53-783B-D43E1009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675" y="3568846"/>
            <a:ext cx="494610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F0189976-6704-D082-F170-2475A716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799" y="5261751"/>
            <a:ext cx="767185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76" name="Straight Arrow Connector 7">
            <a:extLst>
              <a:ext uri="{FF2B5EF4-FFF2-40B4-BE49-F238E27FC236}">
                <a16:creationId xmlns:a16="http://schemas.microsoft.com/office/drawing/2014/main" id="{53B2E0A6-45DA-1324-0221-F1327019FC0C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 bwMode="auto">
          <a:xfrm flipV="1">
            <a:off x="5946521" y="3331733"/>
            <a:ext cx="785824" cy="8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2">
            <a:extLst>
              <a:ext uri="{FF2B5EF4-FFF2-40B4-BE49-F238E27FC236}">
                <a16:creationId xmlns:a16="http://schemas.microsoft.com/office/drawing/2014/main" id="{22A83E21-5ED1-A54F-006B-C47A569E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829" y="3579930"/>
            <a:ext cx="695299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</a:t>
            </a:r>
          </a:p>
        </p:txBody>
      </p:sp>
      <p:cxnSp>
        <p:nvCxnSpPr>
          <p:cNvPr id="79" name="Elbow Connector 11">
            <a:extLst>
              <a:ext uri="{FF2B5EF4-FFF2-40B4-BE49-F238E27FC236}">
                <a16:creationId xmlns:a16="http://schemas.microsoft.com/office/drawing/2014/main" id="{C4A90CBB-47EF-0BA9-50F3-2CF13290A7A7}"/>
              </a:ext>
            </a:extLst>
          </p:cNvPr>
          <p:cNvCxnSpPr>
            <a:cxnSpLocks/>
            <a:stCxn id="69" idx="3"/>
            <a:endCxn id="89" idx="3"/>
          </p:cNvCxnSpPr>
          <p:nvPr/>
        </p:nvCxnSpPr>
        <p:spPr>
          <a:xfrm flipH="1">
            <a:off x="2198377" y="3331733"/>
            <a:ext cx="4960162" cy="610907"/>
          </a:xfrm>
          <a:prstGeom prst="bentConnector3">
            <a:avLst>
              <a:gd name="adj1" fmla="val -4609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1">
            <a:extLst>
              <a:ext uri="{FF2B5EF4-FFF2-40B4-BE49-F238E27FC236}">
                <a16:creationId xmlns:a16="http://schemas.microsoft.com/office/drawing/2014/main" id="{188D37F4-4FF3-B33C-7542-5469AA13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591" y="4570064"/>
            <a:ext cx="1046260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점검 결과를  </a:t>
            </a:r>
            <a:r>
              <a:rPr lang="en-US" altLang="ko-KR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파일로 생성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9EF26A28-7EDC-E8EA-ECD1-F6B6CF14EE40}"/>
              </a:ext>
            </a:extLst>
          </p:cNvPr>
          <p:cNvCxnSpPr>
            <a:cxnSpLocks/>
            <a:stCxn id="19458" idx="3"/>
            <a:endCxn id="93" idx="1"/>
          </p:cNvCxnSpPr>
          <p:nvPr/>
        </p:nvCxnSpPr>
        <p:spPr>
          <a:xfrm flipV="1">
            <a:off x="1707648" y="4500731"/>
            <a:ext cx="3790017" cy="61418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1">
            <a:extLst>
              <a:ext uri="{FF2B5EF4-FFF2-40B4-BE49-F238E27FC236}">
                <a16:creationId xmlns:a16="http://schemas.microsoft.com/office/drawing/2014/main" id="{12862E1E-F832-AF67-AADA-36B43622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56" y="4915184"/>
            <a:ext cx="838570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시스템운영자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8">
            <a:extLst>
              <a:ext uri="{FF2B5EF4-FFF2-40B4-BE49-F238E27FC236}">
                <a16:creationId xmlns:a16="http://schemas.microsoft.com/office/drawing/2014/main" id="{3D7C054B-5D8F-9F6A-B5C4-D1DFC136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4" y="3788437"/>
            <a:ext cx="1208823" cy="3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Url - Free multimedia icons">
            <a:extLst>
              <a:ext uri="{FF2B5EF4-FFF2-40B4-BE49-F238E27FC236}">
                <a16:creationId xmlns:a16="http://schemas.microsoft.com/office/drawing/2014/main" id="{D0B1C917-40BF-44AD-DE2F-3BFAF7A7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6" y="4216001"/>
            <a:ext cx="441796" cy="44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12">
            <a:extLst>
              <a:ext uri="{FF2B5EF4-FFF2-40B4-BE49-F238E27FC236}">
                <a16:creationId xmlns:a16="http://schemas.microsoft.com/office/drawing/2014/main" id="{3A52AEE7-7676-2BCD-8A87-466CAF6B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65" y="4287634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DC0B63E5-3106-C32D-04CC-52F1CE036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283" y="4730880"/>
            <a:ext cx="767186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Alert History Viewer</a:t>
            </a:r>
          </a:p>
        </p:txBody>
      </p:sp>
      <p:pic>
        <p:nvPicPr>
          <p:cNvPr id="97" name="Picture 10" descr="Html 문서 - 무료 컴퓨터개 아이콘">
            <a:extLst>
              <a:ext uri="{FF2B5EF4-FFF2-40B4-BE49-F238E27FC236}">
                <a16:creationId xmlns:a16="http://schemas.microsoft.com/office/drawing/2014/main" id="{39490D7C-51F7-3F3B-EBD0-F2140FAE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81" y="4549968"/>
            <a:ext cx="572025" cy="5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Elbow Connector 11">
            <a:extLst>
              <a:ext uri="{FF2B5EF4-FFF2-40B4-BE49-F238E27FC236}">
                <a16:creationId xmlns:a16="http://schemas.microsoft.com/office/drawing/2014/main" id="{C210AE67-5C38-AC65-36C5-D3F76433BFA9}"/>
              </a:ext>
            </a:extLst>
          </p:cNvPr>
          <p:cNvCxnSpPr>
            <a:cxnSpLocks/>
            <a:stCxn id="93" idx="3"/>
            <a:endCxn id="23" idx="3"/>
          </p:cNvCxnSpPr>
          <p:nvPr/>
        </p:nvCxnSpPr>
        <p:spPr>
          <a:xfrm flipV="1">
            <a:off x="5923859" y="2498388"/>
            <a:ext cx="1937533" cy="2002343"/>
          </a:xfrm>
          <a:prstGeom prst="bentConnector3">
            <a:avLst>
              <a:gd name="adj1" fmla="val 111799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1">
            <a:extLst>
              <a:ext uri="{FF2B5EF4-FFF2-40B4-BE49-F238E27FC236}">
                <a16:creationId xmlns:a16="http://schemas.microsoft.com/office/drawing/2014/main" id="{E6E7AC06-CBF4-71D2-3D59-0F19105145C8}"/>
              </a:ext>
            </a:extLst>
          </p:cNvPr>
          <p:cNvCxnSpPr>
            <a:cxnSpLocks/>
            <a:stCxn id="93" idx="3"/>
            <a:endCxn id="66" idx="1"/>
          </p:cNvCxnSpPr>
          <p:nvPr/>
        </p:nvCxnSpPr>
        <p:spPr>
          <a:xfrm>
            <a:off x="5923859" y="4500731"/>
            <a:ext cx="1819368" cy="54834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3BD10ECE-86FF-93A4-25F0-73E36710BC58}"/>
              </a:ext>
            </a:extLst>
          </p:cNvPr>
          <p:cNvCxnSpPr>
            <a:cxnSpLocks/>
          </p:cNvCxnSpPr>
          <p:nvPr/>
        </p:nvCxnSpPr>
        <p:spPr bwMode="auto">
          <a:xfrm>
            <a:off x="4026467" y="2552342"/>
            <a:ext cx="128238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A74EAE4D-7A32-4E37-D3B0-446A0362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292" y="4413241"/>
            <a:ext cx="838570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이력조회링크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</a:t>
            </a:r>
            <a:r>
              <a:rPr lang="en-US" altLang="ko-KR" dirty="0"/>
              <a:t> </a:t>
            </a:r>
            <a:r>
              <a:rPr lang="ko-KR" altLang="en-US" dirty="0"/>
              <a:t>시스템 일일 점검관리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Datadog </a:t>
            </a:r>
            <a:r>
              <a:rPr lang="ko-KR" altLang="en-US" dirty="0"/>
              <a:t>제공 </a:t>
            </a:r>
            <a:r>
              <a:rPr lang="en-US" altLang="ko-KR" dirty="0"/>
              <a:t>API</a:t>
            </a:r>
            <a:r>
              <a:rPr lang="ko-KR" altLang="en-US" dirty="0"/>
              <a:t>를 활용하여 등록된 </a:t>
            </a:r>
            <a:r>
              <a:rPr lang="en-US" altLang="ko-KR" dirty="0"/>
              <a:t>Alert </a:t>
            </a:r>
            <a:r>
              <a:rPr lang="ko-KR" altLang="en-US" dirty="0"/>
              <a:t>발생현황을 추출하고</a:t>
            </a:r>
            <a:r>
              <a:rPr lang="en-US" altLang="ko-KR" dirty="0"/>
              <a:t>, Lambda URL</a:t>
            </a:r>
            <a:r>
              <a:rPr lang="ko-KR" altLang="en-US" dirty="0"/>
              <a:t>을 활용하여 </a:t>
            </a:r>
            <a:r>
              <a:rPr lang="en-US" altLang="ko-KR" dirty="0"/>
              <a:t>Web</a:t>
            </a:r>
            <a:r>
              <a:rPr lang="ko-KR" altLang="en-US" dirty="0"/>
              <a:t>으로 제공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5D5FA98B-C4DE-1836-95C7-0F19CC1B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E957D2-8C67-2227-F2D8-FA20402B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E81BB226-A2CC-D5FF-47C3-A8C1F9AA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537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Datadog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5CE942-E7C0-95DC-6C30-64ECE7DB039B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4AC534-C96E-0F05-AAB7-0F5FE83EB4FE}"/>
              </a:ext>
            </a:extLst>
          </p:cNvPr>
          <p:cNvCxnSpPr>
            <a:cxnSpLocks/>
          </p:cNvCxnSpPr>
          <p:nvPr/>
        </p:nvCxnSpPr>
        <p:spPr bwMode="auto">
          <a:xfrm>
            <a:off x="7549834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4" name="Graphic 23">
            <a:extLst>
              <a:ext uri="{FF2B5EF4-FFF2-40B4-BE49-F238E27FC236}">
                <a16:creationId xmlns:a16="http://schemas.microsoft.com/office/drawing/2014/main" id="{06D5304D-C3C1-BC4E-F6D9-46B0C87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304325" y="4349680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 descr="desktop browser Icon - Free PNG &amp; SVG 353618 - Noun Project">
            <a:extLst>
              <a:ext uri="{FF2B5EF4-FFF2-40B4-BE49-F238E27FC236}">
                <a16:creationId xmlns:a16="http://schemas.microsoft.com/office/drawing/2014/main" id="{E1783CAE-C039-A7C9-BDAA-1063BB65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0" y="4412695"/>
            <a:ext cx="733295" cy="7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209B63-29CD-004F-D9D4-8E6A7D834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233" y="3232973"/>
            <a:ext cx="536972" cy="58984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A4AAC0-4CEC-201A-6F82-195D8A73E7FA}"/>
              </a:ext>
            </a:extLst>
          </p:cNvPr>
          <p:cNvGrpSpPr/>
          <p:nvPr/>
        </p:nvGrpSpPr>
        <p:grpSpPr>
          <a:xfrm>
            <a:off x="7675233" y="3790588"/>
            <a:ext cx="899118" cy="270633"/>
            <a:chOff x="7948338" y="3899712"/>
            <a:chExt cx="899118" cy="27063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BF9E18-57D2-BED4-FC6E-3524AB25C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8338" y="3899712"/>
              <a:ext cx="263867" cy="270633"/>
            </a:xfrm>
            <a:prstGeom prst="rect">
              <a:avLst/>
            </a:prstGeom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FBCE1900-55BD-22D6-E536-1C27A9BE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271" y="3933947"/>
              <a:ext cx="767185" cy="229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9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</p:grpSp>
      <p:pic>
        <p:nvPicPr>
          <p:cNvPr id="28" name="Graphic 37">
            <a:extLst>
              <a:ext uri="{FF2B5EF4-FFF2-40B4-BE49-F238E27FC236}">
                <a16:creationId xmlns:a16="http://schemas.microsoft.com/office/drawing/2014/main" id="{1DB481A6-EC3D-872B-2B8A-8266196DDB6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21" y="1961963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6BB492C1-D2E4-134F-09E9-E2429CCC8D30}"/>
              </a:ext>
            </a:extLst>
          </p:cNvPr>
          <p:cNvSpPr/>
          <p:nvPr/>
        </p:nvSpPr>
        <p:spPr>
          <a:xfrm>
            <a:off x="3405780" y="1957229"/>
            <a:ext cx="4018656" cy="37621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r>
              <a:rPr lang="en-US" sz="8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66" name="Graphic 8">
            <a:extLst>
              <a:ext uri="{FF2B5EF4-FFF2-40B4-BE49-F238E27FC236}">
                <a16:creationId xmlns:a16="http://schemas.microsoft.com/office/drawing/2014/main" id="{1F4C8A4E-DBB1-3AD1-D720-F7E59DD7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26" y="4548664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AB2E2632-52D9-6E99-1F1E-F28C7668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203" y="4777640"/>
            <a:ext cx="400306" cy="2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94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</a:t>
            </a:r>
            <a:endParaRPr lang="en-US" altLang="en-US" sz="894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phic 6">
            <a:extLst>
              <a:ext uri="{FF2B5EF4-FFF2-40B4-BE49-F238E27FC236}">
                <a16:creationId xmlns:a16="http://schemas.microsoft.com/office/drawing/2014/main" id="{1F3A41E7-2A27-1084-3F41-1FC6781C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34" y="4679343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12">
            <a:extLst>
              <a:ext uri="{FF2B5EF4-FFF2-40B4-BE49-F238E27FC236}">
                <a16:creationId xmlns:a16="http://schemas.microsoft.com/office/drawing/2014/main" id="{2C85FB57-FBA3-E12D-0F23-52A5FE31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69" y="2452809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9">
            <a:extLst>
              <a:ext uri="{FF2B5EF4-FFF2-40B4-BE49-F238E27FC236}">
                <a16:creationId xmlns:a16="http://schemas.microsoft.com/office/drawing/2014/main" id="{BE721234-CDC9-48F8-0B07-63749B77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19" y="2455167"/>
            <a:ext cx="423148" cy="4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F5A32AD4-DADE-2E58-1836-4DBC60E3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085" y="2890443"/>
            <a:ext cx="767185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813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24">
            <a:extLst>
              <a:ext uri="{FF2B5EF4-FFF2-40B4-BE49-F238E27FC236}">
                <a16:creationId xmlns:a16="http://schemas.microsoft.com/office/drawing/2014/main" id="{830DB00C-7021-C37B-5386-D9676C41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53" y="2612369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7CAFC3F0-7521-4D53-783B-D43E1009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661" y="2902090"/>
            <a:ext cx="459098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F0189976-6704-D082-F170-2475A716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63" y="4999029"/>
            <a:ext cx="767185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76" name="Straight Arrow Connector 7">
            <a:extLst>
              <a:ext uri="{FF2B5EF4-FFF2-40B4-BE49-F238E27FC236}">
                <a16:creationId xmlns:a16="http://schemas.microsoft.com/office/drawing/2014/main" id="{53B2E0A6-45DA-1324-0221-F1327019FC0C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 bwMode="auto">
          <a:xfrm flipV="1">
            <a:off x="4177567" y="2665906"/>
            <a:ext cx="794702" cy="8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2">
            <a:extLst>
              <a:ext uri="{FF2B5EF4-FFF2-40B4-BE49-F238E27FC236}">
                <a16:creationId xmlns:a16="http://schemas.microsoft.com/office/drawing/2014/main" id="{22A83E21-5ED1-A54F-006B-C47A569E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09" y="2890443"/>
            <a:ext cx="695299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</a:t>
            </a:r>
          </a:p>
        </p:txBody>
      </p:sp>
      <p:cxnSp>
        <p:nvCxnSpPr>
          <p:cNvPr id="79" name="Elbow Connector 11">
            <a:extLst>
              <a:ext uri="{FF2B5EF4-FFF2-40B4-BE49-F238E27FC236}">
                <a16:creationId xmlns:a16="http://schemas.microsoft.com/office/drawing/2014/main" id="{C4A90CBB-47EF-0BA9-50F3-2CF13290A7A7}"/>
              </a:ext>
            </a:extLst>
          </p:cNvPr>
          <p:cNvCxnSpPr>
            <a:cxnSpLocks/>
            <a:stCxn id="69" idx="3"/>
            <a:endCxn id="89" idx="3"/>
          </p:cNvCxnSpPr>
          <p:nvPr/>
        </p:nvCxnSpPr>
        <p:spPr>
          <a:xfrm flipH="1">
            <a:off x="2183176" y="2665906"/>
            <a:ext cx="3215287" cy="944856"/>
          </a:xfrm>
          <a:prstGeom prst="bentConnector3">
            <a:avLst>
              <a:gd name="adj1" fmla="val -711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1">
            <a:extLst>
              <a:ext uri="{FF2B5EF4-FFF2-40B4-BE49-F238E27FC236}">
                <a16:creationId xmlns:a16="http://schemas.microsoft.com/office/drawing/2014/main" id="{188D37F4-4FF3-B33C-7542-5469AA13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1" y="5192290"/>
            <a:ext cx="1046260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점검 결과를  </a:t>
            </a:r>
            <a:r>
              <a:rPr lang="en-US" altLang="ko-KR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파일로 생성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9EF26A28-7EDC-E8EA-ECD1-F6B6CF14EE40}"/>
              </a:ext>
            </a:extLst>
          </p:cNvPr>
          <p:cNvCxnSpPr>
            <a:cxnSpLocks/>
            <a:stCxn id="19458" idx="3"/>
            <a:endCxn id="93" idx="1"/>
          </p:cNvCxnSpPr>
          <p:nvPr/>
        </p:nvCxnSpPr>
        <p:spPr>
          <a:xfrm flipV="1">
            <a:off x="1699085" y="4500731"/>
            <a:ext cx="2145040" cy="27861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1">
            <a:extLst>
              <a:ext uri="{FF2B5EF4-FFF2-40B4-BE49-F238E27FC236}">
                <a16:creationId xmlns:a16="http://schemas.microsoft.com/office/drawing/2014/main" id="{12862E1E-F832-AF67-AADA-36B43622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07" y="4974858"/>
            <a:ext cx="838570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시스템운영자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8">
            <a:extLst>
              <a:ext uri="{FF2B5EF4-FFF2-40B4-BE49-F238E27FC236}">
                <a16:creationId xmlns:a16="http://schemas.microsoft.com/office/drawing/2014/main" id="{3D7C054B-5D8F-9F6A-B5C4-D1DFC136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3" y="3456559"/>
            <a:ext cx="1208823" cy="3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Url - Free multimedia icons">
            <a:extLst>
              <a:ext uri="{FF2B5EF4-FFF2-40B4-BE49-F238E27FC236}">
                <a16:creationId xmlns:a16="http://schemas.microsoft.com/office/drawing/2014/main" id="{D0B1C917-40BF-44AD-DE2F-3BFAF7A7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02" y="3853257"/>
            <a:ext cx="441796" cy="44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12">
            <a:extLst>
              <a:ext uri="{FF2B5EF4-FFF2-40B4-BE49-F238E27FC236}">
                <a16:creationId xmlns:a16="http://schemas.microsoft.com/office/drawing/2014/main" id="{3A52AEE7-7676-2BCD-8A87-466CAF6B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25" y="4287634"/>
            <a:ext cx="426194" cy="4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DC0B63E5-3106-C32D-04CC-52F1CE036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43" y="4730880"/>
            <a:ext cx="767186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Daily Check</a:t>
            </a:r>
          </a:p>
        </p:txBody>
      </p:sp>
      <p:pic>
        <p:nvPicPr>
          <p:cNvPr id="97" name="Picture 10" descr="Html 문서 - 무료 컴퓨터개 아이콘">
            <a:extLst>
              <a:ext uri="{FF2B5EF4-FFF2-40B4-BE49-F238E27FC236}">
                <a16:creationId xmlns:a16="http://schemas.microsoft.com/office/drawing/2014/main" id="{39490D7C-51F7-3F3B-EBD0-F2140FAE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69" y="4569748"/>
            <a:ext cx="657134" cy="6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Elbow Connector 11">
            <a:extLst>
              <a:ext uri="{FF2B5EF4-FFF2-40B4-BE49-F238E27FC236}">
                <a16:creationId xmlns:a16="http://schemas.microsoft.com/office/drawing/2014/main" id="{C210AE67-5C38-AC65-36C5-D3F76433BFA9}"/>
              </a:ext>
            </a:extLst>
          </p:cNvPr>
          <p:cNvCxnSpPr>
            <a:cxnSpLocks/>
            <a:stCxn id="93" idx="3"/>
            <a:endCxn id="14" idx="1"/>
          </p:cNvCxnSpPr>
          <p:nvPr/>
        </p:nvCxnSpPr>
        <p:spPr>
          <a:xfrm flipV="1">
            <a:off x="4270319" y="3527895"/>
            <a:ext cx="3404914" cy="9728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1">
            <a:extLst>
              <a:ext uri="{FF2B5EF4-FFF2-40B4-BE49-F238E27FC236}">
                <a16:creationId xmlns:a16="http://schemas.microsoft.com/office/drawing/2014/main" id="{E6E7AC06-CBF4-71D2-3D59-0F19105145C8}"/>
              </a:ext>
            </a:extLst>
          </p:cNvPr>
          <p:cNvCxnSpPr>
            <a:cxnSpLocks/>
            <a:stCxn id="93" idx="3"/>
            <a:endCxn id="66" idx="1"/>
          </p:cNvCxnSpPr>
          <p:nvPr/>
        </p:nvCxnSpPr>
        <p:spPr>
          <a:xfrm>
            <a:off x="4270319" y="4500731"/>
            <a:ext cx="2343107" cy="26103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6EF6F1-7FE8-0A87-234A-9AB155013395}"/>
              </a:ext>
            </a:extLst>
          </p:cNvPr>
          <p:cNvGrpSpPr/>
          <p:nvPr/>
        </p:nvGrpSpPr>
        <p:grpSpPr>
          <a:xfrm>
            <a:off x="5397034" y="3749528"/>
            <a:ext cx="844823" cy="600152"/>
            <a:chOff x="5888238" y="2249686"/>
            <a:chExt cx="844823" cy="600152"/>
          </a:xfrm>
        </p:grpSpPr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4A03AED0-C164-F33C-3AD9-3ABAAEEFE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8238" y="2588228"/>
              <a:ext cx="8448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API Key</a:t>
              </a:r>
            </a:p>
          </p:txBody>
        </p:sp>
        <p:pic>
          <p:nvPicPr>
            <p:cNvPr id="6" name="Picture 2" descr="Key - Free security icons">
              <a:extLst>
                <a:ext uri="{FF2B5EF4-FFF2-40B4-BE49-F238E27FC236}">
                  <a16:creationId xmlns:a16="http://schemas.microsoft.com/office/drawing/2014/main" id="{291D4BB4-66D0-DFF7-A821-8EFE93D02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706" y="2249686"/>
              <a:ext cx="356038" cy="356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1508626-E897-CDA7-82BE-8836C6793F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2357" y="3775759"/>
            <a:ext cx="844823" cy="300226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1C07705C-7CA9-212A-7AA0-91B4C0B0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31" y="4114330"/>
            <a:ext cx="838570" cy="3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13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일일점검현황조회링크</a:t>
            </a:r>
            <a:endParaRPr lang="en-US" altLang="en-US" sz="813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2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/>
              <a:t>수행내역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5506A-EEF6-AE6C-A6B1-9CAAC7C7E135}"/>
              </a:ext>
            </a:extLst>
          </p:cNvPr>
          <p:cNvSpPr txBox="1"/>
          <p:nvPr/>
        </p:nvSpPr>
        <p:spPr>
          <a:xfrm>
            <a:off x="335361" y="980853"/>
            <a:ext cx="9405639" cy="5340048"/>
          </a:xfrm>
          <a:prstGeom prst="rect">
            <a:avLst/>
          </a:prstGeom>
          <a:noFill/>
        </p:spPr>
        <p:txBody>
          <a:bodyPr wrap="square" lIns="83945" tIns="41972" rIns="83945" bIns="41972" rtlCol="0" anchor="t">
            <a:noAutofit/>
          </a:bodyPr>
          <a:lstStyle>
            <a:defPPr>
              <a:defRPr lang="ko-KR"/>
            </a:defPPr>
            <a:lvl1pPr latinLnBrk="0">
              <a:defRPr sz="1300" b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defRPr>
            </a:lvl1pPr>
          </a:lstStyle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MSP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기술지원 범위에 대한 고민</a:t>
            </a: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현재 당장 필요하고 다른 운영 사이트가 생겼을 때 사용 가능한 도구에 대한 고민</a:t>
            </a:r>
          </a:p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시스템 일일 점검 도구를 구현</a:t>
            </a:r>
          </a:p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도구로는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상의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DynamoDB, S3, Lambda(Python), </a:t>
            </a:r>
            <a:r>
              <a:rPr lang="en-US" altLang="ko-KR" sz="20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PreSigned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URL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과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Metric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활용한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Alert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사용하여 구성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이기정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방용재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Terraform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사용한 타 운영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Workload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로의 </a:t>
            </a:r>
            <a:r>
              <a:rPr lang="ko-KR" altLang="en-US" sz="20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이식성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고려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서태열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342900" indent="-342900" defTabSz="923854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Account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로의 일일점검 환경 및 자원 배포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이진용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7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/>
              <a:t>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5506A-EEF6-AE6C-A6B1-9CAAC7C7E135}"/>
              </a:ext>
            </a:extLst>
          </p:cNvPr>
          <p:cNvSpPr txBox="1"/>
          <p:nvPr/>
        </p:nvSpPr>
        <p:spPr>
          <a:xfrm>
            <a:off x="335361" y="1269494"/>
            <a:ext cx="9405639" cy="4896544"/>
          </a:xfrm>
          <a:prstGeom prst="rect">
            <a:avLst/>
          </a:prstGeom>
          <a:noFill/>
        </p:spPr>
        <p:txBody>
          <a:bodyPr wrap="square" lIns="83945" tIns="41972" rIns="83945" bIns="41972" rtlCol="0" anchor="t">
            <a:noAutofit/>
          </a:bodyPr>
          <a:lstStyle>
            <a:defPPr>
              <a:defRPr lang="ko-KR"/>
            </a:defPPr>
            <a:lvl1pPr latinLnBrk="0">
              <a:defRPr sz="1300" b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defRPr>
            </a:lvl1pPr>
          </a:lstStyle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다양한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리소스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(EC2/EKS/MSK/RDS/LB/TGW 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등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에 대한 현황 및 비용 관리 방안</a:t>
            </a:r>
            <a:endParaRPr lang="en-US" altLang="ko-KR" sz="16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Boto library(Python)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통해 리소스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비용 현황을 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Excel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로 추출하는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'Cloud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자원 및 비용 현황 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Tool’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EC2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의 워크로드 특성에 따른 구분을 위해 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Tag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자동으로 할당하는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'EC2 Tag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Tool'</a:t>
            </a:r>
            <a:endParaRPr lang="ko-KR" altLang="en-US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소수 인원으로 복잡한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Multi Account AWS 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인프라를 모니터링하기 위한 방안 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 / Slack / AWS Lambda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로 구성한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‘시스템 일일 점검 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Tool’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Terraform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활용하여 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Agile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하게 모니터링 알람을 설정하는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'Datadog Alert </a:t>
            </a:r>
            <a:r>
              <a:rPr lang="en-US" altLang="ko-KR" sz="14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RuleSet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Tool'</a:t>
            </a:r>
          </a:p>
          <a:p>
            <a:pPr defTabSz="923854">
              <a:lnSpc>
                <a:spcPct val="150000"/>
              </a:lnSpc>
            </a:pPr>
            <a:endParaRPr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MSP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대상 서비스 환경에서 핵심적인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리소스인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EC2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의 가용성을 높일 수 있는 방안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Cloudwatch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알람과 연계하여 자동 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Host 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복구를 제공하는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'EC2 Auto Recovery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설정 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Tool’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Slack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통한 실시간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 Alert 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수신 체계 외에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Alert 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발생 이력을 분석하여 </a:t>
            </a:r>
            <a:r>
              <a:rPr lang="en-US" altLang="ko-KR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Insight</a:t>
            </a:r>
            <a:r>
              <a:rPr lang="ko-KR" altLang="en-US" sz="16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확보하기 위한 방안</a:t>
            </a:r>
            <a:endParaRPr lang="en-US" altLang="ko-KR" sz="16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Lambda / DynamoDB / Datadog Webhooks</a:t>
            </a:r>
            <a:r>
              <a:rPr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활용한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'Datadog Alert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이력 수집 관리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Tool'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54DB1B-A844-3E56-D5EE-306760926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목표로 설정한 </a:t>
            </a:r>
            <a:r>
              <a:rPr lang="en-US" altLang="ko-KR" dirty="0"/>
              <a:t>AWS </a:t>
            </a:r>
            <a:r>
              <a:rPr lang="ko-KR" altLang="en-US" dirty="0"/>
              <a:t>자원 관리 및 모니터링 기능을 제공하는 다양한 </a:t>
            </a:r>
            <a:r>
              <a:rPr lang="en-US" altLang="ko-KR" dirty="0" err="1"/>
              <a:t>Tool을</a:t>
            </a:r>
            <a:r>
              <a:rPr lang="ko-KR" altLang="en-US" dirty="0"/>
              <a:t> 구현</a:t>
            </a:r>
            <a:r>
              <a:rPr lang="en-US" altLang="ko-KR" dirty="0" err="1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고객사 상용 서비스에 대한</a:t>
            </a:r>
            <a:r>
              <a:rPr lang="en-US" altLang="ko-KR" dirty="0"/>
              <a:t> MSP </a:t>
            </a:r>
            <a:r>
              <a:rPr lang="ko-KR" altLang="en-US" dirty="0"/>
              <a:t>지원</a:t>
            </a:r>
            <a:r>
              <a:rPr lang="en-US" altLang="ko-KR" dirty="0"/>
              <a:t>에 </a:t>
            </a:r>
            <a:r>
              <a:rPr lang="en-US" altLang="ko-KR" dirty="0" err="1"/>
              <a:t>활용</a:t>
            </a:r>
            <a:r>
              <a:rPr lang="ko-KR" altLang="en-US" dirty="0"/>
              <a:t>하고 있음</a:t>
            </a:r>
          </a:p>
        </p:txBody>
      </p:sp>
    </p:spTree>
    <p:extLst>
      <p:ext uri="{BB962C8B-B14F-4D97-AF65-F5344CB8AC3E}">
        <p14:creationId xmlns:p14="http://schemas.microsoft.com/office/powerpoint/2010/main" val="61774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Lessons</a:t>
            </a:r>
            <a:r>
              <a:rPr lang="ko-KR" altLang="en-US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ko-KR" altLang="en-US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Learned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5506A-EEF6-AE6C-A6B1-9CAAC7C7E135}"/>
              </a:ext>
            </a:extLst>
          </p:cNvPr>
          <p:cNvSpPr txBox="1"/>
          <p:nvPr/>
        </p:nvSpPr>
        <p:spPr>
          <a:xfrm>
            <a:off x="335361" y="754592"/>
            <a:ext cx="9405639" cy="4896544"/>
          </a:xfrm>
          <a:prstGeom prst="rect">
            <a:avLst/>
          </a:prstGeom>
          <a:noFill/>
        </p:spPr>
        <p:txBody>
          <a:bodyPr wrap="square" lIns="83945" tIns="41972" rIns="83945" bIns="41972" rtlCol="0" anchor="t">
            <a:noAutofit/>
          </a:bodyPr>
          <a:lstStyle>
            <a:defPPr>
              <a:defRPr lang="ko-KR"/>
            </a:defPPr>
            <a:lvl1pPr latinLnBrk="0">
              <a:defRPr sz="1300" b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defRPr>
            </a:lvl1pPr>
          </a:lstStyle>
          <a:p>
            <a:pPr defTabSz="923854">
              <a:lnSpc>
                <a:spcPct val="150000"/>
              </a:lnSpc>
            </a:pP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운영에 필요한 도구 중 일일 점검에 대한 기능 설계 및 구현</a:t>
            </a: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defTabSz="923854">
              <a:lnSpc>
                <a:spcPct val="150000"/>
              </a:lnSpc>
            </a:pP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외 다른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CSP(Azure/GCP 등) 환경으로의 </a:t>
            </a:r>
            <a:r>
              <a:rPr lang="ko-KR" altLang="en-US" sz="20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이식성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있는 기능 구현에 대한 이해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(Terraform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활용한 자원배포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자원 및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 Metric, Monitoring, Dashboard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의 이해 및 장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단점 체감</a:t>
            </a: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Alert </a:t>
            </a:r>
            <a:r>
              <a:rPr lang="en-US" altLang="ko-KR" sz="20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발생</a:t>
            </a: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이</a:t>
            </a:r>
            <a:r>
              <a:rPr lang="en-US" altLang="ko-KR" sz="20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력을</a:t>
            </a:r>
            <a:r>
              <a:rPr lang="ko-KR" altLang="en-US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별도 저장하여 고객 보고 용도 및 시스템 관리 포인트로 활용 가능</a:t>
            </a:r>
          </a:p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6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. LCL </a:t>
            </a:r>
            <a:r>
              <a:rPr lang="en-US" altLang="ko-KR" sz="1800" b="1" dirty="0" err="1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+mn-ea"/>
              </a:rPr>
              <a:t>참여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5506A-EEF6-AE6C-A6B1-9CAAC7C7E135}"/>
              </a:ext>
            </a:extLst>
          </p:cNvPr>
          <p:cNvSpPr txBox="1"/>
          <p:nvPr/>
        </p:nvSpPr>
        <p:spPr>
          <a:xfrm>
            <a:off x="500361" y="1849760"/>
            <a:ext cx="9405639" cy="4896544"/>
          </a:xfrm>
          <a:prstGeom prst="rect">
            <a:avLst/>
          </a:prstGeom>
          <a:noFill/>
        </p:spPr>
        <p:txBody>
          <a:bodyPr wrap="square" lIns="83945" tIns="41972" rIns="83945" bIns="41972" rtlCol="0" anchor="t">
            <a:noAutofit/>
          </a:bodyPr>
          <a:lstStyle>
            <a:defPPr>
              <a:defRPr lang="ko-KR"/>
            </a:defPPr>
            <a:lvl1pPr latinLnBrk="0">
              <a:defRPr sz="1300" b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defRPr>
            </a:lvl1pPr>
          </a:lstStyle>
          <a:p>
            <a:pPr defTabSz="923854">
              <a:lnSpc>
                <a:spcPct val="150000"/>
              </a:lnSpc>
            </a:pPr>
            <a:endParaRPr lang="en-US" altLang="ko-KR" sz="2000" b="1" i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defTabSz="923854">
              <a:lnSpc>
                <a:spcPct val="150000"/>
              </a:lnSpc>
            </a:pP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프로젝트를 진행하면서 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6명의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팀원과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함께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실제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운영에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필요한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도구를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개발했습니다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 이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도구를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통해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업무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프로세스가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간소화되었고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, 그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결과로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모든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팀원이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큰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만족감을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느꼈습니다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 이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경험은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팀워크의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중요성과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공동의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목표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달성을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위한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협력의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가치를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다시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한번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깨닫게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i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해주었습니다</a:t>
            </a:r>
            <a:r>
              <a:rPr lang="en-US" altLang="ko-KR" sz="2000" b="1" i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7989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2187" y="2664024"/>
            <a:ext cx="5173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Documents</a:t>
            </a:r>
            <a:endParaRPr kumimoji="0" lang="ko-KR" altLang="en-US" sz="4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2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63">
            <a:extLst>
              <a:ext uri="{FF2B5EF4-FFF2-40B4-BE49-F238E27FC236}">
                <a16:creationId xmlns:a16="http://schemas.microsoft.com/office/drawing/2014/main" id="{75E976D7-68D0-4B15-86B5-ADB8A9CA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ahoma" panose="020B0604030504040204" pitchFamily="34" charset="0"/>
              </a:rPr>
              <a:t>CONTENTS</a:t>
            </a:r>
            <a:endParaRPr lang="ko-KR" altLang="en-US" dirty="0">
              <a:cs typeface="Tahoma" panose="020B060403050404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EEF8BD-527E-4469-86E7-20553EA22254}"/>
              </a:ext>
            </a:extLst>
          </p:cNvPr>
          <p:cNvGrpSpPr/>
          <p:nvPr/>
        </p:nvGrpSpPr>
        <p:grpSpPr>
          <a:xfrm>
            <a:off x="4497305" y="1098336"/>
            <a:ext cx="4881539" cy="5085462"/>
            <a:chOff x="4793283" y="795380"/>
            <a:chExt cx="4634880" cy="489830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6565B83-39C3-4C40-8C5A-4E402351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283" y="795380"/>
              <a:ext cx="1162050" cy="489830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9999"/>
              </a:schemeClr>
            </a:solidFill>
            <a:ln>
              <a:noFill/>
            </a:ln>
          </p:spPr>
          <p:txBody>
            <a:bodyPr lIns="67997" tIns="169992" rIns="0" bIns="0" anchor="ctr"/>
            <a:lstStyle/>
            <a:p>
              <a:pPr marL="503533" marR="0" lvl="0" indent="-503533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HY헤드라인M" pitchFamily="18" charset="-127"/>
                <a:buAutoNum type="romanUcPeriod"/>
                <a:tabLst/>
                <a:defRPr/>
              </a:pPr>
              <a:endParaRPr kumimoji="0" lang="ko-KR" alt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678BCF-741A-4ADF-83D7-464CE84D7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1092200"/>
              <a:ext cx="4241800" cy="446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203990" tIns="360000" rIns="0" bIns="101995" anchor="t"/>
            <a:lstStyle/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1. 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배경</a:t>
              </a:r>
              <a:endParaRPr lang="en-US" altLang="ko-KR" sz="20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2. 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목표</a:t>
              </a:r>
              <a:endParaRPr lang="en-US" altLang="ko-KR" sz="20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3. Architecture</a:t>
              </a: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4. 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수행내역</a:t>
              </a:r>
              <a:endParaRPr lang="en-US" altLang="ko-KR" sz="20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5. 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결과</a:t>
              </a:r>
              <a:endParaRPr lang="en-US" altLang="ko-KR" sz="2000" b="1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6. Lessons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&amp;</a:t>
              </a:r>
              <a:r>
                <a:rPr lang="ko-KR" altLang="en-US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Learned</a:t>
              </a:r>
            </a:p>
            <a:p>
              <a:pPr marL="465138" indent="-465138">
                <a:lnSpc>
                  <a:spcPts val="2800"/>
                </a:lnSpc>
                <a:spcBef>
                  <a:spcPts val="300"/>
                </a:spcBef>
                <a:spcAft>
                  <a:spcPts val="1500"/>
                </a:spcAft>
              </a:pPr>
              <a:r>
                <a:rPr lang="en-US" altLang="ko-KR" sz="2000" b="1" dirty="0">
                  <a:ln w="635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Tahoma" panose="020B0604030504040204" pitchFamily="34" charset="0"/>
                </a:rPr>
                <a:t>7. To-do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배경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96D2D-8B94-3138-ABB7-47780E62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00" y="645462"/>
            <a:ext cx="9576000" cy="576000"/>
          </a:xfrm>
        </p:spPr>
        <p:txBody>
          <a:bodyPr/>
          <a:lstStyle/>
          <a:p>
            <a:r>
              <a:rPr lang="en-US" altLang="ko-KR" dirty="0"/>
              <a:t>MSP </a:t>
            </a:r>
            <a:r>
              <a:rPr lang="ko-KR" altLang="en-US" dirty="0"/>
              <a:t>에 대한 이해를 바탕으로 </a:t>
            </a:r>
            <a:r>
              <a:rPr lang="en-US" altLang="ko-KR" dirty="0"/>
              <a:t>Cloud </a:t>
            </a:r>
            <a:r>
              <a:rPr lang="ko-KR" altLang="en-US" dirty="0"/>
              <a:t>운영에 필요한 자동화 도구를 만들어 보자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2D212-680F-D802-7CC3-F152B956DC2E}"/>
              </a:ext>
            </a:extLst>
          </p:cNvPr>
          <p:cNvSpPr txBox="1"/>
          <p:nvPr/>
        </p:nvSpPr>
        <p:spPr>
          <a:xfrm>
            <a:off x="523782" y="952070"/>
            <a:ext cx="9001958" cy="5511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latin typeface="+mn-ea"/>
              </a:rPr>
              <a:t>Cloud MSP </a:t>
            </a:r>
            <a:r>
              <a:rPr lang="en-US" altLang="ko-KR" sz="2000" b="1" dirty="0" err="1">
                <a:latin typeface="+mn-ea"/>
              </a:rPr>
              <a:t>사업자에게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중요한</a:t>
            </a:r>
            <a:r>
              <a:rPr lang="en-US" altLang="ko-KR" sz="2000" b="1" dirty="0">
                <a:latin typeface="+mn-ea"/>
              </a:rPr>
              <a:t> 3가지 Skill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① 고객의 비즈니스 환경에 대한 이해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② 인프라 </a:t>
            </a:r>
            <a:r>
              <a:rPr lang="ko-KR" altLang="en-US" dirty="0" err="1"/>
              <a:t>매니지드</a:t>
            </a:r>
            <a:r>
              <a:rPr lang="ko-KR" altLang="en-US" dirty="0"/>
              <a:t> 노하우 및 기술력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24</a:t>
            </a:r>
            <a:r>
              <a:rPr lang="ko-KR" altLang="en-US" dirty="0"/>
              <a:t>시간 </a:t>
            </a:r>
            <a:r>
              <a:rPr lang="en-US" altLang="ko-KR" dirty="0"/>
              <a:t>X 365</a:t>
            </a:r>
            <a:r>
              <a:rPr lang="ko-KR" altLang="en-US" dirty="0"/>
              <a:t>일 장애 대응 체계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latin typeface="+mn-ea"/>
              </a:rPr>
              <a:t>Cloud </a:t>
            </a:r>
            <a:r>
              <a:rPr lang="en-US" altLang="ko-KR" sz="2000" b="1" dirty="0" err="1">
                <a:latin typeface="+mn-ea"/>
              </a:rPr>
              <a:t>운영</a:t>
            </a:r>
            <a:r>
              <a:rPr lang="ko-KR" altLang="en-US" sz="2000" b="1" dirty="0">
                <a:latin typeface="+mn-ea"/>
              </a:rPr>
              <a:t> 효율성 제고가 필요한 이유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CSP(AWS/Azure/GCP)의 </a:t>
            </a:r>
            <a:r>
              <a:rPr lang="ko-KR" altLang="en-US" dirty="0"/>
              <a:t>리소스 비용</a:t>
            </a:r>
            <a:r>
              <a:rPr lang="en-US" altLang="ko-KR" dirty="0"/>
              <a:t>(MRR)</a:t>
            </a:r>
            <a:r>
              <a:rPr lang="ko-KR" altLang="en-US" dirty="0"/>
              <a:t> 대비 </a:t>
            </a:r>
            <a:r>
              <a:rPr lang="en-US" altLang="ko-KR" dirty="0"/>
              <a:t>MSP </a:t>
            </a:r>
            <a:r>
              <a:rPr lang="en-US" altLang="ko-KR" dirty="0" err="1"/>
              <a:t>사업자의</a:t>
            </a:r>
            <a:r>
              <a:rPr lang="en-US" altLang="ko-KR" dirty="0"/>
              <a:t> </a:t>
            </a:r>
            <a:r>
              <a:rPr lang="ko-KR" altLang="en-US" dirty="0"/>
              <a:t>낮은 </a:t>
            </a:r>
            <a:r>
              <a:rPr lang="en-US" altLang="ko-KR" dirty="0" err="1"/>
              <a:t>마진율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② 소수 엔지니어가 다수 </a:t>
            </a:r>
            <a:r>
              <a:rPr lang="en-US" altLang="ko-KR" dirty="0"/>
              <a:t>MSP </a:t>
            </a:r>
            <a:r>
              <a:rPr lang="en-US" altLang="ko-KR" dirty="0" err="1"/>
              <a:t>프로젝트를</a:t>
            </a:r>
            <a:r>
              <a:rPr lang="en-US" altLang="ko-KR" dirty="0"/>
              <a:t> </a:t>
            </a:r>
            <a:r>
              <a:rPr lang="en-US" altLang="ko-KR" dirty="0" err="1"/>
              <a:t>수행함에</a:t>
            </a:r>
            <a:r>
              <a:rPr lang="en-US" altLang="ko-KR" dirty="0"/>
              <a:t> </a:t>
            </a:r>
            <a:r>
              <a:rPr lang="en-US" altLang="ko-KR" dirty="0" err="1"/>
              <a:t>따른</a:t>
            </a:r>
            <a:r>
              <a:rPr lang="en-US" altLang="ko-KR" dirty="0"/>
              <a:t> </a:t>
            </a:r>
            <a:r>
              <a:rPr lang="en-US" altLang="ko-KR" dirty="0" err="1"/>
              <a:t>서비스</a:t>
            </a:r>
            <a:r>
              <a:rPr lang="en-US" altLang="ko-KR" dirty="0"/>
              <a:t> </a:t>
            </a:r>
            <a:r>
              <a:rPr lang="en-US" altLang="ko-KR" dirty="0" err="1"/>
              <a:t>품질</a:t>
            </a:r>
            <a:r>
              <a:rPr lang="en-US" altLang="ko-KR" dirty="0"/>
              <a:t> </a:t>
            </a:r>
            <a:r>
              <a:rPr lang="en-US" altLang="ko-KR" dirty="0" err="1"/>
              <a:t>문제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24*365 </a:t>
            </a:r>
            <a:r>
              <a:rPr lang="ko-KR" altLang="en-US" dirty="0"/>
              <a:t>모니터링 체계를 유지하기 위한 인력 확보 및 관리의 어려움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안정적인 사업 마진 확보와 함께 높은 수준의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MSP </a:t>
            </a: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기술력을 유지하기 위해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Cloud </a:t>
            </a:r>
            <a:r>
              <a:rPr lang="en-US" altLang="ko-KR" sz="2000" b="1" dirty="0" err="1">
                <a:latin typeface="+mj-ea"/>
                <a:ea typeface="+mj-ea"/>
                <a:sym typeface="Wingdings" panose="05000000000000000000" pitchFamily="2" charset="2"/>
              </a:rPr>
              <a:t>운영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b="1" dirty="0" err="1">
                <a:latin typeface="+mj-ea"/>
                <a:ea typeface="+mj-ea"/>
                <a:sym typeface="Wingdings" panose="05000000000000000000" pitchFamily="2" charset="2"/>
              </a:rPr>
              <a:t>자동화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 Tool 에 </a:t>
            </a:r>
            <a:r>
              <a:rPr lang="en-US" altLang="ko-KR" sz="2000" b="1" dirty="0" err="1">
                <a:latin typeface="+mj-ea"/>
                <a:ea typeface="+mj-ea"/>
                <a:sym typeface="Wingdings" panose="05000000000000000000" pitchFamily="2" charset="2"/>
              </a:rPr>
              <a:t>대한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b="1" dirty="0" err="1">
                <a:latin typeface="+mj-ea"/>
                <a:ea typeface="+mj-ea"/>
                <a:sym typeface="Wingdings" panose="05000000000000000000" pitchFamily="2" charset="2"/>
              </a:rPr>
              <a:t>고민을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b="1" dirty="0" err="1">
                <a:latin typeface="+mj-ea"/>
                <a:ea typeface="+mj-ea"/>
                <a:sym typeface="Wingdings" panose="05000000000000000000" pitchFamily="2" charset="2"/>
              </a:rPr>
              <a:t>시작함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8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목표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96D2D-8B94-3138-ABB7-47780E62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00" y="645462"/>
            <a:ext cx="9576000" cy="57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spc="-20" dirty="0">
                <a:latin typeface="+mn-ea"/>
              </a:rPr>
              <a:t>AWS</a:t>
            </a:r>
            <a:r>
              <a:rPr lang="ko-KR" altLang="en-US" sz="1800" b="1" spc="-20" dirty="0">
                <a:latin typeface="+mn-ea"/>
              </a:rPr>
              <a:t> </a:t>
            </a:r>
            <a:r>
              <a:rPr lang="en-US" altLang="ko-KR" sz="1800" b="1" spc="-20" dirty="0">
                <a:latin typeface="+mn-ea"/>
              </a:rPr>
              <a:t>Resource </a:t>
            </a:r>
            <a:r>
              <a:rPr lang="ko-KR" altLang="en-US" spc="-20" dirty="0"/>
              <a:t>의</a:t>
            </a:r>
            <a:r>
              <a:rPr lang="ko-KR" altLang="en-US" sz="1800" b="1" spc="-20" dirty="0">
                <a:latin typeface="+mn-ea"/>
              </a:rPr>
              <a:t> </a:t>
            </a:r>
            <a:r>
              <a:rPr lang="ko-KR" altLang="en-US" spc="-20" dirty="0"/>
              <a:t>현황</a:t>
            </a:r>
            <a:r>
              <a:rPr lang="en-US" altLang="ko-KR" spc="-20" dirty="0"/>
              <a:t> </a:t>
            </a:r>
            <a:r>
              <a:rPr lang="ko-KR" altLang="en-US" spc="-20" dirty="0"/>
              <a:t>및 </a:t>
            </a:r>
            <a:r>
              <a:rPr lang="en-US" altLang="ko-KR" spc="-20" dirty="0" err="1"/>
              <a:t>비용</a:t>
            </a:r>
            <a:r>
              <a:rPr lang="en-US" altLang="ko-KR" spc="-20" dirty="0"/>
              <a:t> </a:t>
            </a:r>
            <a:r>
              <a:rPr lang="ko-KR" altLang="en-US" spc="-20" dirty="0"/>
              <a:t>관리와 모니터링에 필요한 </a:t>
            </a:r>
            <a:r>
              <a:rPr lang="ko-KR" altLang="en-US" dirty="0"/>
              <a:t>다양한 </a:t>
            </a:r>
            <a:r>
              <a:rPr lang="en-US" altLang="ko-KR" dirty="0" err="1"/>
              <a:t>Tool을</a:t>
            </a:r>
            <a:r>
              <a:rPr lang="en-US" altLang="ko-KR" dirty="0"/>
              <a:t> </a:t>
            </a:r>
            <a:r>
              <a:rPr lang="ko-KR" altLang="en-US" dirty="0"/>
              <a:t>확보하여 보다 안정적인 </a:t>
            </a:r>
            <a:r>
              <a:rPr lang="en-US" altLang="ko-KR" dirty="0"/>
              <a:t>MSP(Managed Service Provider)</a:t>
            </a:r>
            <a:r>
              <a:rPr lang="ko-KR" altLang="en-US" dirty="0"/>
              <a:t> 서비스를 제공할 수 있는 체계를 </a:t>
            </a:r>
            <a:r>
              <a:rPr lang="ko-KR" altLang="en-US" dirty="0" err="1"/>
              <a:t>수립하고자함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5506A-EEF6-AE6C-A6B1-9CAAC7C7E135}"/>
              </a:ext>
            </a:extLst>
          </p:cNvPr>
          <p:cNvSpPr txBox="1"/>
          <p:nvPr/>
        </p:nvSpPr>
        <p:spPr>
          <a:xfrm>
            <a:off x="335361" y="1442492"/>
            <a:ext cx="9405639" cy="4896544"/>
          </a:xfrm>
          <a:prstGeom prst="rect">
            <a:avLst/>
          </a:prstGeom>
          <a:noFill/>
        </p:spPr>
        <p:txBody>
          <a:bodyPr wrap="square" lIns="83945" tIns="41972" rIns="83945" bIns="41972" rtlCol="0" anchor="t">
            <a:noAutofit/>
          </a:bodyPr>
          <a:lstStyle>
            <a:defPPr>
              <a:defRPr lang="ko-KR"/>
            </a:defPPr>
            <a:lvl1pPr latinLnBrk="0">
              <a:defRPr sz="1300" b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defRPr>
            </a:lvl1pPr>
          </a:lstStyle>
          <a:p>
            <a:pPr marL="342900" indent="-34290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다양한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 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리소스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(EC2/EKS/MSK/RDS/LB/TGW 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등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에 대한 현황 및 비용 관리 방안 검토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소수 인원으로 복잡한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Multi Account AWS 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인프라를 모니터링하기 위한 방안 검토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MSP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대상 서비스 환경에서 핵심적인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AWS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 리소스인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EC2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의 가용성을 높일 수 있는 방안 검토</a:t>
            </a: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2385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Slack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을 통한 실시간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Datadog Alert 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수신 체계 외에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Alert 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발생 이력을 분석하여 </a:t>
            </a:r>
            <a:r>
              <a:rPr lang="en-US" altLang="ko-KR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Insight</a:t>
            </a:r>
            <a:r>
              <a:rPr lang="ko-KR" altLang="en-US" sz="1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를 확보하기 위한 방안 검토</a:t>
            </a:r>
          </a:p>
        </p:txBody>
      </p:sp>
    </p:spTree>
    <p:extLst>
      <p:ext uri="{BB962C8B-B14F-4D97-AF65-F5344CB8AC3E}">
        <p14:creationId xmlns:p14="http://schemas.microsoft.com/office/powerpoint/2010/main" val="120738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 Overview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F187B0-B5E4-CF1F-CC74-57C1E873BBCB}"/>
              </a:ext>
            </a:extLst>
          </p:cNvPr>
          <p:cNvGrpSpPr/>
          <p:nvPr/>
        </p:nvGrpSpPr>
        <p:grpSpPr>
          <a:xfrm>
            <a:off x="7112640" y="908752"/>
            <a:ext cx="2520000" cy="288000"/>
            <a:chOff x="236476" y="1980153"/>
            <a:chExt cx="4964211" cy="2880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6B911C5-6DFD-7FF6-88CA-3B868C7EF7AC}"/>
                </a:ext>
              </a:extLst>
            </p:cNvPr>
            <p:cNvCxnSpPr/>
            <p:nvPr/>
          </p:nvCxnSpPr>
          <p:spPr>
            <a:xfrm>
              <a:off x="236476" y="2268153"/>
              <a:ext cx="496421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6C80DD-A856-7255-FD7C-BB67250F151F}"/>
                </a:ext>
              </a:extLst>
            </p:cNvPr>
            <p:cNvSpPr txBox="1"/>
            <p:nvPr/>
          </p:nvSpPr>
          <p:spPr>
            <a:xfrm>
              <a:off x="236476" y="1980153"/>
              <a:ext cx="4964211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ko-KR" altLang="en-US" sz="1200" b="1" spc="-20" dirty="0">
                  <a:latin typeface="+mn-ea"/>
                </a:rPr>
                <a:t>추진 목표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E16C2F-8087-A64D-1826-11FF99DA7414}"/>
              </a:ext>
            </a:extLst>
          </p:cNvPr>
          <p:cNvGrpSpPr/>
          <p:nvPr/>
        </p:nvGrpSpPr>
        <p:grpSpPr>
          <a:xfrm>
            <a:off x="273200" y="908752"/>
            <a:ext cx="6696000" cy="288000"/>
            <a:chOff x="236476" y="1980153"/>
            <a:chExt cx="4964211" cy="288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8FC8924-07B8-1D7E-3472-30CE645DB106}"/>
                </a:ext>
              </a:extLst>
            </p:cNvPr>
            <p:cNvCxnSpPr/>
            <p:nvPr/>
          </p:nvCxnSpPr>
          <p:spPr>
            <a:xfrm>
              <a:off x="236476" y="2268153"/>
              <a:ext cx="496421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C82E0F-A389-8C6E-0575-C6BE722963A2}"/>
                </a:ext>
              </a:extLst>
            </p:cNvPr>
            <p:cNvSpPr txBox="1"/>
            <p:nvPr/>
          </p:nvSpPr>
          <p:spPr>
            <a:xfrm>
              <a:off x="236476" y="1980153"/>
              <a:ext cx="4964211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ko-KR" sz="1200" b="1" spc="-20" dirty="0">
                  <a:latin typeface="+mn-ea"/>
                </a:rPr>
                <a:t>AWS</a:t>
              </a:r>
              <a:r>
                <a:rPr lang="ko-KR" altLang="en-US" sz="1200" b="1" spc="-20" dirty="0">
                  <a:latin typeface="+mn-ea"/>
                </a:rPr>
                <a:t> </a:t>
              </a:r>
              <a:r>
                <a:rPr lang="en-US" altLang="ko-KR" sz="1200" b="1" spc="-20" dirty="0">
                  <a:latin typeface="+mn-ea"/>
                </a:rPr>
                <a:t>Resource </a:t>
              </a:r>
              <a:r>
                <a:rPr lang="ko-KR" altLang="en-US" sz="1200" b="1" spc="-20" dirty="0">
                  <a:latin typeface="+mn-ea"/>
                </a:rPr>
                <a:t>운영 </a:t>
              </a:r>
              <a:r>
                <a:rPr lang="en-US" altLang="ko-KR" sz="1200" b="1" spc="-20" dirty="0">
                  <a:latin typeface="+mn-ea"/>
                </a:rPr>
                <a:t>Tool</a:t>
              </a:r>
              <a:endParaRPr lang="ko-KR" altLang="en-US" sz="1200" b="1" spc="-20" dirty="0">
                <a:latin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7D9563-84B8-8C95-8B95-6042BF01E086}"/>
              </a:ext>
            </a:extLst>
          </p:cNvPr>
          <p:cNvSpPr/>
          <p:nvPr/>
        </p:nvSpPr>
        <p:spPr>
          <a:xfrm>
            <a:off x="7293684" y="1844873"/>
            <a:ext cx="2339424" cy="10080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AWS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 자원 리스트 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자원 별 비용관리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EC2 Tag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1C369-5334-6ADC-3D50-46CDA4C36025}"/>
              </a:ext>
            </a:extLst>
          </p:cNvPr>
          <p:cNvSpPr/>
          <p:nvPr/>
        </p:nvSpPr>
        <p:spPr>
          <a:xfrm>
            <a:off x="7293684" y="3465051"/>
            <a:ext cx="2339424" cy="14041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Terraform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을 활용한 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Datadog Alert </a:t>
            </a:r>
            <a:r>
              <a:rPr lang="en-US" altLang="ko-KR" sz="1000" i="1" dirty="0" err="1">
                <a:solidFill>
                  <a:schemeClr val="tx1"/>
                </a:solidFill>
                <a:latin typeface="+mn-ea"/>
              </a:rPr>
              <a:t>RuleSet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Slack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을 통한 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Notification 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각종 임계치 및 대시보드 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 defTabSz="914400" font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EC2 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자동 복구 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B85F1-837B-CB62-E6E1-2D477F9E9BD2}"/>
              </a:ext>
            </a:extLst>
          </p:cNvPr>
          <p:cNvSpPr/>
          <p:nvPr/>
        </p:nvSpPr>
        <p:spPr>
          <a:xfrm>
            <a:off x="7293684" y="5517352"/>
            <a:ext cx="2339424" cy="9359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시스템 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Alert 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발생 이력 저장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일일 시스템 점검 및 </a:t>
            </a:r>
            <a:r>
              <a:rPr lang="en-US" altLang="ko-KR" sz="1000" i="1" dirty="0">
                <a:solidFill>
                  <a:schemeClr val="tx1"/>
                </a:solidFill>
                <a:latin typeface="+mn-ea"/>
              </a:rPr>
              <a:t>Notification </a:t>
            </a:r>
            <a:r>
              <a:rPr lang="ko-KR" altLang="en-US" sz="1000" i="1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000" i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sz="10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C36F7-666E-90F9-00D6-3B8AFB25B862}"/>
              </a:ext>
            </a:extLst>
          </p:cNvPr>
          <p:cNvSpPr txBox="1"/>
          <p:nvPr/>
        </p:nvSpPr>
        <p:spPr>
          <a:xfrm>
            <a:off x="7257696" y="1448780"/>
            <a:ext cx="237541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</a:rPr>
              <a:t>AWS 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자원현황 관리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3ED565-6EC3-17FD-254F-9EC4BA3B5FED}"/>
              </a:ext>
            </a:extLst>
          </p:cNvPr>
          <p:cNvSpPr/>
          <p:nvPr/>
        </p:nvSpPr>
        <p:spPr>
          <a:xfrm>
            <a:off x="7112812" y="1448780"/>
            <a:ext cx="288000" cy="28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lvl="0" algn="ctr" latinLnBrk="0">
              <a:spcAft>
                <a:spcPts val="60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437E9-6543-0AD2-EBA0-C3784A2C330F}"/>
              </a:ext>
            </a:extLst>
          </p:cNvPr>
          <p:cNvSpPr txBox="1"/>
          <p:nvPr/>
        </p:nvSpPr>
        <p:spPr>
          <a:xfrm>
            <a:off x="7257696" y="3068960"/>
            <a:ext cx="237541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anose="020B0600000101010101" pitchFamily="50" charset="-127"/>
              </a:rPr>
              <a:t>Datadog</a:t>
            </a:r>
            <a:r>
              <a:rPr lang="ko-KR" altLang="en-US" sz="1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en-US" altLang="ko-KR" sz="1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anose="020B0600000101010101" pitchFamily="50" charset="-127"/>
              </a:rPr>
              <a:t>Alert Rule Set </a:t>
            </a:r>
            <a:r>
              <a:rPr lang="ko-KR" altLang="en-US" sz="1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anose="020B0600000101010101" pitchFamily="50" charset="-127"/>
              </a:rPr>
              <a:t>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93F349-CA17-5488-24BB-C209553C7A6A}"/>
              </a:ext>
            </a:extLst>
          </p:cNvPr>
          <p:cNvSpPr/>
          <p:nvPr/>
        </p:nvSpPr>
        <p:spPr>
          <a:xfrm>
            <a:off x="7076808" y="3068960"/>
            <a:ext cx="288000" cy="28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lvl="0" algn="ctr" latinLnBrk="0">
              <a:spcAft>
                <a:spcPts val="60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1CAD0-376E-F484-DC9B-F42B592D8147}"/>
              </a:ext>
            </a:extLst>
          </p:cNvPr>
          <p:cNvSpPr txBox="1"/>
          <p:nvPr/>
        </p:nvSpPr>
        <p:spPr>
          <a:xfrm>
            <a:off x="7257696" y="5121180"/>
            <a:ext cx="237541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</a:rPr>
              <a:t>Alert 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이력관리 및 일일점검 관리</a:t>
            </a:r>
            <a:endParaRPr lang="en-US" altLang="ko-KR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3780631-6203-F85C-D111-E068C0182A64}"/>
              </a:ext>
            </a:extLst>
          </p:cNvPr>
          <p:cNvSpPr/>
          <p:nvPr/>
        </p:nvSpPr>
        <p:spPr>
          <a:xfrm>
            <a:off x="7113272" y="5121180"/>
            <a:ext cx="288000" cy="28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lvl="0" algn="ctr" latinLnBrk="0">
              <a:spcAft>
                <a:spcPts val="60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43B784-C132-48A9-EEDF-7F796A2D0D78}"/>
              </a:ext>
            </a:extLst>
          </p:cNvPr>
          <p:cNvSpPr txBox="1"/>
          <p:nvPr/>
        </p:nvSpPr>
        <p:spPr>
          <a:xfrm>
            <a:off x="1073899" y="4735024"/>
            <a:ext cx="5903077" cy="1826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lIns="144000" tIns="36000" rIns="36000" bIns="36000" rtlCol="0" anchor="t">
            <a:noAutofit/>
          </a:bodyPr>
          <a:lstStyle>
            <a:defPPr>
              <a:defRPr lang="en-US"/>
            </a:defPPr>
            <a:lvl1pPr algn="ctr">
              <a:defRPr sz="1050" b="1" spc="-2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1"/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sym typeface="Monotype Sorts"/>
              </a:rPr>
              <a:t>Platform</a:t>
            </a:r>
            <a:endParaRPr lang="en-US" altLang="ko-KR" sz="1050" b="1" dirty="0">
              <a:solidFill>
                <a:schemeClr val="accent5">
                  <a:lumMod val="75000"/>
                </a:schemeClr>
              </a:solidFill>
              <a:sym typeface="Monotype Sort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233C3E-859D-5F75-C259-EF7C530E0F1F}"/>
              </a:ext>
            </a:extLst>
          </p:cNvPr>
          <p:cNvSpPr/>
          <p:nvPr/>
        </p:nvSpPr>
        <p:spPr bwMode="gray">
          <a:xfrm>
            <a:off x="1123401" y="5000345"/>
            <a:ext cx="2883867" cy="1496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rtlCol="0" anchor="t"/>
          <a:lstStyle/>
          <a:p>
            <a:pPr algn="ctr" defTabSz="914185"/>
            <a:r>
              <a:rPr lang="en-US" altLang="ko-KR" sz="1000" b="1" kern="0" dirty="0">
                <a:latin typeface="맑은 고딕" panose="020B0503020000020004" pitchFamily="50" charset="-127"/>
                <a:cs typeface="Helvetica" panose="020B0604020202020204" pitchFamily="34" charset="0"/>
              </a:rPr>
              <a:t>AWS</a:t>
            </a:r>
            <a:endParaRPr lang="ko-KR" altLang="en-US" sz="10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F5E9D0-2516-A9E4-90E7-2C38EBED25D3}"/>
              </a:ext>
            </a:extLst>
          </p:cNvPr>
          <p:cNvSpPr/>
          <p:nvPr/>
        </p:nvSpPr>
        <p:spPr bwMode="gray">
          <a:xfrm>
            <a:off x="4276637" y="5000346"/>
            <a:ext cx="2456318" cy="145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rtlCol="0" anchor="t"/>
          <a:lstStyle/>
          <a:p>
            <a:pPr algn="ctr" defTabSz="914185"/>
            <a:r>
              <a: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Datadog</a:t>
            </a:r>
            <a:endParaRPr lang="ko-KR" altLang="en-US" sz="10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155379-48B9-FF99-6A76-9ABFAEA4EB36}"/>
              </a:ext>
            </a:extLst>
          </p:cNvPr>
          <p:cNvSpPr/>
          <p:nvPr/>
        </p:nvSpPr>
        <p:spPr bwMode="gray">
          <a:xfrm>
            <a:off x="4481005" y="5508254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Event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Mgmt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7CF1DC-F74D-E6AD-2C06-6B27104D59AD}"/>
              </a:ext>
            </a:extLst>
          </p:cNvPr>
          <p:cNvSpPr/>
          <p:nvPr/>
        </p:nvSpPr>
        <p:spPr bwMode="gray">
          <a:xfrm>
            <a:off x="4472127" y="5183726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Dashboards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3" name="위쪽/아래쪽 화살표 293">
            <a:extLst>
              <a:ext uri="{FF2B5EF4-FFF2-40B4-BE49-F238E27FC236}">
                <a16:creationId xmlns:a16="http://schemas.microsoft.com/office/drawing/2014/main" id="{75704F44-FFAB-4372-C56C-73E84E2A9575}"/>
              </a:ext>
            </a:extLst>
          </p:cNvPr>
          <p:cNvSpPr/>
          <p:nvPr/>
        </p:nvSpPr>
        <p:spPr>
          <a:xfrm rot="16200000">
            <a:off x="4029965" y="5057742"/>
            <a:ext cx="216000" cy="216000"/>
          </a:xfrm>
          <a:prstGeom prst="upDownArrow">
            <a:avLst>
              <a:gd name="adj1" fmla="val 54540"/>
              <a:gd name="adj2" fmla="val 34009"/>
            </a:avLst>
          </a:prstGeom>
          <a:solidFill>
            <a:schemeClr val="bg1">
              <a:lumMod val="6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90000" tIns="46800" rIns="90000" bIns="46800" rtlCol="0" anchor="ctr"/>
          <a:lstStyle/>
          <a:p>
            <a:pPr algn="ctr" defTabSz="895345">
              <a:lnSpc>
                <a:spcPct val="125000"/>
              </a:lnSpc>
              <a:spcAft>
                <a:spcPts val="600"/>
              </a:spcAft>
              <a:buSzPct val="120000"/>
            </a:pPr>
            <a:endParaRPr lang="ko-KR" altLang="en-US" sz="9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  <a:sym typeface="Wingdings" panose="05000000000000000000" pitchFamily="2" charset="2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195A93B-AF40-3D06-3628-1AE6769CE408}"/>
              </a:ext>
            </a:extLst>
          </p:cNvPr>
          <p:cNvSpPr/>
          <p:nvPr/>
        </p:nvSpPr>
        <p:spPr>
          <a:xfrm>
            <a:off x="1065159" y="2248868"/>
            <a:ext cx="5903531" cy="20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lIns="144000" tIns="36000" rIns="36000" bIns="36000" rtlCol="0" anchor="t">
            <a:noAutofit/>
          </a:bodyPr>
          <a:lstStyle/>
          <a:p>
            <a:r>
              <a:rPr lang="en-US" altLang="ko-KR" sz="1050" b="1" spc="-2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4EE583-1821-34EF-A695-52FDA27396F9}"/>
              </a:ext>
            </a:extLst>
          </p:cNvPr>
          <p:cNvGrpSpPr/>
          <p:nvPr/>
        </p:nvGrpSpPr>
        <p:grpSpPr>
          <a:xfrm>
            <a:off x="4952976" y="2464892"/>
            <a:ext cx="1944000" cy="720000"/>
            <a:chOff x="5097016" y="2562824"/>
            <a:chExt cx="1944000" cy="720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7C9C4E0-2983-D32D-F149-BC81F7F654AE}"/>
                </a:ext>
              </a:extLst>
            </p:cNvPr>
            <p:cNvSpPr/>
            <p:nvPr/>
          </p:nvSpPr>
          <p:spPr>
            <a:xfrm>
              <a:off x="5097016" y="2562824"/>
              <a:ext cx="194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알림 전송 관리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67843C4-4D7E-FA51-ADA4-79973BFB682E}"/>
                </a:ext>
              </a:extLst>
            </p:cNvPr>
            <p:cNvSpPr/>
            <p:nvPr/>
          </p:nvSpPr>
          <p:spPr>
            <a:xfrm>
              <a:off x="5133083" y="2744948"/>
              <a:ext cx="1252043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Slack Integration </a:t>
              </a:r>
              <a:r>
                <a:rPr kumimoji="1" lang="ko-KR" altLang="en-US" sz="900" dirty="0">
                  <a:latin typeface="+mn-ea"/>
                </a:rPr>
                <a:t>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4CDEB83-25D7-EF95-4811-D696D35B83D1}"/>
                </a:ext>
              </a:extLst>
            </p:cNvPr>
            <p:cNvSpPr/>
            <p:nvPr/>
          </p:nvSpPr>
          <p:spPr>
            <a:xfrm>
              <a:off x="5133020" y="3032980"/>
              <a:ext cx="122443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Slack </a:t>
              </a:r>
              <a:r>
                <a:rPr kumimoji="1" lang="ko-KR" altLang="en-US" sz="900" dirty="0">
                  <a:latin typeface="+mn-ea"/>
                </a:rPr>
                <a:t>메시지 </a:t>
              </a:r>
              <a:r>
                <a:rPr kumimoji="1" lang="ko-KR" altLang="en-US" sz="900" dirty="0" err="1">
                  <a:latin typeface="+mn-ea"/>
                </a:rPr>
                <a:t>포멧</a:t>
              </a:r>
              <a:r>
                <a:rPr kumimoji="1" lang="ko-KR" altLang="en-US" sz="900" dirty="0">
                  <a:latin typeface="+mn-ea"/>
                </a:rPr>
                <a:t>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61A8BE5-8BD7-FF82-9407-0E46437E7476}"/>
                </a:ext>
              </a:extLst>
            </p:cNvPr>
            <p:cNvSpPr/>
            <p:nvPr/>
          </p:nvSpPr>
          <p:spPr>
            <a:xfrm>
              <a:off x="6429228" y="2744947"/>
              <a:ext cx="576000" cy="5036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Slack </a:t>
              </a:r>
              <a:r>
                <a:rPr kumimoji="1" lang="ko-KR" altLang="en-US" sz="900" dirty="0">
                  <a:latin typeface="+mn-ea"/>
                </a:rPr>
                <a:t>발송대상</a:t>
              </a:r>
              <a:endParaRPr kumimoji="1" lang="en-US" altLang="ko-KR" sz="900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263A13E-F49B-94B6-7086-F962E096E090}"/>
              </a:ext>
            </a:extLst>
          </p:cNvPr>
          <p:cNvGrpSpPr/>
          <p:nvPr/>
        </p:nvGrpSpPr>
        <p:grpSpPr>
          <a:xfrm>
            <a:off x="3224784" y="2464892"/>
            <a:ext cx="1584000" cy="720000"/>
            <a:chOff x="3368824" y="2562824"/>
            <a:chExt cx="1584000" cy="72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8DA9CCE-E574-ABD2-2BED-E46293A28E74}"/>
                </a:ext>
              </a:extLst>
            </p:cNvPr>
            <p:cNvSpPr/>
            <p:nvPr/>
          </p:nvSpPr>
          <p:spPr>
            <a:xfrm>
              <a:off x="3368824" y="2562824"/>
              <a:ext cx="158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ko-KR" altLang="en-US" sz="1000" b="1">
                  <a:solidFill>
                    <a:prstClr val="black"/>
                  </a:solidFill>
                  <a:latin typeface="+mn-ea"/>
                </a:rPr>
                <a:t>일일 점검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FD16807-97B7-FF7E-008F-B5CDF35241DD}"/>
                </a:ext>
              </a:extLst>
            </p:cNvPr>
            <p:cNvSpPr/>
            <p:nvPr/>
          </p:nvSpPr>
          <p:spPr>
            <a:xfrm>
              <a:off x="3404908" y="2744948"/>
              <a:ext cx="72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시스템 점검 대상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FDF374-41A2-1F8B-6E18-435CA116FE1C}"/>
                </a:ext>
              </a:extLst>
            </p:cNvPr>
            <p:cNvSpPr/>
            <p:nvPr/>
          </p:nvSpPr>
          <p:spPr>
            <a:xfrm>
              <a:off x="4196996" y="2744947"/>
              <a:ext cx="720000" cy="4993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>
                  <a:latin typeface="+mn-ea"/>
                </a:rPr>
                <a:t>점검 양식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C558E6-169C-09D8-3657-73203935985B}"/>
                </a:ext>
              </a:extLst>
            </p:cNvPr>
            <p:cNvSpPr/>
            <p:nvPr/>
          </p:nvSpPr>
          <p:spPr>
            <a:xfrm>
              <a:off x="3404908" y="3032980"/>
              <a:ext cx="72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임계치 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B630E6-844C-17A0-FC9C-A0C83A75D16F}"/>
              </a:ext>
            </a:extLst>
          </p:cNvPr>
          <p:cNvGrpSpPr/>
          <p:nvPr/>
        </p:nvGrpSpPr>
        <p:grpSpPr>
          <a:xfrm>
            <a:off x="3197413" y="3471487"/>
            <a:ext cx="1584000" cy="720000"/>
            <a:chOff x="3369000" y="3498252"/>
            <a:chExt cx="1584000" cy="72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CAC459-6095-8940-5B89-3DEC3227C5E3}"/>
                </a:ext>
              </a:extLst>
            </p:cNvPr>
            <p:cNvSpPr/>
            <p:nvPr/>
          </p:nvSpPr>
          <p:spPr>
            <a:xfrm>
              <a:off x="3369000" y="3498252"/>
              <a:ext cx="158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자원 </a:t>
              </a:r>
              <a:r>
                <a:rPr lang="en-US" altLang="ko-KR" sz="1000" b="1" dirty="0">
                  <a:solidFill>
                    <a:prstClr val="black"/>
                  </a:solidFill>
                  <a:latin typeface="+mn-ea"/>
                </a:rPr>
                <a:t>/ </a:t>
              </a:r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비용 관리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94E1D5C-3FEE-0112-7A9D-1B7BDCAD9F1B}"/>
                </a:ext>
              </a:extLst>
            </p:cNvPr>
            <p:cNvSpPr/>
            <p:nvPr/>
          </p:nvSpPr>
          <p:spPr>
            <a:xfrm>
              <a:off x="3404908" y="3687946"/>
              <a:ext cx="72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자원리스트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B4C29AA-24B8-5EF2-0E75-C13B893DEABE}"/>
                </a:ext>
              </a:extLst>
            </p:cNvPr>
            <p:cNvSpPr/>
            <p:nvPr/>
          </p:nvSpPr>
          <p:spPr>
            <a:xfrm>
              <a:off x="4178855" y="3679789"/>
              <a:ext cx="72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Tag</a:t>
              </a:r>
              <a:r>
                <a:rPr kumimoji="1" lang="ko-KR" altLang="en-US" sz="900" dirty="0">
                  <a:latin typeface="+mn-ea"/>
                </a:rPr>
                <a:t>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E0CDEEF-76E1-3552-2D39-704B08C408F5}"/>
                </a:ext>
              </a:extLst>
            </p:cNvPr>
            <p:cNvSpPr/>
            <p:nvPr/>
          </p:nvSpPr>
          <p:spPr>
            <a:xfrm>
              <a:off x="3404908" y="3962813"/>
              <a:ext cx="1512088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자원 별 비용 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ACC0D86-0FF1-F225-E469-BBD7BD388D67}"/>
              </a:ext>
            </a:extLst>
          </p:cNvPr>
          <p:cNvGrpSpPr/>
          <p:nvPr/>
        </p:nvGrpSpPr>
        <p:grpSpPr>
          <a:xfrm>
            <a:off x="1136768" y="3473084"/>
            <a:ext cx="1944000" cy="720000"/>
            <a:chOff x="1136768" y="3537092"/>
            <a:chExt cx="1944000" cy="720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B10998B-5C70-8503-F3AA-F15D005C2AA9}"/>
                </a:ext>
              </a:extLst>
            </p:cNvPr>
            <p:cNvSpPr/>
            <p:nvPr/>
          </p:nvSpPr>
          <p:spPr>
            <a:xfrm>
              <a:off x="1136768" y="3537092"/>
              <a:ext cx="194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en-US" altLang="ko-KR" sz="1000" b="1" dirty="0">
                  <a:solidFill>
                    <a:prstClr val="black"/>
                  </a:solidFill>
                  <a:latin typeface="+mn-ea"/>
                </a:rPr>
                <a:t>Monitor </a:t>
              </a:r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관리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EEF69D1-3CFB-F7B5-4F8D-A0A71E7AE005}"/>
                </a:ext>
              </a:extLst>
            </p:cNvPr>
            <p:cNvSpPr/>
            <p:nvPr/>
          </p:nvSpPr>
          <p:spPr>
            <a:xfrm>
              <a:off x="1172619" y="3717032"/>
              <a:ext cx="1088434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Terraform </a:t>
              </a:r>
              <a:r>
                <a:rPr kumimoji="1" lang="ko-KR" altLang="en-US" sz="900" dirty="0">
                  <a:latin typeface="+mn-ea"/>
                </a:rPr>
                <a:t>입력 양식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BE0C622-CB7E-DC37-A519-39C8B15E816A}"/>
                </a:ext>
              </a:extLst>
            </p:cNvPr>
            <p:cNvSpPr/>
            <p:nvPr/>
          </p:nvSpPr>
          <p:spPr>
            <a:xfrm>
              <a:off x="1172555" y="4005064"/>
              <a:ext cx="1088433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latin typeface="+mn-ea"/>
                </a:rPr>
                <a:t>임계치 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10ADA66-4F55-B93E-1BD5-2432A45A8B9A}"/>
              </a:ext>
            </a:extLst>
          </p:cNvPr>
          <p:cNvSpPr/>
          <p:nvPr/>
        </p:nvSpPr>
        <p:spPr>
          <a:xfrm>
            <a:off x="1064568" y="1268760"/>
            <a:ext cx="5903531" cy="935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lIns="144000" tIns="36000" rIns="36000" bIns="36000" rtlCol="0" anchor="t">
            <a:noAutofit/>
          </a:bodyPr>
          <a:lstStyle/>
          <a:p>
            <a:r>
              <a:rPr lang="en-US" altLang="ko-KR" sz="1050" b="1" spc="-2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Presentation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CEEA03D-F97A-FC03-9359-26D57467091A}"/>
              </a:ext>
            </a:extLst>
          </p:cNvPr>
          <p:cNvSpPr/>
          <p:nvPr/>
        </p:nvSpPr>
        <p:spPr bwMode="auto">
          <a:xfrm>
            <a:off x="1208584" y="1530158"/>
            <a:ext cx="1007415" cy="539972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자원</a:t>
            </a:r>
            <a:r>
              <a:rPr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비용</a:t>
            </a:r>
            <a:endParaRPr lang="en-US" altLang="ko-KR" sz="1000" b="1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현황조회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A8B957D-2B68-97EE-B119-534500942F20}"/>
              </a:ext>
            </a:extLst>
          </p:cNvPr>
          <p:cNvSpPr/>
          <p:nvPr/>
        </p:nvSpPr>
        <p:spPr bwMode="auto">
          <a:xfrm>
            <a:off x="4582749" y="1507662"/>
            <a:ext cx="1008000" cy="533156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대시보드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E74726F-832F-0CBF-0DCE-47F889EA045D}"/>
              </a:ext>
            </a:extLst>
          </p:cNvPr>
          <p:cNvSpPr/>
          <p:nvPr/>
        </p:nvSpPr>
        <p:spPr bwMode="auto">
          <a:xfrm>
            <a:off x="5708163" y="1500342"/>
            <a:ext cx="1008000" cy="539972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+mn-ea"/>
              </a:rPr>
              <a:t>Slack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알림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94C2351-33C8-3F68-2468-495BD5C5417B}"/>
              </a:ext>
            </a:extLst>
          </p:cNvPr>
          <p:cNvSpPr/>
          <p:nvPr/>
        </p:nvSpPr>
        <p:spPr bwMode="auto">
          <a:xfrm>
            <a:off x="2294083" y="1521982"/>
            <a:ext cx="1008000" cy="551718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일일점검현황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6" name="위쪽/아래쪽 화살표 264">
            <a:extLst>
              <a:ext uri="{FF2B5EF4-FFF2-40B4-BE49-F238E27FC236}">
                <a16:creationId xmlns:a16="http://schemas.microsoft.com/office/drawing/2014/main" id="{09304494-7C4E-03E4-02E7-FD7DC7DD7D0F}"/>
              </a:ext>
            </a:extLst>
          </p:cNvPr>
          <p:cNvSpPr/>
          <p:nvPr/>
        </p:nvSpPr>
        <p:spPr>
          <a:xfrm>
            <a:off x="3908928" y="4264829"/>
            <a:ext cx="288000" cy="432000"/>
          </a:xfrm>
          <a:prstGeom prst="upDownArrow">
            <a:avLst>
              <a:gd name="adj1" fmla="val 54540"/>
              <a:gd name="adj2" fmla="val 34009"/>
            </a:avLst>
          </a:prstGeom>
          <a:solidFill>
            <a:schemeClr val="bg1">
              <a:lumMod val="6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90000" tIns="46800" rIns="90000" bIns="46800" rtlCol="0" anchor="ctr"/>
          <a:lstStyle/>
          <a:p>
            <a:pPr algn="ctr" defTabSz="895345">
              <a:lnSpc>
                <a:spcPct val="125000"/>
              </a:lnSpc>
              <a:spcAft>
                <a:spcPts val="600"/>
              </a:spcAft>
              <a:buSzPct val="120000"/>
            </a:pPr>
            <a:endParaRPr lang="ko-KR" altLang="en-US" sz="9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  <a:sym typeface="Wingdings" panose="05000000000000000000" pitchFamily="2" charset="2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0E6A193-8190-2FF0-24B0-E31CC6B36016}"/>
              </a:ext>
            </a:extLst>
          </p:cNvPr>
          <p:cNvSpPr/>
          <p:nvPr/>
        </p:nvSpPr>
        <p:spPr>
          <a:xfrm>
            <a:off x="1100640" y="4347337"/>
            <a:ext cx="5904632" cy="252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6350">
            <a:noFill/>
          </a:ln>
        </p:spPr>
        <p:txBody>
          <a:bodyPr lIns="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i="1" dirty="0">
                <a:latin typeface="+mn-ea"/>
              </a:rPr>
              <a:t>Interface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9E125C-D605-EBC0-2115-BAA1508B5B69}"/>
              </a:ext>
            </a:extLst>
          </p:cNvPr>
          <p:cNvSpPr/>
          <p:nvPr/>
        </p:nvSpPr>
        <p:spPr>
          <a:xfrm>
            <a:off x="5781136" y="4383337"/>
            <a:ext cx="93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</a:rPr>
              <a:t>Terraform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8794C77-41BE-F870-79E6-9B43B9EA3657}"/>
              </a:ext>
            </a:extLst>
          </p:cNvPr>
          <p:cNvSpPr/>
          <p:nvPr/>
        </p:nvSpPr>
        <p:spPr>
          <a:xfrm>
            <a:off x="4629008" y="4383337"/>
            <a:ext cx="93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</a:rPr>
              <a:t>Datadog API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48F8FF6-0822-7929-030A-5481E91C4C91}"/>
              </a:ext>
            </a:extLst>
          </p:cNvPr>
          <p:cNvSpPr/>
          <p:nvPr/>
        </p:nvSpPr>
        <p:spPr>
          <a:xfrm>
            <a:off x="2576884" y="4383337"/>
            <a:ext cx="93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</a:rPr>
              <a:t>AWS CLI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B0CA0C6-6DAA-BE0C-C7CB-2CFDDCA40752}"/>
              </a:ext>
            </a:extLst>
          </p:cNvPr>
          <p:cNvSpPr/>
          <p:nvPr/>
        </p:nvSpPr>
        <p:spPr>
          <a:xfrm>
            <a:off x="1424756" y="4383337"/>
            <a:ext cx="93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</a:rPr>
              <a:t>Python Boto3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88A398A-0978-7CD1-BCAC-D5F8ABE38A6E}"/>
              </a:ext>
            </a:extLst>
          </p:cNvPr>
          <p:cNvGrpSpPr/>
          <p:nvPr/>
        </p:nvGrpSpPr>
        <p:grpSpPr>
          <a:xfrm>
            <a:off x="1136768" y="2464892"/>
            <a:ext cx="1944000" cy="720000"/>
            <a:chOff x="1280808" y="2562824"/>
            <a:chExt cx="1944000" cy="720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EF7BDA3-70C1-3516-44BE-32F1744353CC}"/>
                </a:ext>
              </a:extLst>
            </p:cNvPr>
            <p:cNvSpPr/>
            <p:nvPr/>
          </p:nvSpPr>
          <p:spPr>
            <a:xfrm>
              <a:off x="1280808" y="2562824"/>
              <a:ext cx="194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en-US" altLang="ko-KR" sz="1000" b="1" dirty="0">
                  <a:solidFill>
                    <a:prstClr val="black"/>
                  </a:solidFill>
                  <a:latin typeface="+mn-ea"/>
                </a:rPr>
                <a:t>Alert </a:t>
              </a:r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관리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621A501-2E39-6D65-1DAA-EE7CBDAB838E}"/>
                </a:ext>
              </a:extLst>
            </p:cNvPr>
            <p:cNvSpPr/>
            <p:nvPr/>
          </p:nvSpPr>
          <p:spPr>
            <a:xfrm>
              <a:off x="1316660" y="2744948"/>
              <a:ext cx="1296144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DynamoDB </a:t>
              </a:r>
              <a:r>
                <a:rPr kumimoji="1" lang="ko-KR" altLang="en-US" sz="900" dirty="0">
                  <a:latin typeface="+mn-ea"/>
                </a:rPr>
                <a:t>테이블관리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648BAA1-D6B8-A65E-25C7-DB49669085DC}"/>
                </a:ext>
              </a:extLst>
            </p:cNvPr>
            <p:cNvSpPr/>
            <p:nvPr/>
          </p:nvSpPr>
          <p:spPr>
            <a:xfrm>
              <a:off x="1316660" y="3032980"/>
              <a:ext cx="1296144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>
                  <a:latin typeface="+mn-ea"/>
                </a:rPr>
                <a:t>Alert</a:t>
              </a:r>
              <a:r>
                <a:rPr kumimoji="1" lang="ko-KR" altLang="en-US" sz="900" dirty="0">
                  <a:latin typeface="+mn-ea"/>
                </a:rPr>
                <a:t> </a:t>
              </a:r>
              <a:r>
                <a:rPr kumimoji="1" lang="en-US" altLang="ko-KR" sz="900" dirty="0">
                  <a:latin typeface="+mn-ea"/>
                </a:rPr>
                <a:t>History</a:t>
              </a:r>
              <a:r>
                <a:rPr kumimoji="1" lang="ko-KR" altLang="en-US" sz="900" dirty="0">
                  <a:latin typeface="+mn-ea"/>
                </a:rPr>
                <a:t> 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590172E-A6F5-580D-F0AB-2800A299A3B5}"/>
                </a:ext>
              </a:extLst>
            </p:cNvPr>
            <p:cNvSpPr/>
            <p:nvPr/>
          </p:nvSpPr>
          <p:spPr>
            <a:xfrm>
              <a:off x="2720922" y="2744947"/>
              <a:ext cx="467882" cy="4799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>
                  <a:latin typeface="+mn-ea"/>
                </a:rPr>
                <a:t>조회 화면 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140" name="위쪽/아래쪽 화살표 302">
            <a:extLst>
              <a:ext uri="{FF2B5EF4-FFF2-40B4-BE49-F238E27FC236}">
                <a16:creationId xmlns:a16="http://schemas.microsoft.com/office/drawing/2014/main" id="{3AE9FEDF-62AE-10CF-0072-E01CFF00C9B2}"/>
              </a:ext>
            </a:extLst>
          </p:cNvPr>
          <p:cNvSpPr/>
          <p:nvPr/>
        </p:nvSpPr>
        <p:spPr>
          <a:xfrm>
            <a:off x="3845365" y="2140880"/>
            <a:ext cx="288000" cy="144000"/>
          </a:xfrm>
          <a:prstGeom prst="upDownArrow">
            <a:avLst>
              <a:gd name="adj1" fmla="val 54540"/>
              <a:gd name="adj2" fmla="val 34009"/>
            </a:avLst>
          </a:prstGeom>
          <a:solidFill>
            <a:schemeClr val="bg1">
              <a:lumMod val="6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90000" tIns="46800" rIns="90000" bIns="46800" rtlCol="0" anchor="ctr"/>
          <a:lstStyle/>
          <a:p>
            <a:pPr algn="ctr" defTabSz="895345">
              <a:lnSpc>
                <a:spcPct val="125000"/>
              </a:lnSpc>
              <a:spcAft>
                <a:spcPts val="600"/>
              </a:spcAft>
              <a:buSzPct val="120000"/>
            </a:pPr>
            <a:endParaRPr lang="ko-KR" altLang="en-US" sz="9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  <a:sym typeface="Wingdings" panose="05000000000000000000" pitchFamily="2" charset="2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EF12FCE-7FCB-BD05-6138-21A7CBB66233}"/>
              </a:ext>
            </a:extLst>
          </p:cNvPr>
          <p:cNvSpPr/>
          <p:nvPr/>
        </p:nvSpPr>
        <p:spPr>
          <a:xfrm>
            <a:off x="992580" y="22488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462D0845-0F85-918D-2E22-1434C5F5D212}"/>
              </a:ext>
            </a:extLst>
          </p:cNvPr>
          <p:cNvSpPr/>
          <p:nvPr/>
        </p:nvSpPr>
        <p:spPr>
          <a:xfrm>
            <a:off x="992580" y="472000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D84F9AD-7BB7-C69A-EFA1-DA1EF12AB795}"/>
              </a:ext>
            </a:extLst>
          </p:cNvPr>
          <p:cNvSpPr/>
          <p:nvPr/>
        </p:nvSpPr>
        <p:spPr>
          <a:xfrm>
            <a:off x="992580" y="126876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56A548-9141-296D-DE69-843D2CD59F9A}"/>
              </a:ext>
            </a:extLst>
          </p:cNvPr>
          <p:cNvSpPr/>
          <p:nvPr/>
        </p:nvSpPr>
        <p:spPr bwMode="gray">
          <a:xfrm>
            <a:off x="5605496" y="5181292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Infrastucture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3750DA-5AEC-00D2-A7A8-A31F8998AD20}"/>
              </a:ext>
            </a:extLst>
          </p:cNvPr>
          <p:cNvSpPr/>
          <p:nvPr/>
        </p:nvSpPr>
        <p:spPr bwMode="gray">
          <a:xfrm>
            <a:off x="5605496" y="5503771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Monitors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0E8EA76-383E-BB41-68A3-A94ECE7F6493}"/>
              </a:ext>
            </a:extLst>
          </p:cNvPr>
          <p:cNvSpPr/>
          <p:nvPr/>
        </p:nvSpPr>
        <p:spPr bwMode="gray">
          <a:xfrm>
            <a:off x="4475192" y="5840236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Integrations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4973C01-86AA-EC8D-26C6-E62415E2E8F4}"/>
              </a:ext>
            </a:extLst>
          </p:cNvPr>
          <p:cNvSpPr/>
          <p:nvPr/>
        </p:nvSpPr>
        <p:spPr bwMode="gray">
          <a:xfrm>
            <a:off x="5606983" y="5827641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30229BD-EDB7-51F6-0145-69D8B19E9D36}"/>
              </a:ext>
            </a:extLst>
          </p:cNvPr>
          <p:cNvSpPr/>
          <p:nvPr/>
        </p:nvSpPr>
        <p:spPr bwMode="gray">
          <a:xfrm>
            <a:off x="5613894" y="6149087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 Access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889765D-3530-9692-F200-367C2294834D}"/>
              </a:ext>
            </a:extLst>
          </p:cNvPr>
          <p:cNvSpPr/>
          <p:nvPr/>
        </p:nvSpPr>
        <p:spPr bwMode="auto">
          <a:xfrm>
            <a:off x="3419497" y="1516540"/>
            <a:ext cx="1008000" cy="551718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+mn-ea"/>
              </a:rPr>
              <a:t>Alert 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</a:rPr>
              <a:t>이력조회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8E7FD91-2F68-5858-D724-E39123A4924E}"/>
              </a:ext>
            </a:extLst>
          </p:cNvPr>
          <p:cNvGrpSpPr/>
          <p:nvPr/>
        </p:nvGrpSpPr>
        <p:grpSpPr>
          <a:xfrm>
            <a:off x="4989124" y="3488394"/>
            <a:ext cx="1584000" cy="720000"/>
            <a:chOff x="3369000" y="3498252"/>
            <a:chExt cx="1584000" cy="720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C035AB8-4503-D076-FFC0-BE375B171DB9}"/>
                </a:ext>
              </a:extLst>
            </p:cNvPr>
            <p:cNvSpPr/>
            <p:nvPr/>
          </p:nvSpPr>
          <p:spPr>
            <a:xfrm>
              <a:off x="3369000" y="3498252"/>
              <a:ext cx="1584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2B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ko-KR" altLang="en-US" sz="1000" b="1" dirty="0">
                  <a:solidFill>
                    <a:prstClr val="black"/>
                  </a:solidFill>
                  <a:latin typeface="+mn-ea"/>
                </a:rPr>
                <a:t>시스템 자동 복구 관리</a:t>
              </a:r>
              <a:endParaRPr lang="en-US" altLang="ko-KR" sz="10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970105C-9EB3-C1FA-BEA2-84864AE29AFE}"/>
                </a:ext>
              </a:extLst>
            </p:cNvPr>
            <p:cNvSpPr/>
            <p:nvPr/>
          </p:nvSpPr>
          <p:spPr>
            <a:xfrm>
              <a:off x="3404908" y="3687946"/>
              <a:ext cx="1452862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CloudWatch alarm </a:t>
              </a:r>
              <a:r>
                <a:rPr kumimoji="1" lang="ko-KR" altLang="en-US" sz="900" dirty="0">
                  <a:latin typeface="+mn-ea"/>
                </a:rPr>
                <a:t>관리</a:t>
              </a:r>
              <a:endParaRPr kumimoji="1" lang="en-US" altLang="ko-KR" sz="900" dirty="0">
                <a:latin typeface="+mn-ea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2C13D0B-BEDE-939A-AE45-7EB44030718B}"/>
                </a:ext>
              </a:extLst>
            </p:cNvPr>
            <p:cNvSpPr/>
            <p:nvPr/>
          </p:nvSpPr>
          <p:spPr>
            <a:xfrm>
              <a:off x="3404908" y="3962813"/>
              <a:ext cx="1512088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+mn-ea"/>
                </a:rPr>
                <a:t>EC2 </a:t>
              </a:r>
              <a:r>
                <a:rPr kumimoji="1" lang="ko-KR" altLang="en-US" sz="900" dirty="0">
                  <a:latin typeface="+mn-ea"/>
                </a:rPr>
                <a:t>대상 및 복구 관리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CC217D-79DF-D10D-683D-175521023AB0}"/>
              </a:ext>
            </a:extLst>
          </p:cNvPr>
          <p:cNvSpPr/>
          <p:nvPr/>
        </p:nvSpPr>
        <p:spPr bwMode="gray">
          <a:xfrm>
            <a:off x="2097435" y="5211126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EKS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D7E0D8-96E1-6D2B-6C84-1FD7EE5F258F}"/>
              </a:ext>
            </a:extLst>
          </p:cNvPr>
          <p:cNvSpPr/>
          <p:nvPr/>
        </p:nvSpPr>
        <p:spPr bwMode="gray">
          <a:xfrm>
            <a:off x="3030302" y="5211596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VPC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D19420-C0A1-7864-1486-346D3AB687E9}"/>
              </a:ext>
            </a:extLst>
          </p:cNvPr>
          <p:cNvSpPr/>
          <p:nvPr/>
        </p:nvSpPr>
        <p:spPr bwMode="gray">
          <a:xfrm>
            <a:off x="1167472" y="5207942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EC2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34B493-D483-C7BB-3CA9-8BD3B905B2F7}"/>
              </a:ext>
            </a:extLst>
          </p:cNvPr>
          <p:cNvSpPr/>
          <p:nvPr/>
        </p:nvSpPr>
        <p:spPr bwMode="gray">
          <a:xfrm>
            <a:off x="2100187" y="553328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RDS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4F0FD7-2416-F40C-F8E7-F4D74204649D}"/>
              </a:ext>
            </a:extLst>
          </p:cNvPr>
          <p:cNvSpPr/>
          <p:nvPr/>
        </p:nvSpPr>
        <p:spPr bwMode="gray">
          <a:xfrm>
            <a:off x="3033054" y="553375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MSK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12ABE5-2C22-E301-D587-3F9EDF20BFF3}"/>
              </a:ext>
            </a:extLst>
          </p:cNvPr>
          <p:cNvSpPr/>
          <p:nvPr/>
        </p:nvSpPr>
        <p:spPr bwMode="gray">
          <a:xfrm>
            <a:off x="1170224" y="5530099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EBS/EFS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A8FAB-A51B-D479-6B01-8F971456D26B}"/>
              </a:ext>
            </a:extLst>
          </p:cNvPr>
          <p:cNvSpPr/>
          <p:nvPr/>
        </p:nvSpPr>
        <p:spPr bwMode="gray">
          <a:xfrm>
            <a:off x="2101665" y="586323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CodeBuild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06C641-F22E-1188-CFFD-A86369FDA648}"/>
              </a:ext>
            </a:extLst>
          </p:cNvPr>
          <p:cNvSpPr/>
          <p:nvPr/>
        </p:nvSpPr>
        <p:spPr bwMode="gray">
          <a:xfrm>
            <a:off x="3034532" y="586370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Cloudwatch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17704E-5F1B-80BA-9CE2-CAE14B3EB381}"/>
              </a:ext>
            </a:extLst>
          </p:cNvPr>
          <p:cNvSpPr/>
          <p:nvPr/>
        </p:nvSpPr>
        <p:spPr bwMode="gray">
          <a:xfrm>
            <a:off x="1171702" y="5860049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ACM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BA1AF9-C48E-2CB8-81E6-4B4B82E8639B}"/>
              </a:ext>
            </a:extLst>
          </p:cNvPr>
          <p:cNvSpPr/>
          <p:nvPr/>
        </p:nvSpPr>
        <p:spPr bwMode="gray">
          <a:xfrm>
            <a:off x="2097435" y="617421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Lambda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25FC65-1AC8-B904-3828-61A109B62916}"/>
              </a:ext>
            </a:extLst>
          </p:cNvPr>
          <p:cNvSpPr/>
          <p:nvPr/>
        </p:nvSpPr>
        <p:spPr bwMode="gray">
          <a:xfrm>
            <a:off x="3030302" y="6174683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ElastiCache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C8509A-ECEF-E062-B2E3-D697110C0E12}"/>
              </a:ext>
            </a:extLst>
          </p:cNvPr>
          <p:cNvSpPr/>
          <p:nvPr/>
        </p:nvSpPr>
        <p:spPr bwMode="gray">
          <a:xfrm>
            <a:off x="1167472" y="6171029"/>
            <a:ext cx="864000" cy="28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IAM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71A79-D309-433C-4F11-6944937CC9B5}"/>
              </a:ext>
            </a:extLst>
          </p:cNvPr>
          <p:cNvSpPr/>
          <p:nvPr/>
        </p:nvSpPr>
        <p:spPr>
          <a:xfrm>
            <a:off x="2468764" y="3643978"/>
            <a:ext cx="570107" cy="5080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latin typeface="+mn-ea"/>
              </a:rPr>
              <a:t>장애 조치 방안관리</a:t>
            </a:r>
            <a:endParaRPr kumimoji="1"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89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0106-ACE9-46C4-7C07-6CFCD5F4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 </a:t>
            </a:r>
            <a:r>
              <a:rPr lang="en-US" altLang="ko-KR" dirty="0"/>
              <a:t>Network &amp;</a:t>
            </a:r>
            <a:r>
              <a:rPr lang="ko-KR" altLang="en-US" dirty="0"/>
              <a:t> </a:t>
            </a:r>
            <a:r>
              <a:rPr lang="en-US" altLang="ko-KR" dirty="0"/>
              <a:t>Account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EC71E-FC1C-1D2B-5701-16DE95A18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ARGOS</a:t>
            </a:r>
            <a:r>
              <a:rPr lang="ko-KR" altLang="en-US" dirty="0"/>
              <a:t> 시스템의 </a:t>
            </a:r>
            <a:r>
              <a:rPr lang="en-US" altLang="ko-KR" dirty="0"/>
              <a:t>Dev Account</a:t>
            </a:r>
            <a:r>
              <a:rPr lang="ko-KR" altLang="en-US" dirty="0"/>
              <a:t>를 활용하여 운영 </a:t>
            </a:r>
            <a:r>
              <a:rPr lang="en-US" altLang="ko-KR" dirty="0"/>
              <a:t>Tool</a:t>
            </a:r>
            <a:r>
              <a:rPr lang="ko-KR" altLang="en-US" dirty="0"/>
              <a:t>을 구성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1CFE0581-93B5-F152-48AE-F5FE18A49291}"/>
              </a:ext>
            </a:extLst>
          </p:cNvPr>
          <p:cNvSpPr/>
          <p:nvPr/>
        </p:nvSpPr>
        <p:spPr bwMode="auto">
          <a:xfrm>
            <a:off x="3620461" y="2645135"/>
            <a:ext cx="3024652" cy="3472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21" name="Graphic 19">
            <a:extLst>
              <a:ext uri="{FF2B5EF4-FFF2-40B4-BE49-F238E27FC236}">
                <a16:creationId xmlns:a16="http://schemas.microsoft.com/office/drawing/2014/main" id="{3964CA72-5D06-09F3-1EDF-6CCC5FFE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74" y="2634802"/>
            <a:ext cx="2887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8">
            <a:extLst>
              <a:ext uri="{FF2B5EF4-FFF2-40B4-BE49-F238E27FC236}">
                <a16:creationId xmlns:a16="http://schemas.microsoft.com/office/drawing/2014/main" id="{891373BF-50E8-D5EC-4233-AD87DAAA564F}"/>
              </a:ext>
            </a:extLst>
          </p:cNvPr>
          <p:cNvSpPr/>
          <p:nvPr/>
        </p:nvSpPr>
        <p:spPr bwMode="auto">
          <a:xfrm>
            <a:off x="6772473" y="2646439"/>
            <a:ext cx="2949596" cy="11288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23" name="Graphic 19">
            <a:extLst>
              <a:ext uri="{FF2B5EF4-FFF2-40B4-BE49-F238E27FC236}">
                <a16:creationId xmlns:a16="http://schemas.microsoft.com/office/drawing/2014/main" id="{D44E4012-90BB-4EE8-B396-BCBBC2D1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06" y="2646894"/>
            <a:ext cx="219850" cy="1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9">
            <a:extLst>
              <a:ext uri="{FF2B5EF4-FFF2-40B4-BE49-F238E27FC236}">
                <a16:creationId xmlns:a16="http://schemas.microsoft.com/office/drawing/2014/main" id="{F5D385A3-DE95-F149-FB24-C61B679C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253" y="4557656"/>
            <a:ext cx="732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Transit</a:t>
            </a:r>
          </a:p>
          <a:p>
            <a:r>
              <a:rPr lang="en-US" altLang="en-US" dirty="0"/>
              <a:t> Gateway</a:t>
            </a:r>
          </a:p>
        </p:txBody>
      </p:sp>
      <p:pic>
        <p:nvPicPr>
          <p:cNvPr id="125" name="Graphic 7">
            <a:extLst>
              <a:ext uri="{FF2B5EF4-FFF2-40B4-BE49-F238E27FC236}">
                <a16:creationId xmlns:a16="http://schemas.microsoft.com/office/drawing/2014/main" id="{FF9338E8-19EE-94FB-5992-569B971D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1" y="4236067"/>
            <a:ext cx="332385" cy="2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ECC303-4B92-E822-1EDC-B46EB81CB4C5}"/>
              </a:ext>
            </a:extLst>
          </p:cNvPr>
          <p:cNvSpPr/>
          <p:nvPr/>
        </p:nvSpPr>
        <p:spPr>
          <a:xfrm>
            <a:off x="3842836" y="2648923"/>
            <a:ext cx="1112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1000" b="1" dirty="0">
                <a:solidFill>
                  <a:sysClr val="windowText" lastClr="000000"/>
                </a:solidFill>
              </a:rPr>
              <a:t>Network Account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2DF9A11-0390-9845-1EF1-8D699292524D}"/>
              </a:ext>
            </a:extLst>
          </p:cNvPr>
          <p:cNvSpPr/>
          <p:nvPr/>
        </p:nvSpPr>
        <p:spPr>
          <a:xfrm>
            <a:off x="7576092" y="2653150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1000" b="1" dirty="0">
                <a:solidFill>
                  <a:sysClr val="windowText" lastClr="000000"/>
                </a:solidFill>
              </a:rPr>
              <a:t>PRD Account</a:t>
            </a: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0CDE6FBF-5049-4E6C-D917-8BACC9502FD3}"/>
              </a:ext>
            </a:extLst>
          </p:cNvPr>
          <p:cNvSpPr/>
          <p:nvPr/>
        </p:nvSpPr>
        <p:spPr bwMode="auto">
          <a:xfrm>
            <a:off x="6781258" y="3832580"/>
            <a:ext cx="2949596" cy="11213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29" name="Graphic 19">
            <a:extLst>
              <a:ext uri="{FF2B5EF4-FFF2-40B4-BE49-F238E27FC236}">
                <a16:creationId xmlns:a16="http://schemas.microsoft.com/office/drawing/2014/main" id="{1E2E950E-DF58-0F1C-EBB2-1B2121AE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93" y="3833034"/>
            <a:ext cx="219850" cy="1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4A2EDB6-2FDA-BBB0-549F-BBFE065A7FF4}"/>
              </a:ext>
            </a:extLst>
          </p:cNvPr>
          <p:cNvSpPr/>
          <p:nvPr/>
        </p:nvSpPr>
        <p:spPr>
          <a:xfrm>
            <a:off x="7584880" y="3839290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1000" b="1" dirty="0">
                <a:solidFill>
                  <a:sysClr val="windowText" lastClr="000000"/>
                </a:solidFill>
              </a:rPr>
              <a:t>STG Account</a:t>
            </a: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53B26AD2-7C73-034E-D684-983B43B9A8A1}"/>
              </a:ext>
            </a:extLst>
          </p:cNvPr>
          <p:cNvSpPr/>
          <p:nvPr/>
        </p:nvSpPr>
        <p:spPr bwMode="auto">
          <a:xfrm>
            <a:off x="6789242" y="4996329"/>
            <a:ext cx="2949596" cy="1121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32" name="Graphic 19">
            <a:extLst>
              <a:ext uri="{FF2B5EF4-FFF2-40B4-BE49-F238E27FC236}">
                <a16:creationId xmlns:a16="http://schemas.microsoft.com/office/drawing/2014/main" id="{EEB0B0D5-C8AB-E26A-EC9F-93DC6DD9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996785"/>
            <a:ext cx="219850" cy="1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6EE5726-0634-73A0-23E3-B33BEF3A055C}"/>
              </a:ext>
            </a:extLst>
          </p:cNvPr>
          <p:cNvSpPr/>
          <p:nvPr/>
        </p:nvSpPr>
        <p:spPr>
          <a:xfrm>
            <a:off x="7592863" y="5003041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1000" b="1" dirty="0">
                <a:solidFill>
                  <a:sysClr val="windowText" lastClr="000000"/>
                </a:solidFill>
              </a:rPr>
              <a:t>DEV Account</a:t>
            </a:r>
          </a:p>
        </p:txBody>
      </p:sp>
      <p:sp>
        <p:nvSpPr>
          <p:cNvPr id="135" name="Rectangle 7">
            <a:extLst>
              <a:ext uri="{FF2B5EF4-FFF2-40B4-BE49-F238E27FC236}">
                <a16:creationId xmlns:a16="http://schemas.microsoft.com/office/drawing/2014/main" id="{297E5D62-E0BF-6E06-5D7A-8425923B0E33}"/>
              </a:ext>
            </a:extLst>
          </p:cNvPr>
          <p:cNvSpPr/>
          <p:nvPr/>
        </p:nvSpPr>
        <p:spPr bwMode="auto">
          <a:xfrm>
            <a:off x="3758139" y="2904484"/>
            <a:ext cx="1995377" cy="115326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ln w="0"/>
              <a:solidFill>
                <a:srgbClr val="1E8900"/>
              </a:solidFill>
            </a:endParaRPr>
          </a:p>
        </p:txBody>
      </p:sp>
      <p:pic>
        <p:nvPicPr>
          <p:cNvPr id="136" name="Graphic 13">
            <a:extLst>
              <a:ext uri="{FF2B5EF4-FFF2-40B4-BE49-F238E27FC236}">
                <a16:creationId xmlns:a16="http://schemas.microsoft.com/office/drawing/2014/main" id="{E34A0214-7F44-65FD-A6E2-FB4878C0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66" y="2904485"/>
            <a:ext cx="265476" cy="22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 38">
            <a:extLst>
              <a:ext uri="{FF2B5EF4-FFF2-40B4-BE49-F238E27FC236}">
                <a16:creationId xmlns:a16="http://schemas.microsoft.com/office/drawing/2014/main" id="{99CE65EF-8B30-E9E7-C3A0-F0EEB460261A}"/>
              </a:ext>
            </a:extLst>
          </p:cNvPr>
          <p:cNvSpPr/>
          <p:nvPr/>
        </p:nvSpPr>
        <p:spPr>
          <a:xfrm>
            <a:off x="4195069" y="3113471"/>
            <a:ext cx="1333164" cy="41906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 b="1" dirty="0">
              <a:solidFill>
                <a:schemeClr val="accent5"/>
              </a:solidFill>
            </a:endParaRPr>
          </a:p>
        </p:txBody>
      </p:sp>
      <p:pic>
        <p:nvPicPr>
          <p:cNvPr id="138" name="Graphic 10">
            <a:extLst>
              <a:ext uri="{FF2B5EF4-FFF2-40B4-BE49-F238E27FC236}">
                <a16:creationId xmlns:a16="http://schemas.microsoft.com/office/drawing/2014/main" id="{1998FACA-62A4-1BF1-AA79-3EC520193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069" y="3112433"/>
            <a:ext cx="96497" cy="8982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26F97FC-373F-3890-E8D6-EC8AC3CE3E40}"/>
              </a:ext>
            </a:extLst>
          </p:cNvPr>
          <p:cNvSpPr txBox="1"/>
          <p:nvPr/>
        </p:nvSpPr>
        <p:spPr>
          <a:xfrm>
            <a:off x="4338955" y="3318554"/>
            <a:ext cx="602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NAT </a:t>
            </a:r>
          </a:p>
          <a:p>
            <a:pPr algn="ctr"/>
            <a:r>
              <a:rPr lang="en-US" sz="600" dirty="0"/>
              <a:t>gateway</a:t>
            </a:r>
          </a:p>
        </p:txBody>
      </p:sp>
      <p:pic>
        <p:nvPicPr>
          <p:cNvPr id="140" name="Graphic 40">
            <a:extLst>
              <a:ext uri="{FF2B5EF4-FFF2-40B4-BE49-F238E27FC236}">
                <a16:creationId xmlns:a16="http://schemas.microsoft.com/office/drawing/2014/main" id="{4A9A640E-C579-B7D9-7D5E-2FAD02C66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7390" y="3223351"/>
            <a:ext cx="157158" cy="119203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C51AB78-1291-0718-00B0-246517F721B3}"/>
              </a:ext>
            </a:extLst>
          </p:cNvPr>
          <p:cNvSpPr/>
          <p:nvPr/>
        </p:nvSpPr>
        <p:spPr>
          <a:xfrm>
            <a:off x="4258740" y="3087240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800" b="1" dirty="0">
                <a:solidFill>
                  <a:schemeClr val="accent5"/>
                </a:solidFill>
              </a:rPr>
              <a:t>Public subnet </a:t>
            </a:r>
            <a:r>
              <a:rPr lang="en-US" altLang="ko-KR" sz="800" b="1" dirty="0">
                <a:solidFill>
                  <a:schemeClr val="accent5"/>
                </a:solidFill>
              </a:rPr>
              <a:t>1</a:t>
            </a:r>
            <a:endParaRPr lang="en-US" altLang="ko-Kore-KR" sz="800" b="1" dirty="0">
              <a:solidFill>
                <a:schemeClr val="accent5"/>
              </a:solidFill>
            </a:endParaRPr>
          </a:p>
        </p:txBody>
      </p:sp>
      <p:sp>
        <p:nvSpPr>
          <p:cNvPr id="142" name="Rectangle 28">
            <a:extLst>
              <a:ext uri="{FF2B5EF4-FFF2-40B4-BE49-F238E27FC236}">
                <a16:creationId xmlns:a16="http://schemas.microsoft.com/office/drawing/2014/main" id="{7D5586A6-E765-89BB-9727-6338B60DD66C}"/>
              </a:ext>
            </a:extLst>
          </p:cNvPr>
          <p:cNvSpPr/>
          <p:nvPr/>
        </p:nvSpPr>
        <p:spPr>
          <a:xfrm>
            <a:off x="4194841" y="3576023"/>
            <a:ext cx="1333164" cy="4039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b="1" dirty="0">
              <a:solidFill>
                <a:schemeClr val="accent3"/>
              </a:solidFill>
            </a:endParaRPr>
          </a:p>
        </p:txBody>
      </p:sp>
      <p:pic>
        <p:nvPicPr>
          <p:cNvPr id="143" name="Graphic 13">
            <a:extLst>
              <a:ext uri="{FF2B5EF4-FFF2-40B4-BE49-F238E27FC236}">
                <a16:creationId xmlns:a16="http://schemas.microsoft.com/office/drawing/2014/main" id="{9A771616-D464-ED2A-2604-5BC98562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4841" y="3571455"/>
            <a:ext cx="96497" cy="94100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EBDB34A-C011-CB4E-F437-D17602A1C077}"/>
              </a:ext>
            </a:extLst>
          </p:cNvPr>
          <p:cNvSpPr/>
          <p:nvPr/>
        </p:nvSpPr>
        <p:spPr>
          <a:xfrm>
            <a:off x="4218240" y="3539403"/>
            <a:ext cx="9204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800" b="1" dirty="0">
                <a:solidFill>
                  <a:schemeClr val="accent3"/>
                </a:solidFill>
              </a:rPr>
              <a:t>  Private subnet 1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BF9B69B-0FDD-3D9E-1C3A-D03C598C7348}"/>
              </a:ext>
            </a:extLst>
          </p:cNvPr>
          <p:cNvSpPr/>
          <p:nvPr/>
        </p:nvSpPr>
        <p:spPr>
          <a:xfrm>
            <a:off x="3976851" y="2930617"/>
            <a:ext cx="5469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800" b="1" dirty="0">
                <a:ln w="0"/>
                <a:solidFill>
                  <a:srgbClr val="1E8900"/>
                </a:solidFill>
              </a:rPr>
              <a:t>SHR VPC</a:t>
            </a:r>
          </a:p>
        </p:txBody>
      </p:sp>
      <p:sp>
        <p:nvSpPr>
          <p:cNvPr id="147" name="Rectangle 7">
            <a:extLst>
              <a:ext uri="{FF2B5EF4-FFF2-40B4-BE49-F238E27FC236}">
                <a16:creationId xmlns:a16="http://schemas.microsoft.com/office/drawing/2014/main" id="{8F718C4A-0387-D50A-5FD2-75B3B0DBCE15}"/>
              </a:ext>
            </a:extLst>
          </p:cNvPr>
          <p:cNvSpPr/>
          <p:nvPr/>
        </p:nvSpPr>
        <p:spPr bwMode="auto">
          <a:xfrm>
            <a:off x="5069726" y="2869245"/>
            <a:ext cx="2631364" cy="858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ln w="0"/>
              <a:solidFill>
                <a:srgbClr val="1E8900"/>
              </a:solidFill>
            </a:endParaRP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E4C01568-E9ED-6375-D311-E3584435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0" y="2869246"/>
            <a:ext cx="265476" cy="22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28">
            <a:extLst>
              <a:ext uri="{FF2B5EF4-FFF2-40B4-BE49-F238E27FC236}">
                <a16:creationId xmlns:a16="http://schemas.microsoft.com/office/drawing/2014/main" id="{9F437EA9-D9E0-502A-F26F-1BCB13E6E69D}"/>
              </a:ext>
            </a:extLst>
          </p:cNvPr>
          <p:cNvSpPr/>
          <p:nvPr/>
        </p:nvSpPr>
        <p:spPr>
          <a:xfrm>
            <a:off x="5567212" y="3169623"/>
            <a:ext cx="2053935" cy="5202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b="1" dirty="0">
              <a:solidFill>
                <a:schemeClr val="accent3"/>
              </a:solidFill>
            </a:endParaRPr>
          </a:p>
        </p:txBody>
      </p:sp>
      <p:pic>
        <p:nvPicPr>
          <p:cNvPr id="150" name="Graphic 13">
            <a:extLst>
              <a:ext uri="{FF2B5EF4-FFF2-40B4-BE49-F238E27FC236}">
                <a16:creationId xmlns:a16="http://schemas.microsoft.com/office/drawing/2014/main" id="{6B1B86E8-7832-A80E-7401-E6E9E66BB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3779" y="3165055"/>
            <a:ext cx="96497" cy="94100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43E2E4E-1590-1BC5-647D-E50B394534C3}"/>
              </a:ext>
            </a:extLst>
          </p:cNvPr>
          <p:cNvSpPr/>
          <p:nvPr/>
        </p:nvSpPr>
        <p:spPr>
          <a:xfrm>
            <a:off x="5547868" y="3133004"/>
            <a:ext cx="9204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800" b="1" dirty="0">
                <a:solidFill>
                  <a:schemeClr val="accent3"/>
                </a:solidFill>
              </a:rPr>
              <a:t>  Private subnet 1</a:t>
            </a:r>
          </a:p>
        </p:txBody>
      </p:sp>
      <p:pic>
        <p:nvPicPr>
          <p:cNvPr id="152" name="Picture 32">
            <a:extLst>
              <a:ext uri="{FF2B5EF4-FFF2-40B4-BE49-F238E27FC236}">
                <a16:creationId xmlns:a16="http://schemas.microsoft.com/office/drawing/2014/main" id="{D9D8DC08-8220-62BD-B637-E75164700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1953" y="3327192"/>
            <a:ext cx="205455" cy="208023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2755D41-18E8-D2E5-97AA-4FF78A3A43E9}"/>
              </a:ext>
            </a:extLst>
          </p:cNvPr>
          <p:cNvSpPr/>
          <p:nvPr/>
        </p:nvSpPr>
        <p:spPr>
          <a:xfrm>
            <a:off x="6073745" y="2895378"/>
            <a:ext cx="5533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800" b="1" dirty="0">
                <a:ln w="0"/>
                <a:solidFill>
                  <a:srgbClr val="1E8900"/>
                </a:solidFill>
              </a:rPr>
              <a:t>PRD VPC</a:t>
            </a:r>
          </a:p>
        </p:txBody>
      </p:sp>
      <p:pic>
        <p:nvPicPr>
          <p:cNvPr id="154" name="Graphic 16">
            <a:extLst>
              <a:ext uri="{FF2B5EF4-FFF2-40B4-BE49-F238E27FC236}">
                <a16:creationId xmlns:a16="http://schemas.microsoft.com/office/drawing/2014/main" id="{CB469B15-4304-D9FA-C5DE-025F45ED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33" y="3373107"/>
            <a:ext cx="275792" cy="20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1F8E5BF3-1F00-574A-958C-F333FC0D7B82}"/>
              </a:ext>
            </a:extLst>
          </p:cNvPr>
          <p:cNvSpPr txBox="1"/>
          <p:nvPr/>
        </p:nvSpPr>
        <p:spPr>
          <a:xfrm>
            <a:off x="8118472" y="3537021"/>
            <a:ext cx="57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MSK</a:t>
            </a:r>
            <a:endParaRPr kumimoji="1" lang="ko-Kore-KR" altLang="en-US" sz="800" dirty="0"/>
          </a:p>
        </p:txBody>
      </p:sp>
      <p:pic>
        <p:nvPicPr>
          <p:cNvPr id="156" name="Picture 32">
            <a:extLst>
              <a:ext uri="{FF2B5EF4-FFF2-40B4-BE49-F238E27FC236}">
                <a16:creationId xmlns:a16="http://schemas.microsoft.com/office/drawing/2014/main" id="{95E97F8B-DE2F-FF00-8E14-F6A2AC0FF0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8675" y="3327192"/>
            <a:ext cx="205455" cy="208023"/>
          </a:xfrm>
          <a:prstGeom prst="rect">
            <a:avLst/>
          </a:prstGeom>
        </p:spPr>
      </p:pic>
      <p:pic>
        <p:nvPicPr>
          <p:cNvPr id="157" name="Picture 32">
            <a:extLst>
              <a:ext uri="{FF2B5EF4-FFF2-40B4-BE49-F238E27FC236}">
                <a16:creationId xmlns:a16="http://schemas.microsoft.com/office/drawing/2014/main" id="{83716570-EA20-609B-2938-110AE3A6CB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2399" y="3326465"/>
            <a:ext cx="205455" cy="208023"/>
          </a:xfrm>
          <a:prstGeom prst="rect">
            <a:avLst/>
          </a:prstGeom>
        </p:spPr>
      </p:pic>
      <p:sp>
        <p:nvSpPr>
          <p:cNvPr id="158" name="TextBox 9">
            <a:extLst>
              <a:ext uri="{FF2B5EF4-FFF2-40B4-BE49-F238E27FC236}">
                <a16:creationId xmlns:a16="http://schemas.microsoft.com/office/drawing/2014/main" id="{6DEF228D-19D4-A1B1-1A60-7A654C34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782" y="3210013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EKS</a:t>
            </a:r>
          </a:p>
        </p:txBody>
      </p:sp>
      <p:pic>
        <p:nvPicPr>
          <p:cNvPr id="159" name="Graphic 23">
            <a:extLst>
              <a:ext uri="{FF2B5EF4-FFF2-40B4-BE49-F238E27FC236}">
                <a16:creationId xmlns:a16="http://schemas.microsoft.com/office/drawing/2014/main" id="{EBB5F1A3-F7F8-76B8-4B59-12746B6B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33" y="3031631"/>
            <a:ext cx="275792" cy="208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65398C62-2E96-2613-2491-400DDAB2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90" y="2930504"/>
            <a:ext cx="248595" cy="2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9">
            <a:extLst>
              <a:ext uri="{FF2B5EF4-FFF2-40B4-BE49-F238E27FC236}">
                <a16:creationId xmlns:a16="http://schemas.microsoft.com/office/drawing/2014/main" id="{3BB8B76A-DFE1-890D-CEF7-3CA7FBAC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124" y="3109625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ELB</a:t>
            </a:r>
          </a:p>
        </p:txBody>
      </p:sp>
      <p:pic>
        <p:nvPicPr>
          <p:cNvPr id="162" name="Graphic 19">
            <a:extLst>
              <a:ext uri="{FF2B5EF4-FFF2-40B4-BE49-F238E27FC236}">
                <a16:creationId xmlns:a16="http://schemas.microsoft.com/office/drawing/2014/main" id="{13E83E7F-8EE7-5998-8E86-184E96FC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76" y="1531010"/>
            <a:ext cx="299831" cy="25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CCAF7E3-8EEC-B791-3B3C-480BA0DCBE57}"/>
              </a:ext>
            </a:extLst>
          </p:cNvPr>
          <p:cNvSpPr/>
          <p:nvPr/>
        </p:nvSpPr>
        <p:spPr>
          <a:xfrm>
            <a:off x="4085824" y="1545027"/>
            <a:ext cx="13612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1000" b="1" dirty="0">
                <a:solidFill>
                  <a:sysClr val="windowText" lastClr="000000"/>
                </a:solidFill>
              </a:rPr>
              <a:t>Management Account</a:t>
            </a:r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58294B0A-501C-D508-6B8F-D9CFBC8CAADB}"/>
              </a:ext>
            </a:extLst>
          </p:cNvPr>
          <p:cNvSpPr/>
          <p:nvPr/>
        </p:nvSpPr>
        <p:spPr bwMode="auto">
          <a:xfrm>
            <a:off x="3620461" y="1532325"/>
            <a:ext cx="6103770" cy="1054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7">
            <a:extLst>
              <a:ext uri="{FF2B5EF4-FFF2-40B4-BE49-F238E27FC236}">
                <a16:creationId xmlns:a16="http://schemas.microsoft.com/office/drawing/2014/main" id="{EC235C35-204D-9A81-FB53-A51092BEB1D4}"/>
              </a:ext>
            </a:extLst>
          </p:cNvPr>
          <p:cNvSpPr/>
          <p:nvPr/>
        </p:nvSpPr>
        <p:spPr bwMode="auto">
          <a:xfrm>
            <a:off x="5044092" y="4040612"/>
            <a:ext cx="2631364" cy="858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ln w="0"/>
              <a:solidFill>
                <a:srgbClr val="1E8900"/>
              </a:solidFill>
            </a:endParaRPr>
          </a:p>
        </p:txBody>
      </p:sp>
      <p:pic>
        <p:nvPicPr>
          <p:cNvPr id="167" name="Graphic 13">
            <a:extLst>
              <a:ext uri="{FF2B5EF4-FFF2-40B4-BE49-F238E27FC236}">
                <a16:creationId xmlns:a16="http://schemas.microsoft.com/office/drawing/2014/main" id="{A98A54A9-701E-AB11-C3DB-4948A38C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26" y="4040613"/>
            <a:ext cx="265476" cy="22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tangle 28">
            <a:extLst>
              <a:ext uri="{FF2B5EF4-FFF2-40B4-BE49-F238E27FC236}">
                <a16:creationId xmlns:a16="http://schemas.microsoft.com/office/drawing/2014/main" id="{F81C19B5-1908-583B-406B-E27A2780596E}"/>
              </a:ext>
            </a:extLst>
          </p:cNvPr>
          <p:cNvSpPr/>
          <p:nvPr/>
        </p:nvSpPr>
        <p:spPr>
          <a:xfrm>
            <a:off x="5558334" y="4340990"/>
            <a:ext cx="2028301" cy="5202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b="1" dirty="0">
              <a:solidFill>
                <a:schemeClr val="accent3"/>
              </a:solidFill>
            </a:endParaRPr>
          </a:p>
        </p:txBody>
      </p:sp>
      <p:pic>
        <p:nvPicPr>
          <p:cNvPr id="169" name="Graphic 13">
            <a:extLst>
              <a:ext uri="{FF2B5EF4-FFF2-40B4-BE49-F238E27FC236}">
                <a16:creationId xmlns:a16="http://schemas.microsoft.com/office/drawing/2014/main" id="{FB72D4E2-A9FA-1AFD-67C9-808ACB18FD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9895" y="4336422"/>
            <a:ext cx="96497" cy="94100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F90BC9E-FB0A-60B9-947B-306585ABA150}"/>
              </a:ext>
            </a:extLst>
          </p:cNvPr>
          <p:cNvSpPr/>
          <p:nvPr/>
        </p:nvSpPr>
        <p:spPr>
          <a:xfrm>
            <a:off x="5534934" y="4304371"/>
            <a:ext cx="9204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800" b="1" dirty="0">
                <a:solidFill>
                  <a:schemeClr val="accent3"/>
                </a:solidFill>
              </a:rPr>
              <a:t>  Private subnet 2</a:t>
            </a:r>
          </a:p>
        </p:txBody>
      </p:sp>
      <p:pic>
        <p:nvPicPr>
          <p:cNvPr id="171" name="Picture 32">
            <a:extLst>
              <a:ext uri="{FF2B5EF4-FFF2-40B4-BE49-F238E27FC236}">
                <a16:creationId xmlns:a16="http://schemas.microsoft.com/office/drawing/2014/main" id="{5DBBA382-5129-4E1E-684E-EE3D59CF1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6319" y="4498559"/>
            <a:ext cx="205455" cy="208023"/>
          </a:xfrm>
          <a:prstGeom prst="rect">
            <a:avLst/>
          </a:prstGeom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F6E7AD4-5703-CE1E-C26E-C6CE0B94F61A}"/>
              </a:ext>
            </a:extLst>
          </p:cNvPr>
          <p:cNvSpPr/>
          <p:nvPr/>
        </p:nvSpPr>
        <p:spPr>
          <a:xfrm>
            <a:off x="6048111" y="4066745"/>
            <a:ext cx="5421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800" b="1" dirty="0">
                <a:ln w="0"/>
                <a:solidFill>
                  <a:srgbClr val="1E8900"/>
                </a:solidFill>
              </a:rPr>
              <a:t>STG VPC</a:t>
            </a:r>
          </a:p>
        </p:txBody>
      </p:sp>
      <p:pic>
        <p:nvPicPr>
          <p:cNvPr id="173" name="Graphic 16">
            <a:extLst>
              <a:ext uri="{FF2B5EF4-FFF2-40B4-BE49-F238E27FC236}">
                <a16:creationId xmlns:a16="http://schemas.microsoft.com/office/drawing/2014/main" id="{CAF503E6-90DB-0EC5-5AA1-23127CBB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99" y="4544474"/>
            <a:ext cx="275792" cy="20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6291FD9-FF27-E595-F25E-43D063A454F8}"/>
              </a:ext>
            </a:extLst>
          </p:cNvPr>
          <p:cNvSpPr txBox="1"/>
          <p:nvPr/>
        </p:nvSpPr>
        <p:spPr>
          <a:xfrm>
            <a:off x="8092838" y="4708388"/>
            <a:ext cx="57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MSK</a:t>
            </a:r>
            <a:endParaRPr kumimoji="1" lang="ko-Kore-KR" altLang="en-US" sz="800" dirty="0"/>
          </a:p>
        </p:txBody>
      </p:sp>
      <p:pic>
        <p:nvPicPr>
          <p:cNvPr id="175" name="Picture 32">
            <a:extLst>
              <a:ext uri="{FF2B5EF4-FFF2-40B4-BE49-F238E27FC236}">
                <a16:creationId xmlns:a16="http://schemas.microsoft.com/office/drawing/2014/main" id="{103DBBBE-C565-974D-5C71-5D52F7ABE4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3041" y="4498559"/>
            <a:ext cx="205455" cy="208023"/>
          </a:xfrm>
          <a:prstGeom prst="rect">
            <a:avLst/>
          </a:prstGeom>
        </p:spPr>
      </p:pic>
      <p:pic>
        <p:nvPicPr>
          <p:cNvPr id="176" name="Picture 32">
            <a:extLst>
              <a:ext uri="{FF2B5EF4-FFF2-40B4-BE49-F238E27FC236}">
                <a16:creationId xmlns:a16="http://schemas.microsoft.com/office/drawing/2014/main" id="{24F54603-C155-9F94-5A4F-BD5ADD7320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6765" y="4497832"/>
            <a:ext cx="205455" cy="208023"/>
          </a:xfrm>
          <a:prstGeom prst="rect">
            <a:avLst/>
          </a:prstGeom>
        </p:spPr>
      </p:pic>
      <p:sp>
        <p:nvSpPr>
          <p:cNvPr id="177" name="TextBox 9">
            <a:extLst>
              <a:ext uri="{FF2B5EF4-FFF2-40B4-BE49-F238E27FC236}">
                <a16:creationId xmlns:a16="http://schemas.microsoft.com/office/drawing/2014/main" id="{A735A740-5AB6-2AC1-8118-B5E423513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48" y="4381380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EKS</a:t>
            </a:r>
          </a:p>
        </p:txBody>
      </p:sp>
      <p:pic>
        <p:nvPicPr>
          <p:cNvPr id="178" name="Graphic 23">
            <a:extLst>
              <a:ext uri="{FF2B5EF4-FFF2-40B4-BE49-F238E27FC236}">
                <a16:creationId xmlns:a16="http://schemas.microsoft.com/office/drawing/2014/main" id="{56CF615D-0469-B761-3517-32C9A9CC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99" y="4202998"/>
            <a:ext cx="275792" cy="208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7">
            <a:extLst>
              <a:ext uri="{FF2B5EF4-FFF2-40B4-BE49-F238E27FC236}">
                <a16:creationId xmlns:a16="http://schemas.microsoft.com/office/drawing/2014/main" id="{61D9EBBC-8B44-009E-CB71-42269337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56" y="4101871"/>
            <a:ext cx="275792" cy="20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9">
            <a:extLst>
              <a:ext uri="{FF2B5EF4-FFF2-40B4-BE49-F238E27FC236}">
                <a16:creationId xmlns:a16="http://schemas.microsoft.com/office/drawing/2014/main" id="{578796E7-76BE-7264-6CDD-C6D19D2C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490" y="4280992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ELB</a:t>
            </a:r>
          </a:p>
        </p:txBody>
      </p:sp>
      <p:sp>
        <p:nvSpPr>
          <p:cNvPr id="182" name="Rectangle 7">
            <a:extLst>
              <a:ext uri="{FF2B5EF4-FFF2-40B4-BE49-F238E27FC236}">
                <a16:creationId xmlns:a16="http://schemas.microsoft.com/office/drawing/2014/main" id="{4CCB9439-5F1A-9E19-9354-1E67D406D832}"/>
              </a:ext>
            </a:extLst>
          </p:cNvPr>
          <p:cNvSpPr/>
          <p:nvPr/>
        </p:nvSpPr>
        <p:spPr bwMode="auto">
          <a:xfrm>
            <a:off x="5050162" y="5206777"/>
            <a:ext cx="2631364" cy="858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endParaRPr lang="en-US" sz="1100" dirty="0">
              <a:ln w="0"/>
              <a:solidFill>
                <a:srgbClr val="1E8900"/>
              </a:solidFill>
            </a:endParaRP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40AA498F-1CE8-7BAF-61F9-45FE5088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96" y="5206778"/>
            <a:ext cx="265476" cy="22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Rectangle 28">
            <a:extLst>
              <a:ext uri="{FF2B5EF4-FFF2-40B4-BE49-F238E27FC236}">
                <a16:creationId xmlns:a16="http://schemas.microsoft.com/office/drawing/2014/main" id="{DCB60F94-3D21-48B9-EDBE-B084B7854A39}"/>
              </a:ext>
            </a:extLst>
          </p:cNvPr>
          <p:cNvSpPr/>
          <p:nvPr/>
        </p:nvSpPr>
        <p:spPr>
          <a:xfrm>
            <a:off x="5567212" y="5507155"/>
            <a:ext cx="2034371" cy="5202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b="1" dirty="0">
              <a:solidFill>
                <a:schemeClr val="accent3"/>
              </a:solidFill>
            </a:endParaRPr>
          </a:p>
        </p:txBody>
      </p:sp>
      <p:pic>
        <p:nvPicPr>
          <p:cNvPr id="185" name="Graphic 13">
            <a:extLst>
              <a:ext uri="{FF2B5EF4-FFF2-40B4-BE49-F238E27FC236}">
                <a16:creationId xmlns:a16="http://schemas.microsoft.com/office/drawing/2014/main" id="{4DF70D07-41F7-51BB-9B5A-C35DD6B8A8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9615" y="5502587"/>
            <a:ext cx="96497" cy="94100"/>
          </a:xfrm>
          <a:prstGeom prst="rect">
            <a:avLst/>
          </a:prstGeom>
        </p:spPr>
      </p:pic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DE1F399-F9FF-F6EB-2406-D7FD8C680EEA}"/>
              </a:ext>
            </a:extLst>
          </p:cNvPr>
          <p:cNvSpPr/>
          <p:nvPr/>
        </p:nvSpPr>
        <p:spPr>
          <a:xfrm>
            <a:off x="5547354" y="5470536"/>
            <a:ext cx="9204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800" b="1" dirty="0">
                <a:solidFill>
                  <a:schemeClr val="accent3"/>
                </a:solidFill>
              </a:rPr>
              <a:t>  Private subnet 3</a:t>
            </a:r>
          </a:p>
        </p:txBody>
      </p:sp>
      <p:pic>
        <p:nvPicPr>
          <p:cNvPr id="187" name="Picture 32">
            <a:extLst>
              <a:ext uri="{FF2B5EF4-FFF2-40B4-BE49-F238E27FC236}">
                <a16:creationId xmlns:a16="http://schemas.microsoft.com/office/drawing/2014/main" id="{40089C32-FC31-1224-3841-D72E382F2D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2389" y="5664724"/>
            <a:ext cx="205455" cy="208023"/>
          </a:xfrm>
          <a:prstGeom prst="rect">
            <a:avLst/>
          </a:prstGeom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6B031C9-A8B2-CD72-2FF3-E85CF8C3473D}"/>
              </a:ext>
            </a:extLst>
          </p:cNvPr>
          <p:cNvSpPr/>
          <p:nvPr/>
        </p:nvSpPr>
        <p:spPr>
          <a:xfrm>
            <a:off x="6054181" y="5232910"/>
            <a:ext cx="5517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sz="800" b="1" dirty="0">
                <a:ln w="0"/>
                <a:solidFill>
                  <a:srgbClr val="1E8900"/>
                </a:solidFill>
              </a:rPr>
              <a:t>DEV VPC</a:t>
            </a:r>
          </a:p>
        </p:txBody>
      </p:sp>
      <p:pic>
        <p:nvPicPr>
          <p:cNvPr id="189" name="Graphic 16">
            <a:extLst>
              <a:ext uri="{FF2B5EF4-FFF2-40B4-BE49-F238E27FC236}">
                <a16:creationId xmlns:a16="http://schemas.microsoft.com/office/drawing/2014/main" id="{FC06CB57-EA8F-41F4-CA45-186A3AE4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69" y="5710639"/>
            <a:ext cx="275792" cy="20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B3B48647-C981-37F8-7321-B5C6A3A43791}"/>
              </a:ext>
            </a:extLst>
          </p:cNvPr>
          <p:cNvSpPr txBox="1"/>
          <p:nvPr/>
        </p:nvSpPr>
        <p:spPr>
          <a:xfrm>
            <a:off x="8098908" y="5874553"/>
            <a:ext cx="57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MSK</a:t>
            </a:r>
            <a:endParaRPr kumimoji="1" lang="ko-Kore-KR" altLang="en-US" sz="800" dirty="0"/>
          </a:p>
        </p:txBody>
      </p:sp>
      <p:pic>
        <p:nvPicPr>
          <p:cNvPr id="191" name="Picture 32">
            <a:extLst>
              <a:ext uri="{FF2B5EF4-FFF2-40B4-BE49-F238E27FC236}">
                <a16:creationId xmlns:a16="http://schemas.microsoft.com/office/drawing/2014/main" id="{25619ECA-98EF-6A2B-426E-EB58319512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9111" y="5664724"/>
            <a:ext cx="205455" cy="208023"/>
          </a:xfrm>
          <a:prstGeom prst="rect">
            <a:avLst/>
          </a:prstGeom>
        </p:spPr>
      </p:pic>
      <p:pic>
        <p:nvPicPr>
          <p:cNvPr id="192" name="Picture 32">
            <a:extLst>
              <a:ext uri="{FF2B5EF4-FFF2-40B4-BE49-F238E27FC236}">
                <a16:creationId xmlns:a16="http://schemas.microsoft.com/office/drawing/2014/main" id="{8AAA5591-6978-10C2-C034-0CD216DA5E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835" y="5663997"/>
            <a:ext cx="205455" cy="208023"/>
          </a:xfrm>
          <a:prstGeom prst="rect">
            <a:avLst/>
          </a:prstGeom>
        </p:spPr>
      </p:pic>
      <p:sp>
        <p:nvSpPr>
          <p:cNvPr id="193" name="TextBox 9">
            <a:extLst>
              <a:ext uri="{FF2B5EF4-FFF2-40B4-BE49-F238E27FC236}">
                <a16:creationId xmlns:a16="http://schemas.microsoft.com/office/drawing/2014/main" id="{63782509-C9B9-2162-8731-1A95A54D7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218" y="5547545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EKS</a:t>
            </a:r>
          </a:p>
        </p:txBody>
      </p:sp>
      <p:pic>
        <p:nvPicPr>
          <p:cNvPr id="194" name="Graphic 23">
            <a:extLst>
              <a:ext uri="{FF2B5EF4-FFF2-40B4-BE49-F238E27FC236}">
                <a16:creationId xmlns:a16="http://schemas.microsoft.com/office/drawing/2014/main" id="{1A81A121-5BFB-09E9-527E-6C7EB83A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69" y="5369163"/>
            <a:ext cx="275792" cy="208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Graphic 17">
            <a:extLst>
              <a:ext uri="{FF2B5EF4-FFF2-40B4-BE49-F238E27FC236}">
                <a16:creationId xmlns:a16="http://schemas.microsoft.com/office/drawing/2014/main" id="{1384925D-BAF7-3DCA-AA88-AA145BAB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26" y="5268036"/>
            <a:ext cx="275792" cy="20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9">
            <a:extLst>
              <a:ext uri="{FF2B5EF4-FFF2-40B4-BE49-F238E27FC236}">
                <a16:creationId xmlns:a16="http://schemas.microsoft.com/office/drawing/2014/main" id="{113BED82-1AC4-0659-DAEB-4B844159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560" y="5447157"/>
            <a:ext cx="42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dirty="0"/>
              <a:t>ELB</a:t>
            </a:r>
          </a:p>
        </p:txBody>
      </p:sp>
      <p:sp>
        <p:nvSpPr>
          <p:cNvPr id="197" name="TextBox 19">
            <a:extLst>
              <a:ext uri="{FF2B5EF4-FFF2-40B4-BE49-F238E27FC236}">
                <a16:creationId xmlns:a16="http://schemas.microsoft.com/office/drawing/2014/main" id="{98239150-EB22-F5BE-5833-A82A0EE04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403" y="4537010"/>
            <a:ext cx="6441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sz="700" dirty="0"/>
              <a:t>Direct</a:t>
            </a:r>
            <a:r>
              <a:rPr lang="ko-KR" altLang="en-US" sz="700" dirty="0"/>
              <a:t> </a:t>
            </a:r>
            <a:endParaRPr lang="en-US" altLang="ko-KR" sz="700" dirty="0"/>
          </a:p>
          <a:p>
            <a:r>
              <a:rPr lang="en-US" altLang="ko-KR" sz="700" dirty="0" err="1"/>
              <a:t>Connet</a:t>
            </a:r>
            <a:endParaRPr lang="en-US" altLang="ko-KR" sz="700" dirty="0"/>
          </a:p>
          <a:p>
            <a:r>
              <a:rPr lang="en-US" altLang="ko-KR" sz="700" dirty="0"/>
              <a:t>Gateway</a:t>
            </a:r>
            <a:endParaRPr lang="en-US" altLang="en-US" sz="700" dirty="0"/>
          </a:p>
        </p:txBody>
      </p:sp>
      <p:pic>
        <p:nvPicPr>
          <p:cNvPr id="198" name="Graphic 18">
            <a:extLst>
              <a:ext uri="{FF2B5EF4-FFF2-40B4-BE49-F238E27FC236}">
                <a16:creationId xmlns:a16="http://schemas.microsoft.com/office/drawing/2014/main" id="{9675183C-FE00-15F3-F139-F8B2ABB5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56" y="4253190"/>
            <a:ext cx="314521" cy="27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9" name="직선 연결선[R] 346">
            <a:extLst>
              <a:ext uri="{FF2B5EF4-FFF2-40B4-BE49-F238E27FC236}">
                <a16:creationId xmlns:a16="http://schemas.microsoft.com/office/drawing/2014/main" id="{A932568C-2275-6300-EAA2-D05E57DC0427}"/>
              </a:ext>
            </a:extLst>
          </p:cNvPr>
          <p:cNvCxnSpPr>
            <a:stCxn id="198" idx="3"/>
            <a:endCxn id="125" idx="1"/>
          </p:cNvCxnSpPr>
          <p:nvPr/>
        </p:nvCxnSpPr>
        <p:spPr>
          <a:xfrm flipV="1">
            <a:off x="4366177" y="4382229"/>
            <a:ext cx="193014" cy="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[E] 347">
            <a:extLst>
              <a:ext uri="{FF2B5EF4-FFF2-40B4-BE49-F238E27FC236}">
                <a16:creationId xmlns:a16="http://schemas.microsoft.com/office/drawing/2014/main" id="{CDE44686-9C7F-71A9-20B8-C8DF9720D4F7}"/>
              </a:ext>
            </a:extLst>
          </p:cNvPr>
          <p:cNvCxnSpPr>
            <a:cxnSpLocks/>
            <a:stCxn id="125" idx="0"/>
            <a:endCxn id="135" idx="2"/>
          </p:cNvCxnSpPr>
          <p:nvPr/>
        </p:nvCxnSpPr>
        <p:spPr>
          <a:xfrm rot="5400000" flipH="1" flipV="1">
            <a:off x="4651448" y="4131687"/>
            <a:ext cx="178316" cy="30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Graphic 23">
            <a:extLst>
              <a:ext uri="{FF2B5EF4-FFF2-40B4-BE49-F238E27FC236}">
                <a16:creationId xmlns:a16="http://schemas.microsoft.com/office/drawing/2014/main" id="{9FADD8F0-E6AF-DDB4-69B6-2CF1C564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49" y="1832583"/>
            <a:ext cx="408421" cy="40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24">
            <a:extLst>
              <a:ext uri="{FF2B5EF4-FFF2-40B4-BE49-F238E27FC236}">
                <a16:creationId xmlns:a16="http://schemas.microsoft.com/office/drawing/2014/main" id="{8B03C861-A9D2-659D-301E-A7E957A4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16" y="3270562"/>
            <a:ext cx="268426" cy="2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Graphic 24">
            <a:extLst>
              <a:ext uri="{FF2B5EF4-FFF2-40B4-BE49-F238E27FC236}">
                <a16:creationId xmlns:a16="http://schemas.microsoft.com/office/drawing/2014/main" id="{DFA2FC35-9285-4348-0AD2-80FBD27E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97" y="3313444"/>
            <a:ext cx="262580" cy="26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24">
            <a:extLst>
              <a:ext uri="{FF2B5EF4-FFF2-40B4-BE49-F238E27FC236}">
                <a16:creationId xmlns:a16="http://schemas.microsoft.com/office/drawing/2014/main" id="{C0307830-7E07-3CFC-9F14-2167E1A1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52" y="4446460"/>
            <a:ext cx="268426" cy="2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Graphic 24">
            <a:extLst>
              <a:ext uri="{FF2B5EF4-FFF2-40B4-BE49-F238E27FC236}">
                <a16:creationId xmlns:a16="http://schemas.microsoft.com/office/drawing/2014/main" id="{246D3D52-D406-38FB-DB18-3C8170B0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83" y="5625648"/>
            <a:ext cx="268426" cy="2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9">
            <a:extLst>
              <a:ext uri="{FF2B5EF4-FFF2-40B4-BE49-F238E27FC236}">
                <a16:creationId xmlns:a16="http://schemas.microsoft.com/office/drawing/2014/main" id="{81AD8AB3-7AFD-DE75-AC0E-8C78917BC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213" y="5841143"/>
            <a:ext cx="686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sz="1000" b="1" dirty="0" err="1"/>
              <a:t>Flowlog</a:t>
            </a:r>
            <a:endParaRPr lang="en-US" altLang="en-US" sz="1000" b="1" dirty="0"/>
          </a:p>
        </p:txBody>
      </p:sp>
      <p:sp>
        <p:nvSpPr>
          <p:cNvPr id="227" name="TextBox 9">
            <a:extLst>
              <a:ext uri="{FF2B5EF4-FFF2-40B4-BE49-F238E27FC236}">
                <a16:creationId xmlns:a16="http://schemas.microsoft.com/office/drawing/2014/main" id="{A8DE753F-0F70-F804-4E79-965CE3A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196" y="4684417"/>
            <a:ext cx="686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sz="1000" b="1" dirty="0" err="1"/>
              <a:t>Flowlog</a:t>
            </a:r>
            <a:endParaRPr lang="en-US" altLang="en-US" sz="1000" b="1" dirty="0"/>
          </a:p>
        </p:txBody>
      </p:sp>
      <p:sp>
        <p:nvSpPr>
          <p:cNvPr id="228" name="TextBox 9">
            <a:extLst>
              <a:ext uri="{FF2B5EF4-FFF2-40B4-BE49-F238E27FC236}">
                <a16:creationId xmlns:a16="http://schemas.microsoft.com/office/drawing/2014/main" id="{946DEDEE-321B-0B3D-1706-87A94751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955" y="3488625"/>
            <a:ext cx="686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sz="1000" b="1" dirty="0" err="1"/>
              <a:t>Flowlog</a:t>
            </a:r>
            <a:endParaRPr lang="en-US" altLang="en-US" sz="1000" b="1" dirty="0"/>
          </a:p>
        </p:txBody>
      </p:sp>
      <p:sp>
        <p:nvSpPr>
          <p:cNvPr id="229" name="TextBox 9">
            <a:extLst>
              <a:ext uri="{FF2B5EF4-FFF2-40B4-BE49-F238E27FC236}">
                <a16:creationId xmlns:a16="http://schemas.microsoft.com/office/drawing/2014/main" id="{8B0F1A7F-356E-D32B-F355-9649C2A6A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837" y="3570584"/>
            <a:ext cx="686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800"/>
            </a:lvl1pPr>
          </a:lstStyle>
          <a:p>
            <a:r>
              <a:rPr lang="en-US" altLang="en-US" sz="1000" b="1" dirty="0" err="1"/>
              <a:t>Flowlog</a:t>
            </a:r>
            <a:endParaRPr lang="en-US" altLang="en-US" sz="1000" b="1" dirty="0"/>
          </a:p>
        </p:txBody>
      </p:sp>
      <p:pic>
        <p:nvPicPr>
          <p:cNvPr id="234" name="Graphic 19">
            <a:extLst>
              <a:ext uri="{FF2B5EF4-FFF2-40B4-BE49-F238E27FC236}">
                <a16:creationId xmlns:a16="http://schemas.microsoft.com/office/drawing/2014/main" id="{3F4E340C-BCE1-D358-D2AA-93B5E6C3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69" y="1832583"/>
            <a:ext cx="376094" cy="37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12">
            <a:extLst>
              <a:ext uri="{FF2B5EF4-FFF2-40B4-BE49-F238E27FC236}">
                <a16:creationId xmlns:a16="http://schemas.microsoft.com/office/drawing/2014/main" id="{24A7E1BD-F2E8-635F-2F06-BCFA5DCD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062" y="2291562"/>
            <a:ext cx="4296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358" name="Graphic 7">
            <a:extLst>
              <a:ext uri="{FF2B5EF4-FFF2-40B4-BE49-F238E27FC236}">
                <a16:creationId xmlns:a16="http://schemas.microsoft.com/office/drawing/2014/main" id="{58FAFFBF-B431-6A4B-3081-ECA42A12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42" y="4208692"/>
            <a:ext cx="422035" cy="42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31">
            <a:extLst>
              <a:ext uri="{FF2B5EF4-FFF2-40B4-BE49-F238E27FC236}">
                <a16:creationId xmlns:a16="http://schemas.microsoft.com/office/drawing/2014/main" id="{1167B021-FB02-3F75-812F-E9A5F8D66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27" y="3320012"/>
            <a:ext cx="408795" cy="4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8">
            <a:extLst>
              <a:ext uri="{FF2B5EF4-FFF2-40B4-BE49-F238E27FC236}">
                <a16:creationId xmlns:a16="http://schemas.microsoft.com/office/drawing/2014/main" id="{54A5ACF3-4BC3-B87F-AC2F-DEC80338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55" y="2634799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9">
            <a:extLst>
              <a:ext uri="{FF2B5EF4-FFF2-40B4-BE49-F238E27FC236}">
                <a16:creationId xmlns:a16="http://schemas.microsoft.com/office/drawing/2014/main" id="{B32A72B6-F631-03A7-57BF-2D0D1302DFDA}"/>
              </a:ext>
            </a:extLst>
          </p:cNvPr>
          <p:cNvSpPr/>
          <p:nvPr/>
        </p:nvSpPr>
        <p:spPr>
          <a:xfrm>
            <a:off x="2154941" y="2638600"/>
            <a:ext cx="1336736" cy="1700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/>
          <a:lstStyle/>
          <a:p>
            <a:r>
              <a:rPr lang="en-US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AWS DX Location </a:t>
            </a:r>
          </a:p>
          <a:p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(LG U+,</a:t>
            </a:r>
            <a:r>
              <a:rPr lang="en-US" altLang="ko-KR" sz="900" b="1" dirty="0" err="1">
                <a:ln w="0"/>
                <a:solidFill>
                  <a:schemeClr val="tx1"/>
                </a:solidFill>
                <a:cs typeface="Arial" panose="020B0604020202020204" pitchFamily="34" charset="0"/>
              </a:rPr>
              <a:t>평촌</a:t>
            </a:r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sz="900" b="1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7B10125-3F09-F980-C799-9BDF288BF2C1}"/>
              </a:ext>
            </a:extLst>
          </p:cNvPr>
          <p:cNvSpPr/>
          <p:nvPr/>
        </p:nvSpPr>
        <p:spPr>
          <a:xfrm>
            <a:off x="209979" y="2648922"/>
            <a:ext cx="1592464" cy="1696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/>
          <a:lstStyle/>
          <a:p>
            <a:r>
              <a:rPr lang="ko-KR" altLang="en-US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삼성 </a:t>
            </a:r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DC</a:t>
            </a:r>
            <a:endParaRPr lang="en-US" sz="900" b="1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Graphic 22">
            <a:extLst>
              <a:ext uri="{FF2B5EF4-FFF2-40B4-BE49-F238E27FC236}">
                <a16:creationId xmlns:a16="http://schemas.microsoft.com/office/drawing/2014/main" id="{6C3DED20-E3AC-DC1F-3BEC-1F89ADF5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6" y="2644061"/>
            <a:ext cx="247651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9D6388-B042-9879-AA44-C1FF8563529E}"/>
              </a:ext>
            </a:extLst>
          </p:cNvPr>
          <p:cNvCxnSpPr>
            <a:cxnSpLocks/>
            <a:stCxn id="11" idx="3"/>
            <a:endCxn id="358" idx="0"/>
          </p:cNvCxnSpPr>
          <p:nvPr/>
        </p:nvCxnSpPr>
        <p:spPr>
          <a:xfrm>
            <a:off x="3330748" y="3505097"/>
            <a:ext cx="471912" cy="703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c 18">
            <a:extLst>
              <a:ext uri="{FF2B5EF4-FFF2-40B4-BE49-F238E27FC236}">
                <a16:creationId xmlns:a16="http://schemas.microsoft.com/office/drawing/2014/main" id="{F46D02B3-9971-0A61-F856-9602B6C05AF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5" cstate="print">
            <a:clrChange>
              <a:clrFrom>
                <a:srgbClr val="925BF0"/>
              </a:clrFrom>
              <a:clrTo>
                <a:srgbClr val="925B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backgroundMark x1="6250" y1="15000" x2="15313" y2="8125"/>
                        <a14:backgroundMark x1="53750" y1="15000" x2="76250" y2="13125"/>
                        <a14:backgroundMark x1="84375" y1="89063" x2="93750" y2="76563"/>
                        <a14:backgroundMark x1="22813" y1="90625" x2="7813" y2="7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75" t="14302" r="13859" b="15154"/>
          <a:stretch/>
        </p:blipFill>
        <p:spPr bwMode="auto">
          <a:xfrm>
            <a:off x="2866449" y="3298268"/>
            <a:ext cx="464299" cy="41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2A6CFD-E417-3027-8DBB-1D05CAC4843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2217470" y="3524410"/>
            <a:ext cx="129757" cy="154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31">
            <a:extLst>
              <a:ext uri="{FF2B5EF4-FFF2-40B4-BE49-F238E27FC236}">
                <a16:creationId xmlns:a16="http://schemas.microsoft.com/office/drawing/2014/main" id="{344D1811-7F8A-4665-6754-0DFB3CC4C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88" y="3091783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6AB360-E858-6998-CD59-1477698E72D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756022" y="3505097"/>
            <a:ext cx="110427" cy="1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5800AB-FC2A-1309-826F-74D092B795D2}"/>
              </a:ext>
            </a:extLst>
          </p:cNvPr>
          <p:cNvSpPr txBox="1"/>
          <p:nvPr/>
        </p:nvSpPr>
        <p:spPr>
          <a:xfrm>
            <a:off x="2391043" y="4777706"/>
            <a:ext cx="8798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n w="0"/>
                <a:cs typeface="Arial" panose="020B0604020202020204" pitchFamily="34" charset="0"/>
              </a:rPr>
              <a:t>KINX Cloud Hub</a:t>
            </a:r>
            <a:endParaRPr lang="ko-KR" altLang="en-US" sz="800" dirty="0"/>
          </a:p>
        </p:txBody>
      </p:sp>
      <p:pic>
        <p:nvPicPr>
          <p:cNvPr id="16" name="Graphic 31">
            <a:extLst>
              <a:ext uri="{FF2B5EF4-FFF2-40B4-BE49-F238E27FC236}">
                <a16:creationId xmlns:a16="http://schemas.microsoft.com/office/drawing/2014/main" id="{9AB45352-955D-6663-8E15-5EA5A635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29" y="5117350"/>
            <a:ext cx="423305" cy="42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A399A417-81BF-9313-5DCC-E9660365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16" y="4405106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9">
            <a:extLst>
              <a:ext uri="{FF2B5EF4-FFF2-40B4-BE49-F238E27FC236}">
                <a16:creationId xmlns:a16="http://schemas.microsoft.com/office/drawing/2014/main" id="{6EA10949-9471-0F4E-6AE7-E462285384F0}"/>
              </a:ext>
            </a:extLst>
          </p:cNvPr>
          <p:cNvSpPr/>
          <p:nvPr/>
        </p:nvSpPr>
        <p:spPr>
          <a:xfrm>
            <a:off x="2159103" y="4408906"/>
            <a:ext cx="1336736" cy="1712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/>
          <a:lstStyle/>
          <a:p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AWS DX Location </a:t>
            </a:r>
          </a:p>
          <a:p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(KINX, </a:t>
            </a:r>
            <a:r>
              <a:rPr lang="ko-KR" altLang="en-US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가산</a:t>
            </a:r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sz="900" b="1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AD1D2AB-E077-C1B5-9B8A-368F6932F93C}"/>
              </a:ext>
            </a:extLst>
          </p:cNvPr>
          <p:cNvSpPr/>
          <p:nvPr/>
        </p:nvSpPr>
        <p:spPr>
          <a:xfrm>
            <a:off x="206668" y="4409625"/>
            <a:ext cx="1600849" cy="1719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/>
          <a:lstStyle/>
          <a:p>
            <a:r>
              <a:rPr lang="ko-KR" altLang="en-US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장안 </a:t>
            </a:r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DC</a:t>
            </a:r>
            <a:endParaRPr lang="en-US" sz="900" b="1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0" name="Graphic 22">
            <a:extLst>
              <a:ext uri="{FF2B5EF4-FFF2-40B4-BE49-F238E27FC236}">
                <a16:creationId xmlns:a16="http://schemas.microsoft.com/office/drawing/2014/main" id="{9F24DD24-D0C3-5357-5ACC-A5298134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6" y="4429698"/>
            <a:ext cx="247651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C0A24A-1230-FAD0-D718-609324B88311}"/>
              </a:ext>
            </a:extLst>
          </p:cNvPr>
          <p:cNvCxnSpPr>
            <a:cxnSpLocks/>
            <a:stCxn id="22" idx="3"/>
            <a:endCxn id="358" idx="2"/>
          </p:cNvCxnSpPr>
          <p:nvPr/>
        </p:nvCxnSpPr>
        <p:spPr>
          <a:xfrm flipV="1">
            <a:off x="3339739" y="4630727"/>
            <a:ext cx="462921" cy="68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18">
            <a:extLst>
              <a:ext uri="{FF2B5EF4-FFF2-40B4-BE49-F238E27FC236}">
                <a16:creationId xmlns:a16="http://schemas.microsoft.com/office/drawing/2014/main" id="{E33F8E16-D86A-9AA4-6FB8-BCCD678BE169}"/>
              </a:ext>
            </a:extLst>
          </p:cNvPr>
          <p:cNvPicPr>
            <a:picLocks noChangeArrowheads="1"/>
          </p:cNvPicPr>
          <p:nvPr/>
        </p:nvPicPr>
        <p:blipFill rotWithShape="1">
          <a:blip r:embed="rId25" cstate="print">
            <a:clrChange>
              <a:clrFrom>
                <a:srgbClr val="925BF0"/>
              </a:clrFrom>
              <a:clrTo>
                <a:srgbClr val="925B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backgroundMark x1="6250" y1="15000" x2="15313" y2="8125"/>
                        <a14:backgroundMark x1="53750" y1="15000" x2="76250" y2="13125"/>
                        <a14:backgroundMark x1="84375" y1="89063" x2="93750" y2="76563"/>
                        <a14:backgroundMark x1="22813" y1="90625" x2="7813" y2="7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75" t="14302" r="13859" b="15154"/>
          <a:stretch/>
        </p:blipFill>
        <p:spPr bwMode="auto">
          <a:xfrm>
            <a:off x="2926057" y="5125812"/>
            <a:ext cx="413682" cy="37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DAD057-3DB0-C076-7B8A-A53A19FB5A9D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2790534" y="5314801"/>
            <a:ext cx="135523" cy="1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2CE9F-B3F7-E423-0F38-1DEAB4EB5323}"/>
              </a:ext>
            </a:extLst>
          </p:cNvPr>
          <p:cNvSpPr txBox="1"/>
          <p:nvPr/>
        </p:nvSpPr>
        <p:spPr>
          <a:xfrm>
            <a:off x="2343234" y="3013829"/>
            <a:ext cx="10752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n w="0"/>
                <a:cs typeface="Arial" panose="020B0604020202020204" pitchFamily="34" charset="0"/>
              </a:rPr>
              <a:t>LG U+ Multi-Connect</a:t>
            </a:r>
            <a:r>
              <a:rPr lang="ko-KR" altLang="en-US" sz="800" b="1" dirty="0">
                <a:ln w="0"/>
                <a:cs typeface="Arial" panose="020B0604020202020204" pitchFamily="34" charset="0"/>
              </a:rPr>
              <a:t> </a:t>
            </a:r>
            <a:endParaRPr lang="ko-KR" altLang="en-US" sz="800" dirty="0"/>
          </a:p>
        </p:txBody>
      </p:sp>
      <p:pic>
        <p:nvPicPr>
          <p:cNvPr id="33" name="Picture 273">
            <a:extLst>
              <a:ext uri="{FF2B5EF4-FFF2-40B4-BE49-F238E27FC236}">
                <a16:creationId xmlns:a16="http://schemas.microsoft.com/office/drawing/2014/main" id="{55B7D74C-A368-D5B4-51CC-E5898F99BB6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66" y="5242808"/>
            <a:ext cx="162494" cy="20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3">
            <a:extLst>
              <a:ext uri="{FF2B5EF4-FFF2-40B4-BE49-F238E27FC236}">
                <a16:creationId xmlns:a16="http://schemas.microsoft.com/office/drawing/2014/main" id="{A71DE706-F83F-7A7E-8EAB-99F998C67A0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76" y="3577998"/>
            <a:ext cx="162494" cy="20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280E5E-B75C-9282-4F2E-61289EDA04C1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2254960" y="5329003"/>
            <a:ext cx="112269" cy="14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31">
            <a:extLst>
              <a:ext uri="{FF2B5EF4-FFF2-40B4-BE49-F238E27FC236}">
                <a16:creationId xmlns:a16="http://schemas.microsoft.com/office/drawing/2014/main" id="{FC5153E5-AAAD-152A-5FF1-222A793D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9" y="3090704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379F89E-116D-4044-DCDA-BD5F7E67F9D8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913680" y="3214906"/>
            <a:ext cx="330809" cy="1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46685C-50E6-7299-C53B-75397E8884FD}"/>
              </a:ext>
            </a:extLst>
          </p:cNvPr>
          <p:cNvSpPr txBox="1"/>
          <p:nvPr/>
        </p:nvSpPr>
        <p:spPr>
          <a:xfrm>
            <a:off x="1093768" y="2994382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삼성</a:t>
            </a:r>
            <a:r>
              <a:rPr lang="en-US" altLang="ko-KR" sz="600" b="1" dirty="0"/>
              <a:t>_</a:t>
            </a:r>
            <a:r>
              <a:rPr lang="ko-KR" altLang="en-US" sz="600" b="1" dirty="0"/>
              <a:t>백본</a:t>
            </a:r>
            <a:r>
              <a:rPr lang="en-US" altLang="ko-KR" sz="600" b="1" dirty="0"/>
              <a:t>#2</a:t>
            </a:r>
            <a:endParaRPr lang="ko-KR" altLang="en-US" sz="600" dirty="0"/>
          </a:p>
        </p:txBody>
      </p:sp>
      <p:pic>
        <p:nvPicPr>
          <p:cNvPr id="51" name="Graphic 31">
            <a:extLst>
              <a:ext uri="{FF2B5EF4-FFF2-40B4-BE49-F238E27FC236}">
                <a16:creationId xmlns:a16="http://schemas.microsoft.com/office/drawing/2014/main" id="{3AA5210D-DE53-8203-EA8A-CFB01F3B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67" y="3930493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31">
            <a:extLst>
              <a:ext uri="{FF2B5EF4-FFF2-40B4-BE49-F238E27FC236}">
                <a16:creationId xmlns:a16="http://schemas.microsoft.com/office/drawing/2014/main" id="{655E3B67-1E67-9441-CCDE-889728CA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8" y="3929413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11380CB-5563-2F65-2BC8-0D3D8C468DFF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914059" y="4053615"/>
            <a:ext cx="330809" cy="1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587E6C-3674-F890-9005-8EF271A1172B}"/>
              </a:ext>
            </a:extLst>
          </p:cNvPr>
          <p:cNvSpPr txBox="1"/>
          <p:nvPr/>
        </p:nvSpPr>
        <p:spPr>
          <a:xfrm>
            <a:off x="1274827" y="3833702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삼성</a:t>
            </a:r>
            <a:r>
              <a:rPr lang="en-US" altLang="ko-KR" sz="600" b="1" dirty="0"/>
              <a:t>_MPLS#2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B4AE19-7795-8F5B-26AA-236159CD21BB}"/>
              </a:ext>
            </a:extLst>
          </p:cNvPr>
          <p:cNvSpPr txBox="1"/>
          <p:nvPr/>
        </p:nvSpPr>
        <p:spPr>
          <a:xfrm>
            <a:off x="513981" y="3767649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삼성</a:t>
            </a:r>
            <a:r>
              <a:rPr lang="en-US" altLang="ko-KR" sz="600" b="1" dirty="0"/>
              <a:t>_MPLS#1</a:t>
            </a:r>
            <a:endParaRPr lang="ko-KR" altLang="en-US" sz="6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70CDC67-E5F8-2D49-2301-CB0E1FC266B3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89481" y="3339106"/>
            <a:ext cx="379" cy="590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5D8A6C-AC0F-06B9-1D11-59E1618A2CF7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1368689" y="3340185"/>
            <a:ext cx="379" cy="590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273">
            <a:extLst>
              <a:ext uri="{FF2B5EF4-FFF2-40B4-BE49-F238E27FC236}">
                <a16:creationId xmlns:a16="http://schemas.microsoft.com/office/drawing/2014/main" id="{1A13CF6E-221D-92B2-DBBF-8AA2161561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60" y="3588592"/>
            <a:ext cx="162494" cy="20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73">
            <a:extLst>
              <a:ext uri="{FF2B5EF4-FFF2-40B4-BE49-F238E27FC236}">
                <a16:creationId xmlns:a16="http://schemas.microsoft.com/office/drawing/2014/main" id="{238F6C41-5541-8F9D-1DA7-7A1E494EF25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44" y="5226048"/>
            <a:ext cx="162494" cy="20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D45921C-55C4-82EA-92B8-894299F2C597}"/>
              </a:ext>
            </a:extLst>
          </p:cNvPr>
          <p:cNvCxnSpPr>
            <a:cxnSpLocks/>
            <a:stCxn id="13" idx="3"/>
            <a:endCxn id="59" idx="0"/>
          </p:cNvCxnSpPr>
          <p:nvPr/>
        </p:nvCxnSpPr>
        <p:spPr>
          <a:xfrm>
            <a:off x="1492888" y="3215983"/>
            <a:ext cx="294419" cy="37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10418CF-959A-8768-C018-1E2879A35119}"/>
              </a:ext>
            </a:extLst>
          </p:cNvPr>
          <p:cNvCxnSpPr>
            <a:cxnSpLocks/>
            <a:stCxn id="59" idx="2"/>
            <a:endCxn id="33" idx="1"/>
          </p:cNvCxnSpPr>
          <p:nvPr/>
        </p:nvCxnSpPr>
        <p:spPr>
          <a:xfrm>
            <a:off x="1787307" y="3790824"/>
            <a:ext cx="305159" cy="1553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Graphic 31">
            <a:extLst>
              <a:ext uri="{FF2B5EF4-FFF2-40B4-BE49-F238E27FC236}">
                <a16:creationId xmlns:a16="http://schemas.microsoft.com/office/drawing/2014/main" id="{63C7CA19-21DC-304B-3991-F040791B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03" y="4801322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1">
            <a:extLst>
              <a:ext uri="{FF2B5EF4-FFF2-40B4-BE49-F238E27FC236}">
                <a16:creationId xmlns:a16="http://schemas.microsoft.com/office/drawing/2014/main" id="{0F2F15E1-5D28-F3F4-B1F6-8C907F43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4" y="4800243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80A394-ED4C-E019-63FD-E96CFAAFC33F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929295" y="4924444"/>
            <a:ext cx="330809" cy="1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D543378-0A26-52E9-511F-2D9012EDA02F}"/>
              </a:ext>
            </a:extLst>
          </p:cNvPr>
          <p:cNvSpPr txBox="1"/>
          <p:nvPr/>
        </p:nvSpPr>
        <p:spPr>
          <a:xfrm>
            <a:off x="1074244" y="4637706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장안</a:t>
            </a:r>
            <a:r>
              <a:rPr lang="en-US" altLang="ko-KR" sz="600" b="1" dirty="0"/>
              <a:t>_MPLS#2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2C3F6A-F2A6-36A6-67A3-AF102BF9C684}"/>
              </a:ext>
            </a:extLst>
          </p:cNvPr>
          <p:cNvSpPr txBox="1"/>
          <p:nvPr/>
        </p:nvSpPr>
        <p:spPr>
          <a:xfrm>
            <a:off x="510167" y="4638479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장안</a:t>
            </a:r>
            <a:r>
              <a:rPr lang="en-US" altLang="ko-KR" sz="600" b="1" dirty="0"/>
              <a:t>_MPLS#1</a:t>
            </a:r>
            <a:endParaRPr lang="ko-KR" altLang="en-US" sz="600" dirty="0"/>
          </a:p>
        </p:txBody>
      </p:sp>
      <p:pic>
        <p:nvPicPr>
          <p:cNvPr id="76" name="Graphic 31">
            <a:extLst>
              <a:ext uri="{FF2B5EF4-FFF2-40B4-BE49-F238E27FC236}">
                <a16:creationId xmlns:a16="http://schemas.microsoft.com/office/drawing/2014/main" id="{790CAC89-C6A6-B57B-2AAD-29A87C91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81" y="5640031"/>
            <a:ext cx="248400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7E148FB-20D3-161F-D598-FB36D03D4247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1384304" y="5049724"/>
            <a:ext cx="379" cy="590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E3FE3C5-C51A-BD8B-0FAC-999AB75306CA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>
            <a:off x="805096" y="5048644"/>
            <a:ext cx="455387" cy="715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266F42F-E308-1630-14DA-E87F336FB035}"/>
              </a:ext>
            </a:extLst>
          </p:cNvPr>
          <p:cNvCxnSpPr>
            <a:cxnSpLocks/>
            <a:stCxn id="62" idx="1"/>
            <a:endCxn id="76" idx="3"/>
          </p:cNvCxnSpPr>
          <p:nvPr/>
        </p:nvCxnSpPr>
        <p:spPr>
          <a:xfrm flipH="1">
            <a:off x="1508881" y="5327164"/>
            <a:ext cx="221963" cy="437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FB94AF9-FE4E-B285-4910-6E5989E264DE}"/>
              </a:ext>
            </a:extLst>
          </p:cNvPr>
          <p:cNvSpPr txBox="1"/>
          <p:nvPr/>
        </p:nvSpPr>
        <p:spPr>
          <a:xfrm>
            <a:off x="1161333" y="5918591"/>
            <a:ext cx="5715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장안</a:t>
            </a:r>
            <a:r>
              <a:rPr lang="en-US" altLang="ko-KR" sz="600" b="1" dirty="0"/>
              <a:t>_</a:t>
            </a:r>
            <a:r>
              <a:rPr lang="ko-KR" altLang="en-US" sz="600" b="1" dirty="0"/>
              <a:t>백본</a:t>
            </a:r>
            <a:endParaRPr lang="ko-KR" altLang="en-US" sz="6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86870CB-3ECB-A6AB-3A25-95021CF0D617}"/>
              </a:ext>
            </a:extLst>
          </p:cNvPr>
          <p:cNvCxnSpPr>
            <a:cxnSpLocks/>
            <a:stCxn id="62" idx="0"/>
            <a:endCxn id="36" idx="1"/>
          </p:cNvCxnSpPr>
          <p:nvPr/>
        </p:nvCxnSpPr>
        <p:spPr>
          <a:xfrm flipV="1">
            <a:off x="1812091" y="3679114"/>
            <a:ext cx="242885" cy="1546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6E608A-9033-B4D5-7DAA-A3774DBF9A02}"/>
              </a:ext>
            </a:extLst>
          </p:cNvPr>
          <p:cNvSpPr txBox="1"/>
          <p:nvPr/>
        </p:nvSpPr>
        <p:spPr>
          <a:xfrm>
            <a:off x="255960" y="3307036"/>
            <a:ext cx="6916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삼성</a:t>
            </a:r>
            <a:r>
              <a:rPr lang="en-US" altLang="ko-KR" sz="600" b="1" dirty="0"/>
              <a:t>_</a:t>
            </a:r>
            <a:r>
              <a:rPr lang="ko-KR" altLang="en-US" sz="600" b="1" dirty="0"/>
              <a:t>백본</a:t>
            </a:r>
            <a:r>
              <a:rPr lang="en-US" altLang="ko-KR" sz="600" b="1" dirty="0"/>
              <a:t>#1</a:t>
            </a:r>
            <a:endParaRPr lang="ko-KR" altLang="en-US" sz="600" dirty="0"/>
          </a:p>
        </p:txBody>
      </p:sp>
      <p:sp>
        <p:nvSpPr>
          <p:cNvPr id="146" name="Rectangle 14">
            <a:extLst>
              <a:ext uri="{FF2B5EF4-FFF2-40B4-BE49-F238E27FC236}">
                <a16:creationId xmlns:a16="http://schemas.microsoft.com/office/drawing/2014/main" id="{DA019DBC-3759-E7CE-99DC-10424331A6E0}"/>
              </a:ext>
            </a:extLst>
          </p:cNvPr>
          <p:cNvSpPr/>
          <p:nvPr/>
        </p:nvSpPr>
        <p:spPr>
          <a:xfrm>
            <a:off x="209979" y="1529444"/>
            <a:ext cx="3285860" cy="101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/>
          <a:lstStyle/>
          <a:p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JBK ( </a:t>
            </a:r>
            <a:r>
              <a:rPr lang="ko-KR" altLang="en-US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운영 </a:t>
            </a:r>
            <a:r>
              <a:rPr lang="en-US" altLang="ko-KR" sz="900" b="1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Site )</a:t>
            </a:r>
            <a:endParaRPr lang="en-US" sz="900" b="1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65" name="Graphic 22">
            <a:extLst>
              <a:ext uri="{FF2B5EF4-FFF2-40B4-BE49-F238E27FC236}">
                <a16:creationId xmlns:a16="http://schemas.microsoft.com/office/drawing/2014/main" id="{776042AC-AA1D-3FFD-A563-137DBD98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9" y="1518924"/>
            <a:ext cx="247651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" name="Graphic 23">
            <a:extLst>
              <a:ext uri="{FF2B5EF4-FFF2-40B4-BE49-F238E27FC236}">
                <a16:creationId xmlns:a16="http://schemas.microsoft.com/office/drawing/2014/main" id="{ECAC19B5-193B-9163-632A-96189141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 flipH="1">
            <a:off x="509090" y="1849391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9" name="Picture 2" descr="Python vertical logo - Social media &amp; Logos Icons">
            <a:extLst>
              <a:ext uri="{FF2B5EF4-FFF2-40B4-BE49-F238E27FC236}">
                <a16:creationId xmlns:a16="http://schemas.microsoft.com/office/drawing/2014/main" id="{858C0FC2-F6C2-B850-A9A4-62DC8822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04" y="1638152"/>
            <a:ext cx="501656" cy="5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6" descr="AWS boto3에서 Multi Account 권한 획득하기 (assume role)">
            <a:extLst>
              <a:ext uri="{FF2B5EF4-FFF2-40B4-BE49-F238E27FC236}">
                <a16:creationId xmlns:a16="http://schemas.microsoft.com/office/drawing/2014/main" id="{9EEAAC0D-2059-A841-DFEC-4D86707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14" y="1583017"/>
            <a:ext cx="458330" cy="4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Graphic 33">
            <a:extLst>
              <a:ext uri="{FF2B5EF4-FFF2-40B4-BE49-F238E27FC236}">
                <a16:creationId xmlns:a16="http://schemas.microsoft.com/office/drawing/2014/main" id="{344F6E77-2A05-6A09-2D9D-023212BD2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32" y="1590262"/>
            <a:ext cx="351359" cy="35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" name="Picture 10">
            <a:extLst>
              <a:ext uri="{FF2B5EF4-FFF2-40B4-BE49-F238E27FC236}">
                <a16:creationId xmlns:a16="http://schemas.microsoft.com/office/drawing/2014/main" id="{F703E365-A272-A023-DCAF-8165991F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03" y="1913570"/>
            <a:ext cx="431795" cy="4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49">
            <a:extLst>
              <a:ext uri="{FF2B5EF4-FFF2-40B4-BE49-F238E27FC236}">
                <a16:creationId xmlns:a16="http://schemas.microsoft.com/office/drawing/2014/main" id="{2865E535-1552-815B-BC23-437BF787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15" y="1741700"/>
            <a:ext cx="482022" cy="48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543DCD9B-4158-D320-B507-7A728ECA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396" y="2266146"/>
            <a:ext cx="514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7079C206-7684-4044-3C4D-C04E08F9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07" y="2302578"/>
            <a:ext cx="7968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Cloudtrail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4F7E36B-4F42-CC25-C01B-B33658CD5FA0}"/>
              </a:ext>
            </a:extLst>
          </p:cNvPr>
          <p:cNvGrpSpPr/>
          <p:nvPr/>
        </p:nvGrpSpPr>
        <p:grpSpPr>
          <a:xfrm>
            <a:off x="8396202" y="2764488"/>
            <a:ext cx="722578" cy="510694"/>
            <a:chOff x="4949684" y="5049180"/>
            <a:chExt cx="1090512" cy="795814"/>
          </a:xfrm>
        </p:grpSpPr>
        <p:pic>
          <p:nvPicPr>
            <p:cNvPr id="47" name="Graphic 21">
              <a:extLst>
                <a:ext uri="{FF2B5EF4-FFF2-40B4-BE49-F238E27FC236}">
                  <a16:creationId xmlns:a16="http://schemas.microsoft.com/office/drawing/2014/main" id="{02ED2A50-70F3-502D-3E62-BAE1D453D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187" y="5049180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09F7A028-1F56-440F-DB50-63C80E3E8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684" y="5317426"/>
              <a:ext cx="1090512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</a:t>
              </a:r>
            </a:p>
            <a:p>
              <a:r>
                <a:rPr lang="en-US" altLang="en-US" dirty="0" err="1">
                  <a:latin typeface="+mn-lt"/>
                </a:rPr>
                <a:t>ElastiCache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BA8E76-CE5A-CCE1-9022-1F9527C2F321}"/>
              </a:ext>
            </a:extLst>
          </p:cNvPr>
          <p:cNvGrpSpPr/>
          <p:nvPr/>
        </p:nvGrpSpPr>
        <p:grpSpPr>
          <a:xfrm>
            <a:off x="8525544" y="3295427"/>
            <a:ext cx="621356" cy="536772"/>
            <a:chOff x="4642002" y="3504589"/>
            <a:chExt cx="937748" cy="8364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72BC51-D38C-4EEF-1BC5-8C1A93D37506}"/>
                </a:ext>
              </a:extLst>
            </p:cNvPr>
            <p:cNvSpPr txBox="1"/>
            <p:nvPr/>
          </p:nvSpPr>
          <p:spPr>
            <a:xfrm>
              <a:off x="4642002" y="3813472"/>
              <a:ext cx="937748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Aurora</a:t>
              </a:r>
            </a:p>
          </p:txBody>
        </p:sp>
        <p:pic>
          <p:nvPicPr>
            <p:cNvPr id="58" name="Graphic 7">
              <a:extLst>
                <a:ext uri="{FF2B5EF4-FFF2-40B4-BE49-F238E27FC236}">
                  <a16:creationId xmlns:a16="http://schemas.microsoft.com/office/drawing/2014/main" id="{89AEC209-6E28-24FC-61FC-81B7C273A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716" y="3504589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F6EE14-16EA-81EA-2A0F-D221C026B506}"/>
              </a:ext>
            </a:extLst>
          </p:cNvPr>
          <p:cNvGrpSpPr/>
          <p:nvPr/>
        </p:nvGrpSpPr>
        <p:grpSpPr>
          <a:xfrm>
            <a:off x="8424322" y="3902092"/>
            <a:ext cx="722578" cy="527897"/>
            <a:chOff x="4975207" y="5049180"/>
            <a:chExt cx="1090512" cy="822621"/>
          </a:xfrm>
        </p:grpSpPr>
        <p:pic>
          <p:nvPicPr>
            <p:cNvPr id="61" name="Graphic 21">
              <a:extLst>
                <a:ext uri="{FF2B5EF4-FFF2-40B4-BE49-F238E27FC236}">
                  <a16:creationId xmlns:a16="http://schemas.microsoft.com/office/drawing/2014/main" id="{6CB0E78C-F65F-8357-20C8-D50AD6ED0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187" y="5049180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0D1FF49D-04AD-71AB-4FE8-94FCC2E50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207" y="5344233"/>
              <a:ext cx="1090512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</a:t>
              </a:r>
            </a:p>
            <a:p>
              <a:r>
                <a:rPr lang="en-US" altLang="en-US" dirty="0" err="1">
                  <a:latin typeface="+mn-lt"/>
                </a:rPr>
                <a:t>ElastiCache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33E92C-4B38-07C0-C8B6-3A554968BA40}"/>
              </a:ext>
            </a:extLst>
          </p:cNvPr>
          <p:cNvGrpSpPr/>
          <p:nvPr/>
        </p:nvGrpSpPr>
        <p:grpSpPr>
          <a:xfrm>
            <a:off x="8494056" y="4427520"/>
            <a:ext cx="621356" cy="536772"/>
            <a:chOff x="4642002" y="3504589"/>
            <a:chExt cx="937748" cy="83645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1FBA72-582F-A760-AD5E-1D46A798AB32}"/>
                </a:ext>
              </a:extLst>
            </p:cNvPr>
            <p:cNvSpPr txBox="1"/>
            <p:nvPr/>
          </p:nvSpPr>
          <p:spPr>
            <a:xfrm>
              <a:off x="4642002" y="3813472"/>
              <a:ext cx="937748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Aurora</a:t>
              </a:r>
            </a:p>
          </p:txBody>
        </p:sp>
        <p:pic>
          <p:nvPicPr>
            <p:cNvPr id="68" name="Graphic 7">
              <a:extLst>
                <a:ext uri="{FF2B5EF4-FFF2-40B4-BE49-F238E27FC236}">
                  <a16:creationId xmlns:a16="http://schemas.microsoft.com/office/drawing/2014/main" id="{8BADB266-73F5-974D-3DF3-10B96C947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716" y="3504589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31BD7BD-FA41-E5AC-CC51-842E4BD10B10}"/>
              </a:ext>
            </a:extLst>
          </p:cNvPr>
          <p:cNvGrpSpPr/>
          <p:nvPr/>
        </p:nvGrpSpPr>
        <p:grpSpPr>
          <a:xfrm>
            <a:off x="8439601" y="5082176"/>
            <a:ext cx="722578" cy="518624"/>
            <a:chOff x="4900241" y="5049180"/>
            <a:chExt cx="1090512" cy="808171"/>
          </a:xfrm>
        </p:grpSpPr>
        <p:pic>
          <p:nvPicPr>
            <p:cNvPr id="75" name="Graphic 21">
              <a:extLst>
                <a:ext uri="{FF2B5EF4-FFF2-40B4-BE49-F238E27FC236}">
                  <a16:creationId xmlns:a16="http://schemas.microsoft.com/office/drawing/2014/main" id="{ADC277F1-56E1-CCF3-039E-F554F9271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187" y="5049180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5">
              <a:extLst>
                <a:ext uri="{FF2B5EF4-FFF2-40B4-BE49-F238E27FC236}">
                  <a16:creationId xmlns:a16="http://schemas.microsoft.com/office/drawing/2014/main" id="{1740D987-D9C4-7D56-0AA7-5B8374F16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241" y="5329783"/>
              <a:ext cx="1090512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</a:t>
              </a:r>
            </a:p>
            <a:p>
              <a:r>
                <a:rPr lang="en-US" altLang="en-US" dirty="0" err="1">
                  <a:latin typeface="+mn-lt"/>
                </a:rPr>
                <a:t>ElastiCache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467F5E2-DEDF-2F2E-98D0-804363EB5BE6}"/>
              </a:ext>
            </a:extLst>
          </p:cNvPr>
          <p:cNvGrpSpPr/>
          <p:nvPr/>
        </p:nvGrpSpPr>
        <p:grpSpPr>
          <a:xfrm>
            <a:off x="8545607" y="5623305"/>
            <a:ext cx="621356" cy="536772"/>
            <a:chOff x="4642002" y="3504589"/>
            <a:chExt cx="937748" cy="83645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A8E0F0-9239-BE7A-D7D6-C6BE8C4E2E74}"/>
                </a:ext>
              </a:extLst>
            </p:cNvPr>
            <p:cNvSpPr txBox="1"/>
            <p:nvPr/>
          </p:nvSpPr>
          <p:spPr>
            <a:xfrm>
              <a:off x="4642002" y="3813472"/>
              <a:ext cx="937748" cy="5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 Aurora</a:t>
              </a:r>
            </a:p>
          </p:txBody>
        </p:sp>
        <p:pic>
          <p:nvPicPr>
            <p:cNvPr id="82" name="Graphic 7">
              <a:extLst>
                <a:ext uri="{FF2B5EF4-FFF2-40B4-BE49-F238E27FC236}">
                  <a16:creationId xmlns:a16="http://schemas.microsoft.com/office/drawing/2014/main" id="{FEF3BE99-B4F5-0C22-ADA3-961202CB4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716" y="3504589"/>
              <a:ext cx="353676" cy="33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EF50F33-5C9B-CAFA-8F39-7DBBFD60F77C}"/>
              </a:ext>
            </a:extLst>
          </p:cNvPr>
          <p:cNvGrpSpPr/>
          <p:nvPr/>
        </p:nvGrpSpPr>
        <p:grpSpPr>
          <a:xfrm>
            <a:off x="9065395" y="2740619"/>
            <a:ext cx="407072" cy="428292"/>
            <a:chOff x="4399725" y="1995480"/>
            <a:chExt cx="586869" cy="627156"/>
          </a:xfrm>
        </p:grpSpPr>
        <p:pic>
          <p:nvPicPr>
            <p:cNvPr id="86" name="Graphic 8">
              <a:extLst>
                <a:ext uri="{FF2B5EF4-FFF2-40B4-BE49-F238E27FC236}">
                  <a16:creationId xmlns:a16="http://schemas.microsoft.com/office/drawing/2014/main" id="{1F4C7202-3AF8-32C0-C3DD-AABDB8CD7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273" y="1995480"/>
              <a:ext cx="337773" cy="318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9">
              <a:extLst>
                <a:ext uri="{FF2B5EF4-FFF2-40B4-BE49-F238E27FC236}">
                  <a16:creationId xmlns:a16="http://schemas.microsoft.com/office/drawing/2014/main" id="{6A1EF384-FBF4-DA46-2FDC-3B08A381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725" y="2298636"/>
              <a:ext cx="586869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</a:t>
              </a:r>
            </a:p>
            <a:p>
              <a:r>
                <a:rPr lang="en-US" altLang="en-US" dirty="0">
                  <a:latin typeface="+mn-lt"/>
                </a:rPr>
                <a:t>S3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439AAAE-3E22-20E7-CC46-2501E215A4C2}"/>
              </a:ext>
            </a:extLst>
          </p:cNvPr>
          <p:cNvGrpSpPr/>
          <p:nvPr/>
        </p:nvGrpSpPr>
        <p:grpSpPr>
          <a:xfrm>
            <a:off x="9065395" y="3941294"/>
            <a:ext cx="407072" cy="428292"/>
            <a:chOff x="4399725" y="1995480"/>
            <a:chExt cx="586869" cy="627156"/>
          </a:xfrm>
        </p:grpSpPr>
        <p:pic>
          <p:nvPicPr>
            <p:cNvPr id="91" name="Graphic 8">
              <a:extLst>
                <a:ext uri="{FF2B5EF4-FFF2-40B4-BE49-F238E27FC236}">
                  <a16:creationId xmlns:a16="http://schemas.microsoft.com/office/drawing/2014/main" id="{23FA1DC0-AFD1-A618-317F-363AB0477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273" y="1995480"/>
              <a:ext cx="337773" cy="318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">
              <a:extLst>
                <a:ext uri="{FF2B5EF4-FFF2-40B4-BE49-F238E27FC236}">
                  <a16:creationId xmlns:a16="http://schemas.microsoft.com/office/drawing/2014/main" id="{CBD76530-FE00-DA3A-283A-F9A142022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725" y="2298636"/>
              <a:ext cx="586869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</a:t>
              </a:r>
            </a:p>
            <a:p>
              <a:r>
                <a:rPr lang="en-US" altLang="en-US" dirty="0">
                  <a:latin typeface="+mn-lt"/>
                </a:rPr>
                <a:t>S3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99208AD-464D-5DC4-F9B5-C3FC208EE821}"/>
              </a:ext>
            </a:extLst>
          </p:cNvPr>
          <p:cNvGrpSpPr/>
          <p:nvPr/>
        </p:nvGrpSpPr>
        <p:grpSpPr>
          <a:xfrm>
            <a:off x="9058891" y="5122317"/>
            <a:ext cx="407072" cy="428292"/>
            <a:chOff x="4399725" y="1995480"/>
            <a:chExt cx="586869" cy="627156"/>
          </a:xfrm>
        </p:grpSpPr>
        <p:pic>
          <p:nvPicPr>
            <p:cNvPr id="94" name="Graphic 8">
              <a:extLst>
                <a:ext uri="{FF2B5EF4-FFF2-40B4-BE49-F238E27FC236}">
                  <a16:creationId xmlns:a16="http://schemas.microsoft.com/office/drawing/2014/main" id="{945398D0-DF93-745F-486E-D90E46669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273" y="1995480"/>
              <a:ext cx="337773" cy="318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">
              <a:extLst>
                <a:ext uri="{FF2B5EF4-FFF2-40B4-BE49-F238E27FC236}">
                  <a16:creationId xmlns:a16="http://schemas.microsoft.com/office/drawing/2014/main" id="{82FF9C77-1107-49DA-4392-6ADF8592E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725" y="2298636"/>
              <a:ext cx="586869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Amazon</a:t>
              </a:r>
            </a:p>
            <a:p>
              <a:r>
                <a:rPr lang="en-US" altLang="en-US" dirty="0">
                  <a:latin typeface="+mn-lt"/>
                </a:rPr>
                <a:t>S3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2B0851-0462-1065-0852-E7989AE9BCA2}"/>
              </a:ext>
            </a:extLst>
          </p:cNvPr>
          <p:cNvSpPr/>
          <p:nvPr/>
        </p:nvSpPr>
        <p:spPr>
          <a:xfrm>
            <a:off x="6522457" y="4866751"/>
            <a:ext cx="3296246" cy="130823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C87B70-B09A-F2D3-FAC4-0645990C8702}"/>
              </a:ext>
            </a:extLst>
          </p:cNvPr>
          <p:cNvSpPr/>
          <p:nvPr/>
        </p:nvSpPr>
        <p:spPr>
          <a:xfrm>
            <a:off x="230909" y="1299423"/>
            <a:ext cx="3296246" cy="130823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 </a:t>
            </a:r>
            <a:r>
              <a:rPr lang="en-US" altLang="ko-KR" dirty="0"/>
              <a:t>Cloud </a:t>
            </a:r>
            <a:r>
              <a:rPr lang="ko-KR" altLang="en-US" dirty="0"/>
              <a:t>자원 및 비용 현황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을 개발언어로 활용하여</a:t>
            </a:r>
            <a:r>
              <a:rPr lang="en-US" altLang="ko-KR" dirty="0"/>
              <a:t>, AWS</a:t>
            </a:r>
            <a:r>
              <a:rPr lang="ko-KR" altLang="en-US" dirty="0"/>
              <a:t> 제공 </a:t>
            </a:r>
            <a:r>
              <a:rPr lang="en-US" altLang="ko-KR" dirty="0"/>
              <a:t>Boto library</a:t>
            </a:r>
            <a:r>
              <a:rPr lang="ko-KR" altLang="en-US" dirty="0"/>
              <a:t>를 통해 </a:t>
            </a:r>
            <a:r>
              <a:rPr lang="en-US" altLang="ko-KR" dirty="0"/>
              <a:t>Account </a:t>
            </a:r>
            <a:r>
              <a:rPr lang="ko-KR" altLang="en-US" dirty="0"/>
              <a:t>내 자원을 읽어 </a:t>
            </a:r>
            <a:r>
              <a:rPr lang="en-US" altLang="ko-KR" dirty="0"/>
              <a:t>Excel</a:t>
            </a:r>
            <a:r>
              <a:rPr lang="ko-KR" altLang="en-US" dirty="0"/>
              <a:t>로 추출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2FB6E537-F8EF-E9ED-6F78-D0F142FCE141}"/>
              </a:ext>
            </a:extLst>
          </p:cNvPr>
          <p:cNvSpPr/>
          <p:nvPr/>
        </p:nvSpPr>
        <p:spPr>
          <a:xfrm>
            <a:off x="2597665" y="1921312"/>
            <a:ext cx="6535021" cy="44084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r>
              <a:rPr lang="en-US" sz="8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63601B92-49BC-E514-B7F0-F13AC1688D5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81" y="1920339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3">
            <a:extLst>
              <a:ext uri="{FF2B5EF4-FFF2-40B4-BE49-F238E27FC236}">
                <a16:creationId xmlns:a16="http://schemas.microsoft.com/office/drawing/2014/main" id="{5D5FA98B-C4DE-1836-95C7-0F19CC1B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E957D2-8C67-2227-F2D8-FA20402B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6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E81BB226-A2CC-D5FF-47C3-A8C1F9AA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65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IAM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5CE942-E7C0-95DC-6C30-64ECE7DB039B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4AC534-C96E-0F05-AAB7-0F5FE83EB4FE}"/>
              </a:ext>
            </a:extLst>
          </p:cNvPr>
          <p:cNvCxnSpPr>
            <a:cxnSpLocks/>
          </p:cNvCxnSpPr>
          <p:nvPr/>
        </p:nvCxnSpPr>
        <p:spPr bwMode="auto">
          <a:xfrm>
            <a:off x="4196378" y="134314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3" name="Picture 10">
            <a:extLst>
              <a:ext uri="{FF2B5EF4-FFF2-40B4-BE49-F238E27FC236}">
                <a16:creationId xmlns:a16="http://schemas.microsoft.com/office/drawing/2014/main" id="{55008AA0-4F7D-B161-B47C-3C39E812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6" y="3639799"/>
            <a:ext cx="545948" cy="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Graphic 23">
            <a:extLst>
              <a:ext uri="{FF2B5EF4-FFF2-40B4-BE49-F238E27FC236}">
                <a16:creationId xmlns:a16="http://schemas.microsoft.com/office/drawing/2014/main" id="{06D5304D-C3C1-BC4E-F6D9-46B0C87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99638" y="1995258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19">
            <a:extLst>
              <a:ext uri="{FF2B5EF4-FFF2-40B4-BE49-F238E27FC236}">
                <a16:creationId xmlns:a16="http://schemas.microsoft.com/office/drawing/2014/main" id="{3CA67BFA-02CC-393E-FBE5-C435C75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72" y="2305412"/>
            <a:ext cx="680438" cy="68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33">
            <a:extLst>
              <a:ext uri="{FF2B5EF4-FFF2-40B4-BE49-F238E27FC236}">
                <a16:creationId xmlns:a16="http://schemas.microsoft.com/office/drawing/2014/main" id="{4B3588EC-BF3D-F581-8875-742E2AF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75" y="2680780"/>
            <a:ext cx="545947" cy="54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49">
            <a:extLst>
              <a:ext uri="{FF2B5EF4-FFF2-40B4-BE49-F238E27FC236}">
                <a16:creationId xmlns:a16="http://schemas.microsoft.com/office/drawing/2014/main" id="{F9D03BFD-F7DD-CD73-DDC2-60F51D65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19" y="3163437"/>
            <a:ext cx="622524" cy="62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6" descr="AWS boto3에서 Multi Account 권한 획득하기 (assume role)">
            <a:extLst>
              <a:ext uri="{FF2B5EF4-FFF2-40B4-BE49-F238E27FC236}">
                <a16:creationId xmlns:a16="http://schemas.microsoft.com/office/drawing/2014/main" id="{C1B04C56-86FD-8CF9-38BE-9EF799C5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1" y="3765988"/>
            <a:ext cx="651553" cy="6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upload.wikimedia.org/wikipedia/commons/thumb/3/...">
            <a:extLst>
              <a:ext uri="{FF2B5EF4-FFF2-40B4-BE49-F238E27FC236}">
                <a16:creationId xmlns:a16="http://schemas.microsoft.com/office/drawing/2014/main" id="{8BE1294F-39B0-83D9-30F7-2DDAFE8A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5" y="4938762"/>
            <a:ext cx="749396" cy="7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Graphic 19">
            <a:extLst>
              <a:ext uri="{FF2B5EF4-FFF2-40B4-BE49-F238E27FC236}">
                <a16:creationId xmlns:a16="http://schemas.microsoft.com/office/drawing/2014/main" id="{E211EFA6-9DC2-DB77-CA9F-528856ED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2" y="4434650"/>
            <a:ext cx="681118" cy="68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7">
            <a:extLst>
              <a:ext uri="{FF2B5EF4-FFF2-40B4-BE49-F238E27FC236}">
                <a16:creationId xmlns:a16="http://schemas.microsoft.com/office/drawing/2014/main" id="{CA3C166E-6006-8A28-1F8B-A7ACCF05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29" y="4434650"/>
            <a:ext cx="681118" cy="68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9">
            <a:extLst>
              <a:ext uri="{FF2B5EF4-FFF2-40B4-BE49-F238E27FC236}">
                <a16:creationId xmlns:a16="http://schemas.microsoft.com/office/drawing/2014/main" id="{813DBAB8-B025-BC14-9083-CED40207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5" y="5057758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sz="1100" dirty="0"/>
              <a:t>EBS</a:t>
            </a:r>
            <a:endParaRPr lang="en-US" altLang="en-US" sz="1100" dirty="0"/>
          </a:p>
        </p:txBody>
      </p:sp>
      <p:sp>
        <p:nvSpPr>
          <p:cNvPr id="143" name="TextBox 19">
            <a:extLst>
              <a:ext uri="{FF2B5EF4-FFF2-40B4-BE49-F238E27FC236}">
                <a16:creationId xmlns:a16="http://schemas.microsoft.com/office/drawing/2014/main" id="{49CAB6ED-3AE3-BD33-796F-D93CB221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2" y="5072042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sz="1100" dirty="0"/>
              <a:t>EFS</a:t>
            </a:r>
            <a:endParaRPr lang="en-US" altLang="en-US" sz="1100" dirty="0"/>
          </a:p>
        </p:txBody>
      </p:sp>
      <p:pic>
        <p:nvPicPr>
          <p:cNvPr id="145" name="Graphic 6">
            <a:extLst>
              <a:ext uri="{FF2B5EF4-FFF2-40B4-BE49-F238E27FC236}">
                <a16:creationId xmlns:a16="http://schemas.microsoft.com/office/drawing/2014/main" id="{D470C1AC-FCC1-A0FF-39A4-E899E9D4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19" y="2304727"/>
            <a:ext cx="681123" cy="6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3D9C4DC9-1FF8-C2EA-1330-4ED4D56E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220" y="2960370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sz="1100" dirty="0"/>
              <a:t>VPC</a:t>
            </a:r>
            <a:endParaRPr lang="en-US" altLang="en-US" sz="1100" dirty="0"/>
          </a:p>
        </p:txBody>
      </p:sp>
      <p:pic>
        <p:nvPicPr>
          <p:cNvPr id="147" name="Graphic 19">
            <a:extLst>
              <a:ext uri="{FF2B5EF4-FFF2-40B4-BE49-F238E27FC236}">
                <a16:creationId xmlns:a16="http://schemas.microsoft.com/office/drawing/2014/main" id="{46809630-AA5F-D7CB-F092-E0D9FA29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61" y="2293940"/>
            <a:ext cx="681123" cy="6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9">
            <a:extLst>
              <a:ext uri="{FF2B5EF4-FFF2-40B4-BE49-F238E27FC236}">
                <a16:creationId xmlns:a16="http://schemas.microsoft.com/office/drawing/2014/main" id="{D2D092F8-E7CC-8566-A8AF-12588CFE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33" y="2934775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IAM</a:t>
            </a:r>
          </a:p>
        </p:txBody>
      </p:sp>
      <p:pic>
        <p:nvPicPr>
          <p:cNvPr id="149" name="Graphic 18">
            <a:extLst>
              <a:ext uri="{FF2B5EF4-FFF2-40B4-BE49-F238E27FC236}">
                <a16:creationId xmlns:a16="http://schemas.microsoft.com/office/drawing/2014/main" id="{FA25FFD3-363B-A418-EF37-BA1F400D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09" y="2304727"/>
            <a:ext cx="681123" cy="6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9">
            <a:extLst>
              <a:ext uri="{FF2B5EF4-FFF2-40B4-BE49-F238E27FC236}">
                <a16:creationId xmlns:a16="http://schemas.microsoft.com/office/drawing/2014/main" id="{6125FD87-6959-E77A-B9BB-2E1C9AF95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504" y="2960370"/>
            <a:ext cx="7619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Direct Connect</a:t>
            </a:r>
          </a:p>
        </p:txBody>
      </p:sp>
      <p:pic>
        <p:nvPicPr>
          <p:cNvPr id="151" name="Graphic 23">
            <a:extLst>
              <a:ext uri="{FF2B5EF4-FFF2-40B4-BE49-F238E27FC236}">
                <a16:creationId xmlns:a16="http://schemas.microsoft.com/office/drawing/2014/main" id="{9663153D-14E4-1618-E1AA-D1322945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32" y="3398729"/>
            <a:ext cx="644151" cy="64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08D04143-356D-C145-2300-9336BECD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42" y="5395720"/>
            <a:ext cx="694866" cy="6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19">
            <a:extLst>
              <a:ext uri="{FF2B5EF4-FFF2-40B4-BE49-F238E27FC236}">
                <a16:creationId xmlns:a16="http://schemas.microsoft.com/office/drawing/2014/main" id="{248C5F81-06DE-5768-0286-1896760C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1" y="6073727"/>
            <a:ext cx="10203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sz="1100" dirty="0" err="1"/>
              <a:t>CodeBuild</a:t>
            </a:r>
            <a:endParaRPr lang="en-US" altLang="en-US" sz="1100" dirty="0"/>
          </a:p>
        </p:txBody>
      </p:sp>
      <p:sp>
        <p:nvSpPr>
          <p:cNvPr id="154" name="TextBox 19">
            <a:extLst>
              <a:ext uri="{FF2B5EF4-FFF2-40B4-BE49-F238E27FC236}">
                <a16:creationId xmlns:a16="http://schemas.microsoft.com/office/drawing/2014/main" id="{97DC4CEB-6FC0-3CDD-285B-6418675A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336" y="4046311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EKS</a:t>
            </a:r>
          </a:p>
        </p:txBody>
      </p:sp>
      <p:pic>
        <p:nvPicPr>
          <p:cNvPr id="155" name="Graphic 5">
            <a:extLst>
              <a:ext uri="{FF2B5EF4-FFF2-40B4-BE49-F238E27FC236}">
                <a16:creationId xmlns:a16="http://schemas.microsoft.com/office/drawing/2014/main" id="{BE265FB8-0ABC-50F7-0B37-B7F596EC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56" y="3398729"/>
            <a:ext cx="681118" cy="68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9">
            <a:extLst>
              <a:ext uri="{FF2B5EF4-FFF2-40B4-BE49-F238E27FC236}">
                <a16:creationId xmlns:a16="http://schemas.microsoft.com/office/drawing/2014/main" id="{CA5A73D8-6B11-3415-8C3F-F695CAD2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056" y="4056369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EC2</a:t>
            </a:r>
          </a:p>
        </p:txBody>
      </p:sp>
      <p:pic>
        <p:nvPicPr>
          <p:cNvPr id="157" name="Graphic 16">
            <a:extLst>
              <a:ext uri="{FF2B5EF4-FFF2-40B4-BE49-F238E27FC236}">
                <a16:creationId xmlns:a16="http://schemas.microsoft.com/office/drawing/2014/main" id="{4A81E00E-DEE6-47D4-52DA-5415C86E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76" y="4450723"/>
            <a:ext cx="709532" cy="66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9">
            <a:extLst>
              <a:ext uri="{FF2B5EF4-FFF2-40B4-BE49-F238E27FC236}">
                <a16:creationId xmlns:a16="http://schemas.microsoft.com/office/drawing/2014/main" id="{C53B591C-53DA-18AC-7443-D5D98C77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586" y="5076872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MSK</a:t>
            </a:r>
          </a:p>
        </p:txBody>
      </p:sp>
      <p:pic>
        <p:nvPicPr>
          <p:cNvPr id="159" name="Graphic 6">
            <a:extLst>
              <a:ext uri="{FF2B5EF4-FFF2-40B4-BE49-F238E27FC236}">
                <a16:creationId xmlns:a16="http://schemas.microsoft.com/office/drawing/2014/main" id="{D948D101-2617-4121-DED5-39C4447D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05" y="3411116"/>
            <a:ext cx="695503" cy="69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9">
            <a:extLst>
              <a:ext uri="{FF2B5EF4-FFF2-40B4-BE49-F238E27FC236}">
                <a16:creationId xmlns:a16="http://schemas.microsoft.com/office/drawing/2014/main" id="{BDE17CA1-ABA0-B95F-7CB2-04E78A86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1993" y="4115627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RDS</a:t>
            </a:r>
          </a:p>
        </p:txBody>
      </p:sp>
      <p:pic>
        <p:nvPicPr>
          <p:cNvPr id="161" name="Graphic 20">
            <a:extLst>
              <a:ext uri="{FF2B5EF4-FFF2-40B4-BE49-F238E27FC236}">
                <a16:creationId xmlns:a16="http://schemas.microsoft.com/office/drawing/2014/main" id="{80145ACA-C664-375A-F619-7E789A5C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6" y="2304727"/>
            <a:ext cx="681123" cy="6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19">
            <a:extLst>
              <a:ext uri="{FF2B5EF4-FFF2-40B4-BE49-F238E27FC236}">
                <a16:creationId xmlns:a16="http://schemas.microsoft.com/office/drawing/2014/main" id="{A9E239DC-E829-4BD3-E6EC-C3070515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65" y="2931652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ACM</a:t>
            </a:r>
          </a:p>
        </p:txBody>
      </p:sp>
      <p:pic>
        <p:nvPicPr>
          <p:cNvPr id="163" name="Graphic 7">
            <a:extLst>
              <a:ext uri="{FF2B5EF4-FFF2-40B4-BE49-F238E27FC236}">
                <a16:creationId xmlns:a16="http://schemas.microsoft.com/office/drawing/2014/main" id="{E38CDC1A-0D85-EEF8-3076-1CAF77E4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09" y="4460050"/>
            <a:ext cx="644151" cy="64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9">
            <a:extLst>
              <a:ext uri="{FF2B5EF4-FFF2-40B4-BE49-F238E27FC236}">
                <a16:creationId xmlns:a16="http://schemas.microsoft.com/office/drawing/2014/main" id="{25754BC3-9A4F-E734-6840-01BC9D3D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2" y="4175326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VS Code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508C1D0B-5F28-BC4A-5505-EA5FE825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983" y="2987917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AK/SAK</a:t>
            </a:r>
          </a:p>
        </p:txBody>
      </p:sp>
      <p:pic>
        <p:nvPicPr>
          <p:cNvPr id="138" name="Picture 2" descr="Python vertical logo - Social media &amp; Logos Icons">
            <a:extLst>
              <a:ext uri="{FF2B5EF4-FFF2-40B4-BE49-F238E27FC236}">
                <a16:creationId xmlns:a16="http://schemas.microsoft.com/office/drawing/2014/main" id="{9DF1ECFD-996E-23DA-BF79-27199458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24" y="3885172"/>
            <a:ext cx="451314" cy="5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5DB40E30-3687-ACB0-B1F4-BC165B8670EC}"/>
              </a:ext>
            </a:extLst>
          </p:cNvPr>
          <p:cNvSpPr txBox="1"/>
          <p:nvPr/>
        </p:nvSpPr>
        <p:spPr>
          <a:xfrm>
            <a:off x="753443" y="5734431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자원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비용 현황표</a:t>
            </a:r>
          </a:p>
        </p:txBody>
      </p:sp>
      <p:pic>
        <p:nvPicPr>
          <p:cNvPr id="168" name="Graphic 21">
            <a:extLst>
              <a:ext uri="{FF2B5EF4-FFF2-40B4-BE49-F238E27FC236}">
                <a16:creationId xmlns:a16="http://schemas.microsoft.com/office/drawing/2014/main" id="{1231EEE3-F8DB-8DB7-4631-B40D5F34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21" y="5388734"/>
            <a:ext cx="681123" cy="6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19">
            <a:extLst>
              <a:ext uri="{FF2B5EF4-FFF2-40B4-BE49-F238E27FC236}">
                <a16:creationId xmlns:a16="http://schemas.microsoft.com/office/drawing/2014/main" id="{C164416A-0652-6A1F-9AF7-475D13AA3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393" y="6079291"/>
            <a:ext cx="12813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Cost Explorer</a:t>
            </a:r>
          </a:p>
        </p:txBody>
      </p:sp>
      <p:pic>
        <p:nvPicPr>
          <p:cNvPr id="171" name="Graphic 33">
            <a:extLst>
              <a:ext uri="{FF2B5EF4-FFF2-40B4-BE49-F238E27FC236}">
                <a16:creationId xmlns:a16="http://schemas.microsoft.com/office/drawing/2014/main" id="{4964A494-B51D-DB0C-024B-453B085197C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778866" y="3384907"/>
            <a:ext cx="695503" cy="695503"/>
          </a:xfrm>
          <a:prstGeom prst="rect">
            <a:avLst/>
          </a:prstGeom>
        </p:spPr>
      </p:pic>
      <p:sp>
        <p:nvSpPr>
          <p:cNvPr id="172" name="TextBox 19">
            <a:extLst>
              <a:ext uri="{FF2B5EF4-FFF2-40B4-BE49-F238E27FC236}">
                <a16:creationId xmlns:a16="http://schemas.microsoft.com/office/drawing/2014/main" id="{5FC0DA9D-0DE8-8D3C-18A7-84C73412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462" y="4068923"/>
            <a:ext cx="983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 err="1"/>
              <a:t>Elasticache</a:t>
            </a:r>
            <a:endParaRPr lang="en-US" altLang="en-US" sz="1100" dirty="0"/>
          </a:p>
        </p:txBody>
      </p:sp>
      <p:sp>
        <p:nvSpPr>
          <p:cNvPr id="173" name="TextBox 19">
            <a:extLst>
              <a:ext uri="{FF2B5EF4-FFF2-40B4-BE49-F238E27FC236}">
                <a16:creationId xmlns:a16="http://schemas.microsoft.com/office/drawing/2014/main" id="{2246C5CF-75F9-F060-0E6B-AA5EDCDF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093" y="5069057"/>
            <a:ext cx="7780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Lambda</a:t>
            </a:r>
          </a:p>
        </p:txBody>
      </p:sp>
      <p:sp>
        <p:nvSpPr>
          <p:cNvPr id="174" name="TextBox 19">
            <a:extLst>
              <a:ext uri="{FF2B5EF4-FFF2-40B4-BE49-F238E27FC236}">
                <a16:creationId xmlns:a16="http://schemas.microsoft.com/office/drawing/2014/main" id="{48B11677-7BC9-801F-4347-A10218144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72" y="3563759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Role</a:t>
            </a:r>
          </a:p>
        </p:txBody>
      </p:sp>
      <p:cxnSp>
        <p:nvCxnSpPr>
          <p:cNvPr id="175" name="Elbow Connector 11">
            <a:extLst>
              <a:ext uri="{FF2B5EF4-FFF2-40B4-BE49-F238E27FC236}">
                <a16:creationId xmlns:a16="http://schemas.microsoft.com/office/drawing/2014/main" id="{A6B17560-CF33-EC26-CBB0-69CFDA8A5053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>
            <a:off x="1223337" y="2257108"/>
            <a:ext cx="1853835" cy="38852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1">
            <a:extLst>
              <a:ext uri="{FF2B5EF4-FFF2-40B4-BE49-F238E27FC236}">
                <a16:creationId xmlns:a16="http://schemas.microsoft.com/office/drawing/2014/main" id="{75F51FE6-9805-CEE5-1BF8-40BF1802ADF0}"/>
              </a:ext>
            </a:extLst>
          </p:cNvPr>
          <p:cNvCxnSpPr>
            <a:cxnSpLocks/>
            <a:stCxn id="137" idx="1"/>
            <a:endCxn id="136" idx="3"/>
          </p:cNvCxnSpPr>
          <p:nvPr/>
        </p:nvCxnSpPr>
        <p:spPr>
          <a:xfrm rot="10800000">
            <a:off x="1702523" y="2953755"/>
            <a:ext cx="1339997" cy="5209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1">
            <a:extLst>
              <a:ext uri="{FF2B5EF4-FFF2-40B4-BE49-F238E27FC236}">
                <a16:creationId xmlns:a16="http://schemas.microsoft.com/office/drawing/2014/main" id="{6C53D572-D820-9106-A595-B841FFDC420C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516784" y="4039333"/>
            <a:ext cx="1679594" cy="524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1">
            <a:extLst>
              <a:ext uri="{FF2B5EF4-FFF2-40B4-BE49-F238E27FC236}">
                <a16:creationId xmlns:a16="http://schemas.microsoft.com/office/drawing/2014/main" id="{AF2A4CC6-F173-39F7-BCA3-2BCF211962B7}"/>
              </a:ext>
            </a:extLst>
          </p:cNvPr>
          <p:cNvCxnSpPr>
            <a:cxnSpLocks/>
            <a:stCxn id="138" idx="2"/>
            <a:endCxn id="8194" idx="0"/>
          </p:cNvCxnSpPr>
          <p:nvPr/>
        </p:nvCxnSpPr>
        <p:spPr>
          <a:xfrm rot="5400000">
            <a:off x="1279281" y="4528461"/>
            <a:ext cx="549003" cy="271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1">
            <a:extLst>
              <a:ext uri="{FF2B5EF4-FFF2-40B4-BE49-F238E27FC236}">
                <a16:creationId xmlns:a16="http://schemas.microsoft.com/office/drawing/2014/main" id="{9F314DB9-9BEE-AA06-7F25-4C3D539D2C2A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5400000">
            <a:off x="3296793" y="3042838"/>
            <a:ext cx="177587" cy="636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 </a:t>
            </a:r>
            <a:r>
              <a:rPr lang="en-US" altLang="ko-KR" dirty="0"/>
              <a:t>EC2 Tag </a:t>
            </a:r>
            <a:r>
              <a:rPr lang="ko-KR" altLang="en-US" dirty="0"/>
              <a:t>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EC2</a:t>
            </a:r>
            <a:r>
              <a:rPr lang="ko-KR" altLang="en-US" dirty="0"/>
              <a:t> 역할 별 </a:t>
            </a:r>
            <a:r>
              <a:rPr lang="en-US" altLang="ko-KR" dirty="0"/>
              <a:t>tag </a:t>
            </a:r>
            <a:r>
              <a:rPr lang="ko-KR" altLang="en-US" dirty="0"/>
              <a:t>값을 </a:t>
            </a:r>
            <a:r>
              <a:rPr lang="en-US" altLang="ko-KR" dirty="0"/>
              <a:t>Naming </a:t>
            </a:r>
            <a:r>
              <a:rPr lang="ko-KR" altLang="en-US" dirty="0"/>
              <a:t>규칙을 통해 자동으로 할당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0E5DD8EC-57BE-001D-2C59-EEB419E22A4C}"/>
              </a:ext>
            </a:extLst>
          </p:cNvPr>
          <p:cNvSpPr/>
          <p:nvPr/>
        </p:nvSpPr>
        <p:spPr>
          <a:xfrm>
            <a:off x="2597665" y="1921312"/>
            <a:ext cx="6535021" cy="44084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r>
              <a:rPr lang="en-US" sz="8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45FE6DC6-5655-BBF2-0FB5-1A25F3B7DB0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81" y="1920339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">
            <a:extLst>
              <a:ext uri="{FF2B5EF4-FFF2-40B4-BE49-F238E27FC236}">
                <a16:creationId xmlns:a16="http://schemas.microsoft.com/office/drawing/2014/main" id="{73031A41-ACFD-5644-62E3-4CA84ACD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BE2598DF-F8C1-3A88-9068-DAC43368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6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F7C57E44-8977-F245-86B6-A91FED38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65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IAM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9AA426-04AB-4644-B3CE-784BC9847B6F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72C53F-ABD4-1B6F-592C-3F609820DC17}"/>
              </a:ext>
            </a:extLst>
          </p:cNvPr>
          <p:cNvCxnSpPr>
            <a:cxnSpLocks/>
          </p:cNvCxnSpPr>
          <p:nvPr/>
        </p:nvCxnSpPr>
        <p:spPr bwMode="auto">
          <a:xfrm>
            <a:off x="4196378" y="134314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0">
            <a:extLst>
              <a:ext uri="{FF2B5EF4-FFF2-40B4-BE49-F238E27FC236}">
                <a16:creationId xmlns:a16="http://schemas.microsoft.com/office/drawing/2014/main" id="{BDF86D4C-EF18-DF52-DDED-B8FDF6F97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6" y="3639799"/>
            <a:ext cx="545948" cy="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3659EF9-3CEB-87C9-5D0A-CBED140C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769925" y="2194839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9">
            <a:extLst>
              <a:ext uri="{FF2B5EF4-FFF2-40B4-BE49-F238E27FC236}">
                <a16:creationId xmlns:a16="http://schemas.microsoft.com/office/drawing/2014/main" id="{11B626F7-F49E-6626-D250-632B8238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50" y="2305412"/>
            <a:ext cx="680438" cy="68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3">
            <a:extLst>
              <a:ext uri="{FF2B5EF4-FFF2-40B4-BE49-F238E27FC236}">
                <a16:creationId xmlns:a16="http://schemas.microsoft.com/office/drawing/2014/main" id="{731DC6F9-E12B-FEAF-782C-5C7B2C45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69" y="2592220"/>
            <a:ext cx="545947" cy="54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AWS boto3에서 Multi Account 권한 획득하기 (assume role)">
            <a:extLst>
              <a:ext uri="{FF2B5EF4-FFF2-40B4-BE49-F238E27FC236}">
                <a16:creationId xmlns:a16="http://schemas.microsoft.com/office/drawing/2014/main" id="{FFDA89AC-9C19-44AA-8585-9B46F017E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1" y="3765988"/>
            <a:ext cx="651553" cy="6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6B41F2C5-916A-B9BB-7DC2-C1E9D3F63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5" y="1756315"/>
            <a:ext cx="403392" cy="40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id="{5A44FBE2-17FD-C56F-4B5A-6E03A8ABA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856" y="1918881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EC2</a:t>
            </a: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8D0EDB5F-BE19-6230-9427-4B9D059D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2" y="4175326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VS Code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BEAE5D61-84EB-FF49-9193-9DCA2D37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983" y="2987917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AK/SAK</a:t>
            </a:r>
          </a:p>
        </p:txBody>
      </p:sp>
      <p:pic>
        <p:nvPicPr>
          <p:cNvPr id="45" name="Picture 2" descr="Python vertical logo - Social media &amp; Logos Icons">
            <a:extLst>
              <a:ext uri="{FF2B5EF4-FFF2-40B4-BE49-F238E27FC236}">
                <a16:creationId xmlns:a16="http://schemas.microsoft.com/office/drawing/2014/main" id="{2C991390-39AE-F934-B087-40E16455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24" y="3885172"/>
            <a:ext cx="451314" cy="5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59517B-2188-947C-D061-F630FD242E15}"/>
              </a:ext>
            </a:extLst>
          </p:cNvPr>
          <p:cNvGrpSpPr/>
          <p:nvPr/>
        </p:nvGrpSpPr>
        <p:grpSpPr>
          <a:xfrm>
            <a:off x="2914680" y="3225878"/>
            <a:ext cx="844823" cy="661117"/>
            <a:chOff x="2932435" y="3270267"/>
            <a:chExt cx="844823" cy="661117"/>
          </a:xfrm>
        </p:grpSpPr>
        <p:pic>
          <p:nvPicPr>
            <p:cNvPr id="17" name="Graphic 49">
              <a:extLst>
                <a:ext uri="{FF2B5EF4-FFF2-40B4-BE49-F238E27FC236}">
                  <a16:creationId xmlns:a16="http://schemas.microsoft.com/office/drawing/2014/main" id="{2BA24F74-0D99-1D68-275F-161D8EAE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127" y="3270267"/>
              <a:ext cx="622524" cy="62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9">
              <a:extLst>
                <a:ext uri="{FF2B5EF4-FFF2-40B4-BE49-F238E27FC236}">
                  <a16:creationId xmlns:a16="http://schemas.microsoft.com/office/drawing/2014/main" id="{1D07384A-E003-4F03-1A7A-57D3E8595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435" y="3669774"/>
              <a:ext cx="8448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000" b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100" dirty="0"/>
                <a:t>Role</a:t>
              </a:r>
            </a:p>
          </p:txBody>
        </p:sp>
      </p:grpSp>
      <p:cxnSp>
        <p:nvCxnSpPr>
          <p:cNvPr id="53" name="Elbow Connector 11">
            <a:extLst>
              <a:ext uri="{FF2B5EF4-FFF2-40B4-BE49-F238E27FC236}">
                <a16:creationId xmlns:a16="http://schemas.microsoft.com/office/drawing/2014/main" id="{6728CA40-0649-01A1-4F43-590AC0557C13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>
            <a:off x="1293624" y="2456689"/>
            <a:ext cx="1712526" cy="18894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1">
            <a:extLst>
              <a:ext uri="{FF2B5EF4-FFF2-40B4-BE49-F238E27FC236}">
                <a16:creationId xmlns:a16="http://schemas.microsoft.com/office/drawing/2014/main" id="{B6045DF4-DB64-409D-B07C-16923ED9CDB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2109716" y="2865194"/>
            <a:ext cx="869656" cy="67194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>
            <a:extLst>
              <a:ext uri="{FF2B5EF4-FFF2-40B4-BE49-F238E27FC236}">
                <a16:creationId xmlns:a16="http://schemas.microsoft.com/office/drawing/2014/main" id="{126AB771-BCD7-C033-9D82-E083C98CC15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516784" y="4039333"/>
            <a:ext cx="1679594" cy="524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F539C29-A9E8-2783-F766-F9D2CC05209D}"/>
              </a:ext>
            </a:extLst>
          </p:cNvPr>
          <p:cNvGrpSpPr/>
          <p:nvPr/>
        </p:nvGrpSpPr>
        <p:grpSpPr>
          <a:xfrm>
            <a:off x="4696409" y="5810453"/>
            <a:ext cx="701307" cy="376422"/>
            <a:chOff x="2883054" y="3297382"/>
            <a:chExt cx="853065" cy="507767"/>
          </a:xfrm>
        </p:grpSpPr>
        <p:pic>
          <p:nvPicPr>
            <p:cNvPr id="58" name="Graphic 60">
              <a:extLst>
                <a:ext uri="{FF2B5EF4-FFF2-40B4-BE49-F238E27FC236}">
                  <a16:creationId xmlns:a16="http://schemas.microsoft.com/office/drawing/2014/main" id="{C642C21A-12CA-DF5E-786C-56590ABEC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03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A8BE58-C168-6481-3347-2548A5630EB7}"/>
                </a:ext>
              </a:extLst>
            </p:cNvPr>
            <p:cNvSpPr/>
            <p:nvPr/>
          </p:nvSpPr>
          <p:spPr>
            <a:xfrm>
              <a:off x="2883054" y="3566995"/>
              <a:ext cx="853065" cy="2381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솔루션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B7ED8B9-01A5-072E-39D6-D6404665B7B6}"/>
              </a:ext>
            </a:extLst>
          </p:cNvPr>
          <p:cNvGrpSpPr/>
          <p:nvPr/>
        </p:nvGrpSpPr>
        <p:grpSpPr>
          <a:xfrm>
            <a:off x="5471140" y="2305281"/>
            <a:ext cx="638994" cy="343559"/>
            <a:chOff x="4213723" y="3302000"/>
            <a:chExt cx="777268" cy="463438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A4833DE-1E55-B8C3-2051-E43E53A44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277" y="3302000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2A8FAA6-2C3A-0D5E-4255-D07791CEBA46}"/>
                </a:ext>
              </a:extLst>
            </p:cNvPr>
            <p:cNvSpPr/>
            <p:nvPr/>
          </p:nvSpPr>
          <p:spPr>
            <a:xfrm>
              <a:off x="4213723" y="3573794"/>
              <a:ext cx="777268" cy="1916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모바일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고객센터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#2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B17257A-2E96-F91E-66F7-B76915AE0ED3}"/>
              </a:ext>
            </a:extLst>
          </p:cNvPr>
          <p:cNvGrpSpPr/>
          <p:nvPr/>
        </p:nvGrpSpPr>
        <p:grpSpPr>
          <a:xfrm>
            <a:off x="6965826" y="2362121"/>
            <a:ext cx="679328" cy="325795"/>
            <a:chOff x="6571322" y="3318552"/>
            <a:chExt cx="826330" cy="439475"/>
          </a:xfrm>
        </p:grpSpPr>
        <p:pic>
          <p:nvPicPr>
            <p:cNvPr id="64" name="Graphic 60">
              <a:extLst>
                <a:ext uri="{FF2B5EF4-FFF2-40B4-BE49-F238E27FC236}">
                  <a16:creationId xmlns:a16="http://schemas.microsoft.com/office/drawing/2014/main" id="{5288A838-D8AB-8B5E-6F57-484316B3F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014" y="331855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54CCC37-50DE-D69C-6BA4-49F5CB20B2F6}"/>
                </a:ext>
              </a:extLst>
            </p:cNvPr>
            <p:cNvSpPr/>
            <p:nvPr/>
          </p:nvSpPr>
          <p:spPr>
            <a:xfrm>
              <a:off x="6571322" y="3588096"/>
              <a:ext cx="826330" cy="1699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모바일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패트롤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#2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B79837B-F36D-6B08-0FE0-807CA42951F3}"/>
              </a:ext>
            </a:extLst>
          </p:cNvPr>
          <p:cNvGrpSpPr/>
          <p:nvPr/>
        </p:nvGrpSpPr>
        <p:grpSpPr>
          <a:xfrm>
            <a:off x="5474724" y="5796117"/>
            <a:ext cx="795888" cy="337791"/>
            <a:chOff x="7429115" y="3318552"/>
            <a:chExt cx="968113" cy="455656"/>
          </a:xfrm>
        </p:grpSpPr>
        <p:pic>
          <p:nvPicPr>
            <p:cNvPr id="67" name="Graphic 60">
              <a:extLst>
                <a:ext uri="{FF2B5EF4-FFF2-40B4-BE49-F238E27FC236}">
                  <a16:creationId xmlns:a16="http://schemas.microsoft.com/office/drawing/2014/main" id="{049C21EA-4FE6-9453-EE9D-29EC3B43E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763" y="331855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3271701-378D-D765-5865-3680397B6ED6}"/>
                </a:ext>
              </a:extLst>
            </p:cNvPr>
            <p:cNvSpPr/>
            <p:nvPr/>
          </p:nvSpPr>
          <p:spPr>
            <a:xfrm>
              <a:off x="7429115" y="3588165"/>
              <a:ext cx="968113" cy="18604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솔루션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#2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F25EFEA-860E-7C27-9744-A77C58ECDA7A}"/>
              </a:ext>
            </a:extLst>
          </p:cNvPr>
          <p:cNvSpPr txBox="1"/>
          <p:nvPr/>
        </p:nvSpPr>
        <p:spPr bwMode="auto">
          <a:xfrm>
            <a:off x="7860449" y="1991201"/>
            <a:ext cx="1278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모바일 </a:t>
            </a:r>
            <a:r>
              <a:rPr lang="en-US" altLang="ko-KR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3D42EB-3CE6-5BD2-22C5-215BA2C0A884}"/>
              </a:ext>
            </a:extLst>
          </p:cNvPr>
          <p:cNvSpPr txBox="1"/>
          <p:nvPr/>
        </p:nvSpPr>
        <p:spPr bwMode="auto">
          <a:xfrm>
            <a:off x="8136083" y="2967508"/>
            <a:ext cx="1278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통합</a:t>
            </a:r>
            <a:r>
              <a:rPr lang="en-US" altLang="ko-KR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GW</a:t>
            </a:r>
            <a:r>
              <a:rPr lang="ko-KR" altLang="en-US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8124CA-3A95-BC09-15BB-3FF6C3ED2940}"/>
              </a:ext>
            </a:extLst>
          </p:cNvPr>
          <p:cNvSpPr txBox="1"/>
          <p:nvPr/>
        </p:nvSpPr>
        <p:spPr bwMode="auto">
          <a:xfrm>
            <a:off x="7838774" y="5507810"/>
            <a:ext cx="1278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솔루션 </a:t>
            </a:r>
            <a:r>
              <a:rPr lang="en-US" altLang="ko-KR" sz="1000" dirty="0">
                <a:solidFill>
                  <a:srgbClr val="D86613"/>
                </a:solidFill>
                <a:latin typeface="+mn-ea"/>
                <a:cs typeface="Arial" panose="020B0604020202020204" pitchFamily="34" charset="0"/>
              </a:rPr>
              <a:t>EC2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09D1C7B-884F-6CBD-0E9B-5418C5CC9929}"/>
              </a:ext>
            </a:extLst>
          </p:cNvPr>
          <p:cNvGrpSpPr/>
          <p:nvPr/>
        </p:nvGrpSpPr>
        <p:grpSpPr>
          <a:xfrm>
            <a:off x="6258484" y="5815019"/>
            <a:ext cx="578318" cy="339913"/>
            <a:chOff x="2883055" y="3297382"/>
            <a:chExt cx="703462" cy="458519"/>
          </a:xfrm>
        </p:grpSpPr>
        <p:pic>
          <p:nvPicPr>
            <p:cNvPr id="73" name="Graphic 60">
              <a:extLst>
                <a:ext uri="{FF2B5EF4-FFF2-40B4-BE49-F238E27FC236}">
                  <a16:creationId xmlns:a16="http://schemas.microsoft.com/office/drawing/2014/main" id="{2F59649A-8AC0-F2A6-68C5-9043AE729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03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ABB8562-57C6-B07C-8699-60CD62CEB25A}"/>
                </a:ext>
              </a:extLst>
            </p:cNvPr>
            <p:cNvSpPr/>
            <p:nvPr/>
          </p:nvSpPr>
          <p:spPr>
            <a:xfrm>
              <a:off x="2883055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검색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BA55577-809F-4728-D936-D675419F42B0}"/>
              </a:ext>
            </a:extLst>
          </p:cNvPr>
          <p:cNvGrpSpPr/>
          <p:nvPr/>
        </p:nvGrpSpPr>
        <p:grpSpPr>
          <a:xfrm>
            <a:off x="6166880" y="2330945"/>
            <a:ext cx="578318" cy="332851"/>
            <a:chOff x="2068302" y="3297382"/>
            <a:chExt cx="703462" cy="448992"/>
          </a:xfrm>
        </p:grpSpPr>
        <p:pic>
          <p:nvPicPr>
            <p:cNvPr id="76" name="Graphic 60">
              <a:extLst>
                <a:ext uri="{FF2B5EF4-FFF2-40B4-BE49-F238E27FC236}">
                  <a16:creationId xmlns:a16="http://schemas.microsoft.com/office/drawing/2014/main" id="{A23814BF-2895-0E1A-A28C-657C4E25B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954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F3EACA7-3196-9743-F4E3-59CE2F05DACE}"/>
                </a:ext>
              </a:extLst>
            </p:cNvPr>
            <p:cNvSpPr/>
            <p:nvPr/>
          </p:nvSpPr>
          <p:spPr>
            <a:xfrm>
              <a:off x="2068302" y="3557468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모바일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패트롤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10DAC47-0547-A831-A6CC-69E42FE9D6C0}"/>
              </a:ext>
            </a:extLst>
          </p:cNvPr>
          <p:cNvGrpSpPr/>
          <p:nvPr/>
        </p:nvGrpSpPr>
        <p:grpSpPr>
          <a:xfrm>
            <a:off x="7983672" y="2343783"/>
            <a:ext cx="759966" cy="401065"/>
            <a:chOff x="1999438" y="3297382"/>
            <a:chExt cx="924418" cy="541009"/>
          </a:xfrm>
        </p:grpSpPr>
        <p:pic>
          <p:nvPicPr>
            <p:cNvPr id="79" name="Graphic 60">
              <a:extLst>
                <a:ext uri="{FF2B5EF4-FFF2-40B4-BE49-F238E27FC236}">
                  <a16:creationId xmlns:a16="http://schemas.microsoft.com/office/drawing/2014/main" id="{79FF13AF-76B4-5523-0877-0747B82FB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954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611255F-A676-701C-0229-494D918A6397}"/>
                </a:ext>
              </a:extLst>
            </p:cNvPr>
            <p:cNvSpPr/>
            <p:nvPr/>
          </p:nvSpPr>
          <p:spPr>
            <a:xfrm>
              <a:off x="1999438" y="3509862"/>
              <a:ext cx="924418" cy="3285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3D CAD#1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48991AD-A30E-4E3E-CD7D-A434D248C9DA}"/>
              </a:ext>
            </a:extLst>
          </p:cNvPr>
          <p:cNvGrpSpPr/>
          <p:nvPr/>
        </p:nvGrpSpPr>
        <p:grpSpPr>
          <a:xfrm>
            <a:off x="4764285" y="2260360"/>
            <a:ext cx="615328" cy="327412"/>
            <a:chOff x="4230939" y="3302000"/>
            <a:chExt cx="748481" cy="441656"/>
          </a:xfrm>
        </p:grpSpPr>
        <p:pic>
          <p:nvPicPr>
            <p:cNvPr id="82" name="Graphic 60">
              <a:extLst>
                <a:ext uri="{FF2B5EF4-FFF2-40B4-BE49-F238E27FC236}">
                  <a16:creationId xmlns:a16="http://schemas.microsoft.com/office/drawing/2014/main" id="{237E3AB7-B7FD-1B2D-7D00-E10452C98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277" y="3302000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9158909-BE7A-DD29-AE61-2334DBEE7BED}"/>
                </a:ext>
              </a:extLst>
            </p:cNvPr>
            <p:cNvSpPr/>
            <p:nvPr/>
          </p:nvSpPr>
          <p:spPr>
            <a:xfrm>
              <a:off x="4230939" y="3567667"/>
              <a:ext cx="748481" cy="17598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모바일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고객센터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C87D78-85B7-857E-DAC2-63FB573D3C9D}"/>
              </a:ext>
            </a:extLst>
          </p:cNvPr>
          <p:cNvGrpSpPr/>
          <p:nvPr/>
        </p:nvGrpSpPr>
        <p:grpSpPr>
          <a:xfrm>
            <a:off x="4573738" y="4082141"/>
            <a:ext cx="930041" cy="409297"/>
            <a:chOff x="2335746" y="3297382"/>
            <a:chExt cx="1131295" cy="552114"/>
          </a:xfrm>
        </p:grpSpPr>
        <p:pic>
          <p:nvPicPr>
            <p:cNvPr id="85" name="Graphic 60">
              <a:extLst>
                <a:ext uri="{FF2B5EF4-FFF2-40B4-BE49-F238E27FC236}">
                  <a16:creationId xmlns:a16="http://schemas.microsoft.com/office/drawing/2014/main" id="{C003C569-C93C-1C7A-0D72-9D15EEBA5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9A1B6B4-245F-9B85-5C27-F958E2603485}"/>
                </a:ext>
              </a:extLst>
            </p:cNvPr>
            <p:cNvSpPr/>
            <p:nvPr/>
          </p:nvSpPr>
          <p:spPr>
            <a:xfrm>
              <a:off x="2335746" y="3575943"/>
              <a:ext cx="1131295" cy="27355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Blue Bank#1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9CE423-7921-EB5A-9E87-DCE518690D21}"/>
              </a:ext>
            </a:extLst>
          </p:cNvPr>
          <p:cNvGrpSpPr/>
          <p:nvPr/>
        </p:nvGrpSpPr>
        <p:grpSpPr>
          <a:xfrm>
            <a:off x="6033534" y="4096074"/>
            <a:ext cx="986306" cy="374096"/>
            <a:chOff x="2283235" y="3297382"/>
            <a:chExt cx="1199736" cy="504629"/>
          </a:xfrm>
        </p:grpSpPr>
        <p:pic>
          <p:nvPicPr>
            <p:cNvPr id="88" name="Graphic 60">
              <a:extLst>
                <a:ext uri="{FF2B5EF4-FFF2-40B4-BE49-F238E27FC236}">
                  <a16:creationId xmlns:a16="http://schemas.microsoft.com/office/drawing/2014/main" id="{E0ED385D-937D-0612-E593-C3D8CBF91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E291181-4F5C-C373-DFA8-A4FAB776E75B}"/>
                </a:ext>
              </a:extLst>
            </p:cNvPr>
            <p:cNvSpPr/>
            <p:nvPr/>
          </p:nvSpPr>
          <p:spPr>
            <a:xfrm>
              <a:off x="2283235" y="3569968"/>
              <a:ext cx="1199736" cy="23204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Blue Bank#2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8E7B4BC-2041-E03E-6A52-284D184D08E1}"/>
              </a:ext>
            </a:extLst>
          </p:cNvPr>
          <p:cNvGrpSpPr/>
          <p:nvPr/>
        </p:nvGrpSpPr>
        <p:grpSpPr>
          <a:xfrm>
            <a:off x="5297312" y="4102457"/>
            <a:ext cx="845150" cy="462211"/>
            <a:chOff x="2254091" y="3297382"/>
            <a:chExt cx="1028035" cy="623490"/>
          </a:xfrm>
        </p:grpSpPr>
        <p:pic>
          <p:nvPicPr>
            <p:cNvPr id="91" name="Graphic 60">
              <a:extLst>
                <a:ext uri="{FF2B5EF4-FFF2-40B4-BE49-F238E27FC236}">
                  <a16:creationId xmlns:a16="http://schemas.microsoft.com/office/drawing/2014/main" id="{DA5DB6DB-26C3-F09D-A2AD-9A402AE99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542756D-B4D3-CC32-BBAA-11BF19749E14}"/>
                </a:ext>
              </a:extLst>
            </p:cNvPr>
            <p:cNvSpPr/>
            <p:nvPr/>
          </p:nvSpPr>
          <p:spPr>
            <a:xfrm>
              <a:off x="2254091" y="3608264"/>
              <a:ext cx="1028035" cy="31260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Blue L:ine#1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D636F0C-44CE-E5E7-95BC-39A337F01B4F}"/>
              </a:ext>
            </a:extLst>
          </p:cNvPr>
          <p:cNvGrpSpPr/>
          <p:nvPr/>
        </p:nvGrpSpPr>
        <p:grpSpPr>
          <a:xfrm>
            <a:off x="7950273" y="4506695"/>
            <a:ext cx="818038" cy="395196"/>
            <a:chOff x="2355287" y="3297382"/>
            <a:chExt cx="995056" cy="533092"/>
          </a:xfrm>
        </p:grpSpPr>
        <p:pic>
          <p:nvPicPr>
            <p:cNvPr id="94" name="Graphic 60">
              <a:extLst>
                <a:ext uri="{FF2B5EF4-FFF2-40B4-BE49-F238E27FC236}">
                  <a16:creationId xmlns:a16="http://schemas.microsoft.com/office/drawing/2014/main" id="{712F8F41-DA7C-30BE-F549-86033FDB4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CEF99D6-FFC5-27FD-588D-FF2CC88578C5}"/>
                </a:ext>
              </a:extLst>
            </p:cNvPr>
            <p:cNvSpPr/>
            <p:nvPr/>
          </p:nvSpPr>
          <p:spPr>
            <a:xfrm>
              <a:off x="2355287" y="3566994"/>
              <a:ext cx="995056" cy="2634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Blue Line#2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140563-12A1-BEE1-E535-4DE9238BEAA5}"/>
              </a:ext>
            </a:extLst>
          </p:cNvPr>
          <p:cNvGrpSpPr/>
          <p:nvPr/>
        </p:nvGrpSpPr>
        <p:grpSpPr>
          <a:xfrm>
            <a:off x="6186528" y="3637127"/>
            <a:ext cx="823972" cy="436146"/>
            <a:chOff x="2475886" y="3297382"/>
            <a:chExt cx="1002274" cy="588330"/>
          </a:xfrm>
        </p:grpSpPr>
        <p:pic>
          <p:nvPicPr>
            <p:cNvPr id="97" name="Graphic 60">
              <a:extLst>
                <a:ext uri="{FF2B5EF4-FFF2-40B4-BE49-F238E27FC236}">
                  <a16:creationId xmlns:a16="http://schemas.microsoft.com/office/drawing/2014/main" id="{9DE1A25B-22FE-0772-708C-68883055B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DD6D021-874B-29ED-44D7-FAEE617CA836}"/>
                </a:ext>
              </a:extLst>
            </p:cNvPr>
            <p:cNvSpPr/>
            <p:nvPr/>
          </p:nvSpPr>
          <p:spPr>
            <a:xfrm>
              <a:off x="2475886" y="3566995"/>
              <a:ext cx="1002274" cy="31871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모니터링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-1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C51C052-8F50-3B5D-E5EA-FDEAEB357E8A}"/>
              </a:ext>
            </a:extLst>
          </p:cNvPr>
          <p:cNvGrpSpPr/>
          <p:nvPr/>
        </p:nvGrpSpPr>
        <p:grpSpPr>
          <a:xfrm>
            <a:off x="6960503" y="3086341"/>
            <a:ext cx="802693" cy="375557"/>
            <a:chOff x="9235086" y="5225667"/>
            <a:chExt cx="720287" cy="337842"/>
          </a:xfrm>
        </p:grpSpPr>
        <p:pic>
          <p:nvPicPr>
            <p:cNvPr id="100" name="Graphic 60">
              <a:extLst>
                <a:ext uri="{FF2B5EF4-FFF2-40B4-BE49-F238E27FC236}">
                  <a16:creationId xmlns:a16="http://schemas.microsoft.com/office/drawing/2014/main" id="{91A2BF0E-3AE6-66E8-B3BA-7457CD755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671" y="5225667"/>
              <a:ext cx="222207" cy="19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1B68F55-5A17-36D9-9CEB-A18F8731F1FC}"/>
                </a:ext>
              </a:extLst>
            </p:cNvPr>
            <p:cNvSpPr/>
            <p:nvPr/>
          </p:nvSpPr>
          <p:spPr>
            <a:xfrm>
              <a:off x="9235086" y="5419009"/>
              <a:ext cx="720287" cy="1445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모니터링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-2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88468A-E7D0-96E0-49D4-794E30C548F2}"/>
              </a:ext>
            </a:extLst>
          </p:cNvPr>
          <p:cNvGrpSpPr/>
          <p:nvPr/>
        </p:nvGrpSpPr>
        <p:grpSpPr>
          <a:xfrm>
            <a:off x="5398216" y="4586507"/>
            <a:ext cx="858563" cy="456016"/>
            <a:chOff x="2317759" y="3297382"/>
            <a:chExt cx="1044351" cy="615133"/>
          </a:xfrm>
        </p:grpSpPr>
        <p:pic>
          <p:nvPicPr>
            <p:cNvPr id="106" name="Graphic 60">
              <a:extLst>
                <a:ext uri="{FF2B5EF4-FFF2-40B4-BE49-F238E27FC236}">
                  <a16:creationId xmlns:a16="http://schemas.microsoft.com/office/drawing/2014/main" id="{755333BB-FE93-65FF-D365-81FC42C33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D7B5C62-E51F-8ECA-AFB6-75A1F7415469}"/>
                </a:ext>
              </a:extLst>
            </p:cNvPr>
            <p:cNvSpPr/>
            <p:nvPr/>
          </p:nvSpPr>
          <p:spPr>
            <a:xfrm>
              <a:off x="2317759" y="3618431"/>
              <a:ext cx="1044351" cy="2940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U+ Alive#1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A712319-5737-3C00-FC07-A8B785991E28}"/>
              </a:ext>
            </a:extLst>
          </p:cNvPr>
          <p:cNvGrpSpPr/>
          <p:nvPr/>
        </p:nvGrpSpPr>
        <p:grpSpPr>
          <a:xfrm>
            <a:off x="5373791" y="5037966"/>
            <a:ext cx="997754" cy="524693"/>
            <a:chOff x="2475886" y="3264745"/>
            <a:chExt cx="1213661" cy="707774"/>
          </a:xfrm>
        </p:grpSpPr>
        <p:pic>
          <p:nvPicPr>
            <p:cNvPr id="109" name="Graphic 60">
              <a:extLst>
                <a:ext uri="{FF2B5EF4-FFF2-40B4-BE49-F238E27FC236}">
                  <a16:creationId xmlns:a16="http://schemas.microsoft.com/office/drawing/2014/main" id="{039D5CC5-4C43-35CC-8DE9-A2AD9A81F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572" y="3264745"/>
              <a:ext cx="301214" cy="296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B7F8DFA-7695-B768-54A1-7961D9667C1F}"/>
                </a:ext>
              </a:extLst>
            </p:cNvPr>
            <p:cNvSpPr/>
            <p:nvPr/>
          </p:nvSpPr>
          <p:spPr>
            <a:xfrm>
              <a:off x="2475886" y="3566995"/>
              <a:ext cx="1213661" cy="40552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U+ W/LTE#1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C5E2C2D-6F0E-10CE-A4F0-80D1769A932C}"/>
              </a:ext>
            </a:extLst>
          </p:cNvPr>
          <p:cNvGrpSpPr/>
          <p:nvPr/>
        </p:nvGrpSpPr>
        <p:grpSpPr>
          <a:xfrm>
            <a:off x="6950272" y="4562120"/>
            <a:ext cx="811086" cy="408230"/>
            <a:chOff x="2334946" y="3297382"/>
            <a:chExt cx="986599" cy="550673"/>
          </a:xfrm>
        </p:grpSpPr>
        <p:pic>
          <p:nvPicPr>
            <p:cNvPr id="112" name="Graphic 60">
              <a:extLst>
                <a:ext uri="{FF2B5EF4-FFF2-40B4-BE49-F238E27FC236}">
                  <a16:creationId xmlns:a16="http://schemas.microsoft.com/office/drawing/2014/main" id="{307FC167-4A44-A55C-426B-314A1942F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848A304-6623-F126-CC39-1A9DDE52BD4C}"/>
                </a:ext>
              </a:extLst>
            </p:cNvPr>
            <p:cNvSpPr/>
            <p:nvPr/>
          </p:nvSpPr>
          <p:spPr>
            <a:xfrm>
              <a:off x="2334946" y="3601324"/>
              <a:ext cx="986599" cy="2467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U+ Alive#2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5535A41-2730-0BFA-26E6-306B2C099301}"/>
              </a:ext>
            </a:extLst>
          </p:cNvPr>
          <p:cNvGrpSpPr/>
          <p:nvPr/>
        </p:nvGrpSpPr>
        <p:grpSpPr>
          <a:xfrm>
            <a:off x="6849019" y="5054085"/>
            <a:ext cx="984152" cy="401798"/>
            <a:chOff x="2475886" y="3306258"/>
            <a:chExt cx="1197115" cy="541998"/>
          </a:xfrm>
        </p:grpSpPr>
        <p:pic>
          <p:nvPicPr>
            <p:cNvPr id="115" name="Graphic 60">
              <a:extLst>
                <a:ext uri="{FF2B5EF4-FFF2-40B4-BE49-F238E27FC236}">
                  <a16:creationId xmlns:a16="http://schemas.microsoft.com/office/drawing/2014/main" id="{E1EDAA58-49FB-F158-5588-AFFE41C99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36" y="3306258"/>
              <a:ext cx="301214" cy="2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B3B41BD-60E8-CB88-B4C3-099208F015E4}"/>
                </a:ext>
              </a:extLst>
            </p:cNvPr>
            <p:cNvSpPr/>
            <p:nvPr/>
          </p:nvSpPr>
          <p:spPr>
            <a:xfrm>
              <a:off x="2475886" y="3566996"/>
              <a:ext cx="1197115" cy="2812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U+ W/LTE#2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885F6AF-3D22-5984-A173-20351432946D}"/>
              </a:ext>
            </a:extLst>
          </p:cNvPr>
          <p:cNvGrpSpPr/>
          <p:nvPr/>
        </p:nvGrpSpPr>
        <p:grpSpPr>
          <a:xfrm>
            <a:off x="4681127" y="3029966"/>
            <a:ext cx="578318" cy="339913"/>
            <a:chOff x="2475886" y="3297382"/>
            <a:chExt cx="703462" cy="458519"/>
          </a:xfrm>
        </p:grpSpPr>
        <p:pic>
          <p:nvPicPr>
            <p:cNvPr id="119" name="Graphic 60">
              <a:extLst>
                <a:ext uri="{FF2B5EF4-FFF2-40B4-BE49-F238E27FC236}">
                  <a16:creationId xmlns:a16="http://schemas.microsoft.com/office/drawing/2014/main" id="{083E5DA2-1CBA-CC0A-2997-684235C93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F92F974-BEBD-D5A3-B2A1-0FABBFFDEC0B}"/>
                </a:ext>
              </a:extLst>
            </p:cNvPr>
            <p:cNvSpPr/>
            <p:nvPr/>
          </p:nvSpPr>
          <p:spPr>
            <a:xfrm>
              <a:off x="2475886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KT CDC#1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BCF018-350D-54CB-0C8A-470580D716BE}"/>
              </a:ext>
            </a:extLst>
          </p:cNvPr>
          <p:cNvGrpSpPr/>
          <p:nvPr/>
        </p:nvGrpSpPr>
        <p:grpSpPr>
          <a:xfrm>
            <a:off x="4659434" y="3511218"/>
            <a:ext cx="625330" cy="372086"/>
            <a:chOff x="2475886" y="3297382"/>
            <a:chExt cx="760648" cy="501918"/>
          </a:xfrm>
        </p:grpSpPr>
        <p:pic>
          <p:nvPicPr>
            <p:cNvPr id="122" name="Graphic 60">
              <a:extLst>
                <a:ext uri="{FF2B5EF4-FFF2-40B4-BE49-F238E27FC236}">
                  <a16:creationId xmlns:a16="http://schemas.microsoft.com/office/drawing/2014/main" id="{575B62D6-226D-2118-B21D-BC643140C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654C6AA-940C-94CD-EEE3-EA654A47E2E8}"/>
                </a:ext>
              </a:extLst>
            </p:cNvPr>
            <p:cNvSpPr/>
            <p:nvPr/>
          </p:nvSpPr>
          <p:spPr>
            <a:xfrm>
              <a:off x="2475886" y="3566993"/>
              <a:ext cx="760648" cy="2323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KT CDC#2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6C77213-AB95-CE74-DB7C-514368AA57F8}"/>
              </a:ext>
            </a:extLst>
          </p:cNvPr>
          <p:cNvGrpSpPr/>
          <p:nvPr/>
        </p:nvGrpSpPr>
        <p:grpSpPr>
          <a:xfrm>
            <a:off x="7940945" y="3069477"/>
            <a:ext cx="802693" cy="357512"/>
            <a:chOff x="2331060" y="3297382"/>
            <a:chExt cx="976390" cy="482259"/>
          </a:xfrm>
        </p:grpSpPr>
        <p:pic>
          <p:nvPicPr>
            <p:cNvPr id="127" name="Graphic 60">
              <a:extLst>
                <a:ext uri="{FF2B5EF4-FFF2-40B4-BE49-F238E27FC236}">
                  <a16:creationId xmlns:a16="http://schemas.microsoft.com/office/drawing/2014/main" id="{CB52DD88-7E3F-CB22-9BB8-ED491EC4E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9B4A700-EC71-8241-CCD5-8117C5F35099}"/>
                </a:ext>
              </a:extLst>
            </p:cNvPr>
            <p:cNvSpPr/>
            <p:nvPr/>
          </p:nvSpPr>
          <p:spPr>
            <a:xfrm>
              <a:off x="2331060" y="3566998"/>
              <a:ext cx="976390" cy="21264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ICMS-RRS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F7E380-8FE8-0B23-53A6-8364076DE81B}"/>
              </a:ext>
            </a:extLst>
          </p:cNvPr>
          <p:cNvGrpSpPr/>
          <p:nvPr/>
        </p:nvGrpSpPr>
        <p:grpSpPr>
          <a:xfrm>
            <a:off x="7878274" y="5028521"/>
            <a:ext cx="1207713" cy="397947"/>
            <a:chOff x="2225581" y="3297382"/>
            <a:chExt cx="1469053" cy="536802"/>
          </a:xfrm>
        </p:grpSpPr>
        <p:pic>
          <p:nvPicPr>
            <p:cNvPr id="135" name="Graphic 60">
              <a:extLst>
                <a:ext uri="{FF2B5EF4-FFF2-40B4-BE49-F238E27FC236}">
                  <a16:creationId xmlns:a16="http://schemas.microsoft.com/office/drawing/2014/main" id="{F994BCF8-3E22-F30C-8816-A70CCBE7D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471F9EF-26EB-2CAB-9206-5BB32768A217}"/>
                </a:ext>
              </a:extLst>
            </p:cNvPr>
            <p:cNvSpPr/>
            <p:nvPr/>
          </p:nvSpPr>
          <p:spPr>
            <a:xfrm>
              <a:off x="2225581" y="3588482"/>
              <a:ext cx="1469053" cy="24570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" altLang="ko-Kore-KR" sz="1000" b="0" i="0" dirty="0">
                  <a:solidFill>
                    <a:srgbClr val="16191F"/>
                  </a:solidFill>
                  <a:effectLst/>
                  <a:latin typeface="Amazon Ember"/>
                </a:rPr>
                <a:t>ICMS-RRS-PANEL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8" name="Rectangle 12">
            <a:extLst>
              <a:ext uri="{FF2B5EF4-FFF2-40B4-BE49-F238E27FC236}">
                <a16:creationId xmlns:a16="http://schemas.microsoft.com/office/drawing/2014/main" id="{0017726A-696B-A12C-B4EB-7FE0B0C0242C}"/>
              </a:ext>
            </a:extLst>
          </p:cNvPr>
          <p:cNvSpPr/>
          <p:nvPr/>
        </p:nvSpPr>
        <p:spPr>
          <a:xfrm>
            <a:off x="4359949" y="5725342"/>
            <a:ext cx="4502750" cy="5281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9" name="Rectangle 12">
            <a:extLst>
              <a:ext uri="{FF2B5EF4-FFF2-40B4-BE49-F238E27FC236}">
                <a16:creationId xmlns:a16="http://schemas.microsoft.com/office/drawing/2014/main" id="{F4BFCC92-1F8B-CB28-E001-6852E337AC5F}"/>
              </a:ext>
            </a:extLst>
          </p:cNvPr>
          <p:cNvSpPr/>
          <p:nvPr/>
        </p:nvSpPr>
        <p:spPr>
          <a:xfrm>
            <a:off x="4382528" y="3010750"/>
            <a:ext cx="4449049" cy="2474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0" name="Rectangle 12">
            <a:extLst>
              <a:ext uri="{FF2B5EF4-FFF2-40B4-BE49-F238E27FC236}">
                <a16:creationId xmlns:a16="http://schemas.microsoft.com/office/drawing/2014/main" id="{05CED0A6-0831-EBE2-5DA5-5E6A54859EB7}"/>
              </a:ext>
            </a:extLst>
          </p:cNvPr>
          <p:cNvSpPr/>
          <p:nvPr/>
        </p:nvSpPr>
        <p:spPr>
          <a:xfrm>
            <a:off x="4375272" y="2201288"/>
            <a:ext cx="4456308" cy="76916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38D8759-9033-A4D7-06E0-822C341650F3}"/>
              </a:ext>
            </a:extLst>
          </p:cNvPr>
          <p:cNvGrpSpPr/>
          <p:nvPr/>
        </p:nvGrpSpPr>
        <p:grpSpPr>
          <a:xfrm>
            <a:off x="7066836" y="4047805"/>
            <a:ext cx="578318" cy="339913"/>
            <a:chOff x="2475886" y="3297382"/>
            <a:chExt cx="703462" cy="458519"/>
          </a:xfrm>
        </p:grpSpPr>
        <p:pic>
          <p:nvPicPr>
            <p:cNvPr id="142" name="Graphic 60">
              <a:extLst>
                <a:ext uri="{FF2B5EF4-FFF2-40B4-BE49-F238E27FC236}">
                  <a16:creationId xmlns:a16="http://schemas.microsoft.com/office/drawing/2014/main" id="{2A4331D3-FB09-E87D-DDE8-D23CFEB39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7E82A05-B025-F04C-6FE8-7F55B0646563}"/>
                </a:ext>
              </a:extLst>
            </p:cNvPr>
            <p:cNvSpPr/>
            <p:nvPr/>
          </p:nvSpPr>
          <p:spPr>
            <a:xfrm>
              <a:off x="2475886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RRS#1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A2727F1-51D8-9CFE-1E27-29E789A35FDC}"/>
              </a:ext>
            </a:extLst>
          </p:cNvPr>
          <p:cNvGrpSpPr/>
          <p:nvPr/>
        </p:nvGrpSpPr>
        <p:grpSpPr>
          <a:xfrm>
            <a:off x="8070133" y="3567397"/>
            <a:ext cx="578318" cy="339913"/>
            <a:chOff x="2475886" y="3297382"/>
            <a:chExt cx="703462" cy="458519"/>
          </a:xfrm>
        </p:grpSpPr>
        <p:pic>
          <p:nvPicPr>
            <p:cNvPr id="145" name="Graphic 60">
              <a:extLst>
                <a:ext uri="{FF2B5EF4-FFF2-40B4-BE49-F238E27FC236}">
                  <a16:creationId xmlns:a16="http://schemas.microsoft.com/office/drawing/2014/main" id="{C0886537-74BB-3DF0-5FCB-7265B6DA2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2FC9BD-F472-A678-06CD-FDECA4A1F433}"/>
                </a:ext>
              </a:extLst>
            </p:cNvPr>
            <p:cNvSpPr/>
            <p:nvPr/>
          </p:nvSpPr>
          <p:spPr>
            <a:xfrm>
              <a:off x="2475886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RRS#2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AC3703F-D73B-64CA-E6A5-78694B8F2B3F}"/>
              </a:ext>
            </a:extLst>
          </p:cNvPr>
          <p:cNvGrpSpPr/>
          <p:nvPr/>
        </p:nvGrpSpPr>
        <p:grpSpPr>
          <a:xfrm>
            <a:off x="5493185" y="3066745"/>
            <a:ext cx="578318" cy="339913"/>
            <a:chOff x="2475886" y="3297382"/>
            <a:chExt cx="703462" cy="458519"/>
          </a:xfrm>
        </p:grpSpPr>
        <p:pic>
          <p:nvPicPr>
            <p:cNvPr id="148" name="Graphic 60">
              <a:extLst>
                <a:ext uri="{FF2B5EF4-FFF2-40B4-BE49-F238E27FC236}">
                  <a16:creationId xmlns:a16="http://schemas.microsoft.com/office/drawing/2014/main" id="{0DDE6745-B47B-EBBC-EB59-97CF4C76B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5168A6D-A8F1-D78F-8CD9-06296D173F05}"/>
                </a:ext>
              </a:extLst>
            </p:cNvPr>
            <p:cNvSpPr/>
            <p:nvPr/>
          </p:nvSpPr>
          <p:spPr>
            <a:xfrm>
              <a:off x="2475886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공인망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ICMS#1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446F583-C9D3-DBBC-41D4-A5A94D106CFA}"/>
              </a:ext>
            </a:extLst>
          </p:cNvPr>
          <p:cNvGrpSpPr/>
          <p:nvPr/>
        </p:nvGrpSpPr>
        <p:grpSpPr>
          <a:xfrm>
            <a:off x="6187928" y="3083329"/>
            <a:ext cx="578318" cy="339913"/>
            <a:chOff x="2475886" y="3297382"/>
            <a:chExt cx="703462" cy="458519"/>
          </a:xfrm>
        </p:grpSpPr>
        <p:pic>
          <p:nvPicPr>
            <p:cNvPr id="151" name="Graphic 60">
              <a:extLst>
                <a:ext uri="{FF2B5EF4-FFF2-40B4-BE49-F238E27FC236}">
                  <a16:creationId xmlns:a16="http://schemas.microsoft.com/office/drawing/2014/main" id="{C5120EC9-D10E-1B1A-48D7-4DDC20358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2197286-1023-9E70-F381-39DF9F1A54C8}"/>
                </a:ext>
              </a:extLst>
            </p:cNvPr>
            <p:cNvSpPr/>
            <p:nvPr/>
          </p:nvSpPr>
          <p:spPr>
            <a:xfrm>
              <a:off x="2475886" y="3566995"/>
              <a:ext cx="703462" cy="188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공인망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ICMS#2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4D268E6-A7BA-38BC-6546-2574F378A244}"/>
              </a:ext>
            </a:extLst>
          </p:cNvPr>
          <p:cNvGrpSpPr/>
          <p:nvPr/>
        </p:nvGrpSpPr>
        <p:grpSpPr>
          <a:xfrm>
            <a:off x="4549329" y="4582574"/>
            <a:ext cx="858562" cy="426085"/>
            <a:chOff x="2356519" y="3297382"/>
            <a:chExt cx="1044349" cy="574759"/>
          </a:xfrm>
        </p:grpSpPr>
        <p:pic>
          <p:nvPicPr>
            <p:cNvPr id="154" name="Graphic 60">
              <a:extLst>
                <a:ext uri="{FF2B5EF4-FFF2-40B4-BE49-F238E27FC236}">
                  <a16:creationId xmlns:a16="http://schemas.microsoft.com/office/drawing/2014/main" id="{5B6078E4-9601-3456-0756-423B96C52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BB6BA29-757F-45AE-08F2-C8B05DA184E4}"/>
                </a:ext>
              </a:extLst>
            </p:cNvPr>
            <p:cNvSpPr/>
            <p:nvPr/>
          </p:nvSpPr>
          <p:spPr>
            <a:xfrm>
              <a:off x="2356519" y="3566995"/>
              <a:ext cx="1044349" cy="30514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SKT-Ali#1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DA14E59-2804-53D8-557B-3EA8B53B02C9}"/>
              </a:ext>
            </a:extLst>
          </p:cNvPr>
          <p:cNvGrpSpPr/>
          <p:nvPr/>
        </p:nvGrpSpPr>
        <p:grpSpPr>
          <a:xfrm>
            <a:off x="6139717" y="4583426"/>
            <a:ext cx="818037" cy="447304"/>
            <a:chOff x="2382629" y="3297382"/>
            <a:chExt cx="995055" cy="603382"/>
          </a:xfrm>
        </p:grpSpPr>
        <p:pic>
          <p:nvPicPr>
            <p:cNvPr id="157" name="Graphic 60">
              <a:extLst>
                <a:ext uri="{FF2B5EF4-FFF2-40B4-BE49-F238E27FC236}">
                  <a16:creationId xmlns:a16="http://schemas.microsoft.com/office/drawing/2014/main" id="{9EBA9419-0692-8FBA-8E80-51A87B124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207EF1A-D16E-0DFF-B370-B13F37C89E72}"/>
                </a:ext>
              </a:extLst>
            </p:cNvPr>
            <p:cNvSpPr/>
            <p:nvPr/>
          </p:nvSpPr>
          <p:spPr>
            <a:xfrm>
              <a:off x="2382629" y="3566994"/>
              <a:ext cx="995055" cy="3337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SKT-Ali#2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BA1A8A4-DCE9-EC95-6A47-B6B87024C7FF}"/>
              </a:ext>
            </a:extLst>
          </p:cNvPr>
          <p:cNvGrpSpPr/>
          <p:nvPr/>
        </p:nvGrpSpPr>
        <p:grpSpPr>
          <a:xfrm>
            <a:off x="4576334" y="5038247"/>
            <a:ext cx="847789" cy="395035"/>
            <a:chOff x="2364373" y="3297382"/>
            <a:chExt cx="1031245" cy="532875"/>
          </a:xfrm>
        </p:grpSpPr>
        <p:pic>
          <p:nvPicPr>
            <p:cNvPr id="160" name="Graphic 60">
              <a:extLst>
                <a:ext uri="{FF2B5EF4-FFF2-40B4-BE49-F238E27FC236}">
                  <a16:creationId xmlns:a16="http://schemas.microsoft.com/office/drawing/2014/main" id="{1214AC47-3CBC-459F-0D6F-CE97B2296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AB97134-E328-DA65-8746-98A5C98A3E26}"/>
                </a:ext>
              </a:extLst>
            </p:cNvPr>
            <p:cNvSpPr/>
            <p:nvPr/>
          </p:nvSpPr>
          <p:spPr>
            <a:xfrm>
              <a:off x="2364373" y="3567489"/>
              <a:ext cx="1031245" cy="26276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SKT-SIG#1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1D6E94C-80C3-E87F-09EB-B0069EC3B42A}"/>
              </a:ext>
            </a:extLst>
          </p:cNvPr>
          <p:cNvGrpSpPr/>
          <p:nvPr/>
        </p:nvGrpSpPr>
        <p:grpSpPr>
          <a:xfrm>
            <a:off x="6151238" y="5040698"/>
            <a:ext cx="816608" cy="362048"/>
            <a:chOff x="2475886" y="3300192"/>
            <a:chExt cx="993316" cy="488378"/>
          </a:xfrm>
        </p:grpSpPr>
        <p:pic>
          <p:nvPicPr>
            <p:cNvPr id="163" name="Graphic 60">
              <a:extLst>
                <a:ext uri="{FF2B5EF4-FFF2-40B4-BE49-F238E27FC236}">
                  <a16:creationId xmlns:a16="http://schemas.microsoft.com/office/drawing/2014/main" id="{4F186006-740A-942E-CE62-C7D16619C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068" y="330019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6D287C9-5261-76CD-88FF-52FC294308CD}"/>
                </a:ext>
              </a:extLst>
            </p:cNvPr>
            <p:cNvSpPr/>
            <p:nvPr/>
          </p:nvSpPr>
          <p:spPr>
            <a:xfrm>
              <a:off x="2475886" y="3566995"/>
              <a:ext cx="993316" cy="22157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SKT-SIG#2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58ADE94-A8D1-1610-A149-E81A71E2A2B1}"/>
              </a:ext>
            </a:extLst>
          </p:cNvPr>
          <p:cNvGrpSpPr/>
          <p:nvPr/>
        </p:nvGrpSpPr>
        <p:grpSpPr>
          <a:xfrm>
            <a:off x="5457045" y="3621030"/>
            <a:ext cx="896110" cy="419277"/>
            <a:chOff x="2425084" y="3297382"/>
            <a:chExt cx="1090022" cy="565577"/>
          </a:xfrm>
        </p:grpSpPr>
        <p:pic>
          <p:nvPicPr>
            <p:cNvPr id="166" name="Graphic 60">
              <a:extLst>
                <a:ext uri="{FF2B5EF4-FFF2-40B4-BE49-F238E27FC236}">
                  <a16:creationId xmlns:a16="http://schemas.microsoft.com/office/drawing/2014/main" id="{23F519E2-D34F-CE70-26D6-2AAEE810DE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C61B69F-8BA5-8048-9A2E-47EC7D380FED}"/>
                </a:ext>
              </a:extLst>
            </p:cNvPr>
            <p:cNvSpPr/>
            <p:nvPr/>
          </p:nvSpPr>
          <p:spPr>
            <a:xfrm>
              <a:off x="2425084" y="3566064"/>
              <a:ext cx="1090022" cy="29689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구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)ICMS#1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89E81A9-A9C1-FE2F-6A46-BD8C91B6F1E0}"/>
              </a:ext>
            </a:extLst>
          </p:cNvPr>
          <p:cNvGrpSpPr/>
          <p:nvPr/>
        </p:nvGrpSpPr>
        <p:grpSpPr>
          <a:xfrm>
            <a:off x="6952552" y="3567553"/>
            <a:ext cx="863171" cy="394327"/>
            <a:chOff x="2350854" y="3297382"/>
            <a:chExt cx="1049956" cy="531921"/>
          </a:xfrm>
        </p:grpSpPr>
        <p:pic>
          <p:nvPicPr>
            <p:cNvPr id="169" name="Graphic 60">
              <a:extLst>
                <a:ext uri="{FF2B5EF4-FFF2-40B4-BE49-F238E27FC236}">
                  <a16:creationId xmlns:a16="http://schemas.microsoft.com/office/drawing/2014/main" id="{963D2232-BB18-8F4D-D864-7A7FB26F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C5D9688E-07FD-71B9-D625-43A019AD83E2}"/>
                </a:ext>
              </a:extLst>
            </p:cNvPr>
            <p:cNvSpPr/>
            <p:nvPr/>
          </p:nvSpPr>
          <p:spPr>
            <a:xfrm>
              <a:off x="2350854" y="3566068"/>
              <a:ext cx="1049956" cy="2632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구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)ICMS#2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848185A-6794-43A3-CB77-B4A598AEBF0E}"/>
              </a:ext>
            </a:extLst>
          </p:cNvPr>
          <p:cNvGrpSpPr/>
          <p:nvPr/>
        </p:nvGrpSpPr>
        <p:grpSpPr>
          <a:xfrm>
            <a:off x="7903501" y="4012011"/>
            <a:ext cx="977709" cy="304346"/>
            <a:chOff x="2321145" y="3297382"/>
            <a:chExt cx="1189278" cy="410541"/>
          </a:xfrm>
        </p:grpSpPr>
        <p:pic>
          <p:nvPicPr>
            <p:cNvPr id="172" name="Graphic 60">
              <a:extLst>
                <a:ext uri="{FF2B5EF4-FFF2-40B4-BE49-F238E27FC236}">
                  <a16:creationId xmlns:a16="http://schemas.microsoft.com/office/drawing/2014/main" id="{EBDF18C4-2242-D3A0-0FAE-FC79677BF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8" y="3297382"/>
              <a:ext cx="301214" cy="29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E54CE71-9114-0C29-FC59-5F382E2E77E6}"/>
                </a:ext>
              </a:extLst>
            </p:cNvPr>
            <p:cNvSpPr/>
            <p:nvPr/>
          </p:nvSpPr>
          <p:spPr>
            <a:xfrm>
              <a:off x="2321145" y="3566995"/>
              <a:ext cx="1189278" cy="14092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Blue Bank#3</a:t>
              </a:r>
            </a:p>
          </p:txBody>
        </p:sp>
      </p:grpSp>
      <p:pic>
        <p:nvPicPr>
          <p:cNvPr id="176" name="그림 175">
            <a:extLst>
              <a:ext uri="{FF2B5EF4-FFF2-40B4-BE49-F238E27FC236}">
                <a16:creationId xmlns:a16="http://schemas.microsoft.com/office/drawing/2014/main" id="{56D86D56-10EE-1089-D9EA-11096CB0D7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8142" y="4625890"/>
            <a:ext cx="1319166" cy="1536529"/>
          </a:xfrm>
          <a:prstGeom prst="rect">
            <a:avLst/>
          </a:prstGeom>
        </p:spPr>
      </p:pic>
      <p:pic>
        <p:nvPicPr>
          <p:cNvPr id="177" name="Graphic 16">
            <a:extLst>
              <a:ext uri="{FF2B5EF4-FFF2-40B4-BE49-F238E27FC236}">
                <a16:creationId xmlns:a16="http://schemas.microsoft.com/office/drawing/2014/main" id="{47B2A540-CA3F-6767-46A8-29F2E9B3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41414" y="45944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Elbow Connector 11">
            <a:extLst>
              <a:ext uri="{FF2B5EF4-FFF2-40B4-BE49-F238E27FC236}">
                <a16:creationId xmlns:a16="http://schemas.microsoft.com/office/drawing/2014/main" id="{A555A822-6CBE-F60A-1E16-C2F86A7C2E08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16200000" flipH="1">
            <a:off x="3198487" y="3133731"/>
            <a:ext cx="551290" cy="255527"/>
          </a:xfrm>
          <a:prstGeom prst="bentConnector4">
            <a:avLst>
              <a:gd name="adj1" fmla="val 21770"/>
              <a:gd name="adj2" fmla="val 222606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73F6-C411-91B6-7FF7-C1423BD0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3. Architecture -</a:t>
            </a:r>
            <a:r>
              <a:rPr lang="en-US" altLang="ko-KR" dirty="0"/>
              <a:t> EC2 Auto Recovery </a:t>
            </a:r>
            <a:r>
              <a:rPr lang="ko-KR" altLang="en-US" dirty="0"/>
              <a:t>설정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C0980-77FE-1605-2801-171823CB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CloudWatch</a:t>
            </a:r>
            <a:r>
              <a:rPr lang="ko-KR" altLang="en-US" dirty="0"/>
              <a:t>를 활용하여 </a:t>
            </a:r>
            <a:r>
              <a:rPr lang="en-US" altLang="ko-KR" dirty="0"/>
              <a:t>EC2</a:t>
            </a:r>
            <a:r>
              <a:rPr lang="ko-KR" altLang="en-US" dirty="0"/>
              <a:t>가 </a:t>
            </a:r>
            <a:r>
              <a:rPr lang="en-US" altLang="ko-KR" dirty="0"/>
              <a:t>‘System Check Fail’ </a:t>
            </a:r>
            <a:r>
              <a:rPr lang="ko-KR" altLang="en-US" dirty="0"/>
              <a:t>현상 발생 시에 정상 </a:t>
            </a:r>
            <a:r>
              <a:rPr lang="en-US" altLang="ko-KR" dirty="0"/>
              <a:t>Host</a:t>
            </a:r>
            <a:r>
              <a:rPr lang="ko-KR" altLang="en-US" dirty="0"/>
              <a:t>로 자동 복구 되도록 설정 관리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2FB6E537-F8EF-E9ED-6F78-D0F142FCE141}"/>
              </a:ext>
            </a:extLst>
          </p:cNvPr>
          <p:cNvSpPr/>
          <p:nvPr/>
        </p:nvSpPr>
        <p:spPr>
          <a:xfrm>
            <a:off x="2597665" y="1921312"/>
            <a:ext cx="6535021" cy="44084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r>
              <a:rPr lang="en-US" sz="8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63601B92-49BC-E514-B7F0-F13AC1688D5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81" y="1920339"/>
            <a:ext cx="27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3">
            <a:extLst>
              <a:ext uri="{FF2B5EF4-FFF2-40B4-BE49-F238E27FC236}">
                <a16:creationId xmlns:a16="http://schemas.microsoft.com/office/drawing/2014/main" id="{5D5FA98B-C4DE-1836-95C7-0F19CC1B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323180"/>
            <a:ext cx="1873187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E957D2-8C67-2227-F2D8-FA20402B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68" y="1323180"/>
            <a:ext cx="48683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  <a:endParaRPr kumimoji="1" lang="ko-KR" altLang="en-US" sz="1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E81BB226-A2CC-D5FF-47C3-A8C1F9AA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65" y="1323180"/>
            <a:ext cx="154827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Lucida Sans Unicode" pitchFamily="34" charset="0"/>
                <a:ea typeface="가는각진제목체" pitchFamily="18" charset="-127"/>
                <a:cs typeface="가는각진제목체" pitchFamily="18" charset="-127"/>
              </a:defRPr>
            </a:lvl1pPr>
            <a:lvl2pPr marL="742950" indent="-28575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2pPr>
            <a:lvl3pPr marL="1143000" indent="-228600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가는각진제목체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IAM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5CE942-E7C0-95DC-6C30-64ECE7DB039B}"/>
              </a:ext>
            </a:extLst>
          </p:cNvPr>
          <p:cNvCxnSpPr>
            <a:cxnSpLocks/>
          </p:cNvCxnSpPr>
          <p:nvPr/>
        </p:nvCxnSpPr>
        <p:spPr bwMode="auto">
          <a:xfrm>
            <a:off x="2537873" y="132318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4AC534-C96E-0F05-AAB7-0F5FE83EB4FE}"/>
              </a:ext>
            </a:extLst>
          </p:cNvPr>
          <p:cNvCxnSpPr>
            <a:cxnSpLocks/>
          </p:cNvCxnSpPr>
          <p:nvPr/>
        </p:nvCxnSpPr>
        <p:spPr bwMode="auto">
          <a:xfrm>
            <a:off x="4196378" y="1343140"/>
            <a:ext cx="0" cy="50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3" name="Picture 10">
            <a:extLst>
              <a:ext uri="{FF2B5EF4-FFF2-40B4-BE49-F238E27FC236}">
                <a16:creationId xmlns:a16="http://schemas.microsoft.com/office/drawing/2014/main" id="{55008AA0-4F7D-B161-B47C-3C39E812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6" y="3639799"/>
            <a:ext cx="545948" cy="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Graphic 23">
            <a:extLst>
              <a:ext uri="{FF2B5EF4-FFF2-40B4-BE49-F238E27FC236}">
                <a16:creationId xmlns:a16="http://schemas.microsoft.com/office/drawing/2014/main" id="{06D5304D-C3C1-BC4E-F6D9-46B0C87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769925" y="2194839"/>
            <a:ext cx="523699" cy="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19">
            <a:extLst>
              <a:ext uri="{FF2B5EF4-FFF2-40B4-BE49-F238E27FC236}">
                <a16:creationId xmlns:a16="http://schemas.microsoft.com/office/drawing/2014/main" id="{3CA67BFA-02CC-393E-FBE5-C435C75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50" y="2305412"/>
            <a:ext cx="680438" cy="68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33">
            <a:extLst>
              <a:ext uri="{FF2B5EF4-FFF2-40B4-BE49-F238E27FC236}">
                <a16:creationId xmlns:a16="http://schemas.microsoft.com/office/drawing/2014/main" id="{4B3588EC-BF3D-F581-8875-742E2AF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69" y="2592220"/>
            <a:ext cx="545947" cy="54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49">
            <a:extLst>
              <a:ext uri="{FF2B5EF4-FFF2-40B4-BE49-F238E27FC236}">
                <a16:creationId xmlns:a16="http://schemas.microsoft.com/office/drawing/2014/main" id="{F9D03BFD-F7DD-CD73-DDC2-60F51D65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68" y="3116505"/>
            <a:ext cx="622524" cy="62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6" descr="AWS boto3에서 Multi Account 권한 획득하기 (assume role)">
            <a:extLst>
              <a:ext uri="{FF2B5EF4-FFF2-40B4-BE49-F238E27FC236}">
                <a16:creationId xmlns:a16="http://schemas.microsoft.com/office/drawing/2014/main" id="{C1B04C56-86FD-8CF9-38BE-9EF799C5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1" y="3765988"/>
            <a:ext cx="651553" cy="6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9">
            <a:extLst>
              <a:ext uri="{FF2B5EF4-FFF2-40B4-BE49-F238E27FC236}">
                <a16:creationId xmlns:a16="http://schemas.microsoft.com/office/drawing/2014/main" id="{25754BC3-9A4F-E734-6840-01BC9D3D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2" y="4175326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VS Code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508C1D0B-5F28-BC4A-5505-EA5FE825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983" y="2987917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AK/SAK</a:t>
            </a:r>
          </a:p>
        </p:txBody>
      </p:sp>
      <p:pic>
        <p:nvPicPr>
          <p:cNvPr id="138" name="Picture 2" descr="Python vertical logo - Social media &amp; Logos Icons">
            <a:extLst>
              <a:ext uri="{FF2B5EF4-FFF2-40B4-BE49-F238E27FC236}">
                <a16:creationId xmlns:a16="http://schemas.microsoft.com/office/drawing/2014/main" id="{9DF1ECFD-996E-23DA-BF79-27199458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24" y="3885172"/>
            <a:ext cx="451314" cy="5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9">
            <a:extLst>
              <a:ext uri="{FF2B5EF4-FFF2-40B4-BE49-F238E27FC236}">
                <a16:creationId xmlns:a16="http://schemas.microsoft.com/office/drawing/2014/main" id="{48B11677-7BC9-801F-4347-A10218144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10" y="3535091"/>
            <a:ext cx="844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Role</a:t>
            </a:r>
          </a:p>
        </p:txBody>
      </p:sp>
      <p:cxnSp>
        <p:nvCxnSpPr>
          <p:cNvPr id="175" name="Elbow Connector 11">
            <a:extLst>
              <a:ext uri="{FF2B5EF4-FFF2-40B4-BE49-F238E27FC236}">
                <a16:creationId xmlns:a16="http://schemas.microsoft.com/office/drawing/2014/main" id="{A6B17560-CF33-EC26-CBB0-69CFDA8A5053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>
            <a:off x="1293624" y="2456689"/>
            <a:ext cx="1712526" cy="18894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1">
            <a:extLst>
              <a:ext uri="{FF2B5EF4-FFF2-40B4-BE49-F238E27FC236}">
                <a16:creationId xmlns:a16="http://schemas.microsoft.com/office/drawing/2014/main" id="{75F51FE6-9805-CEE5-1BF8-40BF1802ADF0}"/>
              </a:ext>
            </a:extLst>
          </p:cNvPr>
          <p:cNvCxnSpPr>
            <a:cxnSpLocks/>
            <a:stCxn id="137" idx="1"/>
            <a:endCxn id="136" idx="3"/>
          </p:cNvCxnSpPr>
          <p:nvPr/>
        </p:nvCxnSpPr>
        <p:spPr>
          <a:xfrm rot="10800000">
            <a:off x="2109716" y="2865195"/>
            <a:ext cx="887152" cy="5625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1">
            <a:extLst>
              <a:ext uri="{FF2B5EF4-FFF2-40B4-BE49-F238E27FC236}">
                <a16:creationId xmlns:a16="http://schemas.microsoft.com/office/drawing/2014/main" id="{6C53D572-D820-9106-A595-B841FFDC420C}"/>
              </a:ext>
            </a:extLst>
          </p:cNvPr>
          <p:cNvCxnSpPr>
            <a:cxnSpLocks/>
            <a:stCxn id="139" idx="3"/>
            <a:endCxn id="9" idx="1"/>
          </p:cNvCxnSpPr>
          <p:nvPr/>
        </p:nvCxnSpPr>
        <p:spPr>
          <a:xfrm flipV="1">
            <a:off x="2516784" y="3889370"/>
            <a:ext cx="2359971" cy="2023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7">
            <a:extLst>
              <a:ext uri="{FF2B5EF4-FFF2-40B4-BE49-F238E27FC236}">
                <a16:creationId xmlns:a16="http://schemas.microsoft.com/office/drawing/2014/main" id="{8485EF60-D746-5B2D-BEB0-1AFB82DE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75" y="2394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457C382C-B276-AA8A-F9D2-250FFEBB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899" y="319383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308F995E-1165-9C14-AA6B-5C59262A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025" y="4086314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6ED5A762-1473-42E7-CD68-5CACB665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55" y="3660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5">
            <a:extLst>
              <a:ext uri="{FF2B5EF4-FFF2-40B4-BE49-F238E27FC236}">
                <a16:creationId xmlns:a16="http://schemas.microsoft.com/office/drawing/2014/main" id="{2702389B-443E-6161-5DDD-F73FE2D1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26" y="4837528"/>
            <a:ext cx="525199" cy="5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7D4B81FE-6F95-03C1-293C-EF61F892F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049" y="5332366"/>
            <a:ext cx="644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b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/>
              <a:t>EC2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A018026-5C32-C614-1592-60F680B5CF89}"/>
              </a:ext>
            </a:extLst>
          </p:cNvPr>
          <p:cNvSpPr/>
          <p:nvPr/>
        </p:nvSpPr>
        <p:spPr>
          <a:xfrm>
            <a:off x="5353825" y="4881162"/>
            <a:ext cx="525197" cy="52519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rgbClr val="D86613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E7840B-D84C-7C5B-C67C-76523150BAF9}"/>
              </a:ext>
            </a:extLst>
          </p:cNvPr>
          <p:cNvCxnSpPr>
            <a:cxnSpLocks/>
          </p:cNvCxnSpPr>
          <p:nvPr/>
        </p:nvCxnSpPr>
        <p:spPr>
          <a:xfrm>
            <a:off x="5955510" y="5143762"/>
            <a:ext cx="17275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">
            <a:extLst>
              <a:ext uri="{FF2B5EF4-FFF2-40B4-BE49-F238E27FC236}">
                <a16:creationId xmlns:a16="http://schemas.microsoft.com/office/drawing/2014/main" id="{9A2B4612-61D9-4DD7-EEFA-C936FFB12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332" y="4837528"/>
            <a:ext cx="14575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Recovery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0CE354-229C-65D3-553D-A147393E3D59}"/>
              </a:ext>
            </a:extLst>
          </p:cNvPr>
          <p:cNvSpPr/>
          <p:nvPr/>
        </p:nvSpPr>
        <p:spPr>
          <a:xfrm>
            <a:off x="4592400" y="4522743"/>
            <a:ext cx="2405384" cy="2017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System or Instance Status check fails</a:t>
            </a:r>
          </a:p>
        </p:txBody>
      </p:sp>
      <p:cxnSp>
        <p:nvCxnSpPr>
          <p:cNvPr id="14" name="Elbow Connector 11">
            <a:extLst>
              <a:ext uri="{FF2B5EF4-FFF2-40B4-BE49-F238E27FC236}">
                <a16:creationId xmlns:a16="http://schemas.microsoft.com/office/drawing/2014/main" id="{885B3F0A-4874-5F66-2085-03678CC5BC42}"/>
              </a:ext>
            </a:extLst>
          </p:cNvPr>
          <p:cNvCxnSpPr>
            <a:cxnSpLocks/>
            <a:stCxn id="135" idx="2"/>
            <a:endCxn id="137" idx="3"/>
          </p:cNvCxnSpPr>
          <p:nvPr/>
        </p:nvCxnSpPr>
        <p:spPr>
          <a:xfrm rot="16200000" flipH="1">
            <a:off x="3261922" y="3070296"/>
            <a:ext cx="441917" cy="273023"/>
          </a:xfrm>
          <a:prstGeom prst="bentConnector4">
            <a:avLst>
              <a:gd name="adj1" fmla="val 14783"/>
              <a:gd name="adj2" fmla="val 208341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9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F71E04617DC418B042F9D385D489D" ma:contentTypeVersion="15" ma:contentTypeDescription="Create a new document." ma:contentTypeScope="" ma:versionID="90c387c197dbbb9c748adb1c59320009">
  <xsd:schema xmlns:xsd="http://www.w3.org/2001/XMLSchema" xmlns:xs="http://www.w3.org/2001/XMLSchema" xmlns:p="http://schemas.microsoft.com/office/2006/metadata/properties" xmlns:ns2="160ebc6b-a19c-4e6a-8182-c09da977767d" xmlns:ns3="b448eea5-5bcf-445c-89ad-7f43358f25ca" targetNamespace="http://schemas.microsoft.com/office/2006/metadata/properties" ma:root="true" ma:fieldsID="91754930b23dbfa2d384019ffa2738e5" ns2:_="" ns3:_="">
    <xsd:import namespace="160ebc6b-a19c-4e6a-8182-c09da977767d"/>
    <xsd:import namespace="b448eea5-5bcf-445c-89ad-7f43358f2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ebc6b-a19c-4e6a-8182-c09da9777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8eea5-5bcf-445c-89ad-7f43358f25ca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90955-E7E9-457C-BB80-B0281F4A2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FCC980-5478-495D-96B8-213E28904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0ebc6b-a19c-4e6a-8182-c09da977767d"/>
    <ds:schemaRef ds:uri="b448eea5-5bcf-445c-89ad-7f43358f2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E610A9-2933-4F71-8E5F-D19C38A0D7F9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b448eea5-5bcf-445c-89ad-7f43358f25c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60ebc6b-a19c-4e6a-8182-c09da977767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1441</Words>
  <Application>Microsoft Office PowerPoint</Application>
  <PresentationFormat>A4 용지(210x297mm)</PresentationFormat>
  <Paragraphs>365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Amazon Ember</vt:lpstr>
      <vt:lpstr>HY헤드라인M</vt:lpstr>
      <vt:lpstr>맑은 고딕</vt:lpstr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CONTENTS</vt:lpstr>
      <vt:lpstr>1. 배경</vt:lpstr>
      <vt:lpstr>2. 목표</vt:lpstr>
      <vt:lpstr>3. Architecture - Overview</vt:lpstr>
      <vt:lpstr>3. Architecture - Network &amp; Account</vt:lpstr>
      <vt:lpstr>3. Architecture - Cloud 자원 및 비용 현황 관리</vt:lpstr>
      <vt:lpstr>3. Architecture - EC2 Tag 관리</vt:lpstr>
      <vt:lpstr>3. Architecture - EC2 Auto Recovery 설정 관리</vt:lpstr>
      <vt:lpstr>3. Architecture - Datadog Alert RuleSet 관리</vt:lpstr>
      <vt:lpstr>3. Architecture - Datadog Alert 이력 수집 관리</vt:lpstr>
      <vt:lpstr>3. Architecture - 시스템 일일 점검관리</vt:lpstr>
      <vt:lpstr>4. 수행내역</vt:lpstr>
      <vt:lpstr>5. 결과</vt:lpstr>
      <vt:lpstr>6. Lessons &amp; Learned</vt:lpstr>
      <vt:lpstr>7. LCL 활동 참여 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정현주</dc:creator>
  <cp:lastModifiedBy>방용재(BANG Yongjae)/ICT Cloud팀/SK</cp:lastModifiedBy>
  <cp:revision>88</cp:revision>
  <cp:lastPrinted>2023-08-29T07:40:30Z</cp:lastPrinted>
  <dcterms:created xsi:type="dcterms:W3CDTF">2021-09-07T08:49:08Z</dcterms:created>
  <dcterms:modified xsi:type="dcterms:W3CDTF">2023-10-10T04:46:20Z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0x010100281F71E04617DC418B042F9D385D489D</vt:lpwstr>
  </property>
  <property fmtid="{D5CDD505-2E9C-101B-9397-08002B2CF9AE}" pid="3" name="MediaServiceImageTags">
    <vt:lpwstr/>
  </property>
</Properties>
</file>