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04" r:id="rId2"/>
    <p:sldId id="319" r:id="rId3"/>
    <p:sldId id="492" r:id="rId4"/>
    <p:sldId id="493" r:id="rId5"/>
    <p:sldId id="494" r:id="rId6"/>
    <p:sldId id="495" r:id="rId7"/>
    <p:sldId id="497" r:id="rId8"/>
    <p:sldId id="496" r:id="rId9"/>
    <p:sldId id="498" r:id="rId10"/>
    <p:sldId id="499" r:id="rId11"/>
    <p:sldId id="500" r:id="rId12"/>
    <p:sldId id="501" r:id="rId13"/>
    <p:sldId id="502" r:id="rId14"/>
    <p:sldId id="503" r:id="rId15"/>
    <p:sldId id="504" r:id="rId16"/>
    <p:sldId id="505" r:id="rId17"/>
    <p:sldId id="506" r:id="rId18"/>
    <p:sldId id="507" r:id="rId19"/>
    <p:sldId id="508" r:id="rId20"/>
    <p:sldId id="509" r:id="rId21"/>
    <p:sldId id="510" r:id="rId22"/>
    <p:sldId id="511" r:id="rId23"/>
    <p:sldId id="512" r:id="rId24"/>
    <p:sldId id="513" r:id="rId25"/>
    <p:sldId id="514" r:id="rId26"/>
    <p:sldId id="515" r:id="rId27"/>
    <p:sldId id="516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822"/>
    <a:srgbClr val="BFBFBF"/>
    <a:srgbClr val="FFF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71" autoAdjust="0"/>
    <p:restoredTop sz="94384" autoAdjust="0"/>
  </p:normalViewPr>
  <p:slideViewPr>
    <p:cSldViewPr snapToGrid="0" snapToObjects="1">
      <p:cViewPr varScale="1">
        <p:scale>
          <a:sx n="61" d="100"/>
          <a:sy n="61" d="100"/>
        </p:scale>
        <p:origin x="790" y="2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elvetic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0929E-3EC5-8D4C-9A4A-E6CEE07175A2}" type="datetimeFigureOut">
              <a:rPr lang="en-US" smtClean="0">
                <a:latin typeface="Helvetica"/>
              </a:rPr>
              <a:t>9/6/2022</a:t>
            </a:fld>
            <a:endParaRPr lang="en-US" dirty="0">
              <a:latin typeface="Helvetic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elvetic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7E61F-EC3F-8E4E-B2FB-3F56AB33287C}" type="slidenum">
              <a:rPr lang="en-US" smtClean="0">
                <a:latin typeface="Helvetica"/>
              </a:rPr>
              <a:t>‹Nº›</a:t>
            </a:fld>
            <a:endParaRPr lang="en-US" dirty="0"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649623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"/>
              </a:defRPr>
            </a:lvl1pPr>
          </a:lstStyle>
          <a:p>
            <a:fld id="{4F56A297-14C2-DE47-B804-BE6250FD59F9}" type="datetimeFigureOut">
              <a:rPr lang="en-US" smtClean="0"/>
              <a:pPr/>
              <a:t>9/6/2022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"/>
              </a:defRPr>
            </a:lvl1pPr>
          </a:lstStyle>
          <a:p>
            <a:fld id="{27330DA3-0C1D-F54F-B529-697D4EF9B2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9704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dirty="0"/>
              <a:t>Félix Rojas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IEE 2463 Sistemas Electrónicos </a:t>
            </a:r>
            <a:r>
              <a:rPr lang="pt-BR" dirty="0" err="1"/>
              <a:t>Programables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8095-B799-984E-802C-F987ACD5E8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7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dirty="0"/>
              <a:t>Félix Rojas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IEE 2463 Sistemas Electrónicos </a:t>
            </a:r>
            <a:r>
              <a:rPr lang="pt-BR" dirty="0" err="1"/>
              <a:t>Programables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8095-B799-984E-802C-F987ACD5E8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2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dirty="0"/>
              <a:t>Félix Rojas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IEE 2463 Sistemas Electrónicos </a:t>
            </a:r>
            <a:r>
              <a:rPr lang="pt-BR" dirty="0" err="1"/>
              <a:t>Programables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8095-B799-984E-802C-F987ACD5E8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3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dirty="0"/>
              <a:t>Félix Rojas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IEE 2463 Sistemas Electrónicos </a:t>
            </a:r>
            <a:r>
              <a:rPr lang="pt-BR" dirty="0" err="1"/>
              <a:t>Programables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8095-B799-984E-802C-F987ACD5E8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8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dirty="0"/>
              <a:t>Félix Rojas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IEE 2463 Sistemas Electrónicos </a:t>
            </a:r>
            <a:r>
              <a:rPr lang="pt-BR" dirty="0" err="1"/>
              <a:t>Programables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8095-B799-984E-802C-F987ACD5E8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3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dirty="0"/>
              <a:t>Félix Rojas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IEE 2463 Sistemas Electrónicos </a:t>
            </a:r>
            <a:r>
              <a:rPr lang="pt-BR" dirty="0" err="1"/>
              <a:t>Programables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8095-B799-984E-802C-F987ACD5E8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2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dirty="0"/>
              <a:t>Félix Rojas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IEE 2463 Sistemas Electrónicos </a:t>
            </a:r>
            <a:r>
              <a:rPr lang="pt-BR" dirty="0" err="1"/>
              <a:t>Programables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8095-B799-984E-802C-F987ACD5E8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5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dirty="0"/>
              <a:t>Félix Rojas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IEE 2463 Sistemas Electrónicos </a:t>
            </a:r>
            <a:r>
              <a:rPr lang="pt-BR" dirty="0" err="1"/>
              <a:t>Programables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8095-B799-984E-802C-F987ACD5E8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9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dirty="0"/>
              <a:t>Félix Rojas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IEE 2463 Sistemas Electrónicos </a:t>
            </a:r>
            <a:r>
              <a:rPr lang="pt-BR" dirty="0" err="1"/>
              <a:t>Programables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8095-B799-984E-802C-F987ACD5E8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17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dirty="0"/>
              <a:t>Félix Rojas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IEE 2463 Sistemas Electrónicos </a:t>
            </a:r>
            <a:r>
              <a:rPr lang="pt-BR" dirty="0" err="1"/>
              <a:t>Programables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8095-B799-984E-802C-F987ACD5E8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4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dirty="0"/>
              <a:t>Félix Rojas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IEE 2463 Sistemas Electrónicos </a:t>
            </a:r>
            <a:r>
              <a:rPr lang="pt-BR" dirty="0" err="1"/>
              <a:t>Programables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8095-B799-984E-802C-F987ACD5E8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/>
              </a:defRPr>
            </a:lvl1pPr>
          </a:lstStyle>
          <a:p>
            <a:r>
              <a:rPr lang="es-ES_tradnl"/>
              <a:t>Javier Pereda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/>
              </a:defRPr>
            </a:lvl1pPr>
          </a:lstStyle>
          <a:p>
            <a:r>
              <a:rPr lang="pt-BR"/>
              <a:t>IEE 2213 Máquinas Eléctricas 2013-II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/>
              </a:defRPr>
            </a:lvl1pPr>
          </a:lstStyle>
          <a:p>
            <a:fld id="{999D8095-B799-984E-802C-F987ACD5E85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1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c-programming/c-pointer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c-programming/c-pointer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c-programming/c-pointer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c-programming/c-pointer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c-programming/c-pointer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c-programming/c-pointer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c-programming/c-pointer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c-programming/c-pointer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c-programming/c-pointer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c-programming/c-pointer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c-programming/c-pointe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96901" y="1740346"/>
            <a:ext cx="4823249" cy="1234008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sz="3600" b="1" dirty="0">
                <a:latin typeface="Helvetica"/>
                <a:cs typeface="Helvetica"/>
              </a:rPr>
              <a:t>IEE 2463</a:t>
            </a:r>
            <a:br>
              <a:rPr lang="es-ES_tradnl" sz="3600" b="1" dirty="0">
                <a:latin typeface="Helvetica"/>
                <a:cs typeface="Helvetica"/>
              </a:rPr>
            </a:br>
            <a:r>
              <a:rPr lang="es-ES_tradnl" sz="3600" b="1" dirty="0">
                <a:latin typeface="Helvetica"/>
                <a:cs typeface="Helvetica"/>
              </a:rPr>
              <a:t>Sistemas Electrónicos Programables</a:t>
            </a:r>
            <a:endParaRPr lang="es-ES" sz="3600" b="1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06863" y="417061"/>
            <a:ext cx="3813287" cy="1512888"/>
          </a:xfrm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s-ES_tradnl" sz="1400" b="1" dirty="0">
                <a:solidFill>
                  <a:schemeClr val="tx1"/>
                </a:solidFill>
                <a:cs typeface="Helvetica"/>
              </a:rPr>
              <a:t>Igor Peralta</a:t>
            </a:r>
            <a:endParaRPr lang="es-ES_tradnl" sz="1400" b="1" dirty="0">
              <a:solidFill>
                <a:schemeClr val="tx1"/>
              </a:solidFill>
              <a:latin typeface="Helvetica"/>
              <a:cs typeface="Helvetica"/>
            </a:endParaRPr>
          </a:p>
          <a:p>
            <a:pPr algn="r">
              <a:lnSpc>
                <a:spcPct val="90000"/>
              </a:lnSpc>
            </a:pPr>
            <a:r>
              <a:rPr lang="es-ES_tradnl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Ayudante</a:t>
            </a:r>
          </a:p>
          <a:p>
            <a:pPr algn="r">
              <a:lnSpc>
                <a:spcPct val="90000"/>
              </a:lnSpc>
            </a:pPr>
            <a:r>
              <a:rPr lang="es-ES_tradnl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Departamento de Ingeniería Eléctrica</a:t>
            </a:r>
          </a:p>
          <a:p>
            <a:pPr algn="r">
              <a:lnSpc>
                <a:spcPct val="90000"/>
              </a:lnSpc>
            </a:pPr>
            <a:r>
              <a:rPr lang="es-ES_tradnl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Pontificia Universidad Católica de Chile</a:t>
            </a:r>
            <a:endParaRPr lang="es-ES" sz="1400" b="1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548038" cy="365125"/>
          </a:xfrm>
        </p:spPr>
        <p:txBody>
          <a:bodyPr/>
          <a:lstStyle/>
          <a:p>
            <a:r>
              <a:rPr lang="pt-BR" dirty="0"/>
              <a:t>IEE 2463 Sistemas Electrónicos </a:t>
            </a:r>
            <a:r>
              <a:rPr lang="pt-BR" dirty="0" err="1"/>
              <a:t>Programables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8095-B799-984E-802C-F987ACD5E85F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dirty="0"/>
              <a:t>Igor Peralta</a:t>
            </a:r>
            <a:endParaRPr lang="en-US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996901" y="3381837"/>
            <a:ext cx="4955048" cy="2383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 algn="l"/>
            <a:r>
              <a:rPr lang="es-ES_tradnl" sz="6700" b="1" dirty="0">
                <a:solidFill>
                  <a:srgbClr val="FFC000"/>
                </a:solidFill>
                <a:cs typeface="Helvetica"/>
              </a:rPr>
              <a:t>Arreglos y punteros</a:t>
            </a:r>
          </a:p>
        </p:txBody>
      </p:sp>
      <p:pic>
        <p:nvPicPr>
          <p:cNvPr id="11" name="Picture 2" descr="Energy Optimization, Control and Markets">
            <a:extLst>
              <a:ext uri="{FF2B5EF4-FFF2-40B4-BE49-F238E27FC236}">
                <a16:creationId xmlns:a16="http://schemas.microsoft.com/office/drawing/2014/main" id="{58AFD120-BC47-7C63-EE51-B16115501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36525"/>
            <a:ext cx="959607" cy="126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 descr="Un circuito electrónico&#10;&#10;Descripción generada automáticamente con confianza media">
            <a:extLst>
              <a:ext uri="{FF2B5EF4-FFF2-40B4-BE49-F238E27FC236}">
                <a16:creationId xmlns:a16="http://schemas.microsoft.com/office/drawing/2014/main" id="{AD839566-2B1F-A910-1DF5-7A679012A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652" y="2613209"/>
            <a:ext cx="2979453" cy="297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75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_tradnl" sz="3200" dirty="0">
                <a:cs typeface="Helvetica"/>
              </a:rPr>
              <a:t>Ejercicio simple</a:t>
            </a:r>
            <a:br>
              <a:rPr lang="es-ES_tradnl" sz="3200" dirty="0">
                <a:cs typeface="Helvetica"/>
              </a:rPr>
            </a:br>
            <a:r>
              <a:rPr lang="es-MX" sz="3200" b="1" dirty="0">
                <a:solidFill>
                  <a:srgbClr val="FFC000"/>
                </a:solidFill>
                <a:cs typeface="Helvetica"/>
              </a:rPr>
              <a:t>Punteros</a:t>
            </a:r>
            <a:endParaRPr lang="es-ES" sz="3200" b="1" dirty="0">
              <a:solidFill>
                <a:srgbClr val="FFC000"/>
              </a:solidFill>
              <a:cs typeface="Helvetica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F23369F3-2021-7A50-1500-C6B94727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548038" cy="365125"/>
          </a:xfrm>
        </p:spPr>
        <p:txBody>
          <a:bodyPr/>
          <a:lstStyle/>
          <a:p>
            <a:r>
              <a:rPr lang="pt-BR" dirty="0"/>
              <a:t>IEE 2463 Sistemas Electrónicos </a:t>
            </a:r>
            <a:r>
              <a:rPr lang="pt-BR" dirty="0" err="1"/>
              <a:t>Programables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DC7F5FB-333B-8F6A-DD30-CA97FB3E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/>
              <a:t>Igor Peralta</a:t>
            </a:r>
          </a:p>
        </p:txBody>
      </p:sp>
      <p:sp>
        <p:nvSpPr>
          <p:cNvPr id="2" name="Text Box 17">
            <a:extLst>
              <a:ext uri="{FF2B5EF4-FFF2-40B4-BE49-F238E27FC236}">
                <a16:creationId xmlns:a16="http://schemas.microsoft.com/office/drawing/2014/main" id="{3C61C0A0-7C98-1237-B3E6-D388B07A5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354" y="1508655"/>
            <a:ext cx="8163446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CL" sz="1600" dirty="0">
                <a:solidFill>
                  <a:srgbClr val="4078F2"/>
                </a:solidFill>
                <a:latin typeface="Courier New" panose="02070309020205020404" pitchFamily="49" charset="0"/>
              </a:rPr>
              <a:t>#include 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&lt;</a:t>
            </a:r>
            <a:r>
              <a:rPr lang="es-CL" sz="1600" dirty="0" err="1">
                <a:solidFill>
                  <a:srgbClr val="50A14F"/>
                </a:solidFill>
                <a:latin typeface="Courier New" panose="02070309020205020404" pitchFamily="49" charset="0"/>
              </a:rPr>
              <a:t>stdio.h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&gt;</a:t>
            </a:r>
            <a:endParaRPr lang="es-CL" sz="1600" dirty="0"/>
          </a:p>
          <a:p>
            <a:r>
              <a:rPr lang="es-CL" sz="1600" dirty="0" err="1">
                <a:solidFill>
                  <a:srgbClr val="A626A4"/>
                </a:solidFill>
                <a:latin typeface="Courier New" panose="02070309020205020404" pitchFamily="49" charset="0"/>
              </a:rPr>
              <a:t>int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 </a:t>
            </a:r>
            <a:r>
              <a:rPr lang="es-CL" sz="1600" dirty="0" err="1">
                <a:solidFill>
                  <a:srgbClr val="4078F2"/>
                </a:solidFill>
                <a:latin typeface="Courier New" panose="02070309020205020404" pitchFamily="49" charset="0"/>
              </a:rPr>
              <a:t>main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()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{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A626A4"/>
                </a:solidFill>
                <a:latin typeface="Courier New" panose="02070309020205020404" pitchFamily="49" charset="0"/>
              </a:rPr>
              <a:t>int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* pc;</a:t>
            </a:r>
            <a:endParaRPr lang="es-CL" sz="1600" dirty="0"/>
          </a:p>
          <a:p>
            <a:r>
              <a:rPr lang="es-CL" sz="1600" dirty="0">
                <a:solidFill>
                  <a:srgbClr val="A626A4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A626A4"/>
                </a:solidFill>
                <a:latin typeface="Courier New" panose="02070309020205020404" pitchFamily="49" charset="0"/>
              </a:rPr>
              <a:t>int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 c;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c = </a:t>
            </a:r>
            <a:r>
              <a:rPr lang="es-CL" sz="1600" dirty="0">
                <a:solidFill>
                  <a:srgbClr val="986801"/>
                </a:solidFill>
                <a:latin typeface="Courier New" panose="02070309020205020404" pitchFamily="49" charset="0"/>
              </a:rPr>
              <a:t>22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"Dirección de c: %p\n"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&amp;c);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"Valor de c: %d\n\n"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c); 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pc = &amp;c;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"Dirección de puntero pc: %p\n"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pc);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"Contenido de puntero pc: %d\n\n"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*pc);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c = </a:t>
            </a:r>
            <a:r>
              <a:rPr lang="es-CL" sz="1600" dirty="0">
                <a:solidFill>
                  <a:srgbClr val="986801"/>
                </a:solidFill>
                <a:latin typeface="Courier New" panose="02070309020205020404" pitchFamily="49" charset="0"/>
              </a:rPr>
              <a:t>11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"Dirección de puntero pc: %p\n"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pc);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"Contenido de puntero pc: %d\n\n"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*pc);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*pc = </a:t>
            </a:r>
            <a:r>
              <a:rPr lang="es-CL" sz="1600" dirty="0">
                <a:solidFill>
                  <a:srgbClr val="986801"/>
                </a:solidFill>
                <a:latin typeface="Courier New" panose="02070309020205020404" pitchFamily="49" charset="0"/>
              </a:rPr>
              <a:t>2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"Dirección de c: %p\n"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&amp;c);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"Valor de c: %d\n\n"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A626A4"/>
                </a:solidFill>
                <a:latin typeface="Courier New" panose="02070309020205020404" pitchFamily="49" charset="0"/>
              </a:rPr>
              <a:t>return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 </a:t>
            </a:r>
            <a:r>
              <a:rPr lang="es-CL" sz="1600" dirty="0">
                <a:solidFill>
                  <a:srgbClr val="986801"/>
                </a:solidFill>
                <a:latin typeface="Courier New" panose="02070309020205020404" pitchFamily="49" charset="0"/>
              </a:rPr>
              <a:t>0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;</a:t>
            </a:r>
            <a:endParaRPr lang="es-CL" sz="1600" dirty="0"/>
          </a:p>
          <a:p>
            <a:pPr marR="152400"/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}</a:t>
            </a:r>
            <a:endParaRPr lang="es-CL" sz="1600" dirty="0"/>
          </a:p>
          <a:p>
            <a:br>
              <a:rPr lang="es-CL" sz="1600" dirty="0"/>
            </a:br>
            <a:endParaRPr lang="es-ES" sz="1600" dirty="0">
              <a:solidFill>
                <a:srgbClr val="7F7F7F"/>
              </a:solidFill>
              <a:latin typeface="Helvetica"/>
              <a:cs typeface="Helvetic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5E74EDE-DC67-A817-59AC-2E6B60144961}"/>
              </a:ext>
            </a:extLst>
          </p:cNvPr>
          <p:cNvSpPr txBox="1"/>
          <p:nvPr/>
        </p:nvSpPr>
        <p:spPr>
          <a:xfrm>
            <a:off x="5347934" y="2963664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 imprime la dirección de c</a:t>
            </a:r>
            <a:endParaRPr lang="es-ES" b="0">
              <a:effectLst/>
            </a:endParaRPr>
          </a:p>
          <a:p>
            <a:br>
              <a:rPr lang="es-ES"/>
            </a:br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158C12D-5E5D-EDE2-CB96-B7470796EA78}"/>
              </a:ext>
            </a:extLst>
          </p:cNvPr>
          <p:cNvSpPr txBox="1"/>
          <p:nvPr/>
        </p:nvSpPr>
        <p:spPr>
          <a:xfrm>
            <a:off x="3659374" y="1936628"/>
            <a:ext cx="49612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NOTAR que se introduce como puntero</a:t>
            </a:r>
            <a:endParaRPr lang="es-ES" b="0" dirty="0">
              <a:effectLst/>
            </a:endParaRPr>
          </a:p>
          <a:p>
            <a:br>
              <a:rPr lang="es-ES" dirty="0"/>
            </a:br>
            <a:endParaRPr lang="es-CL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28D183C-FA26-266C-C547-86FEBF535E95}"/>
              </a:ext>
            </a:extLst>
          </p:cNvPr>
          <p:cNvCxnSpPr>
            <a:cxnSpLocks/>
          </p:cNvCxnSpPr>
          <p:nvPr/>
        </p:nvCxnSpPr>
        <p:spPr>
          <a:xfrm flipH="1">
            <a:off x="4049486" y="2314738"/>
            <a:ext cx="282157" cy="6489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9A1043B-D555-9B5E-2B14-F2D286E97B40}"/>
              </a:ext>
            </a:extLst>
          </p:cNvPr>
          <p:cNvSpPr txBox="1"/>
          <p:nvPr/>
        </p:nvSpPr>
        <p:spPr>
          <a:xfrm>
            <a:off x="3226526" y="6027929"/>
            <a:ext cx="59174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2"/>
              </a:rPr>
              <a:t>https://www.programiz.com/c-programming/c-pointers</a:t>
            </a:r>
            <a:endParaRPr lang="es-CL" b="0" dirty="0">
              <a:effectLst/>
            </a:endParaRPr>
          </a:p>
          <a:p>
            <a:br>
              <a:rPr lang="es-CL" dirty="0"/>
            </a:b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1146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_tradnl" sz="3200" dirty="0">
                <a:cs typeface="Helvetica"/>
              </a:rPr>
              <a:t>Ejercicio simple</a:t>
            </a:r>
            <a:br>
              <a:rPr lang="es-ES_tradnl" sz="3200" dirty="0">
                <a:cs typeface="Helvetica"/>
              </a:rPr>
            </a:br>
            <a:r>
              <a:rPr lang="es-MX" sz="3200" b="1" dirty="0">
                <a:solidFill>
                  <a:srgbClr val="FFC000"/>
                </a:solidFill>
                <a:cs typeface="Helvetica"/>
              </a:rPr>
              <a:t>Punteros</a:t>
            </a:r>
            <a:endParaRPr lang="es-ES" sz="3200" b="1" dirty="0">
              <a:solidFill>
                <a:srgbClr val="FFC000"/>
              </a:solidFill>
              <a:cs typeface="Helvetica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F23369F3-2021-7A50-1500-C6B94727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548038" cy="365125"/>
          </a:xfrm>
        </p:spPr>
        <p:txBody>
          <a:bodyPr/>
          <a:lstStyle/>
          <a:p>
            <a:r>
              <a:rPr lang="pt-BR" dirty="0"/>
              <a:t>IEE 2463 Sistemas Electrónicos </a:t>
            </a:r>
            <a:r>
              <a:rPr lang="pt-BR" dirty="0" err="1"/>
              <a:t>Programables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DC7F5FB-333B-8F6A-DD30-CA97FB3E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/>
              <a:t>Igor Peralta</a:t>
            </a:r>
          </a:p>
        </p:txBody>
      </p:sp>
      <p:sp>
        <p:nvSpPr>
          <p:cNvPr id="2" name="Text Box 17">
            <a:extLst>
              <a:ext uri="{FF2B5EF4-FFF2-40B4-BE49-F238E27FC236}">
                <a16:creationId xmlns:a16="http://schemas.microsoft.com/office/drawing/2014/main" id="{3C61C0A0-7C98-1237-B3E6-D388B07A5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354" y="1508655"/>
            <a:ext cx="8163446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CL" sz="1600" dirty="0">
                <a:solidFill>
                  <a:srgbClr val="4078F2"/>
                </a:solidFill>
                <a:latin typeface="Courier New" panose="02070309020205020404" pitchFamily="49" charset="0"/>
              </a:rPr>
              <a:t>#include 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&lt;</a:t>
            </a:r>
            <a:r>
              <a:rPr lang="es-CL" sz="1600" dirty="0" err="1">
                <a:solidFill>
                  <a:srgbClr val="50A14F"/>
                </a:solidFill>
                <a:latin typeface="Courier New" panose="02070309020205020404" pitchFamily="49" charset="0"/>
              </a:rPr>
              <a:t>stdio.h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&gt;</a:t>
            </a:r>
            <a:endParaRPr lang="es-CL" sz="1600" dirty="0"/>
          </a:p>
          <a:p>
            <a:r>
              <a:rPr lang="es-CL" sz="1600" dirty="0" err="1">
                <a:solidFill>
                  <a:srgbClr val="A626A4"/>
                </a:solidFill>
                <a:latin typeface="Courier New" panose="02070309020205020404" pitchFamily="49" charset="0"/>
              </a:rPr>
              <a:t>int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 </a:t>
            </a:r>
            <a:r>
              <a:rPr lang="es-CL" sz="1600" dirty="0" err="1">
                <a:solidFill>
                  <a:srgbClr val="4078F2"/>
                </a:solidFill>
                <a:latin typeface="Courier New" panose="02070309020205020404" pitchFamily="49" charset="0"/>
              </a:rPr>
              <a:t>main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()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{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A626A4"/>
                </a:solidFill>
                <a:latin typeface="Courier New" panose="02070309020205020404" pitchFamily="49" charset="0"/>
              </a:rPr>
              <a:t>int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* pc;</a:t>
            </a:r>
            <a:endParaRPr lang="es-CL" sz="1600" dirty="0"/>
          </a:p>
          <a:p>
            <a:r>
              <a:rPr lang="es-CL" sz="1600" dirty="0">
                <a:solidFill>
                  <a:srgbClr val="A626A4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A626A4"/>
                </a:solidFill>
                <a:latin typeface="Courier New" panose="02070309020205020404" pitchFamily="49" charset="0"/>
              </a:rPr>
              <a:t>int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 c;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c = </a:t>
            </a:r>
            <a:r>
              <a:rPr lang="es-CL" sz="1600" dirty="0">
                <a:solidFill>
                  <a:srgbClr val="986801"/>
                </a:solidFill>
                <a:latin typeface="Courier New" panose="02070309020205020404" pitchFamily="49" charset="0"/>
              </a:rPr>
              <a:t>22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"Dirección de c: %p\n"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&amp;c);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"Valor de c: %d\n\n"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c); 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pc = &amp;c;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"Dirección de puntero pc: %p\n"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pc);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"Contenido de puntero pc: %d\n\n"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*pc);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c = </a:t>
            </a:r>
            <a:r>
              <a:rPr lang="es-CL" sz="1600" dirty="0">
                <a:solidFill>
                  <a:srgbClr val="986801"/>
                </a:solidFill>
                <a:latin typeface="Courier New" panose="02070309020205020404" pitchFamily="49" charset="0"/>
              </a:rPr>
              <a:t>11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"Dirección de puntero pc: %p\n"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pc);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"Contenido de puntero pc: %d\n\n"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*pc);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*pc = </a:t>
            </a:r>
            <a:r>
              <a:rPr lang="es-CL" sz="1600" dirty="0">
                <a:solidFill>
                  <a:srgbClr val="986801"/>
                </a:solidFill>
                <a:latin typeface="Courier New" panose="02070309020205020404" pitchFamily="49" charset="0"/>
              </a:rPr>
              <a:t>2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"Dirección de c: %p\n"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&amp;c);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"Valor de c: %d\n\n"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A626A4"/>
                </a:solidFill>
                <a:latin typeface="Courier New" panose="02070309020205020404" pitchFamily="49" charset="0"/>
              </a:rPr>
              <a:t>return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 </a:t>
            </a:r>
            <a:r>
              <a:rPr lang="es-CL" sz="1600" dirty="0">
                <a:solidFill>
                  <a:srgbClr val="986801"/>
                </a:solidFill>
                <a:latin typeface="Courier New" panose="02070309020205020404" pitchFamily="49" charset="0"/>
              </a:rPr>
              <a:t>0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;</a:t>
            </a:r>
            <a:endParaRPr lang="es-CL" sz="1600" dirty="0"/>
          </a:p>
          <a:p>
            <a:pPr marR="152400"/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}</a:t>
            </a:r>
            <a:endParaRPr lang="es-CL" sz="1600" dirty="0"/>
          </a:p>
          <a:p>
            <a:br>
              <a:rPr lang="es-CL" sz="1600" dirty="0"/>
            </a:br>
            <a:endParaRPr lang="es-ES" sz="1600" dirty="0">
              <a:solidFill>
                <a:srgbClr val="7F7F7F"/>
              </a:solidFill>
              <a:latin typeface="Helvetica"/>
              <a:cs typeface="Helvetic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7D6B7DA-1E3C-381F-C523-C189FAF858C4}"/>
              </a:ext>
            </a:extLst>
          </p:cNvPr>
          <p:cNvSpPr txBox="1"/>
          <p:nvPr/>
        </p:nvSpPr>
        <p:spPr>
          <a:xfrm>
            <a:off x="5311358" y="2843172"/>
            <a:ext cx="38326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 imprime el valor de c, de la misma forma que siempre lo hemos hecho con %d </a:t>
            </a:r>
            <a:endParaRPr lang="es-ES" b="0" dirty="0">
              <a:effectLst/>
            </a:endParaRPr>
          </a:p>
          <a:p>
            <a:br>
              <a:rPr lang="es-ES" dirty="0"/>
            </a:br>
            <a:endParaRPr lang="es-CL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6CDF2F4-001C-CEF9-F1FC-A45B5B843590}"/>
              </a:ext>
            </a:extLst>
          </p:cNvPr>
          <p:cNvCxnSpPr>
            <a:cxnSpLocks/>
          </p:cNvCxnSpPr>
          <p:nvPr/>
        </p:nvCxnSpPr>
        <p:spPr>
          <a:xfrm flipH="1">
            <a:off x="4898219" y="3370218"/>
            <a:ext cx="4131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427AE9B-3ABE-5DE3-9938-5AA33E9D6DB5}"/>
              </a:ext>
            </a:extLst>
          </p:cNvPr>
          <p:cNvSpPr txBox="1"/>
          <p:nvPr/>
        </p:nvSpPr>
        <p:spPr>
          <a:xfrm>
            <a:off x="3226526" y="6027929"/>
            <a:ext cx="59174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2"/>
              </a:rPr>
              <a:t>https://www.programiz.com/c-programming/c-pointers</a:t>
            </a:r>
            <a:endParaRPr lang="es-CL" b="0" dirty="0">
              <a:effectLst/>
            </a:endParaRPr>
          </a:p>
          <a:p>
            <a:br>
              <a:rPr lang="es-CL" dirty="0"/>
            </a:b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80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_tradnl" sz="3200" dirty="0">
                <a:cs typeface="Helvetica"/>
              </a:rPr>
              <a:t>Ejercicio simple</a:t>
            </a:r>
            <a:br>
              <a:rPr lang="es-ES_tradnl" sz="3200" dirty="0">
                <a:cs typeface="Helvetica"/>
              </a:rPr>
            </a:br>
            <a:r>
              <a:rPr lang="es-MX" sz="3200" b="1" dirty="0">
                <a:solidFill>
                  <a:srgbClr val="FFC000"/>
                </a:solidFill>
                <a:cs typeface="Helvetica"/>
              </a:rPr>
              <a:t>Punteros</a:t>
            </a:r>
            <a:endParaRPr lang="es-ES" sz="3200" b="1" dirty="0">
              <a:solidFill>
                <a:srgbClr val="FFC000"/>
              </a:solidFill>
              <a:cs typeface="Helvetica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F23369F3-2021-7A50-1500-C6B94727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548038" cy="365125"/>
          </a:xfrm>
        </p:spPr>
        <p:txBody>
          <a:bodyPr/>
          <a:lstStyle/>
          <a:p>
            <a:r>
              <a:rPr lang="pt-BR" dirty="0"/>
              <a:t>IEE 2463 Sistemas Electrónicos </a:t>
            </a:r>
            <a:r>
              <a:rPr lang="pt-BR" dirty="0" err="1"/>
              <a:t>Programables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DC7F5FB-333B-8F6A-DD30-CA97FB3E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/>
              <a:t>Igor Peralta</a:t>
            </a:r>
          </a:p>
        </p:txBody>
      </p:sp>
      <p:sp>
        <p:nvSpPr>
          <p:cNvPr id="2" name="Text Box 17">
            <a:extLst>
              <a:ext uri="{FF2B5EF4-FFF2-40B4-BE49-F238E27FC236}">
                <a16:creationId xmlns:a16="http://schemas.microsoft.com/office/drawing/2014/main" id="{3C61C0A0-7C98-1237-B3E6-D388B07A5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354" y="1508655"/>
            <a:ext cx="8163446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CL" sz="1600" dirty="0">
                <a:solidFill>
                  <a:srgbClr val="4078F2"/>
                </a:solidFill>
                <a:latin typeface="Courier New" panose="02070309020205020404" pitchFamily="49" charset="0"/>
              </a:rPr>
              <a:t>#include 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&lt;</a:t>
            </a:r>
            <a:r>
              <a:rPr lang="es-CL" sz="1600" dirty="0" err="1">
                <a:solidFill>
                  <a:srgbClr val="50A14F"/>
                </a:solidFill>
                <a:latin typeface="Courier New" panose="02070309020205020404" pitchFamily="49" charset="0"/>
              </a:rPr>
              <a:t>stdio.h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&gt;</a:t>
            </a:r>
            <a:endParaRPr lang="es-CL" sz="1600" dirty="0"/>
          </a:p>
          <a:p>
            <a:r>
              <a:rPr lang="es-CL" sz="1600" dirty="0" err="1">
                <a:solidFill>
                  <a:srgbClr val="A626A4"/>
                </a:solidFill>
                <a:latin typeface="Courier New" panose="02070309020205020404" pitchFamily="49" charset="0"/>
              </a:rPr>
              <a:t>int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 </a:t>
            </a:r>
            <a:r>
              <a:rPr lang="es-CL" sz="1600" dirty="0" err="1">
                <a:solidFill>
                  <a:srgbClr val="4078F2"/>
                </a:solidFill>
                <a:latin typeface="Courier New" panose="02070309020205020404" pitchFamily="49" charset="0"/>
              </a:rPr>
              <a:t>main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()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{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A626A4"/>
                </a:solidFill>
                <a:latin typeface="Courier New" panose="02070309020205020404" pitchFamily="49" charset="0"/>
              </a:rPr>
              <a:t>int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* pc;</a:t>
            </a:r>
            <a:endParaRPr lang="es-CL" sz="1600" dirty="0"/>
          </a:p>
          <a:p>
            <a:r>
              <a:rPr lang="es-CL" sz="1600" dirty="0">
                <a:solidFill>
                  <a:srgbClr val="A626A4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A626A4"/>
                </a:solidFill>
                <a:latin typeface="Courier New" panose="02070309020205020404" pitchFamily="49" charset="0"/>
              </a:rPr>
              <a:t>int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 c;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c = </a:t>
            </a:r>
            <a:r>
              <a:rPr lang="es-CL" sz="1600" dirty="0">
                <a:solidFill>
                  <a:srgbClr val="986801"/>
                </a:solidFill>
                <a:latin typeface="Courier New" panose="02070309020205020404" pitchFamily="49" charset="0"/>
              </a:rPr>
              <a:t>22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"Dirección de c: %p\n"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&amp;c);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"Valor de c: %d\n\n"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c); 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pc = &amp;c;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"Dirección de puntero pc: %p\n"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pc);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"Contenido de puntero pc: %d\n\n"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*pc);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c = </a:t>
            </a:r>
            <a:r>
              <a:rPr lang="es-CL" sz="1600" dirty="0">
                <a:solidFill>
                  <a:srgbClr val="986801"/>
                </a:solidFill>
                <a:latin typeface="Courier New" panose="02070309020205020404" pitchFamily="49" charset="0"/>
              </a:rPr>
              <a:t>11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"Dirección de puntero pc: %p\n"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pc);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"Contenido de puntero pc: %d\n\n"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*pc);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*pc = </a:t>
            </a:r>
            <a:r>
              <a:rPr lang="es-CL" sz="1600" dirty="0">
                <a:solidFill>
                  <a:srgbClr val="986801"/>
                </a:solidFill>
                <a:latin typeface="Courier New" panose="02070309020205020404" pitchFamily="49" charset="0"/>
              </a:rPr>
              <a:t>2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"Dirección de c: %p\n"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&amp;c);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"Valor de c: %d\n\n"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A626A4"/>
                </a:solidFill>
                <a:latin typeface="Courier New" panose="02070309020205020404" pitchFamily="49" charset="0"/>
              </a:rPr>
              <a:t>return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 </a:t>
            </a:r>
            <a:r>
              <a:rPr lang="es-CL" sz="1600" dirty="0">
                <a:solidFill>
                  <a:srgbClr val="986801"/>
                </a:solidFill>
                <a:latin typeface="Courier New" panose="02070309020205020404" pitchFamily="49" charset="0"/>
              </a:rPr>
              <a:t>0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;</a:t>
            </a:r>
            <a:endParaRPr lang="es-CL" sz="1600" dirty="0"/>
          </a:p>
          <a:p>
            <a:pPr marR="152400"/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}</a:t>
            </a:r>
            <a:endParaRPr lang="es-CL" sz="1600" dirty="0"/>
          </a:p>
          <a:p>
            <a:br>
              <a:rPr lang="es-CL" sz="1600" dirty="0"/>
            </a:br>
            <a:endParaRPr lang="es-ES" sz="1600" dirty="0">
              <a:solidFill>
                <a:srgbClr val="7F7F7F"/>
              </a:solidFill>
              <a:latin typeface="Helvetica"/>
              <a:cs typeface="Helvetic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A88FBC4-E6BD-4374-16A6-B59FCE4721C8}"/>
              </a:ext>
            </a:extLst>
          </p:cNvPr>
          <p:cNvSpPr txBox="1"/>
          <p:nvPr/>
        </p:nvSpPr>
        <p:spPr>
          <a:xfrm>
            <a:off x="1972492" y="3425329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 asigna al puntero pc, la dirección de c</a:t>
            </a:r>
            <a:endParaRPr lang="es-ES" b="0" dirty="0">
              <a:effectLst/>
            </a:endParaRPr>
          </a:p>
          <a:p>
            <a:br>
              <a:rPr lang="es-ES" dirty="0"/>
            </a:br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5B31D3-11A5-E582-69F8-B93AFA45F1D0}"/>
              </a:ext>
            </a:extLst>
          </p:cNvPr>
          <p:cNvSpPr txBox="1"/>
          <p:nvPr/>
        </p:nvSpPr>
        <p:spPr>
          <a:xfrm>
            <a:off x="3226526" y="6027929"/>
            <a:ext cx="59174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2"/>
              </a:rPr>
              <a:t>https://www.programiz.com/c-programming/c-pointers</a:t>
            </a:r>
            <a:endParaRPr lang="es-CL" b="0" dirty="0">
              <a:effectLst/>
            </a:endParaRPr>
          </a:p>
          <a:p>
            <a:br>
              <a:rPr lang="es-CL" dirty="0"/>
            </a:b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2041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_tradnl" sz="3200" dirty="0">
                <a:cs typeface="Helvetica"/>
              </a:rPr>
              <a:t>Ejercicio simple</a:t>
            </a:r>
            <a:br>
              <a:rPr lang="es-ES_tradnl" sz="3200" dirty="0">
                <a:cs typeface="Helvetica"/>
              </a:rPr>
            </a:br>
            <a:r>
              <a:rPr lang="es-MX" sz="3200" b="1" dirty="0">
                <a:solidFill>
                  <a:srgbClr val="FFC000"/>
                </a:solidFill>
                <a:cs typeface="Helvetica"/>
              </a:rPr>
              <a:t>Punteros</a:t>
            </a:r>
            <a:endParaRPr lang="es-ES" sz="3200" b="1" dirty="0">
              <a:solidFill>
                <a:srgbClr val="FFC000"/>
              </a:solidFill>
              <a:cs typeface="Helvetica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F23369F3-2021-7A50-1500-C6B94727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548038" cy="365125"/>
          </a:xfrm>
        </p:spPr>
        <p:txBody>
          <a:bodyPr/>
          <a:lstStyle/>
          <a:p>
            <a:r>
              <a:rPr lang="pt-BR" dirty="0"/>
              <a:t>IEE 2463 Sistemas Electrónicos </a:t>
            </a:r>
            <a:r>
              <a:rPr lang="pt-BR" dirty="0" err="1"/>
              <a:t>Programables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DC7F5FB-333B-8F6A-DD30-CA97FB3E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/>
              <a:t>Igor Peralta</a:t>
            </a:r>
          </a:p>
        </p:txBody>
      </p:sp>
      <p:sp>
        <p:nvSpPr>
          <p:cNvPr id="2" name="Text Box 17">
            <a:extLst>
              <a:ext uri="{FF2B5EF4-FFF2-40B4-BE49-F238E27FC236}">
                <a16:creationId xmlns:a16="http://schemas.microsoft.com/office/drawing/2014/main" id="{3C61C0A0-7C98-1237-B3E6-D388B07A5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354" y="1508655"/>
            <a:ext cx="8163446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CL" sz="1600" dirty="0">
                <a:solidFill>
                  <a:srgbClr val="4078F2"/>
                </a:solidFill>
                <a:latin typeface="Courier New" panose="02070309020205020404" pitchFamily="49" charset="0"/>
              </a:rPr>
              <a:t>#include 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&lt;</a:t>
            </a:r>
            <a:r>
              <a:rPr lang="es-CL" sz="1600" dirty="0" err="1">
                <a:solidFill>
                  <a:srgbClr val="50A14F"/>
                </a:solidFill>
                <a:latin typeface="Courier New" panose="02070309020205020404" pitchFamily="49" charset="0"/>
              </a:rPr>
              <a:t>stdio.h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&gt;</a:t>
            </a:r>
            <a:endParaRPr lang="es-CL" sz="1600" dirty="0"/>
          </a:p>
          <a:p>
            <a:r>
              <a:rPr lang="es-CL" sz="1600" dirty="0" err="1">
                <a:solidFill>
                  <a:srgbClr val="A626A4"/>
                </a:solidFill>
                <a:latin typeface="Courier New" panose="02070309020205020404" pitchFamily="49" charset="0"/>
              </a:rPr>
              <a:t>int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 </a:t>
            </a:r>
            <a:r>
              <a:rPr lang="es-CL" sz="1600" dirty="0" err="1">
                <a:solidFill>
                  <a:srgbClr val="4078F2"/>
                </a:solidFill>
                <a:latin typeface="Courier New" panose="02070309020205020404" pitchFamily="49" charset="0"/>
              </a:rPr>
              <a:t>main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()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{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A626A4"/>
                </a:solidFill>
                <a:latin typeface="Courier New" panose="02070309020205020404" pitchFamily="49" charset="0"/>
              </a:rPr>
              <a:t>int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* pc;</a:t>
            </a:r>
            <a:endParaRPr lang="es-CL" sz="1600" dirty="0"/>
          </a:p>
          <a:p>
            <a:r>
              <a:rPr lang="es-CL" sz="1600" dirty="0">
                <a:solidFill>
                  <a:srgbClr val="A626A4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A626A4"/>
                </a:solidFill>
                <a:latin typeface="Courier New" panose="02070309020205020404" pitchFamily="49" charset="0"/>
              </a:rPr>
              <a:t>int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 c;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c = </a:t>
            </a:r>
            <a:r>
              <a:rPr lang="es-CL" sz="1600" dirty="0">
                <a:solidFill>
                  <a:srgbClr val="986801"/>
                </a:solidFill>
                <a:latin typeface="Courier New" panose="02070309020205020404" pitchFamily="49" charset="0"/>
              </a:rPr>
              <a:t>22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"Dirección de c: %p\n"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&amp;c);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"Valor de c: %d\n\n"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c); 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pc = &amp;c;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"Dirección de puntero pc: %p\n"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pc);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"Contenido de puntero pc: %d\n\n"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*pc);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c = </a:t>
            </a:r>
            <a:r>
              <a:rPr lang="es-CL" sz="1600" dirty="0">
                <a:solidFill>
                  <a:srgbClr val="986801"/>
                </a:solidFill>
                <a:latin typeface="Courier New" panose="02070309020205020404" pitchFamily="49" charset="0"/>
              </a:rPr>
              <a:t>11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"Dirección de puntero pc: %p\n"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pc);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"Contenido de puntero pc: %d\n\n"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*pc);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*pc = </a:t>
            </a:r>
            <a:r>
              <a:rPr lang="es-CL" sz="1600" dirty="0">
                <a:solidFill>
                  <a:srgbClr val="986801"/>
                </a:solidFill>
                <a:latin typeface="Courier New" panose="02070309020205020404" pitchFamily="49" charset="0"/>
              </a:rPr>
              <a:t>2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"Dirección de c: %p\n"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&amp;c);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"Valor de c: %d\n\n"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A626A4"/>
                </a:solidFill>
                <a:latin typeface="Courier New" panose="02070309020205020404" pitchFamily="49" charset="0"/>
              </a:rPr>
              <a:t>return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 </a:t>
            </a:r>
            <a:r>
              <a:rPr lang="es-CL" sz="1600" dirty="0">
                <a:solidFill>
                  <a:srgbClr val="986801"/>
                </a:solidFill>
                <a:latin typeface="Courier New" panose="02070309020205020404" pitchFamily="49" charset="0"/>
              </a:rPr>
              <a:t>0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;</a:t>
            </a:r>
            <a:endParaRPr lang="es-CL" sz="1600" dirty="0"/>
          </a:p>
          <a:p>
            <a:pPr marR="152400"/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}</a:t>
            </a:r>
            <a:endParaRPr lang="es-CL" sz="1600" dirty="0"/>
          </a:p>
          <a:p>
            <a:br>
              <a:rPr lang="es-CL" sz="1600" dirty="0"/>
            </a:br>
            <a:endParaRPr lang="es-ES" sz="1600" dirty="0">
              <a:solidFill>
                <a:srgbClr val="7F7F7F"/>
              </a:solidFill>
              <a:latin typeface="Helvetica"/>
              <a:cs typeface="Helvetic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EF5E200-10FD-2CC7-E913-116FFF906FBA}"/>
              </a:ext>
            </a:extLst>
          </p:cNvPr>
          <p:cNvSpPr txBox="1"/>
          <p:nvPr/>
        </p:nvSpPr>
        <p:spPr>
          <a:xfrm>
            <a:off x="6617644" y="2985982"/>
            <a:ext cx="274058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El puntero corresponde a una dirección (dirección de c), mientras que su contenido, es el contenido de c</a:t>
            </a:r>
            <a:endParaRPr lang="es-ES" b="0" dirty="0">
              <a:effectLst/>
            </a:endParaRPr>
          </a:p>
          <a:p>
            <a:br>
              <a:rPr lang="es-ES" dirty="0"/>
            </a:br>
            <a:endParaRPr lang="es-CL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3D73B7B-2953-A8BE-2154-1CEEEA8A3130}"/>
              </a:ext>
            </a:extLst>
          </p:cNvPr>
          <p:cNvSpPr txBox="1"/>
          <p:nvPr/>
        </p:nvSpPr>
        <p:spPr>
          <a:xfrm>
            <a:off x="3226526" y="6027929"/>
            <a:ext cx="59174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2"/>
              </a:rPr>
              <a:t>https://www.programiz.com/c-programming/c-pointers</a:t>
            </a:r>
            <a:endParaRPr lang="es-CL" b="0" dirty="0">
              <a:effectLst/>
            </a:endParaRPr>
          </a:p>
          <a:p>
            <a:br>
              <a:rPr lang="es-CL" dirty="0"/>
            </a:b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9459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_tradnl" sz="3200" dirty="0">
                <a:cs typeface="Helvetica"/>
              </a:rPr>
              <a:t>Ejercicio simple</a:t>
            </a:r>
            <a:br>
              <a:rPr lang="es-ES_tradnl" sz="3200" dirty="0">
                <a:cs typeface="Helvetica"/>
              </a:rPr>
            </a:br>
            <a:r>
              <a:rPr lang="es-MX" sz="3200" b="1" dirty="0">
                <a:solidFill>
                  <a:srgbClr val="FFC000"/>
                </a:solidFill>
                <a:cs typeface="Helvetica"/>
              </a:rPr>
              <a:t>Punteros</a:t>
            </a:r>
            <a:endParaRPr lang="es-ES" sz="3200" b="1" dirty="0">
              <a:solidFill>
                <a:srgbClr val="FFC000"/>
              </a:solidFill>
              <a:cs typeface="Helvetica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F23369F3-2021-7A50-1500-C6B94727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548038" cy="365125"/>
          </a:xfrm>
        </p:spPr>
        <p:txBody>
          <a:bodyPr/>
          <a:lstStyle/>
          <a:p>
            <a:r>
              <a:rPr lang="pt-BR" dirty="0"/>
              <a:t>IEE 2463 Sistemas Electrónicos </a:t>
            </a:r>
            <a:r>
              <a:rPr lang="pt-BR" dirty="0" err="1"/>
              <a:t>Programables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DC7F5FB-333B-8F6A-DD30-CA97FB3E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/>
              <a:t>Igor Peralta</a:t>
            </a:r>
          </a:p>
        </p:txBody>
      </p:sp>
      <p:sp>
        <p:nvSpPr>
          <p:cNvPr id="2" name="Text Box 17">
            <a:extLst>
              <a:ext uri="{FF2B5EF4-FFF2-40B4-BE49-F238E27FC236}">
                <a16:creationId xmlns:a16="http://schemas.microsoft.com/office/drawing/2014/main" id="{3C61C0A0-7C98-1237-B3E6-D388B07A5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354" y="1508655"/>
            <a:ext cx="8163446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CL" sz="1600" dirty="0">
                <a:solidFill>
                  <a:srgbClr val="4078F2"/>
                </a:solidFill>
                <a:latin typeface="Courier New" panose="02070309020205020404" pitchFamily="49" charset="0"/>
              </a:rPr>
              <a:t>#include 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&lt;</a:t>
            </a:r>
            <a:r>
              <a:rPr lang="es-CL" sz="1600" dirty="0" err="1">
                <a:solidFill>
                  <a:srgbClr val="50A14F"/>
                </a:solidFill>
                <a:latin typeface="Courier New" panose="02070309020205020404" pitchFamily="49" charset="0"/>
              </a:rPr>
              <a:t>stdio.h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&gt;</a:t>
            </a:r>
            <a:endParaRPr lang="es-CL" sz="1600" dirty="0"/>
          </a:p>
          <a:p>
            <a:r>
              <a:rPr lang="es-CL" sz="1600" dirty="0" err="1">
                <a:solidFill>
                  <a:srgbClr val="A626A4"/>
                </a:solidFill>
                <a:latin typeface="Courier New" panose="02070309020205020404" pitchFamily="49" charset="0"/>
              </a:rPr>
              <a:t>int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 </a:t>
            </a:r>
            <a:r>
              <a:rPr lang="es-CL" sz="1600" dirty="0" err="1">
                <a:solidFill>
                  <a:srgbClr val="4078F2"/>
                </a:solidFill>
                <a:latin typeface="Courier New" panose="02070309020205020404" pitchFamily="49" charset="0"/>
              </a:rPr>
              <a:t>main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()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{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A626A4"/>
                </a:solidFill>
                <a:latin typeface="Courier New" panose="02070309020205020404" pitchFamily="49" charset="0"/>
              </a:rPr>
              <a:t>int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* pc;</a:t>
            </a:r>
            <a:endParaRPr lang="es-CL" sz="1600" dirty="0"/>
          </a:p>
          <a:p>
            <a:r>
              <a:rPr lang="es-CL" sz="1600" dirty="0">
                <a:solidFill>
                  <a:srgbClr val="A626A4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A626A4"/>
                </a:solidFill>
                <a:latin typeface="Courier New" panose="02070309020205020404" pitchFamily="49" charset="0"/>
              </a:rPr>
              <a:t>int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 c;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c = </a:t>
            </a:r>
            <a:r>
              <a:rPr lang="es-CL" sz="1600" dirty="0">
                <a:solidFill>
                  <a:srgbClr val="986801"/>
                </a:solidFill>
                <a:latin typeface="Courier New" panose="02070309020205020404" pitchFamily="49" charset="0"/>
              </a:rPr>
              <a:t>22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"Dirección de c: %p\n"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&amp;c);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"Valor de c: %d\n\n"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c); 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pc = &amp;c;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"Dirección de puntero pc: %p\n"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pc);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"Contenido de puntero pc: %d\n\n"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*pc);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c = </a:t>
            </a:r>
            <a:r>
              <a:rPr lang="es-CL" sz="1600" dirty="0">
                <a:solidFill>
                  <a:srgbClr val="986801"/>
                </a:solidFill>
                <a:latin typeface="Courier New" panose="02070309020205020404" pitchFamily="49" charset="0"/>
              </a:rPr>
              <a:t>11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"Dirección de puntero pc: %p\n"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pc);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"Contenido de puntero pc: %d\n\n"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*pc);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*pc = </a:t>
            </a:r>
            <a:r>
              <a:rPr lang="es-CL" sz="1600" dirty="0">
                <a:solidFill>
                  <a:srgbClr val="986801"/>
                </a:solidFill>
                <a:latin typeface="Courier New" panose="02070309020205020404" pitchFamily="49" charset="0"/>
              </a:rPr>
              <a:t>2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"Dirección de c: %p\n"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&amp;c);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"Valor de c: %d\n\n"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A626A4"/>
                </a:solidFill>
                <a:latin typeface="Courier New" panose="02070309020205020404" pitchFamily="49" charset="0"/>
              </a:rPr>
              <a:t>return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 </a:t>
            </a:r>
            <a:r>
              <a:rPr lang="es-CL" sz="1600" dirty="0">
                <a:solidFill>
                  <a:srgbClr val="986801"/>
                </a:solidFill>
                <a:latin typeface="Courier New" panose="02070309020205020404" pitchFamily="49" charset="0"/>
              </a:rPr>
              <a:t>0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;</a:t>
            </a:r>
            <a:endParaRPr lang="es-CL" sz="1600" dirty="0"/>
          </a:p>
          <a:p>
            <a:pPr marR="152400"/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}</a:t>
            </a:r>
            <a:endParaRPr lang="es-CL" sz="1600" dirty="0"/>
          </a:p>
          <a:p>
            <a:br>
              <a:rPr lang="es-CL" sz="1600" dirty="0"/>
            </a:br>
            <a:endParaRPr lang="es-ES" sz="1600" dirty="0">
              <a:solidFill>
                <a:srgbClr val="7F7F7F"/>
              </a:solidFill>
              <a:latin typeface="Helvetica"/>
              <a:cs typeface="Helvetic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449C6F5-E6B7-BE1B-CCBD-31649062043E}"/>
              </a:ext>
            </a:extLst>
          </p:cNvPr>
          <p:cNvSpPr txBox="1"/>
          <p:nvPr/>
        </p:nvSpPr>
        <p:spPr>
          <a:xfrm>
            <a:off x="1841863" y="4180874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 cambia el valor de c</a:t>
            </a:r>
            <a:endParaRPr lang="es-ES" b="0" dirty="0">
              <a:effectLst/>
            </a:endParaRPr>
          </a:p>
          <a:p>
            <a:br>
              <a:rPr lang="es-ES" dirty="0"/>
            </a:br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474251D-E977-7628-E224-FF8EA1D87BED}"/>
              </a:ext>
            </a:extLst>
          </p:cNvPr>
          <p:cNvSpPr txBox="1"/>
          <p:nvPr/>
        </p:nvSpPr>
        <p:spPr>
          <a:xfrm>
            <a:off x="3226526" y="6027929"/>
            <a:ext cx="59174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2"/>
              </a:rPr>
              <a:t>https://www.programiz.com/c-programming/c-pointers</a:t>
            </a:r>
            <a:endParaRPr lang="es-CL" b="0" dirty="0">
              <a:effectLst/>
            </a:endParaRPr>
          </a:p>
          <a:p>
            <a:br>
              <a:rPr lang="es-CL" dirty="0"/>
            </a:b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598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_tradnl" sz="3200" dirty="0">
                <a:cs typeface="Helvetica"/>
              </a:rPr>
              <a:t>Ejercicio simple</a:t>
            </a:r>
            <a:br>
              <a:rPr lang="es-ES_tradnl" sz="3200" dirty="0">
                <a:cs typeface="Helvetica"/>
              </a:rPr>
            </a:br>
            <a:r>
              <a:rPr lang="es-MX" sz="3200" b="1" dirty="0">
                <a:solidFill>
                  <a:srgbClr val="FFC000"/>
                </a:solidFill>
                <a:cs typeface="Helvetica"/>
              </a:rPr>
              <a:t>Punteros</a:t>
            </a:r>
            <a:endParaRPr lang="es-ES" sz="3200" b="1" dirty="0">
              <a:solidFill>
                <a:srgbClr val="FFC000"/>
              </a:solidFill>
              <a:cs typeface="Helvetica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F23369F3-2021-7A50-1500-C6B94727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548038" cy="365125"/>
          </a:xfrm>
        </p:spPr>
        <p:txBody>
          <a:bodyPr/>
          <a:lstStyle/>
          <a:p>
            <a:r>
              <a:rPr lang="pt-BR" dirty="0"/>
              <a:t>IEE 2463 Sistemas Electrónicos </a:t>
            </a:r>
            <a:r>
              <a:rPr lang="pt-BR" dirty="0" err="1"/>
              <a:t>Programables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DC7F5FB-333B-8F6A-DD30-CA97FB3E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/>
              <a:t>Igor Peralta</a:t>
            </a:r>
          </a:p>
        </p:txBody>
      </p:sp>
      <p:sp>
        <p:nvSpPr>
          <p:cNvPr id="2" name="Text Box 17">
            <a:extLst>
              <a:ext uri="{FF2B5EF4-FFF2-40B4-BE49-F238E27FC236}">
                <a16:creationId xmlns:a16="http://schemas.microsoft.com/office/drawing/2014/main" id="{3C61C0A0-7C98-1237-B3E6-D388B07A5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354" y="1508655"/>
            <a:ext cx="8163446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CL" sz="1600" dirty="0">
                <a:solidFill>
                  <a:srgbClr val="4078F2"/>
                </a:solidFill>
                <a:latin typeface="Courier New" panose="02070309020205020404" pitchFamily="49" charset="0"/>
              </a:rPr>
              <a:t>#include 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&lt;</a:t>
            </a:r>
            <a:r>
              <a:rPr lang="es-CL" sz="1600" dirty="0" err="1">
                <a:solidFill>
                  <a:srgbClr val="50A14F"/>
                </a:solidFill>
                <a:latin typeface="Courier New" panose="02070309020205020404" pitchFamily="49" charset="0"/>
              </a:rPr>
              <a:t>stdio.h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&gt;</a:t>
            </a:r>
            <a:endParaRPr lang="es-CL" sz="1600" dirty="0"/>
          </a:p>
          <a:p>
            <a:r>
              <a:rPr lang="es-CL" sz="1600" dirty="0" err="1">
                <a:solidFill>
                  <a:srgbClr val="A626A4"/>
                </a:solidFill>
                <a:latin typeface="Courier New" panose="02070309020205020404" pitchFamily="49" charset="0"/>
              </a:rPr>
              <a:t>int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 </a:t>
            </a:r>
            <a:r>
              <a:rPr lang="es-CL" sz="1600" dirty="0" err="1">
                <a:solidFill>
                  <a:srgbClr val="4078F2"/>
                </a:solidFill>
                <a:latin typeface="Courier New" panose="02070309020205020404" pitchFamily="49" charset="0"/>
              </a:rPr>
              <a:t>main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()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{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A626A4"/>
                </a:solidFill>
                <a:latin typeface="Courier New" panose="02070309020205020404" pitchFamily="49" charset="0"/>
              </a:rPr>
              <a:t>int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* pc;</a:t>
            </a:r>
            <a:endParaRPr lang="es-CL" sz="1600" dirty="0"/>
          </a:p>
          <a:p>
            <a:r>
              <a:rPr lang="es-CL" sz="1600" dirty="0">
                <a:solidFill>
                  <a:srgbClr val="A626A4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A626A4"/>
                </a:solidFill>
                <a:latin typeface="Courier New" panose="02070309020205020404" pitchFamily="49" charset="0"/>
              </a:rPr>
              <a:t>int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 c;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c = </a:t>
            </a:r>
            <a:r>
              <a:rPr lang="es-CL" sz="1600" dirty="0">
                <a:solidFill>
                  <a:srgbClr val="986801"/>
                </a:solidFill>
                <a:latin typeface="Courier New" panose="02070309020205020404" pitchFamily="49" charset="0"/>
              </a:rPr>
              <a:t>22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"Dirección de c: %p\n"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&amp;c);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"Valor de c: %d\n\n"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c); 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pc = &amp;c;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"Dirección de puntero pc: %p\n"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pc);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"Contenido de puntero pc: %d\n\n"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*pc);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c = </a:t>
            </a:r>
            <a:r>
              <a:rPr lang="es-CL" sz="1600" dirty="0">
                <a:solidFill>
                  <a:srgbClr val="986801"/>
                </a:solidFill>
                <a:latin typeface="Courier New" panose="02070309020205020404" pitchFamily="49" charset="0"/>
              </a:rPr>
              <a:t>11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"Dirección de puntero pc: %p\n"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pc);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"Contenido de puntero pc: %d\n\n"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*pc);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*pc = </a:t>
            </a:r>
            <a:r>
              <a:rPr lang="es-CL" sz="1600" dirty="0">
                <a:solidFill>
                  <a:srgbClr val="986801"/>
                </a:solidFill>
                <a:latin typeface="Courier New" panose="02070309020205020404" pitchFamily="49" charset="0"/>
              </a:rPr>
              <a:t>2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"Dirección de c: %p\n"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&amp;c);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"Valor de c: %d\n\n"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A626A4"/>
                </a:solidFill>
                <a:latin typeface="Courier New" panose="02070309020205020404" pitchFamily="49" charset="0"/>
              </a:rPr>
              <a:t>return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 </a:t>
            </a:r>
            <a:r>
              <a:rPr lang="es-CL" sz="1600" dirty="0">
                <a:solidFill>
                  <a:srgbClr val="986801"/>
                </a:solidFill>
                <a:latin typeface="Courier New" panose="02070309020205020404" pitchFamily="49" charset="0"/>
              </a:rPr>
              <a:t>0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;</a:t>
            </a:r>
            <a:endParaRPr lang="es-CL" sz="1600" dirty="0"/>
          </a:p>
          <a:p>
            <a:pPr marR="152400"/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}</a:t>
            </a:r>
            <a:endParaRPr lang="es-CL" sz="1600" dirty="0"/>
          </a:p>
          <a:p>
            <a:br>
              <a:rPr lang="es-CL" sz="1600" dirty="0"/>
            </a:br>
            <a:endParaRPr lang="es-ES" sz="1600" dirty="0">
              <a:solidFill>
                <a:srgbClr val="7F7F7F"/>
              </a:solidFill>
              <a:latin typeface="Helvetica"/>
              <a:cs typeface="Helvetic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7B700B1-AD1A-0F5C-54DC-2CE94FE37E6F}"/>
              </a:ext>
            </a:extLst>
          </p:cNvPr>
          <p:cNvSpPr txBox="1"/>
          <p:nvPr/>
        </p:nvSpPr>
        <p:spPr>
          <a:xfrm>
            <a:off x="6967728" y="4048026"/>
            <a:ext cx="19568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La dirección del puntero no cambia, pero sí cambia su contenido, ya que cambió c</a:t>
            </a:r>
            <a:endParaRPr lang="es-ES" b="0" dirty="0">
              <a:effectLst/>
            </a:endParaRPr>
          </a:p>
          <a:p>
            <a:br>
              <a:rPr lang="es-ES" dirty="0"/>
            </a:br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201F8BC-2B75-5DEB-A9F0-1393EE2D7C74}"/>
              </a:ext>
            </a:extLst>
          </p:cNvPr>
          <p:cNvSpPr txBox="1"/>
          <p:nvPr/>
        </p:nvSpPr>
        <p:spPr>
          <a:xfrm>
            <a:off x="3226526" y="6027929"/>
            <a:ext cx="59174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2"/>
              </a:rPr>
              <a:t>https://www.programiz.com/c-programming/c-pointers</a:t>
            </a:r>
            <a:endParaRPr lang="es-CL" b="0" dirty="0">
              <a:effectLst/>
            </a:endParaRPr>
          </a:p>
          <a:p>
            <a:br>
              <a:rPr lang="es-CL" dirty="0"/>
            </a:b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5863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_tradnl" sz="3200" dirty="0">
                <a:cs typeface="Helvetica"/>
              </a:rPr>
              <a:t>Ejercicio simple</a:t>
            </a:r>
            <a:br>
              <a:rPr lang="es-ES_tradnl" sz="3200" dirty="0">
                <a:cs typeface="Helvetica"/>
              </a:rPr>
            </a:br>
            <a:r>
              <a:rPr lang="es-MX" sz="3200" b="1" dirty="0">
                <a:solidFill>
                  <a:srgbClr val="FFC000"/>
                </a:solidFill>
                <a:cs typeface="Helvetica"/>
              </a:rPr>
              <a:t>Punteros</a:t>
            </a:r>
            <a:endParaRPr lang="es-ES" sz="3200" b="1" dirty="0">
              <a:solidFill>
                <a:srgbClr val="FFC000"/>
              </a:solidFill>
              <a:cs typeface="Helvetica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F23369F3-2021-7A50-1500-C6B94727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548038" cy="365125"/>
          </a:xfrm>
        </p:spPr>
        <p:txBody>
          <a:bodyPr/>
          <a:lstStyle/>
          <a:p>
            <a:r>
              <a:rPr lang="pt-BR" dirty="0"/>
              <a:t>IEE 2463 Sistemas Electrónicos </a:t>
            </a:r>
            <a:r>
              <a:rPr lang="pt-BR" dirty="0" err="1"/>
              <a:t>Programables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DC7F5FB-333B-8F6A-DD30-CA97FB3E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/>
              <a:t>Igor Peralta</a:t>
            </a:r>
          </a:p>
        </p:txBody>
      </p:sp>
      <p:sp>
        <p:nvSpPr>
          <p:cNvPr id="2" name="Text Box 17">
            <a:extLst>
              <a:ext uri="{FF2B5EF4-FFF2-40B4-BE49-F238E27FC236}">
                <a16:creationId xmlns:a16="http://schemas.microsoft.com/office/drawing/2014/main" id="{3C61C0A0-7C98-1237-B3E6-D388B07A5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354" y="1508655"/>
            <a:ext cx="8163446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CL" sz="1600" dirty="0">
                <a:solidFill>
                  <a:srgbClr val="4078F2"/>
                </a:solidFill>
                <a:latin typeface="Courier New" panose="02070309020205020404" pitchFamily="49" charset="0"/>
              </a:rPr>
              <a:t>#include 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&lt;</a:t>
            </a:r>
            <a:r>
              <a:rPr lang="es-CL" sz="1600" dirty="0" err="1">
                <a:solidFill>
                  <a:srgbClr val="50A14F"/>
                </a:solidFill>
                <a:latin typeface="Courier New" panose="02070309020205020404" pitchFamily="49" charset="0"/>
              </a:rPr>
              <a:t>stdio.h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&gt;</a:t>
            </a:r>
            <a:endParaRPr lang="es-CL" sz="1600" dirty="0"/>
          </a:p>
          <a:p>
            <a:r>
              <a:rPr lang="es-CL" sz="1600" dirty="0" err="1">
                <a:solidFill>
                  <a:srgbClr val="A626A4"/>
                </a:solidFill>
                <a:latin typeface="Courier New" panose="02070309020205020404" pitchFamily="49" charset="0"/>
              </a:rPr>
              <a:t>int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 </a:t>
            </a:r>
            <a:r>
              <a:rPr lang="es-CL" sz="1600" dirty="0" err="1">
                <a:solidFill>
                  <a:srgbClr val="4078F2"/>
                </a:solidFill>
                <a:latin typeface="Courier New" panose="02070309020205020404" pitchFamily="49" charset="0"/>
              </a:rPr>
              <a:t>main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()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{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A626A4"/>
                </a:solidFill>
                <a:latin typeface="Courier New" panose="02070309020205020404" pitchFamily="49" charset="0"/>
              </a:rPr>
              <a:t>int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* pc;</a:t>
            </a:r>
            <a:endParaRPr lang="es-CL" sz="1600" dirty="0"/>
          </a:p>
          <a:p>
            <a:r>
              <a:rPr lang="es-CL" sz="1600" dirty="0">
                <a:solidFill>
                  <a:srgbClr val="A626A4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A626A4"/>
                </a:solidFill>
                <a:latin typeface="Courier New" panose="02070309020205020404" pitchFamily="49" charset="0"/>
              </a:rPr>
              <a:t>int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 c;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c = </a:t>
            </a:r>
            <a:r>
              <a:rPr lang="es-CL" sz="1600" dirty="0">
                <a:solidFill>
                  <a:srgbClr val="986801"/>
                </a:solidFill>
                <a:latin typeface="Courier New" panose="02070309020205020404" pitchFamily="49" charset="0"/>
              </a:rPr>
              <a:t>22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"Dirección de c: %p\n"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&amp;c);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"Valor de c: %d\n\n"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c); 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pc = &amp;c;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"Dirección de puntero pc: %p\n"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pc);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"Contenido de puntero pc: %d\n\n"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*pc);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c = </a:t>
            </a:r>
            <a:r>
              <a:rPr lang="es-CL" sz="1600" dirty="0">
                <a:solidFill>
                  <a:srgbClr val="986801"/>
                </a:solidFill>
                <a:latin typeface="Courier New" panose="02070309020205020404" pitchFamily="49" charset="0"/>
              </a:rPr>
              <a:t>11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"Dirección de puntero pc: %p\n"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pc);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"Contenido de puntero pc: %d\n\n"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*pc);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*pc = </a:t>
            </a:r>
            <a:r>
              <a:rPr lang="es-CL" sz="1600" dirty="0">
                <a:solidFill>
                  <a:srgbClr val="986801"/>
                </a:solidFill>
                <a:latin typeface="Courier New" panose="02070309020205020404" pitchFamily="49" charset="0"/>
              </a:rPr>
              <a:t>2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"Dirección de c: %p\n"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&amp;c);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"Valor de c: %d\n\n"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A626A4"/>
                </a:solidFill>
                <a:latin typeface="Courier New" panose="02070309020205020404" pitchFamily="49" charset="0"/>
              </a:rPr>
              <a:t>return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 </a:t>
            </a:r>
            <a:r>
              <a:rPr lang="es-CL" sz="1600" dirty="0">
                <a:solidFill>
                  <a:srgbClr val="986801"/>
                </a:solidFill>
                <a:latin typeface="Courier New" panose="02070309020205020404" pitchFamily="49" charset="0"/>
              </a:rPr>
              <a:t>0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;</a:t>
            </a:r>
            <a:endParaRPr lang="es-CL" sz="1600" dirty="0"/>
          </a:p>
          <a:p>
            <a:pPr marR="152400"/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}</a:t>
            </a:r>
            <a:endParaRPr lang="es-CL" sz="1600" dirty="0"/>
          </a:p>
          <a:p>
            <a:br>
              <a:rPr lang="es-CL" sz="1600" dirty="0"/>
            </a:br>
            <a:endParaRPr lang="es-ES" sz="1600" dirty="0">
              <a:solidFill>
                <a:srgbClr val="7F7F7F"/>
              </a:solidFill>
              <a:latin typeface="Helvetica"/>
              <a:cs typeface="Helvetic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5B89BCA-0329-ADC5-14EC-B4B273D01B97}"/>
              </a:ext>
            </a:extLst>
          </p:cNvPr>
          <p:cNvSpPr txBox="1"/>
          <p:nvPr/>
        </p:nvSpPr>
        <p:spPr>
          <a:xfrm>
            <a:off x="1935914" y="4908286"/>
            <a:ext cx="60690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 cambia el valor del contenido del puntero</a:t>
            </a:r>
            <a:endParaRPr lang="es-ES" b="0" dirty="0">
              <a:effectLst/>
            </a:endParaRPr>
          </a:p>
          <a:p>
            <a:br>
              <a:rPr lang="es-ES" dirty="0"/>
            </a:br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74E2344-CE55-47E9-BE25-46CB597B95FF}"/>
              </a:ext>
            </a:extLst>
          </p:cNvPr>
          <p:cNvSpPr txBox="1"/>
          <p:nvPr/>
        </p:nvSpPr>
        <p:spPr>
          <a:xfrm>
            <a:off x="3226526" y="6027929"/>
            <a:ext cx="59174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2"/>
              </a:rPr>
              <a:t>https://www.programiz.com/c-programming/c-pointers</a:t>
            </a:r>
            <a:endParaRPr lang="es-CL" b="0" dirty="0">
              <a:effectLst/>
            </a:endParaRPr>
          </a:p>
          <a:p>
            <a:br>
              <a:rPr lang="es-CL" dirty="0"/>
            </a:b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2246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_tradnl" sz="3200" dirty="0">
                <a:cs typeface="Helvetica"/>
              </a:rPr>
              <a:t>Ejercicio simple</a:t>
            </a:r>
            <a:br>
              <a:rPr lang="es-ES_tradnl" sz="3200" dirty="0">
                <a:cs typeface="Helvetica"/>
              </a:rPr>
            </a:br>
            <a:r>
              <a:rPr lang="es-MX" sz="3200" b="1" dirty="0">
                <a:solidFill>
                  <a:srgbClr val="FFC000"/>
                </a:solidFill>
                <a:cs typeface="Helvetica"/>
              </a:rPr>
              <a:t>Punteros</a:t>
            </a:r>
            <a:endParaRPr lang="es-ES" sz="3200" b="1" dirty="0">
              <a:solidFill>
                <a:srgbClr val="FFC000"/>
              </a:solidFill>
              <a:cs typeface="Helvetica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F23369F3-2021-7A50-1500-C6B94727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548038" cy="365125"/>
          </a:xfrm>
        </p:spPr>
        <p:txBody>
          <a:bodyPr/>
          <a:lstStyle/>
          <a:p>
            <a:r>
              <a:rPr lang="pt-BR" dirty="0"/>
              <a:t>IEE 2463 Sistemas Electrónicos </a:t>
            </a:r>
            <a:r>
              <a:rPr lang="pt-BR" dirty="0" err="1"/>
              <a:t>Programables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DC7F5FB-333B-8F6A-DD30-CA97FB3E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/>
              <a:t>Igor Peralta</a:t>
            </a:r>
          </a:p>
        </p:txBody>
      </p:sp>
      <p:sp>
        <p:nvSpPr>
          <p:cNvPr id="2" name="Text Box 17">
            <a:extLst>
              <a:ext uri="{FF2B5EF4-FFF2-40B4-BE49-F238E27FC236}">
                <a16:creationId xmlns:a16="http://schemas.microsoft.com/office/drawing/2014/main" id="{3C61C0A0-7C98-1237-B3E6-D388B07A5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354" y="1508655"/>
            <a:ext cx="8163446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CL" sz="1600" dirty="0">
                <a:solidFill>
                  <a:srgbClr val="4078F2"/>
                </a:solidFill>
                <a:latin typeface="Courier New" panose="02070309020205020404" pitchFamily="49" charset="0"/>
              </a:rPr>
              <a:t>#include 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&lt;</a:t>
            </a:r>
            <a:r>
              <a:rPr lang="es-CL" sz="1600" dirty="0" err="1">
                <a:solidFill>
                  <a:srgbClr val="50A14F"/>
                </a:solidFill>
                <a:latin typeface="Courier New" panose="02070309020205020404" pitchFamily="49" charset="0"/>
              </a:rPr>
              <a:t>stdio.h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&gt;</a:t>
            </a:r>
            <a:endParaRPr lang="es-CL" sz="1600" dirty="0"/>
          </a:p>
          <a:p>
            <a:r>
              <a:rPr lang="es-CL" sz="1600" dirty="0" err="1">
                <a:solidFill>
                  <a:srgbClr val="A626A4"/>
                </a:solidFill>
                <a:latin typeface="Courier New" panose="02070309020205020404" pitchFamily="49" charset="0"/>
              </a:rPr>
              <a:t>int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 </a:t>
            </a:r>
            <a:r>
              <a:rPr lang="es-CL" sz="1600" dirty="0" err="1">
                <a:solidFill>
                  <a:srgbClr val="4078F2"/>
                </a:solidFill>
                <a:latin typeface="Courier New" panose="02070309020205020404" pitchFamily="49" charset="0"/>
              </a:rPr>
              <a:t>main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()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{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A626A4"/>
                </a:solidFill>
                <a:latin typeface="Courier New" panose="02070309020205020404" pitchFamily="49" charset="0"/>
              </a:rPr>
              <a:t>int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* pc;</a:t>
            </a:r>
            <a:endParaRPr lang="es-CL" sz="1600" dirty="0"/>
          </a:p>
          <a:p>
            <a:r>
              <a:rPr lang="es-CL" sz="1600" dirty="0">
                <a:solidFill>
                  <a:srgbClr val="A626A4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A626A4"/>
                </a:solidFill>
                <a:latin typeface="Courier New" panose="02070309020205020404" pitchFamily="49" charset="0"/>
              </a:rPr>
              <a:t>int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 c;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c = </a:t>
            </a:r>
            <a:r>
              <a:rPr lang="es-CL" sz="1600" dirty="0">
                <a:solidFill>
                  <a:srgbClr val="986801"/>
                </a:solidFill>
                <a:latin typeface="Courier New" panose="02070309020205020404" pitchFamily="49" charset="0"/>
              </a:rPr>
              <a:t>22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"Dirección de c: %p\n"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&amp;c);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"Valor de c: %d\n\n"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c); 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pc = &amp;c;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"Dirección de puntero pc: %p\n"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pc);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"Contenido de puntero pc: %d\n\n"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*pc);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c = </a:t>
            </a:r>
            <a:r>
              <a:rPr lang="es-CL" sz="1600" dirty="0">
                <a:solidFill>
                  <a:srgbClr val="986801"/>
                </a:solidFill>
                <a:latin typeface="Courier New" panose="02070309020205020404" pitchFamily="49" charset="0"/>
              </a:rPr>
              <a:t>11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"Dirección de puntero pc: %p\n"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pc);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"Contenido de puntero pc: %d\n\n"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*pc);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*pc = </a:t>
            </a:r>
            <a:r>
              <a:rPr lang="es-CL" sz="1600" dirty="0">
                <a:solidFill>
                  <a:srgbClr val="986801"/>
                </a:solidFill>
                <a:latin typeface="Courier New" panose="02070309020205020404" pitchFamily="49" charset="0"/>
              </a:rPr>
              <a:t>2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"Dirección de c: %p\n"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&amp;c);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"Valor de c: %d\n\n"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A626A4"/>
                </a:solidFill>
                <a:latin typeface="Courier New" panose="02070309020205020404" pitchFamily="49" charset="0"/>
              </a:rPr>
              <a:t>return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 </a:t>
            </a:r>
            <a:r>
              <a:rPr lang="es-CL" sz="1600" dirty="0">
                <a:solidFill>
                  <a:srgbClr val="986801"/>
                </a:solidFill>
                <a:latin typeface="Courier New" panose="02070309020205020404" pitchFamily="49" charset="0"/>
              </a:rPr>
              <a:t>0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;</a:t>
            </a:r>
            <a:endParaRPr lang="es-CL" sz="1600" dirty="0"/>
          </a:p>
          <a:p>
            <a:pPr marR="152400"/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}</a:t>
            </a:r>
            <a:endParaRPr lang="es-CL" sz="1600" dirty="0"/>
          </a:p>
          <a:p>
            <a:br>
              <a:rPr lang="es-CL" sz="1600" dirty="0"/>
            </a:br>
            <a:endParaRPr lang="es-ES" sz="1600" dirty="0">
              <a:solidFill>
                <a:srgbClr val="7F7F7F"/>
              </a:solidFill>
              <a:latin typeface="Helvetica"/>
              <a:cs typeface="Helvetic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AC6B12A-16D8-8DB6-3D5A-5AF3CAC1267A}"/>
              </a:ext>
            </a:extLst>
          </p:cNvPr>
          <p:cNvSpPr txBox="1"/>
          <p:nvPr/>
        </p:nvSpPr>
        <p:spPr>
          <a:xfrm>
            <a:off x="5306133" y="5098923"/>
            <a:ext cx="26413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La dirección de c no cambia, pero sí cambia su contenido</a:t>
            </a:r>
            <a:endParaRPr lang="es-ES" b="0" dirty="0">
              <a:effectLst/>
            </a:endParaRPr>
          </a:p>
          <a:p>
            <a:br>
              <a:rPr lang="es-ES" dirty="0"/>
            </a:br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9B3E478-3A97-6F58-E890-DE607F1942FF}"/>
              </a:ext>
            </a:extLst>
          </p:cNvPr>
          <p:cNvSpPr txBox="1"/>
          <p:nvPr/>
        </p:nvSpPr>
        <p:spPr>
          <a:xfrm>
            <a:off x="3226526" y="6027929"/>
            <a:ext cx="59174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2"/>
              </a:rPr>
              <a:t>https://www.programiz.com/c-programming/c-pointers</a:t>
            </a:r>
            <a:endParaRPr lang="es-CL" b="0" dirty="0">
              <a:effectLst/>
            </a:endParaRPr>
          </a:p>
          <a:p>
            <a:br>
              <a:rPr lang="es-CL" dirty="0"/>
            </a:b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71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_tradnl" sz="3200" dirty="0">
                <a:cs typeface="Helvetica"/>
              </a:rPr>
              <a:t>Aplicación</a:t>
            </a:r>
            <a:br>
              <a:rPr lang="es-ES_tradnl" sz="3200" dirty="0">
                <a:cs typeface="Helvetica"/>
              </a:rPr>
            </a:br>
            <a:r>
              <a:rPr lang="es-MX" sz="3200" b="1" dirty="0">
                <a:solidFill>
                  <a:srgbClr val="FFC000"/>
                </a:solidFill>
                <a:cs typeface="Helvetica"/>
              </a:rPr>
              <a:t>Punteros</a:t>
            </a:r>
            <a:endParaRPr lang="es-ES" sz="3200" b="1" dirty="0">
              <a:solidFill>
                <a:srgbClr val="FFC000"/>
              </a:solidFill>
              <a:cs typeface="Helvetica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F23369F3-2021-7A50-1500-C6B94727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548038" cy="365125"/>
          </a:xfrm>
        </p:spPr>
        <p:txBody>
          <a:bodyPr/>
          <a:lstStyle/>
          <a:p>
            <a:r>
              <a:rPr lang="pt-BR" dirty="0"/>
              <a:t>IEE 2463 Sistemas Electrónicos </a:t>
            </a:r>
            <a:r>
              <a:rPr lang="pt-BR" dirty="0" err="1"/>
              <a:t>Programables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DC7F5FB-333B-8F6A-DD30-CA97FB3E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/>
              <a:t>Igor Peralta</a:t>
            </a:r>
          </a:p>
        </p:txBody>
      </p:sp>
      <p:sp>
        <p:nvSpPr>
          <p:cNvPr id="2" name="Text Box 17">
            <a:extLst>
              <a:ext uri="{FF2B5EF4-FFF2-40B4-BE49-F238E27FC236}">
                <a16:creationId xmlns:a16="http://schemas.microsoft.com/office/drawing/2014/main" id="{3C61C0A0-7C98-1237-B3E6-D388B07A5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354" y="1508655"/>
            <a:ext cx="816344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595959"/>
                </a:solidFill>
                <a:latin typeface="Courier New" panose="02070309020205020404" pitchFamily="49" charset="0"/>
              </a:rPr>
              <a:t>void</a:t>
            </a:r>
            <a:r>
              <a:rPr lang="fr-FR" sz="1600" dirty="0">
                <a:solidFill>
                  <a:srgbClr val="595959"/>
                </a:solidFill>
                <a:latin typeface="Courier New" panose="02070309020205020404" pitchFamily="49" charset="0"/>
              </a:rPr>
              <a:t> swap(</a:t>
            </a:r>
            <a:r>
              <a:rPr lang="fr-FR" sz="1600" dirty="0" err="1">
                <a:solidFill>
                  <a:srgbClr val="595959"/>
                </a:solidFill>
                <a:latin typeface="Courier New" panose="02070309020205020404" pitchFamily="49" charset="0"/>
              </a:rPr>
              <a:t>int</a:t>
            </a:r>
            <a:r>
              <a:rPr lang="fr-FR" sz="1600" dirty="0">
                <a:solidFill>
                  <a:srgbClr val="595959"/>
                </a:solidFill>
                <a:latin typeface="Courier New" panose="02070309020205020404" pitchFamily="49" charset="0"/>
              </a:rPr>
              <a:t> x, </a:t>
            </a:r>
            <a:r>
              <a:rPr lang="fr-FR" sz="1600" dirty="0" err="1">
                <a:solidFill>
                  <a:srgbClr val="595959"/>
                </a:solidFill>
                <a:latin typeface="Courier New" panose="02070309020205020404" pitchFamily="49" charset="0"/>
              </a:rPr>
              <a:t>int</a:t>
            </a:r>
            <a:r>
              <a:rPr lang="fr-FR" sz="1600" dirty="0">
                <a:solidFill>
                  <a:srgbClr val="595959"/>
                </a:solidFill>
                <a:latin typeface="Courier New" panose="02070309020205020404" pitchFamily="49" charset="0"/>
              </a:rPr>
              <a:t> y)</a:t>
            </a:r>
            <a:endParaRPr lang="fr-FR" sz="1600" dirty="0"/>
          </a:p>
          <a:p>
            <a:r>
              <a:rPr lang="fr-FR" sz="1600" dirty="0">
                <a:solidFill>
                  <a:srgbClr val="595959"/>
                </a:solidFill>
                <a:latin typeface="Courier New" panose="02070309020205020404" pitchFamily="49" charset="0"/>
              </a:rPr>
              <a:t> {</a:t>
            </a:r>
            <a:endParaRPr lang="fr-FR" sz="1600" dirty="0"/>
          </a:p>
          <a:p>
            <a:pPr marL="457200"/>
            <a:r>
              <a:rPr lang="fr-FR" sz="1600" dirty="0">
                <a:solidFill>
                  <a:srgbClr val="595959"/>
                </a:solidFill>
                <a:latin typeface="Courier New" panose="02070309020205020404" pitchFamily="49" charset="0"/>
              </a:rPr>
              <a:t> </a:t>
            </a:r>
            <a:r>
              <a:rPr lang="fr-FR" sz="1600" dirty="0" err="1">
                <a:solidFill>
                  <a:srgbClr val="595959"/>
                </a:solidFill>
                <a:latin typeface="Courier New" panose="02070309020205020404" pitchFamily="49" charset="0"/>
              </a:rPr>
              <a:t>int</a:t>
            </a:r>
            <a:r>
              <a:rPr lang="fr-FR" sz="1600" dirty="0">
                <a:solidFill>
                  <a:srgbClr val="595959"/>
                </a:solidFill>
                <a:latin typeface="Courier New" panose="02070309020205020404" pitchFamily="49" charset="0"/>
              </a:rPr>
              <a:t> temp;</a:t>
            </a:r>
            <a:endParaRPr lang="fr-FR" sz="1600" dirty="0"/>
          </a:p>
          <a:p>
            <a:pPr marL="457200"/>
            <a:r>
              <a:rPr lang="fr-FR" sz="1600" dirty="0">
                <a:solidFill>
                  <a:srgbClr val="595959"/>
                </a:solidFill>
                <a:latin typeface="Courier New" panose="02070309020205020404" pitchFamily="49" charset="0"/>
              </a:rPr>
              <a:t> temp = x;</a:t>
            </a:r>
            <a:endParaRPr lang="fr-FR" sz="1600" dirty="0"/>
          </a:p>
          <a:p>
            <a:pPr marL="457200"/>
            <a:r>
              <a:rPr lang="fr-FR" sz="1600" dirty="0">
                <a:solidFill>
                  <a:srgbClr val="595959"/>
                </a:solidFill>
                <a:latin typeface="Courier New" panose="02070309020205020404" pitchFamily="49" charset="0"/>
              </a:rPr>
              <a:t> x = y;</a:t>
            </a:r>
            <a:endParaRPr lang="fr-FR" sz="1600" dirty="0"/>
          </a:p>
          <a:p>
            <a:pPr marL="457200"/>
            <a:r>
              <a:rPr lang="fr-FR" sz="1600" dirty="0">
                <a:solidFill>
                  <a:srgbClr val="595959"/>
                </a:solidFill>
                <a:latin typeface="Courier New" panose="02070309020205020404" pitchFamily="49" charset="0"/>
              </a:rPr>
              <a:t> y = temp;</a:t>
            </a:r>
            <a:endParaRPr lang="fr-FR" sz="1600" dirty="0"/>
          </a:p>
          <a:p>
            <a:r>
              <a:rPr lang="fr-FR" sz="1600" dirty="0">
                <a:solidFill>
                  <a:srgbClr val="595959"/>
                </a:solidFill>
                <a:latin typeface="Courier New" panose="02070309020205020404" pitchFamily="49" charset="0"/>
              </a:rPr>
              <a:t> }</a:t>
            </a:r>
            <a:endParaRPr lang="fr-FR" sz="1600" dirty="0"/>
          </a:p>
          <a:p>
            <a:br>
              <a:rPr lang="fr-FR" sz="1600" dirty="0"/>
            </a:br>
            <a:br>
              <a:rPr lang="es-CL" sz="1600" dirty="0"/>
            </a:br>
            <a:endParaRPr lang="es-ES" sz="1600" dirty="0">
              <a:solidFill>
                <a:srgbClr val="7F7F7F"/>
              </a:solidFill>
              <a:latin typeface="Helvetica"/>
              <a:cs typeface="Helvetica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78BA014-1D1A-D2F9-1C3A-2D4F6E535B6A}"/>
              </a:ext>
            </a:extLst>
          </p:cNvPr>
          <p:cNvSpPr txBox="1"/>
          <p:nvPr/>
        </p:nvSpPr>
        <p:spPr>
          <a:xfrm>
            <a:off x="4282005" y="2057890"/>
            <a:ext cx="26413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¿Funciona?</a:t>
            </a:r>
            <a:endParaRPr lang="es-ES" b="0" dirty="0">
              <a:effectLst/>
            </a:endParaRPr>
          </a:p>
          <a:p>
            <a:br>
              <a:rPr lang="es-ES" dirty="0"/>
            </a:b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0875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_tradnl" sz="3200" dirty="0">
                <a:cs typeface="Helvetica"/>
              </a:rPr>
              <a:t>Aplicación</a:t>
            </a:r>
            <a:br>
              <a:rPr lang="es-ES_tradnl" sz="3200" dirty="0">
                <a:cs typeface="Helvetica"/>
              </a:rPr>
            </a:br>
            <a:r>
              <a:rPr lang="es-MX" sz="3200" b="1" dirty="0">
                <a:solidFill>
                  <a:srgbClr val="FFC000"/>
                </a:solidFill>
                <a:cs typeface="Helvetica"/>
              </a:rPr>
              <a:t>Punteros</a:t>
            </a:r>
            <a:endParaRPr lang="es-ES" sz="3200" b="1" dirty="0">
              <a:solidFill>
                <a:srgbClr val="FFC000"/>
              </a:solidFill>
              <a:cs typeface="Helvetica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F23369F3-2021-7A50-1500-C6B94727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548038" cy="365125"/>
          </a:xfrm>
        </p:spPr>
        <p:txBody>
          <a:bodyPr/>
          <a:lstStyle/>
          <a:p>
            <a:r>
              <a:rPr lang="pt-BR" dirty="0"/>
              <a:t>IEE 2463 Sistemas Electrónicos </a:t>
            </a:r>
            <a:r>
              <a:rPr lang="pt-BR" dirty="0" err="1"/>
              <a:t>Programables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DC7F5FB-333B-8F6A-DD30-CA97FB3E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/>
              <a:t>Igor Peralta</a:t>
            </a:r>
          </a:p>
        </p:txBody>
      </p:sp>
      <p:sp>
        <p:nvSpPr>
          <p:cNvPr id="2" name="Text Box 17">
            <a:extLst>
              <a:ext uri="{FF2B5EF4-FFF2-40B4-BE49-F238E27FC236}">
                <a16:creationId xmlns:a16="http://schemas.microsoft.com/office/drawing/2014/main" id="{3C61C0A0-7C98-1237-B3E6-D388B07A5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354" y="1508655"/>
            <a:ext cx="816344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595959"/>
                </a:solidFill>
                <a:latin typeface="Courier New" panose="02070309020205020404" pitchFamily="49" charset="0"/>
              </a:rPr>
              <a:t>void</a:t>
            </a:r>
            <a:r>
              <a:rPr lang="fr-FR" sz="1600" dirty="0">
                <a:solidFill>
                  <a:srgbClr val="595959"/>
                </a:solidFill>
                <a:latin typeface="Courier New" panose="02070309020205020404" pitchFamily="49" charset="0"/>
              </a:rPr>
              <a:t> swap(</a:t>
            </a:r>
            <a:r>
              <a:rPr lang="fr-FR" sz="1600" dirty="0" err="1">
                <a:solidFill>
                  <a:srgbClr val="595959"/>
                </a:solidFill>
                <a:latin typeface="Courier New" panose="02070309020205020404" pitchFamily="49" charset="0"/>
              </a:rPr>
              <a:t>int</a:t>
            </a:r>
            <a:r>
              <a:rPr lang="fr-FR" sz="1600" dirty="0">
                <a:solidFill>
                  <a:srgbClr val="595959"/>
                </a:solidFill>
                <a:latin typeface="Courier New" panose="02070309020205020404" pitchFamily="49" charset="0"/>
              </a:rPr>
              <a:t> x, </a:t>
            </a:r>
            <a:r>
              <a:rPr lang="fr-FR" sz="1600" dirty="0" err="1">
                <a:solidFill>
                  <a:srgbClr val="595959"/>
                </a:solidFill>
                <a:latin typeface="Courier New" panose="02070309020205020404" pitchFamily="49" charset="0"/>
              </a:rPr>
              <a:t>int</a:t>
            </a:r>
            <a:r>
              <a:rPr lang="fr-FR" sz="1600" dirty="0">
                <a:solidFill>
                  <a:srgbClr val="595959"/>
                </a:solidFill>
                <a:latin typeface="Courier New" panose="02070309020205020404" pitchFamily="49" charset="0"/>
              </a:rPr>
              <a:t> y)</a:t>
            </a:r>
            <a:endParaRPr lang="fr-FR" sz="1600" dirty="0"/>
          </a:p>
          <a:p>
            <a:r>
              <a:rPr lang="fr-FR" sz="1600" dirty="0">
                <a:solidFill>
                  <a:srgbClr val="595959"/>
                </a:solidFill>
                <a:latin typeface="Courier New" panose="02070309020205020404" pitchFamily="49" charset="0"/>
              </a:rPr>
              <a:t> {</a:t>
            </a:r>
            <a:endParaRPr lang="fr-FR" sz="1600" dirty="0"/>
          </a:p>
          <a:p>
            <a:pPr marL="457200"/>
            <a:r>
              <a:rPr lang="fr-FR" sz="1600" dirty="0">
                <a:solidFill>
                  <a:srgbClr val="595959"/>
                </a:solidFill>
                <a:latin typeface="Courier New" panose="02070309020205020404" pitchFamily="49" charset="0"/>
              </a:rPr>
              <a:t> </a:t>
            </a:r>
            <a:r>
              <a:rPr lang="fr-FR" sz="1600" dirty="0" err="1">
                <a:solidFill>
                  <a:srgbClr val="595959"/>
                </a:solidFill>
                <a:latin typeface="Courier New" panose="02070309020205020404" pitchFamily="49" charset="0"/>
              </a:rPr>
              <a:t>int</a:t>
            </a:r>
            <a:r>
              <a:rPr lang="fr-FR" sz="1600" dirty="0">
                <a:solidFill>
                  <a:srgbClr val="595959"/>
                </a:solidFill>
                <a:latin typeface="Courier New" panose="02070309020205020404" pitchFamily="49" charset="0"/>
              </a:rPr>
              <a:t> temp;</a:t>
            </a:r>
            <a:endParaRPr lang="fr-FR" sz="1600" dirty="0"/>
          </a:p>
          <a:p>
            <a:pPr marL="457200"/>
            <a:r>
              <a:rPr lang="fr-FR" sz="1600" dirty="0">
                <a:solidFill>
                  <a:srgbClr val="595959"/>
                </a:solidFill>
                <a:latin typeface="Courier New" panose="02070309020205020404" pitchFamily="49" charset="0"/>
              </a:rPr>
              <a:t> temp = x;</a:t>
            </a:r>
            <a:endParaRPr lang="fr-FR" sz="1600" dirty="0"/>
          </a:p>
          <a:p>
            <a:pPr marL="457200"/>
            <a:r>
              <a:rPr lang="fr-FR" sz="1600" dirty="0">
                <a:solidFill>
                  <a:srgbClr val="595959"/>
                </a:solidFill>
                <a:latin typeface="Courier New" panose="02070309020205020404" pitchFamily="49" charset="0"/>
              </a:rPr>
              <a:t> x = y;</a:t>
            </a:r>
            <a:endParaRPr lang="fr-FR" sz="1600" dirty="0"/>
          </a:p>
          <a:p>
            <a:pPr marL="457200"/>
            <a:r>
              <a:rPr lang="fr-FR" sz="1600" dirty="0">
                <a:solidFill>
                  <a:srgbClr val="595959"/>
                </a:solidFill>
                <a:latin typeface="Courier New" panose="02070309020205020404" pitchFamily="49" charset="0"/>
              </a:rPr>
              <a:t> y = temp;</a:t>
            </a:r>
            <a:endParaRPr lang="fr-FR" sz="1600" dirty="0"/>
          </a:p>
          <a:p>
            <a:r>
              <a:rPr lang="fr-FR" sz="1600" dirty="0">
                <a:solidFill>
                  <a:srgbClr val="595959"/>
                </a:solidFill>
                <a:latin typeface="Courier New" panose="02070309020205020404" pitchFamily="49" charset="0"/>
              </a:rPr>
              <a:t> }</a:t>
            </a:r>
            <a:endParaRPr lang="fr-FR" sz="1600" dirty="0"/>
          </a:p>
          <a:p>
            <a:br>
              <a:rPr lang="fr-FR" sz="1600" dirty="0"/>
            </a:br>
            <a:br>
              <a:rPr lang="es-CL" sz="1600" dirty="0"/>
            </a:br>
            <a:endParaRPr lang="es-ES" sz="1600" dirty="0">
              <a:solidFill>
                <a:srgbClr val="7F7F7F"/>
              </a:solidFill>
              <a:latin typeface="Helvetica"/>
              <a:cs typeface="Helvetica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78BA014-1D1A-D2F9-1C3A-2D4F6E535B6A}"/>
              </a:ext>
            </a:extLst>
          </p:cNvPr>
          <p:cNvSpPr txBox="1"/>
          <p:nvPr/>
        </p:nvSpPr>
        <p:spPr>
          <a:xfrm>
            <a:off x="4282005" y="2057890"/>
            <a:ext cx="264131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¿</a:t>
            </a:r>
            <a:r>
              <a:rPr lang="es-ES" dirty="0">
                <a:solidFill>
                  <a:srgbClr val="FF0000"/>
                </a:solidFill>
                <a:latin typeface="Arial" panose="020B0604020202020204" pitchFamily="34" charset="0"/>
              </a:rPr>
              <a:t>F</a:t>
            </a:r>
            <a:r>
              <a:rPr lang="es-E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unciona?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rgbClr val="FF0000"/>
                </a:solidFill>
                <a:latin typeface="Arial" panose="020B0604020202020204" pitchFamily="34" charset="0"/>
              </a:rPr>
              <a:t>No, porque x e y son variables locales a la función swap</a:t>
            </a:r>
            <a:endParaRPr lang="es-ES" b="0" dirty="0">
              <a:effectLst/>
            </a:endParaRPr>
          </a:p>
          <a:p>
            <a:br>
              <a:rPr lang="es-ES" dirty="0"/>
            </a:b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2665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_tradnl" sz="3200" dirty="0">
                <a:cs typeface="Helvetica"/>
              </a:rPr>
              <a:t>Definición</a:t>
            </a:r>
            <a:br>
              <a:rPr lang="es-ES_tradnl" sz="3200" dirty="0">
                <a:cs typeface="Helvetica"/>
              </a:rPr>
            </a:br>
            <a:r>
              <a:rPr lang="es-MX" sz="3200" b="1" dirty="0">
                <a:solidFill>
                  <a:srgbClr val="FFC000"/>
                </a:solidFill>
                <a:cs typeface="Helvetica"/>
              </a:rPr>
              <a:t>Arreglos o </a:t>
            </a:r>
            <a:r>
              <a:rPr lang="es-MX" sz="3200" b="1" dirty="0" err="1">
                <a:solidFill>
                  <a:srgbClr val="FFC000"/>
                </a:solidFill>
                <a:cs typeface="Helvetica"/>
              </a:rPr>
              <a:t>Arrays</a:t>
            </a:r>
            <a:endParaRPr lang="es-ES" sz="3200" b="1" dirty="0">
              <a:solidFill>
                <a:srgbClr val="FFC000"/>
              </a:solidFill>
              <a:cs typeface="Helvetica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F23369F3-2021-7A50-1500-C6B94727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548038" cy="365125"/>
          </a:xfrm>
        </p:spPr>
        <p:txBody>
          <a:bodyPr/>
          <a:lstStyle/>
          <a:p>
            <a:r>
              <a:rPr lang="pt-BR" dirty="0"/>
              <a:t>IEE 2463 Sistemas Electrónicos </a:t>
            </a:r>
            <a:r>
              <a:rPr lang="pt-BR" dirty="0" err="1"/>
              <a:t>Programables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DC7F5FB-333B-8F6A-DD30-CA97FB3E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/>
              <a:t>Igor Peralta</a:t>
            </a:r>
          </a:p>
        </p:txBody>
      </p:sp>
      <p:sp>
        <p:nvSpPr>
          <p:cNvPr id="6" name="Text Box 17">
            <a:extLst>
              <a:ext uri="{FF2B5EF4-FFF2-40B4-BE49-F238E27FC236}">
                <a16:creationId xmlns:a16="http://schemas.microsoft.com/office/drawing/2014/main" id="{44863623-9A2A-2145-7454-0E17A7A67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354" y="1508655"/>
            <a:ext cx="8163446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7F7F7F"/>
                </a:solidFill>
                <a:latin typeface="Helvetica"/>
                <a:cs typeface="Helvetica"/>
              </a:rPr>
              <a:t>Son colecciones indexadas de variables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7F7F7F"/>
                </a:solidFill>
                <a:latin typeface="Helvetica"/>
                <a:cs typeface="Helvetica"/>
              </a:rPr>
              <a:t>Para declarar un arreglo hay que definir: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7F7F7F"/>
                </a:solidFill>
                <a:latin typeface="Helvetica"/>
                <a:cs typeface="Helvetica"/>
              </a:rPr>
              <a:t>Tipo de elementos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7F7F7F"/>
                </a:solidFill>
                <a:latin typeface="Helvetica"/>
                <a:cs typeface="Helvetica"/>
              </a:rPr>
              <a:t>Nombre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7F7F7F"/>
                </a:solidFill>
                <a:latin typeface="Helvetica"/>
                <a:cs typeface="Helvetica"/>
              </a:rPr>
              <a:t>Tamaño -&gt; El compilador de C asigna un espacio en memoria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7F7F7F"/>
              </a:solidFill>
              <a:latin typeface="Helvetica"/>
              <a:cs typeface="Helvetica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7F7F7F"/>
              </a:solidFill>
              <a:latin typeface="Helvetica"/>
              <a:cs typeface="Helvetica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7F7F7F"/>
              </a:solidFill>
              <a:latin typeface="Helvetica"/>
              <a:cs typeface="Helvetica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7F7F7F"/>
              </a:solidFill>
              <a:latin typeface="Helvetica"/>
              <a:cs typeface="Helvetica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7F7F7F"/>
              </a:solidFill>
              <a:latin typeface="Helvetica"/>
              <a:cs typeface="Helvetica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7F7F7F"/>
              </a:solidFill>
              <a:latin typeface="Helvetica"/>
              <a:cs typeface="Helvetica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7F7F7F"/>
                </a:solidFill>
                <a:latin typeface="Helvetica"/>
                <a:cs typeface="Helvetica"/>
              </a:rPr>
              <a:t>Los </a:t>
            </a:r>
            <a:r>
              <a:rPr lang="es-ES" sz="1600" dirty="0" err="1">
                <a:solidFill>
                  <a:srgbClr val="7F7F7F"/>
                </a:solidFill>
                <a:latin typeface="Helvetica"/>
                <a:cs typeface="Helvetica"/>
              </a:rPr>
              <a:t>strings</a:t>
            </a:r>
            <a:r>
              <a:rPr lang="es-ES" sz="1600" dirty="0">
                <a:solidFill>
                  <a:srgbClr val="7F7F7F"/>
                </a:solidFill>
                <a:latin typeface="Helvetica"/>
                <a:cs typeface="Helvetica"/>
              </a:rPr>
              <a:t> son arreglos de caracteres finalizado en el carácter nulo ‘\0’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rgbClr val="7F7F7F"/>
                </a:solidFill>
                <a:latin typeface="Helvetica"/>
                <a:cs typeface="Helvetica"/>
              </a:rPr>
              <a:t>char</a:t>
            </a:r>
            <a:r>
              <a:rPr lang="es-ES" sz="1600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s-ES" sz="1600" dirty="0" err="1">
                <a:solidFill>
                  <a:srgbClr val="7F7F7F"/>
                </a:solidFill>
                <a:latin typeface="Helvetica"/>
                <a:cs typeface="Helvetica"/>
              </a:rPr>
              <a:t>nombre_string</a:t>
            </a:r>
            <a:r>
              <a:rPr lang="es-ES" sz="1600" dirty="0">
                <a:solidFill>
                  <a:srgbClr val="7F7F7F"/>
                </a:solidFill>
                <a:latin typeface="Helvetica"/>
                <a:cs typeface="Helvetica"/>
              </a:rPr>
              <a:t>[tamaño];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272CAA7-3B31-41F7-8AC0-6C481B6C0B0B}"/>
              </a:ext>
            </a:extLst>
          </p:cNvPr>
          <p:cNvSpPr txBox="1"/>
          <p:nvPr/>
        </p:nvSpPr>
        <p:spPr>
          <a:xfrm>
            <a:off x="2144921" y="3731512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CL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tipo nombre[tamaño];</a:t>
            </a:r>
            <a:endParaRPr lang="es-CL" b="0" dirty="0">
              <a:effectLst/>
            </a:endParaRPr>
          </a:p>
          <a:p>
            <a:br>
              <a:rPr lang="es-CL" b="0" dirty="0">
                <a:effectLst/>
              </a:rPr>
            </a:b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8199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_tradnl" sz="3200" dirty="0">
                <a:cs typeface="Helvetica"/>
              </a:rPr>
              <a:t>Aplicación</a:t>
            </a:r>
            <a:br>
              <a:rPr lang="es-ES_tradnl" sz="3200" dirty="0">
                <a:cs typeface="Helvetica"/>
              </a:rPr>
            </a:br>
            <a:r>
              <a:rPr lang="es-MX" sz="3200" b="1" dirty="0">
                <a:solidFill>
                  <a:srgbClr val="FFC000"/>
                </a:solidFill>
                <a:cs typeface="Helvetica"/>
              </a:rPr>
              <a:t>Punteros</a:t>
            </a:r>
            <a:endParaRPr lang="es-ES" sz="3200" b="1" dirty="0">
              <a:solidFill>
                <a:srgbClr val="FFC000"/>
              </a:solidFill>
              <a:cs typeface="Helvetica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F23369F3-2021-7A50-1500-C6B94727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548038" cy="365125"/>
          </a:xfrm>
        </p:spPr>
        <p:txBody>
          <a:bodyPr/>
          <a:lstStyle/>
          <a:p>
            <a:r>
              <a:rPr lang="pt-BR" dirty="0"/>
              <a:t>IEE 2463 Sistemas Electrónicos </a:t>
            </a:r>
            <a:r>
              <a:rPr lang="pt-BR" dirty="0" err="1"/>
              <a:t>Programables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DC7F5FB-333B-8F6A-DD30-CA97FB3E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/>
              <a:t>Igor Peralta</a:t>
            </a:r>
          </a:p>
        </p:txBody>
      </p:sp>
      <p:sp>
        <p:nvSpPr>
          <p:cNvPr id="2" name="Text Box 17">
            <a:extLst>
              <a:ext uri="{FF2B5EF4-FFF2-40B4-BE49-F238E27FC236}">
                <a16:creationId xmlns:a16="http://schemas.microsoft.com/office/drawing/2014/main" id="{3C61C0A0-7C98-1237-B3E6-D388B07A5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354" y="1508655"/>
            <a:ext cx="8163446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595959"/>
                </a:solidFill>
                <a:latin typeface="Courier New" panose="02070309020205020404" pitchFamily="49" charset="0"/>
              </a:rPr>
              <a:t>void</a:t>
            </a:r>
            <a:r>
              <a:rPr lang="fr-FR" sz="1600" dirty="0">
                <a:solidFill>
                  <a:srgbClr val="595959"/>
                </a:solidFill>
                <a:latin typeface="Courier New" panose="02070309020205020404" pitchFamily="49" charset="0"/>
              </a:rPr>
              <a:t> swap(</a:t>
            </a:r>
            <a:r>
              <a:rPr lang="fr-FR" sz="1600" dirty="0" err="1">
                <a:solidFill>
                  <a:srgbClr val="595959"/>
                </a:solidFill>
                <a:latin typeface="Courier New" panose="02070309020205020404" pitchFamily="49" charset="0"/>
              </a:rPr>
              <a:t>int</a:t>
            </a:r>
            <a:r>
              <a:rPr lang="fr-FR" sz="1600" dirty="0">
                <a:solidFill>
                  <a:srgbClr val="595959"/>
                </a:solidFill>
                <a:latin typeface="Courier New" panose="02070309020205020404" pitchFamily="49" charset="0"/>
              </a:rPr>
              <a:t> x, </a:t>
            </a:r>
            <a:r>
              <a:rPr lang="fr-FR" sz="1600" dirty="0" err="1">
                <a:solidFill>
                  <a:srgbClr val="595959"/>
                </a:solidFill>
                <a:latin typeface="Courier New" panose="02070309020205020404" pitchFamily="49" charset="0"/>
              </a:rPr>
              <a:t>int</a:t>
            </a:r>
            <a:r>
              <a:rPr lang="fr-FR" sz="1600" dirty="0">
                <a:solidFill>
                  <a:srgbClr val="595959"/>
                </a:solidFill>
                <a:latin typeface="Courier New" panose="02070309020205020404" pitchFamily="49" charset="0"/>
              </a:rPr>
              <a:t> y)</a:t>
            </a:r>
            <a:endParaRPr lang="fr-FR" sz="1600" dirty="0"/>
          </a:p>
          <a:p>
            <a:r>
              <a:rPr lang="fr-FR" sz="1600" dirty="0">
                <a:solidFill>
                  <a:srgbClr val="595959"/>
                </a:solidFill>
                <a:latin typeface="Courier New" panose="02070309020205020404" pitchFamily="49" charset="0"/>
              </a:rPr>
              <a:t> {</a:t>
            </a:r>
            <a:endParaRPr lang="fr-FR" sz="1600" dirty="0"/>
          </a:p>
          <a:p>
            <a:pPr marL="457200"/>
            <a:r>
              <a:rPr lang="fr-FR" sz="1600" dirty="0">
                <a:solidFill>
                  <a:srgbClr val="595959"/>
                </a:solidFill>
                <a:latin typeface="Courier New" panose="02070309020205020404" pitchFamily="49" charset="0"/>
              </a:rPr>
              <a:t> </a:t>
            </a:r>
            <a:r>
              <a:rPr lang="fr-FR" sz="1600" dirty="0" err="1">
                <a:solidFill>
                  <a:srgbClr val="595959"/>
                </a:solidFill>
                <a:latin typeface="Courier New" panose="02070309020205020404" pitchFamily="49" charset="0"/>
              </a:rPr>
              <a:t>int</a:t>
            </a:r>
            <a:r>
              <a:rPr lang="fr-FR" sz="1600" dirty="0">
                <a:solidFill>
                  <a:srgbClr val="595959"/>
                </a:solidFill>
                <a:latin typeface="Courier New" panose="02070309020205020404" pitchFamily="49" charset="0"/>
              </a:rPr>
              <a:t> temp;</a:t>
            </a:r>
            <a:endParaRPr lang="fr-FR" sz="1600" dirty="0"/>
          </a:p>
          <a:p>
            <a:pPr marL="457200"/>
            <a:r>
              <a:rPr lang="fr-FR" sz="1600" dirty="0">
                <a:solidFill>
                  <a:srgbClr val="595959"/>
                </a:solidFill>
                <a:latin typeface="Courier New" panose="02070309020205020404" pitchFamily="49" charset="0"/>
              </a:rPr>
              <a:t> temp = x;</a:t>
            </a:r>
            <a:endParaRPr lang="fr-FR" sz="1600" dirty="0"/>
          </a:p>
          <a:p>
            <a:pPr marL="457200"/>
            <a:r>
              <a:rPr lang="fr-FR" sz="1600" dirty="0">
                <a:solidFill>
                  <a:srgbClr val="595959"/>
                </a:solidFill>
                <a:latin typeface="Courier New" panose="02070309020205020404" pitchFamily="49" charset="0"/>
              </a:rPr>
              <a:t> x = y;</a:t>
            </a:r>
            <a:endParaRPr lang="fr-FR" sz="1600" dirty="0"/>
          </a:p>
          <a:p>
            <a:pPr marL="457200"/>
            <a:r>
              <a:rPr lang="fr-FR" sz="1600" dirty="0">
                <a:solidFill>
                  <a:srgbClr val="595959"/>
                </a:solidFill>
                <a:latin typeface="Courier New" panose="02070309020205020404" pitchFamily="49" charset="0"/>
              </a:rPr>
              <a:t> y = temp;</a:t>
            </a:r>
            <a:endParaRPr lang="fr-FR" sz="1600" dirty="0"/>
          </a:p>
          <a:p>
            <a:r>
              <a:rPr lang="fr-FR" sz="1600" dirty="0">
                <a:solidFill>
                  <a:srgbClr val="595959"/>
                </a:solidFill>
                <a:latin typeface="Courier New" panose="02070309020205020404" pitchFamily="49" charset="0"/>
              </a:rPr>
              <a:t> }</a:t>
            </a:r>
          </a:p>
          <a:p>
            <a:endParaRPr lang="fr-FR" sz="1600" dirty="0">
              <a:solidFill>
                <a:srgbClr val="595959"/>
              </a:solidFill>
              <a:latin typeface="Courier New" panose="02070309020205020404" pitchFamily="49" charset="0"/>
            </a:endParaRPr>
          </a:p>
          <a:p>
            <a:endParaRPr lang="fr-FR" sz="1600" dirty="0">
              <a:solidFill>
                <a:srgbClr val="595959"/>
              </a:solidFill>
              <a:latin typeface="Courier New" panose="02070309020205020404" pitchFamily="49" charset="0"/>
            </a:endParaRPr>
          </a:p>
          <a:p>
            <a:endParaRPr lang="fr-FR" sz="1600" dirty="0">
              <a:solidFill>
                <a:srgbClr val="595959"/>
              </a:solidFill>
              <a:latin typeface="Courier New" panose="02070309020205020404" pitchFamily="49" charset="0"/>
            </a:endParaRPr>
          </a:p>
          <a:p>
            <a:r>
              <a:rPr lang="es-CL" sz="1600" dirty="0" err="1">
                <a:solidFill>
                  <a:srgbClr val="595959"/>
                </a:solidFill>
                <a:latin typeface="Courier New" panose="02070309020205020404" pitchFamily="49" charset="0"/>
              </a:rPr>
              <a:t>void</a:t>
            </a:r>
            <a:r>
              <a:rPr lang="es-CL" sz="1600" dirty="0">
                <a:solidFill>
                  <a:srgbClr val="595959"/>
                </a:solidFill>
                <a:latin typeface="Courier New" panose="02070309020205020404" pitchFamily="49" charset="0"/>
              </a:rPr>
              <a:t> swap(</a:t>
            </a:r>
            <a:r>
              <a:rPr lang="es-CL" sz="1600" dirty="0" err="1">
                <a:solidFill>
                  <a:srgbClr val="595959"/>
                </a:solidFill>
                <a:latin typeface="Courier New" panose="02070309020205020404" pitchFamily="49" charset="0"/>
              </a:rPr>
              <a:t>int</a:t>
            </a:r>
            <a:r>
              <a:rPr lang="es-CL" sz="1600" dirty="0">
                <a:solidFill>
                  <a:srgbClr val="595959"/>
                </a:solidFill>
                <a:latin typeface="Courier New" panose="02070309020205020404" pitchFamily="49" charset="0"/>
              </a:rPr>
              <a:t> *</a:t>
            </a:r>
            <a:r>
              <a:rPr lang="es-CL" sz="1600" dirty="0" err="1">
                <a:solidFill>
                  <a:srgbClr val="595959"/>
                </a:solidFill>
                <a:latin typeface="Courier New" panose="02070309020205020404" pitchFamily="49" charset="0"/>
              </a:rPr>
              <a:t>px</a:t>
            </a:r>
            <a:r>
              <a:rPr lang="es-CL" sz="1600" dirty="0">
                <a:solidFill>
                  <a:srgbClr val="595959"/>
                </a:solidFill>
                <a:latin typeface="Courier New" panose="02070309020205020404" pitchFamily="49" charset="0"/>
              </a:rPr>
              <a:t>, </a:t>
            </a:r>
            <a:r>
              <a:rPr lang="es-CL" sz="1600" dirty="0" err="1">
                <a:solidFill>
                  <a:srgbClr val="595959"/>
                </a:solidFill>
                <a:latin typeface="Courier New" panose="02070309020205020404" pitchFamily="49" charset="0"/>
              </a:rPr>
              <a:t>int</a:t>
            </a:r>
            <a:r>
              <a:rPr lang="es-CL" sz="1600" dirty="0">
                <a:solidFill>
                  <a:srgbClr val="595959"/>
                </a:solidFill>
                <a:latin typeface="Courier New" panose="02070309020205020404" pitchFamily="49" charset="0"/>
              </a:rPr>
              <a:t> *</a:t>
            </a:r>
            <a:r>
              <a:rPr lang="es-CL" sz="1600" dirty="0" err="1">
                <a:solidFill>
                  <a:srgbClr val="595959"/>
                </a:solidFill>
                <a:latin typeface="Courier New" panose="02070309020205020404" pitchFamily="49" charset="0"/>
              </a:rPr>
              <a:t>py</a:t>
            </a:r>
            <a:r>
              <a:rPr lang="es-CL" sz="1600" dirty="0">
                <a:solidFill>
                  <a:srgbClr val="595959"/>
                </a:solidFill>
                <a:latin typeface="Courier New" panose="02070309020205020404" pitchFamily="49" charset="0"/>
              </a:rPr>
              <a:t>)</a:t>
            </a:r>
            <a:endParaRPr lang="es-CL" sz="1600" dirty="0"/>
          </a:p>
          <a:p>
            <a:r>
              <a:rPr lang="es-CL" sz="1600" dirty="0">
                <a:solidFill>
                  <a:srgbClr val="595959"/>
                </a:solidFill>
                <a:latin typeface="Courier New" panose="02070309020205020404" pitchFamily="49" charset="0"/>
              </a:rPr>
              <a:t> {</a:t>
            </a:r>
            <a:endParaRPr lang="es-CL" sz="1600" dirty="0"/>
          </a:p>
          <a:p>
            <a:pPr marL="457200"/>
            <a:r>
              <a:rPr lang="es-CL" sz="1600" dirty="0">
                <a:solidFill>
                  <a:srgbClr val="595959"/>
                </a:solidFill>
                <a:latin typeface="Courier New" panose="02070309020205020404" pitchFamily="49" charset="0"/>
              </a:rPr>
              <a:t> </a:t>
            </a:r>
            <a:r>
              <a:rPr lang="es-CL" sz="1600" dirty="0" err="1">
                <a:solidFill>
                  <a:srgbClr val="595959"/>
                </a:solidFill>
                <a:latin typeface="Courier New" panose="02070309020205020404" pitchFamily="49" charset="0"/>
              </a:rPr>
              <a:t>int</a:t>
            </a:r>
            <a:r>
              <a:rPr lang="es-CL" sz="1600" dirty="0">
                <a:solidFill>
                  <a:srgbClr val="595959"/>
                </a:solidFill>
                <a:latin typeface="Courier New" panose="02070309020205020404" pitchFamily="49" charset="0"/>
              </a:rPr>
              <a:t> </a:t>
            </a:r>
            <a:r>
              <a:rPr lang="es-CL" sz="1600" dirty="0" err="1">
                <a:solidFill>
                  <a:srgbClr val="595959"/>
                </a:solidFill>
                <a:latin typeface="Courier New" panose="02070309020205020404" pitchFamily="49" charset="0"/>
              </a:rPr>
              <a:t>temp</a:t>
            </a:r>
            <a:r>
              <a:rPr lang="es-CL" sz="1600" dirty="0">
                <a:solidFill>
                  <a:srgbClr val="595959"/>
                </a:solidFill>
                <a:latin typeface="Courier New" panose="02070309020205020404" pitchFamily="49" charset="0"/>
              </a:rPr>
              <a:t>;</a:t>
            </a:r>
            <a:endParaRPr lang="es-CL" sz="1600" dirty="0"/>
          </a:p>
          <a:p>
            <a:pPr marL="457200"/>
            <a:r>
              <a:rPr lang="es-CL" sz="1600" dirty="0">
                <a:solidFill>
                  <a:srgbClr val="595959"/>
                </a:solidFill>
                <a:latin typeface="Courier New" panose="02070309020205020404" pitchFamily="49" charset="0"/>
              </a:rPr>
              <a:t> </a:t>
            </a:r>
            <a:r>
              <a:rPr lang="es-CL" sz="1600" dirty="0" err="1">
                <a:solidFill>
                  <a:srgbClr val="595959"/>
                </a:solidFill>
                <a:latin typeface="Courier New" panose="02070309020205020404" pitchFamily="49" charset="0"/>
              </a:rPr>
              <a:t>temp</a:t>
            </a:r>
            <a:r>
              <a:rPr lang="es-CL" sz="1600" dirty="0">
                <a:solidFill>
                  <a:srgbClr val="595959"/>
                </a:solidFill>
                <a:latin typeface="Courier New" panose="02070309020205020404" pitchFamily="49" charset="0"/>
              </a:rPr>
              <a:t> = *</a:t>
            </a:r>
            <a:r>
              <a:rPr lang="es-CL" sz="1600" dirty="0" err="1">
                <a:solidFill>
                  <a:srgbClr val="595959"/>
                </a:solidFill>
                <a:latin typeface="Courier New" panose="02070309020205020404" pitchFamily="49" charset="0"/>
              </a:rPr>
              <a:t>px</a:t>
            </a:r>
            <a:r>
              <a:rPr lang="es-CL" sz="1600" dirty="0">
                <a:solidFill>
                  <a:srgbClr val="595959"/>
                </a:solidFill>
                <a:latin typeface="Courier New" panose="02070309020205020404" pitchFamily="49" charset="0"/>
              </a:rPr>
              <a:t>;</a:t>
            </a:r>
            <a:endParaRPr lang="es-CL" sz="1600" dirty="0"/>
          </a:p>
          <a:p>
            <a:pPr marL="457200"/>
            <a:r>
              <a:rPr lang="es-CL" sz="1600" dirty="0">
                <a:solidFill>
                  <a:srgbClr val="595959"/>
                </a:solidFill>
                <a:latin typeface="Courier New" panose="02070309020205020404" pitchFamily="49" charset="0"/>
              </a:rPr>
              <a:t> *</a:t>
            </a:r>
            <a:r>
              <a:rPr lang="es-CL" sz="1600" dirty="0" err="1">
                <a:solidFill>
                  <a:srgbClr val="595959"/>
                </a:solidFill>
                <a:latin typeface="Courier New" panose="02070309020205020404" pitchFamily="49" charset="0"/>
              </a:rPr>
              <a:t>px</a:t>
            </a:r>
            <a:r>
              <a:rPr lang="es-CL" sz="1600" dirty="0">
                <a:solidFill>
                  <a:srgbClr val="595959"/>
                </a:solidFill>
                <a:latin typeface="Courier New" panose="02070309020205020404" pitchFamily="49" charset="0"/>
              </a:rPr>
              <a:t> = *</a:t>
            </a:r>
            <a:r>
              <a:rPr lang="es-CL" sz="1600" dirty="0" err="1">
                <a:solidFill>
                  <a:srgbClr val="595959"/>
                </a:solidFill>
                <a:latin typeface="Courier New" panose="02070309020205020404" pitchFamily="49" charset="0"/>
              </a:rPr>
              <a:t>py</a:t>
            </a:r>
            <a:r>
              <a:rPr lang="es-CL" sz="1600" dirty="0">
                <a:solidFill>
                  <a:srgbClr val="595959"/>
                </a:solidFill>
                <a:latin typeface="Courier New" panose="02070309020205020404" pitchFamily="49" charset="0"/>
              </a:rPr>
              <a:t>; </a:t>
            </a:r>
            <a:endParaRPr lang="es-CL" sz="1600" dirty="0"/>
          </a:p>
          <a:p>
            <a:pPr marL="457200"/>
            <a:r>
              <a:rPr lang="es-CL" sz="1600" dirty="0">
                <a:solidFill>
                  <a:srgbClr val="595959"/>
                </a:solidFill>
                <a:latin typeface="Courier New" panose="02070309020205020404" pitchFamily="49" charset="0"/>
              </a:rPr>
              <a:t> *</a:t>
            </a:r>
            <a:r>
              <a:rPr lang="es-CL" sz="1600" dirty="0" err="1">
                <a:solidFill>
                  <a:srgbClr val="595959"/>
                </a:solidFill>
                <a:latin typeface="Courier New" panose="02070309020205020404" pitchFamily="49" charset="0"/>
              </a:rPr>
              <a:t>py</a:t>
            </a:r>
            <a:r>
              <a:rPr lang="es-CL" sz="1600" dirty="0">
                <a:solidFill>
                  <a:srgbClr val="595959"/>
                </a:solidFill>
                <a:latin typeface="Courier New" panose="02070309020205020404" pitchFamily="49" charset="0"/>
              </a:rPr>
              <a:t> = </a:t>
            </a:r>
            <a:r>
              <a:rPr lang="es-CL" sz="1600" dirty="0" err="1">
                <a:solidFill>
                  <a:srgbClr val="595959"/>
                </a:solidFill>
                <a:latin typeface="Courier New" panose="02070309020205020404" pitchFamily="49" charset="0"/>
              </a:rPr>
              <a:t>temp</a:t>
            </a:r>
            <a:r>
              <a:rPr lang="es-CL" sz="1600" dirty="0">
                <a:solidFill>
                  <a:srgbClr val="595959"/>
                </a:solidFill>
                <a:latin typeface="Courier New" panose="02070309020205020404" pitchFamily="49" charset="0"/>
              </a:rPr>
              <a:t>;</a:t>
            </a:r>
            <a:endParaRPr lang="es-CL" sz="1600" dirty="0"/>
          </a:p>
          <a:p>
            <a:r>
              <a:rPr lang="es-CL" sz="1600" dirty="0">
                <a:solidFill>
                  <a:srgbClr val="595959"/>
                </a:solidFill>
                <a:latin typeface="Courier New" panose="02070309020205020404" pitchFamily="49" charset="0"/>
              </a:rPr>
              <a:t> }</a:t>
            </a:r>
            <a:endParaRPr lang="es-CL" sz="1600" dirty="0"/>
          </a:p>
          <a:p>
            <a:br>
              <a:rPr lang="es-CL" sz="1600" dirty="0"/>
            </a:br>
            <a:endParaRPr lang="fr-FR" sz="1600" dirty="0"/>
          </a:p>
          <a:p>
            <a:br>
              <a:rPr lang="fr-FR" sz="1600" dirty="0"/>
            </a:br>
            <a:br>
              <a:rPr lang="es-CL" sz="1600" dirty="0"/>
            </a:br>
            <a:endParaRPr lang="es-ES" sz="1600" dirty="0">
              <a:solidFill>
                <a:srgbClr val="7F7F7F"/>
              </a:solidFill>
              <a:latin typeface="Helvetica"/>
              <a:cs typeface="Helvetic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2E75917-3FFD-FC5E-9998-0C1511FC8F10}"/>
              </a:ext>
            </a:extLst>
          </p:cNvPr>
          <p:cNvSpPr txBox="1"/>
          <p:nvPr/>
        </p:nvSpPr>
        <p:spPr>
          <a:xfrm>
            <a:off x="4334257" y="4482675"/>
            <a:ext cx="26413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¿Funciona?</a:t>
            </a:r>
            <a:endParaRPr lang="es-ES" b="0" dirty="0">
              <a:effectLst/>
            </a:endParaRPr>
          </a:p>
          <a:p>
            <a:br>
              <a:rPr lang="es-ES" dirty="0"/>
            </a:b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069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_tradnl" sz="3200" dirty="0">
                <a:cs typeface="Helvetica"/>
              </a:rPr>
              <a:t>Aplicación</a:t>
            </a:r>
            <a:br>
              <a:rPr lang="es-ES_tradnl" sz="3200" dirty="0">
                <a:cs typeface="Helvetica"/>
              </a:rPr>
            </a:br>
            <a:r>
              <a:rPr lang="es-MX" sz="3200" b="1" dirty="0">
                <a:solidFill>
                  <a:srgbClr val="FFC000"/>
                </a:solidFill>
                <a:cs typeface="Helvetica"/>
              </a:rPr>
              <a:t>Punteros</a:t>
            </a:r>
            <a:endParaRPr lang="es-ES" sz="3200" b="1" dirty="0">
              <a:solidFill>
                <a:srgbClr val="FFC000"/>
              </a:solidFill>
              <a:cs typeface="Helvetica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F23369F3-2021-7A50-1500-C6B94727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548038" cy="365125"/>
          </a:xfrm>
        </p:spPr>
        <p:txBody>
          <a:bodyPr/>
          <a:lstStyle/>
          <a:p>
            <a:r>
              <a:rPr lang="pt-BR" dirty="0"/>
              <a:t>IEE 2463 Sistemas Electrónicos </a:t>
            </a:r>
            <a:r>
              <a:rPr lang="pt-BR" dirty="0" err="1"/>
              <a:t>Programables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DC7F5FB-333B-8F6A-DD30-CA97FB3E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/>
              <a:t>Igor Peralta</a:t>
            </a:r>
          </a:p>
        </p:txBody>
      </p:sp>
      <p:sp>
        <p:nvSpPr>
          <p:cNvPr id="2" name="Text Box 17">
            <a:extLst>
              <a:ext uri="{FF2B5EF4-FFF2-40B4-BE49-F238E27FC236}">
                <a16:creationId xmlns:a16="http://schemas.microsoft.com/office/drawing/2014/main" id="{3C61C0A0-7C98-1237-B3E6-D388B07A5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354" y="1508655"/>
            <a:ext cx="8163446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595959"/>
                </a:solidFill>
                <a:latin typeface="Courier New" panose="02070309020205020404" pitchFamily="49" charset="0"/>
              </a:rPr>
              <a:t>void</a:t>
            </a:r>
            <a:r>
              <a:rPr lang="fr-FR" sz="1600" dirty="0">
                <a:solidFill>
                  <a:srgbClr val="595959"/>
                </a:solidFill>
                <a:latin typeface="Courier New" panose="02070309020205020404" pitchFamily="49" charset="0"/>
              </a:rPr>
              <a:t> swap(</a:t>
            </a:r>
            <a:r>
              <a:rPr lang="fr-FR" sz="1600" dirty="0" err="1">
                <a:solidFill>
                  <a:srgbClr val="595959"/>
                </a:solidFill>
                <a:latin typeface="Courier New" panose="02070309020205020404" pitchFamily="49" charset="0"/>
              </a:rPr>
              <a:t>int</a:t>
            </a:r>
            <a:r>
              <a:rPr lang="fr-FR" sz="1600" dirty="0">
                <a:solidFill>
                  <a:srgbClr val="595959"/>
                </a:solidFill>
                <a:latin typeface="Courier New" panose="02070309020205020404" pitchFamily="49" charset="0"/>
              </a:rPr>
              <a:t> x, </a:t>
            </a:r>
            <a:r>
              <a:rPr lang="fr-FR" sz="1600" dirty="0" err="1">
                <a:solidFill>
                  <a:srgbClr val="595959"/>
                </a:solidFill>
                <a:latin typeface="Courier New" panose="02070309020205020404" pitchFamily="49" charset="0"/>
              </a:rPr>
              <a:t>int</a:t>
            </a:r>
            <a:r>
              <a:rPr lang="fr-FR" sz="1600" dirty="0">
                <a:solidFill>
                  <a:srgbClr val="595959"/>
                </a:solidFill>
                <a:latin typeface="Courier New" panose="02070309020205020404" pitchFamily="49" charset="0"/>
              </a:rPr>
              <a:t> y)</a:t>
            </a:r>
            <a:endParaRPr lang="fr-FR" sz="1600" dirty="0"/>
          </a:p>
          <a:p>
            <a:r>
              <a:rPr lang="fr-FR" sz="1600" dirty="0">
                <a:solidFill>
                  <a:srgbClr val="595959"/>
                </a:solidFill>
                <a:latin typeface="Courier New" panose="02070309020205020404" pitchFamily="49" charset="0"/>
              </a:rPr>
              <a:t> {</a:t>
            </a:r>
            <a:endParaRPr lang="fr-FR" sz="1600" dirty="0"/>
          </a:p>
          <a:p>
            <a:pPr marL="457200"/>
            <a:r>
              <a:rPr lang="fr-FR" sz="1600" dirty="0">
                <a:solidFill>
                  <a:srgbClr val="595959"/>
                </a:solidFill>
                <a:latin typeface="Courier New" panose="02070309020205020404" pitchFamily="49" charset="0"/>
              </a:rPr>
              <a:t> </a:t>
            </a:r>
            <a:r>
              <a:rPr lang="fr-FR" sz="1600" dirty="0" err="1">
                <a:solidFill>
                  <a:srgbClr val="595959"/>
                </a:solidFill>
                <a:latin typeface="Courier New" panose="02070309020205020404" pitchFamily="49" charset="0"/>
              </a:rPr>
              <a:t>int</a:t>
            </a:r>
            <a:r>
              <a:rPr lang="fr-FR" sz="1600" dirty="0">
                <a:solidFill>
                  <a:srgbClr val="595959"/>
                </a:solidFill>
                <a:latin typeface="Courier New" panose="02070309020205020404" pitchFamily="49" charset="0"/>
              </a:rPr>
              <a:t> temp;</a:t>
            </a:r>
            <a:endParaRPr lang="fr-FR" sz="1600" dirty="0"/>
          </a:p>
          <a:p>
            <a:pPr marL="457200"/>
            <a:r>
              <a:rPr lang="fr-FR" sz="1600" dirty="0">
                <a:solidFill>
                  <a:srgbClr val="595959"/>
                </a:solidFill>
                <a:latin typeface="Courier New" panose="02070309020205020404" pitchFamily="49" charset="0"/>
              </a:rPr>
              <a:t> temp = x;</a:t>
            </a:r>
            <a:endParaRPr lang="fr-FR" sz="1600" dirty="0"/>
          </a:p>
          <a:p>
            <a:pPr marL="457200"/>
            <a:r>
              <a:rPr lang="fr-FR" sz="1600" dirty="0">
                <a:solidFill>
                  <a:srgbClr val="595959"/>
                </a:solidFill>
                <a:latin typeface="Courier New" panose="02070309020205020404" pitchFamily="49" charset="0"/>
              </a:rPr>
              <a:t> x = y;</a:t>
            </a:r>
            <a:endParaRPr lang="fr-FR" sz="1600" dirty="0"/>
          </a:p>
          <a:p>
            <a:pPr marL="457200"/>
            <a:r>
              <a:rPr lang="fr-FR" sz="1600" dirty="0">
                <a:solidFill>
                  <a:srgbClr val="595959"/>
                </a:solidFill>
                <a:latin typeface="Courier New" panose="02070309020205020404" pitchFamily="49" charset="0"/>
              </a:rPr>
              <a:t> y = temp;</a:t>
            </a:r>
            <a:endParaRPr lang="fr-FR" sz="1600" dirty="0"/>
          </a:p>
          <a:p>
            <a:r>
              <a:rPr lang="fr-FR" sz="1600" dirty="0">
                <a:solidFill>
                  <a:srgbClr val="595959"/>
                </a:solidFill>
                <a:latin typeface="Courier New" panose="02070309020205020404" pitchFamily="49" charset="0"/>
              </a:rPr>
              <a:t> }</a:t>
            </a:r>
          </a:p>
          <a:p>
            <a:endParaRPr lang="fr-FR" sz="1600" dirty="0">
              <a:solidFill>
                <a:srgbClr val="595959"/>
              </a:solidFill>
              <a:latin typeface="Courier New" panose="02070309020205020404" pitchFamily="49" charset="0"/>
            </a:endParaRPr>
          </a:p>
          <a:p>
            <a:endParaRPr lang="fr-FR" sz="1600" dirty="0">
              <a:solidFill>
                <a:srgbClr val="595959"/>
              </a:solidFill>
              <a:latin typeface="Courier New" panose="02070309020205020404" pitchFamily="49" charset="0"/>
            </a:endParaRPr>
          </a:p>
          <a:p>
            <a:endParaRPr lang="fr-FR" sz="1600" dirty="0">
              <a:solidFill>
                <a:srgbClr val="595959"/>
              </a:solidFill>
              <a:latin typeface="Courier New" panose="02070309020205020404" pitchFamily="49" charset="0"/>
            </a:endParaRPr>
          </a:p>
          <a:p>
            <a:r>
              <a:rPr lang="es-CL" sz="1600" dirty="0" err="1">
                <a:solidFill>
                  <a:srgbClr val="595959"/>
                </a:solidFill>
                <a:latin typeface="Courier New" panose="02070309020205020404" pitchFamily="49" charset="0"/>
              </a:rPr>
              <a:t>void</a:t>
            </a:r>
            <a:r>
              <a:rPr lang="es-CL" sz="1600" dirty="0">
                <a:solidFill>
                  <a:srgbClr val="595959"/>
                </a:solidFill>
                <a:latin typeface="Courier New" panose="02070309020205020404" pitchFamily="49" charset="0"/>
              </a:rPr>
              <a:t> swap(</a:t>
            </a:r>
            <a:r>
              <a:rPr lang="es-CL" sz="1600" dirty="0" err="1">
                <a:solidFill>
                  <a:srgbClr val="595959"/>
                </a:solidFill>
                <a:latin typeface="Courier New" panose="02070309020205020404" pitchFamily="49" charset="0"/>
              </a:rPr>
              <a:t>int</a:t>
            </a:r>
            <a:r>
              <a:rPr lang="es-CL" sz="1600" dirty="0">
                <a:solidFill>
                  <a:srgbClr val="595959"/>
                </a:solidFill>
                <a:latin typeface="Courier New" panose="02070309020205020404" pitchFamily="49" charset="0"/>
              </a:rPr>
              <a:t> *</a:t>
            </a:r>
            <a:r>
              <a:rPr lang="es-CL" sz="1600" dirty="0" err="1">
                <a:solidFill>
                  <a:srgbClr val="595959"/>
                </a:solidFill>
                <a:latin typeface="Courier New" panose="02070309020205020404" pitchFamily="49" charset="0"/>
              </a:rPr>
              <a:t>px</a:t>
            </a:r>
            <a:r>
              <a:rPr lang="es-CL" sz="1600" dirty="0">
                <a:solidFill>
                  <a:srgbClr val="595959"/>
                </a:solidFill>
                <a:latin typeface="Courier New" panose="02070309020205020404" pitchFamily="49" charset="0"/>
              </a:rPr>
              <a:t>, </a:t>
            </a:r>
            <a:r>
              <a:rPr lang="es-CL" sz="1600" dirty="0" err="1">
                <a:solidFill>
                  <a:srgbClr val="595959"/>
                </a:solidFill>
                <a:latin typeface="Courier New" panose="02070309020205020404" pitchFamily="49" charset="0"/>
              </a:rPr>
              <a:t>int</a:t>
            </a:r>
            <a:r>
              <a:rPr lang="es-CL" sz="1600" dirty="0">
                <a:solidFill>
                  <a:srgbClr val="595959"/>
                </a:solidFill>
                <a:latin typeface="Courier New" panose="02070309020205020404" pitchFamily="49" charset="0"/>
              </a:rPr>
              <a:t> *</a:t>
            </a:r>
            <a:r>
              <a:rPr lang="es-CL" sz="1600" dirty="0" err="1">
                <a:solidFill>
                  <a:srgbClr val="595959"/>
                </a:solidFill>
                <a:latin typeface="Courier New" panose="02070309020205020404" pitchFamily="49" charset="0"/>
              </a:rPr>
              <a:t>py</a:t>
            </a:r>
            <a:r>
              <a:rPr lang="es-CL" sz="1600" dirty="0">
                <a:solidFill>
                  <a:srgbClr val="595959"/>
                </a:solidFill>
                <a:latin typeface="Courier New" panose="02070309020205020404" pitchFamily="49" charset="0"/>
              </a:rPr>
              <a:t>)</a:t>
            </a:r>
            <a:endParaRPr lang="es-CL" sz="1600" dirty="0"/>
          </a:p>
          <a:p>
            <a:r>
              <a:rPr lang="es-CL" sz="1600" dirty="0">
                <a:solidFill>
                  <a:srgbClr val="595959"/>
                </a:solidFill>
                <a:latin typeface="Courier New" panose="02070309020205020404" pitchFamily="49" charset="0"/>
              </a:rPr>
              <a:t> {</a:t>
            </a:r>
            <a:endParaRPr lang="es-CL" sz="1600" dirty="0"/>
          </a:p>
          <a:p>
            <a:pPr marL="457200"/>
            <a:r>
              <a:rPr lang="es-CL" sz="1600" dirty="0">
                <a:solidFill>
                  <a:srgbClr val="595959"/>
                </a:solidFill>
                <a:latin typeface="Courier New" panose="02070309020205020404" pitchFamily="49" charset="0"/>
              </a:rPr>
              <a:t> </a:t>
            </a:r>
            <a:r>
              <a:rPr lang="es-CL" sz="1600" dirty="0" err="1">
                <a:solidFill>
                  <a:srgbClr val="595959"/>
                </a:solidFill>
                <a:latin typeface="Courier New" panose="02070309020205020404" pitchFamily="49" charset="0"/>
              </a:rPr>
              <a:t>int</a:t>
            </a:r>
            <a:r>
              <a:rPr lang="es-CL" sz="1600" dirty="0">
                <a:solidFill>
                  <a:srgbClr val="595959"/>
                </a:solidFill>
                <a:latin typeface="Courier New" panose="02070309020205020404" pitchFamily="49" charset="0"/>
              </a:rPr>
              <a:t> </a:t>
            </a:r>
            <a:r>
              <a:rPr lang="es-CL" sz="1600" dirty="0" err="1">
                <a:solidFill>
                  <a:srgbClr val="595959"/>
                </a:solidFill>
                <a:latin typeface="Courier New" panose="02070309020205020404" pitchFamily="49" charset="0"/>
              </a:rPr>
              <a:t>temp</a:t>
            </a:r>
            <a:r>
              <a:rPr lang="es-CL" sz="1600" dirty="0">
                <a:solidFill>
                  <a:srgbClr val="595959"/>
                </a:solidFill>
                <a:latin typeface="Courier New" panose="02070309020205020404" pitchFamily="49" charset="0"/>
              </a:rPr>
              <a:t>;</a:t>
            </a:r>
            <a:endParaRPr lang="es-CL" sz="1600" dirty="0"/>
          </a:p>
          <a:p>
            <a:pPr marL="457200"/>
            <a:r>
              <a:rPr lang="es-CL" sz="1600" dirty="0">
                <a:solidFill>
                  <a:srgbClr val="595959"/>
                </a:solidFill>
                <a:latin typeface="Courier New" panose="02070309020205020404" pitchFamily="49" charset="0"/>
              </a:rPr>
              <a:t> </a:t>
            </a:r>
            <a:r>
              <a:rPr lang="es-CL" sz="1600" dirty="0" err="1">
                <a:solidFill>
                  <a:srgbClr val="595959"/>
                </a:solidFill>
                <a:latin typeface="Courier New" panose="02070309020205020404" pitchFamily="49" charset="0"/>
              </a:rPr>
              <a:t>temp</a:t>
            </a:r>
            <a:r>
              <a:rPr lang="es-CL" sz="1600" dirty="0">
                <a:solidFill>
                  <a:srgbClr val="595959"/>
                </a:solidFill>
                <a:latin typeface="Courier New" panose="02070309020205020404" pitchFamily="49" charset="0"/>
              </a:rPr>
              <a:t> = *</a:t>
            </a:r>
            <a:r>
              <a:rPr lang="es-CL" sz="1600" dirty="0" err="1">
                <a:solidFill>
                  <a:srgbClr val="595959"/>
                </a:solidFill>
                <a:latin typeface="Courier New" panose="02070309020205020404" pitchFamily="49" charset="0"/>
              </a:rPr>
              <a:t>px</a:t>
            </a:r>
            <a:r>
              <a:rPr lang="es-CL" sz="1600" dirty="0">
                <a:solidFill>
                  <a:srgbClr val="595959"/>
                </a:solidFill>
                <a:latin typeface="Courier New" panose="02070309020205020404" pitchFamily="49" charset="0"/>
              </a:rPr>
              <a:t>;</a:t>
            </a:r>
            <a:endParaRPr lang="es-CL" sz="1600" dirty="0"/>
          </a:p>
          <a:p>
            <a:pPr marL="457200"/>
            <a:r>
              <a:rPr lang="es-CL" sz="1600" dirty="0">
                <a:solidFill>
                  <a:srgbClr val="595959"/>
                </a:solidFill>
                <a:latin typeface="Courier New" panose="02070309020205020404" pitchFamily="49" charset="0"/>
              </a:rPr>
              <a:t> *</a:t>
            </a:r>
            <a:r>
              <a:rPr lang="es-CL" sz="1600" dirty="0" err="1">
                <a:solidFill>
                  <a:srgbClr val="595959"/>
                </a:solidFill>
                <a:latin typeface="Courier New" panose="02070309020205020404" pitchFamily="49" charset="0"/>
              </a:rPr>
              <a:t>px</a:t>
            </a:r>
            <a:r>
              <a:rPr lang="es-CL" sz="1600" dirty="0">
                <a:solidFill>
                  <a:srgbClr val="595959"/>
                </a:solidFill>
                <a:latin typeface="Courier New" panose="02070309020205020404" pitchFamily="49" charset="0"/>
              </a:rPr>
              <a:t> = *</a:t>
            </a:r>
            <a:r>
              <a:rPr lang="es-CL" sz="1600" dirty="0" err="1">
                <a:solidFill>
                  <a:srgbClr val="595959"/>
                </a:solidFill>
                <a:latin typeface="Courier New" panose="02070309020205020404" pitchFamily="49" charset="0"/>
              </a:rPr>
              <a:t>py</a:t>
            </a:r>
            <a:r>
              <a:rPr lang="es-CL" sz="1600" dirty="0">
                <a:solidFill>
                  <a:srgbClr val="595959"/>
                </a:solidFill>
                <a:latin typeface="Courier New" panose="02070309020205020404" pitchFamily="49" charset="0"/>
              </a:rPr>
              <a:t>; </a:t>
            </a:r>
            <a:endParaRPr lang="es-CL" sz="1600" dirty="0"/>
          </a:p>
          <a:p>
            <a:pPr marL="457200"/>
            <a:r>
              <a:rPr lang="es-CL" sz="1600" dirty="0">
                <a:solidFill>
                  <a:srgbClr val="595959"/>
                </a:solidFill>
                <a:latin typeface="Courier New" panose="02070309020205020404" pitchFamily="49" charset="0"/>
              </a:rPr>
              <a:t> *</a:t>
            </a:r>
            <a:r>
              <a:rPr lang="es-CL" sz="1600" dirty="0" err="1">
                <a:solidFill>
                  <a:srgbClr val="595959"/>
                </a:solidFill>
                <a:latin typeface="Courier New" panose="02070309020205020404" pitchFamily="49" charset="0"/>
              </a:rPr>
              <a:t>py</a:t>
            </a:r>
            <a:r>
              <a:rPr lang="es-CL" sz="1600" dirty="0">
                <a:solidFill>
                  <a:srgbClr val="595959"/>
                </a:solidFill>
                <a:latin typeface="Courier New" panose="02070309020205020404" pitchFamily="49" charset="0"/>
              </a:rPr>
              <a:t> = </a:t>
            </a:r>
            <a:r>
              <a:rPr lang="es-CL" sz="1600" dirty="0" err="1">
                <a:solidFill>
                  <a:srgbClr val="595959"/>
                </a:solidFill>
                <a:latin typeface="Courier New" panose="02070309020205020404" pitchFamily="49" charset="0"/>
              </a:rPr>
              <a:t>temp</a:t>
            </a:r>
            <a:r>
              <a:rPr lang="es-CL" sz="1600" dirty="0">
                <a:solidFill>
                  <a:srgbClr val="595959"/>
                </a:solidFill>
                <a:latin typeface="Courier New" panose="02070309020205020404" pitchFamily="49" charset="0"/>
              </a:rPr>
              <a:t>;</a:t>
            </a:r>
            <a:endParaRPr lang="es-CL" sz="1600" dirty="0"/>
          </a:p>
          <a:p>
            <a:r>
              <a:rPr lang="es-CL" sz="1600" dirty="0">
                <a:solidFill>
                  <a:srgbClr val="595959"/>
                </a:solidFill>
                <a:latin typeface="Courier New" panose="02070309020205020404" pitchFamily="49" charset="0"/>
              </a:rPr>
              <a:t> }</a:t>
            </a:r>
            <a:endParaRPr lang="es-CL" sz="1600" dirty="0"/>
          </a:p>
          <a:p>
            <a:br>
              <a:rPr lang="es-CL" sz="1600" dirty="0"/>
            </a:br>
            <a:endParaRPr lang="fr-FR" sz="1600" dirty="0"/>
          </a:p>
          <a:p>
            <a:br>
              <a:rPr lang="fr-FR" sz="1600" dirty="0"/>
            </a:br>
            <a:br>
              <a:rPr lang="es-CL" sz="1600" dirty="0"/>
            </a:br>
            <a:endParaRPr lang="es-ES" sz="1600" dirty="0">
              <a:solidFill>
                <a:srgbClr val="7F7F7F"/>
              </a:solidFill>
              <a:latin typeface="Helvetica"/>
              <a:cs typeface="Helvetic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2E75917-3FFD-FC5E-9998-0C1511FC8F10}"/>
              </a:ext>
            </a:extLst>
          </p:cNvPr>
          <p:cNvSpPr txBox="1"/>
          <p:nvPr/>
        </p:nvSpPr>
        <p:spPr>
          <a:xfrm>
            <a:off x="4334257" y="4482675"/>
            <a:ext cx="264131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¿Funciona?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rgbClr val="FF0000"/>
                </a:solidFill>
                <a:latin typeface="Arial" panose="020B0604020202020204" pitchFamily="34" charset="0"/>
              </a:rPr>
              <a:t>Sí, estamos trabajando con los contenidos de direcciones en memoria</a:t>
            </a:r>
            <a:endParaRPr lang="es-ES" b="0" dirty="0">
              <a:effectLst/>
            </a:endParaRPr>
          </a:p>
          <a:p>
            <a:br>
              <a:rPr lang="es-ES" dirty="0"/>
            </a:b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5992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_tradnl" sz="3200" dirty="0">
                <a:cs typeface="Helvetica"/>
              </a:rPr>
              <a:t>Aplicación</a:t>
            </a:r>
            <a:br>
              <a:rPr lang="es-ES_tradnl" sz="3200" dirty="0">
                <a:cs typeface="Helvetica"/>
              </a:rPr>
            </a:br>
            <a:r>
              <a:rPr lang="es-MX" sz="3200" b="1" dirty="0">
                <a:solidFill>
                  <a:srgbClr val="FFC000"/>
                </a:solidFill>
                <a:cs typeface="Helvetica"/>
              </a:rPr>
              <a:t>Punteros</a:t>
            </a:r>
            <a:endParaRPr lang="es-ES" sz="3200" b="1" dirty="0">
              <a:solidFill>
                <a:srgbClr val="FFC000"/>
              </a:solidFill>
              <a:cs typeface="Helvetica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F23369F3-2021-7A50-1500-C6B94727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548038" cy="365125"/>
          </a:xfrm>
        </p:spPr>
        <p:txBody>
          <a:bodyPr/>
          <a:lstStyle/>
          <a:p>
            <a:r>
              <a:rPr lang="pt-BR" dirty="0"/>
              <a:t>IEE 2463 Sistemas Electrónicos </a:t>
            </a:r>
            <a:r>
              <a:rPr lang="pt-BR" dirty="0" err="1"/>
              <a:t>Programables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DC7F5FB-333B-8F6A-DD30-CA97FB3E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/>
              <a:t>Igor Peralta</a:t>
            </a:r>
          </a:p>
        </p:txBody>
      </p:sp>
      <p:sp>
        <p:nvSpPr>
          <p:cNvPr id="2" name="Text Box 17">
            <a:extLst>
              <a:ext uri="{FF2B5EF4-FFF2-40B4-BE49-F238E27FC236}">
                <a16:creationId xmlns:a16="http://schemas.microsoft.com/office/drawing/2014/main" id="{3C61C0A0-7C98-1237-B3E6-D388B07A5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354" y="1508655"/>
            <a:ext cx="816344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br>
              <a:rPr lang="es-CL" sz="1600" dirty="0"/>
            </a:br>
            <a:endParaRPr lang="fr-FR" sz="1600" dirty="0"/>
          </a:p>
          <a:p>
            <a:br>
              <a:rPr lang="fr-FR" sz="1600" dirty="0"/>
            </a:br>
            <a:br>
              <a:rPr lang="es-CL" sz="1600" dirty="0"/>
            </a:br>
            <a:endParaRPr lang="es-ES" sz="1600" dirty="0">
              <a:solidFill>
                <a:srgbClr val="7F7F7F"/>
              </a:solidFill>
              <a:latin typeface="Helvetica"/>
              <a:cs typeface="Helvetica"/>
            </a:endParaRPr>
          </a:p>
        </p:txBody>
      </p:sp>
      <p:sp>
        <p:nvSpPr>
          <p:cNvPr id="3" name="Text Box 17">
            <a:extLst>
              <a:ext uri="{FF2B5EF4-FFF2-40B4-BE49-F238E27FC236}">
                <a16:creationId xmlns:a16="http://schemas.microsoft.com/office/drawing/2014/main" id="{1CBDEFDE-FA87-23BA-7BF6-6372A6BAF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354" y="1508655"/>
            <a:ext cx="81634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s-ES" sz="1600" dirty="0">
                <a:solidFill>
                  <a:srgbClr val="7F7F7F"/>
                </a:solidFill>
                <a:latin typeface="Helvetica"/>
                <a:cs typeface="Helvetica"/>
              </a:rPr>
              <a:t>¿Pudimos haber ocupado una variable global?</a:t>
            </a:r>
          </a:p>
        </p:txBody>
      </p:sp>
    </p:spTree>
    <p:extLst>
      <p:ext uri="{BB962C8B-B14F-4D97-AF65-F5344CB8AC3E}">
        <p14:creationId xmlns:p14="http://schemas.microsoft.com/office/powerpoint/2010/main" val="151433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_tradnl" sz="3200" dirty="0">
                <a:cs typeface="Helvetica"/>
              </a:rPr>
              <a:t>Aplicación</a:t>
            </a:r>
            <a:br>
              <a:rPr lang="es-ES_tradnl" sz="3200" dirty="0">
                <a:cs typeface="Helvetica"/>
              </a:rPr>
            </a:br>
            <a:r>
              <a:rPr lang="es-MX" sz="3200" b="1" dirty="0">
                <a:solidFill>
                  <a:srgbClr val="FFC000"/>
                </a:solidFill>
                <a:cs typeface="Helvetica"/>
              </a:rPr>
              <a:t>Punteros</a:t>
            </a:r>
            <a:endParaRPr lang="es-ES" sz="3200" b="1" dirty="0">
              <a:solidFill>
                <a:srgbClr val="FFC000"/>
              </a:solidFill>
              <a:cs typeface="Helvetica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F23369F3-2021-7A50-1500-C6B94727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548038" cy="365125"/>
          </a:xfrm>
        </p:spPr>
        <p:txBody>
          <a:bodyPr/>
          <a:lstStyle/>
          <a:p>
            <a:r>
              <a:rPr lang="pt-BR" dirty="0"/>
              <a:t>IEE 2463 Sistemas Electrónicos </a:t>
            </a:r>
            <a:r>
              <a:rPr lang="pt-BR" dirty="0" err="1"/>
              <a:t>Programables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DC7F5FB-333B-8F6A-DD30-CA97FB3E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/>
              <a:t>Igor Peralta</a:t>
            </a:r>
          </a:p>
        </p:txBody>
      </p:sp>
      <p:sp>
        <p:nvSpPr>
          <p:cNvPr id="2" name="Text Box 17">
            <a:extLst>
              <a:ext uri="{FF2B5EF4-FFF2-40B4-BE49-F238E27FC236}">
                <a16:creationId xmlns:a16="http://schemas.microsoft.com/office/drawing/2014/main" id="{3C61C0A0-7C98-1237-B3E6-D388B07A5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354" y="1508655"/>
            <a:ext cx="816344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br>
              <a:rPr lang="es-CL" sz="1600" dirty="0"/>
            </a:br>
            <a:endParaRPr lang="fr-FR" sz="1600" dirty="0"/>
          </a:p>
          <a:p>
            <a:br>
              <a:rPr lang="fr-FR" sz="1600" dirty="0"/>
            </a:br>
            <a:br>
              <a:rPr lang="es-CL" sz="1600" dirty="0"/>
            </a:br>
            <a:endParaRPr lang="es-ES" sz="1600" dirty="0">
              <a:solidFill>
                <a:srgbClr val="7F7F7F"/>
              </a:solidFill>
              <a:latin typeface="Helvetica"/>
              <a:cs typeface="Helvetica"/>
            </a:endParaRPr>
          </a:p>
        </p:txBody>
      </p:sp>
      <p:sp>
        <p:nvSpPr>
          <p:cNvPr id="3" name="Text Box 17">
            <a:extLst>
              <a:ext uri="{FF2B5EF4-FFF2-40B4-BE49-F238E27FC236}">
                <a16:creationId xmlns:a16="http://schemas.microsoft.com/office/drawing/2014/main" id="{1CBDEFDE-FA87-23BA-7BF6-6372A6BAF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354" y="1508655"/>
            <a:ext cx="81634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s-ES" sz="1600" dirty="0">
                <a:solidFill>
                  <a:srgbClr val="7F7F7F"/>
                </a:solidFill>
                <a:latin typeface="Helvetica"/>
                <a:cs typeface="Helvetica"/>
              </a:rPr>
              <a:t>¿Pudimos haber ocupado una variable global?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B66E062-784B-0154-F927-29140BDF0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497" y="1867018"/>
            <a:ext cx="4087006" cy="456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2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_tradnl" sz="3200" dirty="0">
                <a:cs typeface="Helvetica"/>
              </a:rPr>
              <a:t>Aplicación</a:t>
            </a:r>
            <a:br>
              <a:rPr lang="es-ES_tradnl" sz="3200" dirty="0">
                <a:cs typeface="Helvetica"/>
              </a:rPr>
            </a:br>
            <a:r>
              <a:rPr lang="es-MX" sz="3200" b="1" dirty="0">
                <a:solidFill>
                  <a:srgbClr val="FFC000"/>
                </a:solidFill>
                <a:cs typeface="Helvetica"/>
              </a:rPr>
              <a:t>Punteros en funciones</a:t>
            </a:r>
            <a:endParaRPr lang="es-ES" sz="3200" b="1" dirty="0">
              <a:solidFill>
                <a:srgbClr val="FFC000"/>
              </a:solidFill>
              <a:cs typeface="Helvetica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F23369F3-2021-7A50-1500-C6B94727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548038" cy="365125"/>
          </a:xfrm>
        </p:spPr>
        <p:txBody>
          <a:bodyPr/>
          <a:lstStyle/>
          <a:p>
            <a:r>
              <a:rPr lang="pt-BR" dirty="0"/>
              <a:t>IEE 2463 Sistemas Electrónicos </a:t>
            </a:r>
            <a:r>
              <a:rPr lang="pt-BR" dirty="0" err="1"/>
              <a:t>Programables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DC7F5FB-333B-8F6A-DD30-CA97FB3E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/>
              <a:t>Igor Peralta</a:t>
            </a:r>
          </a:p>
        </p:txBody>
      </p:sp>
      <p:sp>
        <p:nvSpPr>
          <p:cNvPr id="2" name="Text Box 17">
            <a:extLst>
              <a:ext uri="{FF2B5EF4-FFF2-40B4-BE49-F238E27FC236}">
                <a16:creationId xmlns:a16="http://schemas.microsoft.com/office/drawing/2014/main" id="{3C61C0A0-7C98-1237-B3E6-D388B07A5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354" y="1508655"/>
            <a:ext cx="816344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br>
              <a:rPr lang="es-CL" sz="1600" dirty="0"/>
            </a:br>
            <a:endParaRPr lang="fr-FR" sz="1600" dirty="0"/>
          </a:p>
          <a:p>
            <a:br>
              <a:rPr lang="fr-FR" sz="1600" dirty="0"/>
            </a:br>
            <a:br>
              <a:rPr lang="es-CL" sz="1600" dirty="0"/>
            </a:br>
            <a:endParaRPr lang="es-ES" sz="1600" dirty="0">
              <a:solidFill>
                <a:srgbClr val="7F7F7F"/>
              </a:solidFill>
              <a:latin typeface="Helvetica"/>
              <a:cs typeface="Helvetica"/>
            </a:endParaRPr>
          </a:p>
        </p:txBody>
      </p:sp>
      <p:sp>
        <p:nvSpPr>
          <p:cNvPr id="3" name="Text Box 17">
            <a:extLst>
              <a:ext uri="{FF2B5EF4-FFF2-40B4-BE49-F238E27FC236}">
                <a16:creationId xmlns:a16="http://schemas.microsoft.com/office/drawing/2014/main" id="{1CBDEFDE-FA87-23BA-7BF6-6372A6BAF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354" y="1508655"/>
            <a:ext cx="81634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s-ES" sz="1600" dirty="0">
                <a:solidFill>
                  <a:srgbClr val="7F7F7F"/>
                </a:solidFill>
                <a:latin typeface="Helvetica"/>
                <a:cs typeface="Helvetica"/>
              </a:rPr>
              <a:t>¿Hay alguna función que ya hemos usado harto y utilizaba punteros?</a:t>
            </a:r>
          </a:p>
        </p:txBody>
      </p:sp>
    </p:spTree>
    <p:extLst>
      <p:ext uri="{BB962C8B-B14F-4D97-AF65-F5344CB8AC3E}">
        <p14:creationId xmlns:p14="http://schemas.microsoft.com/office/powerpoint/2010/main" val="33685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_tradnl" sz="3200" dirty="0">
                <a:cs typeface="Helvetica"/>
              </a:rPr>
              <a:t>Aplicación</a:t>
            </a:r>
            <a:br>
              <a:rPr lang="es-ES_tradnl" sz="3200" dirty="0">
                <a:cs typeface="Helvetica"/>
              </a:rPr>
            </a:br>
            <a:r>
              <a:rPr lang="es-MX" sz="3200" b="1" dirty="0">
                <a:solidFill>
                  <a:srgbClr val="FFC000"/>
                </a:solidFill>
                <a:cs typeface="Helvetica"/>
              </a:rPr>
              <a:t>Punteros en funciones</a:t>
            </a:r>
            <a:endParaRPr lang="es-ES" sz="3200" b="1" dirty="0">
              <a:solidFill>
                <a:srgbClr val="FFC000"/>
              </a:solidFill>
              <a:cs typeface="Helvetica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F23369F3-2021-7A50-1500-C6B94727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548038" cy="365125"/>
          </a:xfrm>
        </p:spPr>
        <p:txBody>
          <a:bodyPr/>
          <a:lstStyle/>
          <a:p>
            <a:r>
              <a:rPr lang="pt-BR" dirty="0"/>
              <a:t>IEE 2463 Sistemas Electrónicos </a:t>
            </a:r>
            <a:r>
              <a:rPr lang="pt-BR" dirty="0" err="1"/>
              <a:t>Programables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DC7F5FB-333B-8F6A-DD30-CA97FB3E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/>
              <a:t>Igor Peralta</a:t>
            </a:r>
          </a:p>
        </p:txBody>
      </p:sp>
      <p:sp>
        <p:nvSpPr>
          <p:cNvPr id="2" name="Text Box 17">
            <a:extLst>
              <a:ext uri="{FF2B5EF4-FFF2-40B4-BE49-F238E27FC236}">
                <a16:creationId xmlns:a16="http://schemas.microsoft.com/office/drawing/2014/main" id="{3C61C0A0-7C98-1237-B3E6-D388B07A5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354" y="1508655"/>
            <a:ext cx="816344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br>
              <a:rPr lang="es-CL" sz="1600" dirty="0"/>
            </a:br>
            <a:endParaRPr lang="fr-FR" sz="1600" dirty="0"/>
          </a:p>
          <a:p>
            <a:br>
              <a:rPr lang="fr-FR" sz="1600" dirty="0"/>
            </a:br>
            <a:br>
              <a:rPr lang="es-CL" sz="1600" dirty="0"/>
            </a:br>
            <a:endParaRPr lang="es-ES" sz="1600" dirty="0">
              <a:solidFill>
                <a:srgbClr val="7F7F7F"/>
              </a:solidFill>
              <a:latin typeface="Helvetica"/>
              <a:cs typeface="Helvetica"/>
            </a:endParaRPr>
          </a:p>
        </p:txBody>
      </p:sp>
      <p:sp>
        <p:nvSpPr>
          <p:cNvPr id="3" name="Text Box 17">
            <a:extLst>
              <a:ext uri="{FF2B5EF4-FFF2-40B4-BE49-F238E27FC236}">
                <a16:creationId xmlns:a16="http://schemas.microsoft.com/office/drawing/2014/main" id="{1CBDEFDE-FA87-23BA-7BF6-6372A6BAF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354" y="1508655"/>
            <a:ext cx="81634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s-ES" sz="1600" dirty="0">
                <a:solidFill>
                  <a:srgbClr val="7F7F7F"/>
                </a:solidFill>
                <a:latin typeface="Helvetica"/>
                <a:cs typeface="Helvetica"/>
              </a:rPr>
              <a:t>¿Hay alguna función que ya hemos usado harto y utilizaba punteros?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CBCA36B-586D-8925-AF04-0C6AA1034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072" y="2338793"/>
            <a:ext cx="6516009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8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_tradnl" sz="3200" dirty="0">
                <a:cs typeface="Helvetica"/>
              </a:rPr>
              <a:t>Aplicación</a:t>
            </a:r>
            <a:br>
              <a:rPr lang="es-ES_tradnl" sz="3200" dirty="0">
                <a:cs typeface="Helvetica"/>
              </a:rPr>
            </a:br>
            <a:r>
              <a:rPr lang="es-MX" sz="3200" b="1" dirty="0">
                <a:solidFill>
                  <a:srgbClr val="FFC000"/>
                </a:solidFill>
                <a:cs typeface="Helvetica"/>
              </a:rPr>
              <a:t>Punteros en </a:t>
            </a:r>
            <a:r>
              <a:rPr lang="es-MX" sz="3200" b="1" dirty="0" err="1">
                <a:solidFill>
                  <a:srgbClr val="FFC000"/>
                </a:solidFill>
                <a:cs typeface="Helvetica"/>
              </a:rPr>
              <a:t>arrays</a:t>
            </a:r>
            <a:endParaRPr lang="es-ES" sz="3200" b="1" dirty="0">
              <a:solidFill>
                <a:srgbClr val="FFC000"/>
              </a:solidFill>
              <a:cs typeface="Helvetica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F23369F3-2021-7A50-1500-C6B94727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548038" cy="365125"/>
          </a:xfrm>
        </p:spPr>
        <p:txBody>
          <a:bodyPr/>
          <a:lstStyle/>
          <a:p>
            <a:r>
              <a:rPr lang="pt-BR" dirty="0"/>
              <a:t>IEE 2463 Sistemas Electrónicos </a:t>
            </a:r>
            <a:r>
              <a:rPr lang="pt-BR" dirty="0" err="1"/>
              <a:t>Programables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DC7F5FB-333B-8F6A-DD30-CA97FB3E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/>
              <a:t>Igor Peralta</a:t>
            </a:r>
          </a:p>
        </p:txBody>
      </p:sp>
      <p:sp>
        <p:nvSpPr>
          <p:cNvPr id="2" name="Text Box 17">
            <a:extLst>
              <a:ext uri="{FF2B5EF4-FFF2-40B4-BE49-F238E27FC236}">
                <a16:creationId xmlns:a16="http://schemas.microsoft.com/office/drawing/2014/main" id="{3C61C0A0-7C98-1237-B3E6-D388B07A5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354" y="1508655"/>
            <a:ext cx="816344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br>
              <a:rPr lang="es-CL" sz="1600" dirty="0"/>
            </a:br>
            <a:endParaRPr lang="fr-FR" sz="1600" dirty="0"/>
          </a:p>
          <a:p>
            <a:br>
              <a:rPr lang="fr-FR" sz="1600" dirty="0"/>
            </a:br>
            <a:br>
              <a:rPr lang="es-CL" sz="1600" dirty="0"/>
            </a:br>
            <a:endParaRPr lang="es-ES" sz="1600" dirty="0">
              <a:solidFill>
                <a:srgbClr val="7F7F7F"/>
              </a:solidFill>
              <a:latin typeface="Helvetica"/>
              <a:cs typeface="Helvetica"/>
            </a:endParaRPr>
          </a:p>
        </p:txBody>
      </p:sp>
      <p:sp>
        <p:nvSpPr>
          <p:cNvPr id="3" name="Text Box 17">
            <a:extLst>
              <a:ext uri="{FF2B5EF4-FFF2-40B4-BE49-F238E27FC236}">
                <a16:creationId xmlns:a16="http://schemas.microsoft.com/office/drawing/2014/main" id="{1CBDEFDE-FA87-23BA-7BF6-6372A6BAF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354" y="1508655"/>
            <a:ext cx="8163446" cy="13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s-ES" sz="1600" dirty="0">
                <a:solidFill>
                  <a:srgbClr val="7F7F7F"/>
                </a:solidFill>
                <a:latin typeface="Helvetica"/>
                <a:cs typeface="Helvetica"/>
              </a:rPr>
              <a:t>Si tenemos un array llamado a, el cual tiene N elementos, donde i &lt; N, se cumplirá: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7F7F7F"/>
                </a:solidFill>
                <a:latin typeface="Helvetica"/>
                <a:cs typeface="Helvetica"/>
              </a:rPr>
              <a:t>&amp;a[i] = </a:t>
            </a:r>
            <a:r>
              <a:rPr lang="es-ES" sz="1600" dirty="0" err="1">
                <a:solidFill>
                  <a:srgbClr val="7F7F7F"/>
                </a:solidFill>
                <a:latin typeface="Helvetica"/>
                <a:cs typeface="Helvetica"/>
              </a:rPr>
              <a:t>a+i</a:t>
            </a:r>
            <a:endParaRPr lang="es-ES" sz="1600" dirty="0">
              <a:solidFill>
                <a:srgbClr val="7F7F7F"/>
              </a:solidFill>
              <a:latin typeface="Helvetica"/>
              <a:cs typeface="Helvetica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7F7F7F"/>
                </a:solidFill>
                <a:latin typeface="Helvetica"/>
                <a:cs typeface="Helvetica"/>
              </a:rPr>
              <a:t>a[i] = *(</a:t>
            </a:r>
            <a:r>
              <a:rPr lang="es-ES" sz="1600" dirty="0" err="1">
                <a:solidFill>
                  <a:srgbClr val="7F7F7F"/>
                </a:solidFill>
                <a:latin typeface="Helvetica"/>
                <a:cs typeface="Helvetica"/>
              </a:rPr>
              <a:t>a+i</a:t>
            </a:r>
            <a:r>
              <a:rPr lang="es-ES" sz="1600" dirty="0">
                <a:solidFill>
                  <a:srgbClr val="7F7F7F"/>
                </a:solidFill>
                <a:latin typeface="Helvetica"/>
                <a:cs typeface="Helvetica"/>
              </a:rPr>
              <a:t>)</a:t>
            </a:r>
          </a:p>
          <a:p>
            <a:pPr>
              <a:spcBef>
                <a:spcPts val="600"/>
              </a:spcBef>
            </a:pPr>
            <a:endParaRPr lang="es-ES" sz="1600" dirty="0">
              <a:solidFill>
                <a:srgbClr val="7F7F7F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0100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_tradnl" sz="3200" dirty="0">
                <a:cs typeface="Helvetica"/>
              </a:rPr>
              <a:t>Aplicación</a:t>
            </a:r>
            <a:br>
              <a:rPr lang="es-ES_tradnl" sz="3200" dirty="0">
                <a:cs typeface="Helvetica"/>
              </a:rPr>
            </a:br>
            <a:r>
              <a:rPr lang="es-MX" sz="3200" b="1" dirty="0">
                <a:solidFill>
                  <a:srgbClr val="FFC000"/>
                </a:solidFill>
                <a:cs typeface="Helvetica"/>
              </a:rPr>
              <a:t>Punteros en </a:t>
            </a:r>
            <a:r>
              <a:rPr lang="es-MX" sz="3200" b="1" dirty="0" err="1">
                <a:solidFill>
                  <a:srgbClr val="FFC000"/>
                </a:solidFill>
                <a:cs typeface="Helvetica"/>
              </a:rPr>
              <a:t>arrays</a:t>
            </a:r>
            <a:endParaRPr lang="es-ES" sz="3200" b="1" dirty="0">
              <a:solidFill>
                <a:srgbClr val="FFC000"/>
              </a:solidFill>
              <a:cs typeface="Helvetica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F23369F3-2021-7A50-1500-C6B94727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548038" cy="365125"/>
          </a:xfrm>
        </p:spPr>
        <p:txBody>
          <a:bodyPr/>
          <a:lstStyle/>
          <a:p>
            <a:r>
              <a:rPr lang="pt-BR" dirty="0"/>
              <a:t>IEE 2463 Sistemas Electrónicos </a:t>
            </a:r>
            <a:r>
              <a:rPr lang="pt-BR" dirty="0" err="1"/>
              <a:t>Programables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DC7F5FB-333B-8F6A-DD30-CA97FB3E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/>
              <a:t>Igor Peralta</a:t>
            </a:r>
          </a:p>
        </p:txBody>
      </p:sp>
      <p:sp>
        <p:nvSpPr>
          <p:cNvPr id="2" name="Text Box 17">
            <a:extLst>
              <a:ext uri="{FF2B5EF4-FFF2-40B4-BE49-F238E27FC236}">
                <a16:creationId xmlns:a16="http://schemas.microsoft.com/office/drawing/2014/main" id="{3C61C0A0-7C98-1237-B3E6-D388B07A5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354" y="1508655"/>
            <a:ext cx="816344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br>
              <a:rPr lang="es-CL" sz="1600" dirty="0"/>
            </a:br>
            <a:endParaRPr lang="fr-FR" sz="1600" dirty="0"/>
          </a:p>
          <a:p>
            <a:br>
              <a:rPr lang="fr-FR" sz="1600" dirty="0"/>
            </a:br>
            <a:br>
              <a:rPr lang="es-CL" sz="1600" dirty="0"/>
            </a:br>
            <a:endParaRPr lang="es-ES" sz="1600" dirty="0">
              <a:solidFill>
                <a:srgbClr val="7F7F7F"/>
              </a:solidFill>
              <a:latin typeface="Helvetica"/>
              <a:cs typeface="Helvetica"/>
            </a:endParaRPr>
          </a:p>
        </p:txBody>
      </p:sp>
      <p:sp>
        <p:nvSpPr>
          <p:cNvPr id="3" name="Text Box 17">
            <a:extLst>
              <a:ext uri="{FF2B5EF4-FFF2-40B4-BE49-F238E27FC236}">
                <a16:creationId xmlns:a16="http://schemas.microsoft.com/office/drawing/2014/main" id="{1CBDEFDE-FA87-23BA-7BF6-6372A6BAF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354" y="1508655"/>
            <a:ext cx="8163446" cy="13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s-ES" sz="1600" dirty="0">
                <a:solidFill>
                  <a:srgbClr val="7F7F7F"/>
                </a:solidFill>
                <a:latin typeface="Helvetica"/>
                <a:cs typeface="Helvetica"/>
              </a:rPr>
              <a:t>Si tenemos un array llamado a, el cual tiene N elementos, donde i &lt; N, se cumplirá: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7F7F7F"/>
                </a:solidFill>
                <a:latin typeface="Helvetica"/>
                <a:cs typeface="Helvetica"/>
              </a:rPr>
              <a:t>&amp;a[i] = </a:t>
            </a:r>
            <a:r>
              <a:rPr lang="es-ES" sz="1600" dirty="0" err="1">
                <a:solidFill>
                  <a:srgbClr val="7F7F7F"/>
                </a:solidFill>
                <a:latin typeface="Helvetica"/>
                <a:cs typeface="Helvetica"/>
              </a:rPr>
              <a:t>a+i</a:t>
            </a:r>
            <a:endParaRPr lang="es-ES" sz="1600" dirty="0">
              <a:solidFill>
                <a:srgbClr val="7F7F7F"/>
              </a:solidFill>
              <a:latin typeface="Helvetica"/>
              <a:cs typeface="Helvetica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7F7F7F"/>
                </a:solidFill>
                <a:latin typeface="Helvetica"/>
                <a:cs typeface="Helvetica"/>
              </a:rPr>
              <a:t>a[i] = *(</a:t>
            </a:r>
            <a:r>
              <a:rPr lang="es-ES" sz="1600" dirty="0" err="1">
                <a:solidFill>
                  <a:srgbClr val="7F7F7F"/>
                </a:solidFill>
                <a:latin typeface="Helvetica"/>
                <a:cs typeface="Helvetica"/>
              </a:rPr>
              <a:t>a+i</a:t>
            </a:r>
            <a:r>
              <a:rPr lang="es-ES" sz="1600" dirty="0">
                <a:solidFill>
                  <a:srgbClr val="7F7F7F"/>
                </a:solidFill>
                <a:latin typeface="Helvetica"/>
                <a:cs typeface="Helvetica"/>
              </a:rPr>
              <a:t>)</a:t>
            </a:r>
          </a:p>
          <a:p>
            <a:pPr>
              <a:spcBef>
                <a:spcPts val="600"/>
              </a:spcBef>
            </a:pPr>
            <a:endParaRPr lang="es-ES" sz="1600" dirty="0">
              <a:solidFill>
                <a:srgbClr val="7F7F7F"/>
              </a:solidFill>
              <a:latin typeface="Helvetica"/>
              <a:cs typeface="Helvetica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1BBECB2-86EE-55F7-140F-2C6512009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330" y="1982457"/>
            <a:ext cx="4621855" cy="436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6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_tradnl" sz="3200" dirty="0">
                <a:cs typeface="Helvetica"/>
              </a:rPr>
              <a:t>Inicialización</a:t>
            </a:r>
            <a:br>
              <a:rPr lang="es-ES_tradnl" sz="3200" dirty="0">
                <a:cs typeface="Helvetica"/>
              </a:rPr>
            </a:br>
            <a:r>
              <a:rPr lang="es-MX" sz="3200" b="1" dirty="0">
                <a:solidFill>
                  <a:srgbClr val="FFC000"/>
                </a:solidFill>
                <a:cs typeface="Helvetica"/>
              </a:rPr>
              <a:t>Arreglos o </a:t>
            </a:r>
            <a:r>
              <a:rPr lang="es-MX" sz="3200" b="1" dirty="0" err="1">
                <a:solidFill>
                  <a:srgbClr val="FFC000"/>
                </a:solidFill>
                <a:cs typeface="Helvetica"/>
              </a:rPr>
              <a:t>Arrays</a:t>
            </a:r>
            <a:endParaRPr lang="es-ES" sz="3200" b="1" dirty="0">
              <a:solidFill>
                <a:srgbClr val="FFC000"/>
              </a:solidFill>
              <a:cs typeface="Helvetica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F23369F3-2021-7A50-1500-C6B94727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548038" cy="365125"/>
          </a:xfrm>
        </p:spPr>
        <p:txBody>
          <a:bodyPr/>
          <a:lstStyle/>
          <a:p>
            <a:r>
              <a:rPr lang="pt-BR" dirty="0"/>
              <a:t>IEE 2463 Sistemas Electrónicos </a:t>
            </a:r>
            <a:r>
              <a:rPr lang="pt-BR" dirty="0" err="1"/>
              <a:t>Programables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DC7F5FB-333B-8F6A-DD30-CA97FB3E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/>
              <a:t>Igor Peralta</a:t>
            </a:r>
          </a:p>
        </p:txBody>
      </p:sp>
      <p:sp>
        <p:nvSpPr>
          <p:cNvPr id="6" name="Text Box 17">
            <a:extLst>
              <a:ext uri="{FF2B5EF4-FFF2-40B4-BE49-F238E27FC236}">
                <a16:creationId xmlns:a16="http://schemas.microsoft.com/office/drawing/2014/main" id="{44863623-9A2A-2145-7454-0E17A7A67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354" y="1508655"/>
            <a:ext cx="8163446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7F7F7F"/>
                </a:solidFill>
                <a:latin typeface="Helvetica"/>
                <a:cs typeface="Helvetica"/>
              </a:rPr>
              <a:t>Formas de inicializar </a:t>
            </a:r>
            <a:r>
              <a:rPr lang="es-ES" sz="1600" dirty="0" err="1">
                <a:solidFill>
                  <a:srgbClr val="7F7F7F"/>
                </a:solidFill>
                <a:latin typeface="Helvetica"/>
                <a:cs typeface="Helvetica"/>
              </a:rPr>
              <a:t>arrays</a:t>
            </a:r>
            <a:r>
              <a:rPr lang="es-ES" sz="1600" dirty="0">
                <a:solidFill>
                  <a:srgbClr val="7F7F7F"/>
                </a:solidFill>
                <a:latin typeface="Helvetica"/>
                <a:cs typeface="Helvetica"/>
              </a:rPr>
              <a:t>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rgbClr val="7F7F7F"/>
                </a:solidFill>
                <a:latin typeface="Helvetica"/>
                <a:cs typeface="Helvetica"/>
              </a:rPr>
              <a:t>char</a:t>
            </a:r>
            <a:r>
              <a:rPr lang="es-ES" sz="1600" dirty="0">
                <a:solidFill>
                  <a:srgbClr val="7F7F7F"/>
                </a:solidFill>
                <a:latin typeface="Helvetica"/>
                <a:cs typeface="Helvetica"/>
              </a:rPr>
              <a:t> nombre[] = “hola”;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rgbClr val="7F7F7F"/>
                </a:solidFill>
                <a:latin typeface="Helvetica"/>
                <a:cs typeface="Helvetica"/>
              </a:rPr>
              <a:t>char</a:t>
            </a:r>
            <a:r>
              <a:rPr lang="es-ES" sz="1600" dirty="0">
                <a:solidFill>
                  <a:srgbClr val="7F7F7F"/>
                </a:solidFill>
                <a:latin typeface="Helvetica"/>
                <a:cs typeface="Helvetica"/>
              </a:rPr>
              <a:t> nombre[5] = “hola”;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rgbClr val="7F7F7F"/>
                </a:solidFill>
                <a:latin typeface="Helvetica"/>
                <a:cs typeface="Helvetica"/>
              </a:rPr>
              <a:t>char</a:t>
            </a:r>
            <a:r>
              <a:rPr lang="es-ES" sz="1600" dirty="0">
                <a:solidFill>
                  <a:srgbClr val="7F7F7F"/>
                </a:solidFill>
                <a:latin typeface="Helvetica"/>
                <a:cs typeface="Helvetica"/>
              </a:rPr>
              <a:t> nombre[50] = “hola”;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rgbClr val="7F7F7F"/>
                </a:solidFill>
                <a:latin typeface="Helvetica"/>
                <a:cs typeface="Helvetica"/>
              </a:rPr>
              <a:t>char</a:t>
            </a:r>
            <a:r>
              <a:rPr lang="es-ES" sz="1600" dirty="0">
                <a:solidFill>
                  <a:srgbClr val="7F7F7F"/>
                </a:solidFill>
                <a:latin typeface="Helvetica"/>
                <a:cs typeface="Helvetica"/>
              </a:rPr>
              <a:t> nombre[] = {‘h’, ‘o’, ‘l’, ‘a’, ‘\0’};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rgbClr val="7F7F7F"/>
                </a:solidFill>
                <a:latin typeface="Helvetica"/>
                <a:cs typeface="Helvetica"/>
              </a:rPr>
              <a:t>char</a:t>
            </a:r>
            <a:r>
              <a:rPr lang="es-ES" sz="1600" dirty="0">
                <a:solidFill>
                  <a:srgbClr val="7F7F7F"/>
                </a:solidFill>
                <a:latin typeface="Helvetica"/>
                <a:cs typeface="Helvetica"/>
              </a:rPr>
              <a:t> nombre[5] = {‘h’, ‘o’, ‘l’, ‘a’, ‘\0’};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7F7F7F"/>
                </a:solidFill>
                <a:latin typeface="Helvetica"/>
                <a:cs typeface="Helvetica"/>
              </a:rPr>
              <a:t>Notar que si bien los </a:t>
            </a:r>
            <a:r>
              <a:rPr lang="es-ES" sz="1600" dirty="0" err="1">
                <a:solidFill>
                  <a:srgbClr val="7F7F7F"/>
                </a:solidFill>
                <a:latin typeface="Helvetica"/>
                <a:cs typeface="Helvetica"/>
              </a:rPr>
              <a:t>strings</a:t>
            </a:r>
            <a:r>
              <a:rPr lang="es-ES" sz="1600" dirty="0">
                <a:solidFill>
                  <a:srgbClr val="7F7F7F"/>
                </a:solidFill>
                <a:latin typeface="Helvetica"/>
                <a:cs typeface="Helvetica"/>
              </a:rPr>
              <a:t> terminan en el carácter nulo. Un arreglo de </a:t>
            </a:r>
            <a:r>
              <a:rPr lang="es-ES" sz="1600" dirty="0" err="1">
                <a:solidFill>
                  <a:srgbClr val="7F7F7F"/>
                </a:solidFill>
                <a:latin typeface="Helvetica"/>
                <a:cs typeface="Helvetica"/>
              </a:rPr>
              <a:t>ints</a:t>
            </a:r>
            <a:r>
              <a:rPr lang="es-ES" sz="1600" dirty="0">
                <a:solidFill>
                  <a:srgbClr val="7F7F7F"/>
                </a:solidFill>
                <a:latin typeface="Helvetica"/>
                <a:cs typeface="Helvetica"/>
              </a:rPr>
              <a:t> no lo necesita: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rgbClr val="7F7F7F"/>
                </a:solidFill>
                <a:latin typeface="Helvetica"/>
                <a:cs typeface="Helvetica"/>
              </a:rPr>
              <a:t>int</a:t>
            </a:r>
            <a:r>
              <a:rPr lang="es-ES" sz="1600" dirty="0">
                <a:solidFill>
                  <a:srgbClr val="7F7F7F"/>
                </a:solidFill>
                <a:latin typeface="Helvetica"/>
                <a:cs typeface="Helvetica"/>
              </a:rPr>
              <a:t> nombre[3] = {1, 2, 3};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rgbClr val="7F7F7F"/>
                </a:solidFill>
                <a:latin typeface="Helvetica"/>
                <a:cs typeface="Helvetica"/>
              </a:rPr>
              <a:t>int</a:t>
            </a:r>
            <a:r>
              <a:rPr lang="es-ES" sz="1600" dirty="0">
                <a:solidFill>
                  <a:srgbClr val="7F7F7F"/>
                </a:solidFill>
                <a:latin typeface="Helvetica"/>
                <a:cs typeface="Helvetica"/>
              </a:rPr>
              <a:t> nombre[] = {1, 2, 3};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7F7F7F"/>
                </a:solidFill>
                <a:latin typeface="Helvetica"/>
                <a:cs typeface="Helvetica"/>
              </a:rPr>
              <a:t>Podemos hacer arreglos multidimensionales (arreglos de arreglos):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rgbClr val="7F7F7F"/>
                </a:solidFill>
                <a:latin typeface="Helvetica"/>
                <a:cs typeface="Helvetica"/>
              </a:rPr>
              <a:t>int</a:t>
            </a:r>
            <a:r>
              <a:rPr lang="es-ES" sz="1600" dirty="0">
                <a:solidFill>
                  <a:srgbClr val="7F7F7F"/>
                </a:solidFill>
                <a:latin typeface="Helvetica"/>
                <a:cs typeface="Helvetica"/>
              </a:rPr>
              <a:t> nombre[2][3] = {{00, 01, 02}, {10, 12, 12}};</a:t>
            </a:r>
          </a:p>
        </p:txBody>
      </p:sp>
    </p:spTree>
    <p:extLst>
      <p:ext uri="{BB962C8B-B14F-4D97-AF65-F5344CB8AC3E}">
        <p14:creationId xmlns:p14="http://schemas.microsoft.com/office/powerpoint/2010/main" val="50759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_tradnl" sz="3200" dirty="0">
                <a:cs typeface="Helvetica"/>
              </a:rPr>
              <a:t>Consideraciones</a:t>
            </a:r>
            <a:br>
              <a:rPr lang="es-ES_tradnl" sz="3200" dirty="0">
                <a:cs typeface="Helvetica"/>
              </a:rPr>
            </a:br>
            <a:r>
              <a:rPr lang="es-MX" sz="3200" b="1" dirty="0">
                <a:solidFill>
                  <a:srgbClr val="FFC000"/>
                </a:solidFill>
                <a:cs typeface="Helvetica"/>
              </a:rPr>
              <a:t>Arreglos o </a:t>
            </a:r>
            <a:r>
              <a:rPr lang="es-MX" sz="3200" b="1" dirty="0" err="1">
                <a:solidFill>
                  <a:srgbClr val="FFC000"/>
                </a:solidFill>
                <a:cs typeface="Helvetica"/>
              </a:rPr>
              <a:t>Arrays</a:t>
            </a:r>
            <a:endParaRPr lang="es-ES" sz="3200" b="1" dirty="0">
              <a:solidFill>
                <a:srgbClr val="FFC000"/>
              </a:solidFill>
              <a:cs typeface="Helvetica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F23369F3-2021-7A50-1500-C6B94727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548038" cy="365125"/>
          </a:xfrm>
        </p:spPr>
        <p:txBody>
          <a:bodyPr/>
          <a:lstStyle/>
          <a:p>
            <a:r>
              <a:rPr lang="pt-BR" dirty="0"/>
              <a:t>IEE 2463 Sistemas Electrónicos </a:t>
            </a:r>
            <a:r>
              <a:rPr lang="pt-BR" dirty="0" err="1"/>
              <a:t>Programables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DC7F5FB-333B-8F6A-DD30-CA97FB3E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/>
              <a:t>Igor Peralta</a:t>
            </a:r>
          </a:p>
        </p:txBody>
      </p:sp>
      <p:sp>
        <p:nvSpPr>
          <p:cNvPr id="6" name="Text Box 17">
            <a:extLst>
              <a:ext uri="{FF2B5EF4-FFF2-40B4-BE49-F238E27FC236}">
                <a16:creationId xmlns:a16="http://schemas.microsoft.com/office/drawing/2014/main" id="{44863623-9A2A-2145-7454-0E17A7A67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354" y="1508655"/>
            <a:ext cx="8163446" cy="15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7F7F7F"/>
                </a:solidFill>
                <a:latin typeface="Helvetica"/>
                <a:cs typeface="Helvetica"/>
              </a:rPr>
              <a:t>LOS ARREGLOS NO PUEDEN SER ASIGNADOS CON EL OPERADOR = UNA VEZ QUE HAN SIDO DECLARADOS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7F7F7F"/>
                </a:solidFill>
                <a:latin typeface="Helvetica"/>
                <a:cs typeface="Helvetica"/>
              </a:rPr>
              <a:t>Si queremos modificarlos habrá que modificar cada elemento individualmente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7F7F7F"/>
                </a:solidFill>
                <a:latin typeface="Helvetica"/>
                <a:cs typeface="Helvetica"/>
              </a:rPr>
              <a:t>EL PRIMER ELEMENTO DE UN ARREGLO ES EL ÍNDICE 0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7F7F7F"/>
                </a:solidFill>
                <a:latin typeface="Helvetica"/>
                <a:cs typeface="Helvetica"/>
              </a:rPr>
              <a:t>Para el manejo de </a:t>
            </a:r>
            <a:r>
              <a:rPr lang="es-ES" sz="1600" dirty="0" err="1">
                <a:solidFill>
                  <a:srgbClr val="7F7F7F"/>
                </a:solidFill>
                <a:latin typeface="Helvetica"/>
                <a:cs typeface="Helvetica"/>
              </a:rPr>
              <a:t>strings</a:t>
            </a:r>
            <a:r>
              <a:rPr lang="es-ES" sz="1600" dirty="0">
                <a:solidFill>
                  <a:srgbClr val="7F7F7F"/>
                </a:solidFill>
                <a:latin typeface="Helvetica"/>
                <a:cs typeface="Helvetica"/>
              </a:rPr>
              <a:t>, podemos utilizar funciones de la librería </a:t>
            </a:r>
            <a:r>
              <a:rPr lang="es-ES" sz="1600" dirty="0" err="1">
                <a:solidFill>
                  <a:srgbClr val="7F7F7F"/>
                </a:solidFill>
                <a:latin typeface="Helvetica"/>
                <a:cs typeface="Helvetica"/>
              </a:rPr>
              <a:t>string.h</a:t>
            </a:r>
            <a:endParaRPr lang="es-ES" sz="1600" dirty="0">
              <a:solidFill>
                <a:srgbClr val="7F7F7F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7179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_tradnl" sz="3200" dirty="0">
                <a:cs typeface="Helvetica"/>
              </a:rPr>
              <a:t>Ejemplo</a:t>
            </a:r>
            <a:br>
              <a:rPr lang="es-ES_tradnl" sz="3200" dirty="0">
                <a:cs typeface="Helvetica"/>
              </a:rPr>
            </a:br>
            <a:r>
              <a:rPr lang="es-MX" sz="3200" b="1" dirty="0">
                <a:solidFill>
                  <a:srgbClr val="FFC000"/>
                </a:solidFill>
                <a:cs typeface="Helvetica"/>
              </a:rPr>
              <a:t>Arreglos o </a:t>
            </a:r>
            <a:r>
              <a:rPr lang="es-MX" sz="3200" b="1" dirty="0" err="1">
                <a:solidFill>
                  <a:srgbClr val="FFC000"/>
                </a:solidFill>
                <a:cs typeface="Helvetica"/>
              </a:rPr>
              <a:t>Arrays</a:t>
            </a:r>
            <a:endParaRPr lang="es-ES" sz="3200" b="1" dirty="0">
              <a:solidFill>
                <a:srgbClr val="FFC000"/>
              </a:solidFill>
              <a:cs typeface="Helvetica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F23369F3-2021-7A50-1500-C6B94727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548038" cy="365125"/>
          </a:xfrm>
        </p:spPr>
        <p:txBody>
          <a:bodyPr/>
          <a:lstStyle/>
          <a:p>
            <a:r>
              <a:rPr lang="pt-BR" dirty="0"/>
              <a:t>IEE 2463 Sistemas Electrónicos </a:t>
            </a:r>
            <a:r>
              <a:rPr lang="pt-BR" dirty="0" err="1"/>
              <a:t>Programables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DC7F5FB-333B-8F6A-DD30-CA97FB3E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/>
              <a:t>Igor Peralta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1CAA42-B648-C1E5-778D-C18165ECB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41489"/>
            <a:ext cx="5362182" cy="449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123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_tradnl" sz="3200" dirty="0">
                <a:cs typeface="Helvetica"/>
              </a:rPr>
              <a:t>Definición</a:t>
            </a:r>
            <a:br>
              <a:rPr lang="es-ES_tradnl" sz="3200" dirty="0">
                <a:cs typeface="Helvetica"/>
              </a:rPr>
            </a:br>
            <a:r>
              <a:rPr lang="es-MX" sz="3200" b="1" dirty="0">
                <a:solidFill>
                  <a:srgbClr val="FFC000"/>
                </a:solidFill>
                <a:cs typeface="Helvetica"/>
              </a:rPr>
              <a:t>Punteros</a:t>
            </a:r>
            <a:endParaRPr lang="es-ES" sz="3200" b="1" dirty="0">
              <a:solidFill>
                <a:srgbClr val="FFC000"/>
              </a:solidFill>
              <a:cs typeface="Helvetica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F23369F3-2021-7A50-1500-C6B94727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548038" cy="365125"/>
          </a:xfrm>
        </p:spPr>
        <p:txBody>
          <a:bodyPr/>
          <a:lstStyle/>
          <a:p>
            <a:r>
              <a:rPr lang="pt-BR" dirty="0"/>
              <a:t>IEE 2463 Sistemas Electrónicos </a:t>
            </a:r>
            <a:r>
              <a:rPr lang="pt-BR" dirty="0" err="1"/>
              <a:t>Programables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DC7F5FB-333B-8F6A-DD30-CA97FB3E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/>
              <a:t>Igor Peralta</a:t>
            </a:r>
          </a:p>
        </p:txBody>
      </p:sp>
      <p:sp>
        <p:nvSpPr>
          <p:cNvPr id="2" name="Text Box 17">
            <a:extLst>
              <a:ext uri="{FF2B5EF4-FFF2-40B4-BE49-F238E27FC236}">
                <a16:creationId xmlns:a16="http://schemas.microsoft.com/office/drawing/2014/main" id="{3C61C0A0-7C98-1237-B3E6-D388B07A5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354" y="1508655"/>
            <a:ext cx="8163446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7F7F7F"/>
                </a:solidFill>
                <a:latin typeface="Helvetica"/>
                <a:cs typeface="Helvetica"/>
              </a:rPr>
              <a:t>Son variables cuyo contenido es la dirección de otra variable, arreglo o </a:t>
            </a:r>
            <a:r>
              <a:rPr lang="es-ES" sz="1600" dirty="0" err="1">
                <a:solidFill>
                  <a:srgbClr val="7F7F7F"/>
                </a:solidFill>
                <a:latin typeface="Helvetica"/>
                <a:cs typeface="Helvetica"/>
              </a:rPr>
              <a:t>string</a:t>
            </a:r>
            <a:r>
              <a:rPr lang="es-ES" sz="1600" dirty="0">
                <a:solidFill>
                  <a:srgbClr val="7F7F7F"/>
                </a:solidFill>
                <a:latin typeface="Helvetica"/>
                <a:cs typeface="Helvetica"/>
              </a:rPr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7F7F7F"/>
                </a:solidFill>
                <a:latin typeface="Helvetica"/>
                <a:cs typeface="Helvetica"/>
              </a:rPr>
              <a:t>Se utiliza el operador &amp; (</a:t>
            </a:r>
            <a:r>
              <a:rPr lang="es-ES" sz="1600" dirty="0" err="1">
                <a:solidFill>
                  <a:srgbClr val="7F7F7F"/>
                </a:solidFill>
                <a:latin typeface="Helvetica"/>
                <a:cs typeface="Helvetica"/>
              </a:rPr>
              <a:t>ampersand</a:t>
            </a:r>
            <a:r>
              <a:rPr lang="es-ES" sz="1600" dirty="0">
                <a:solidFill>
                  <a:srgbClr val="7F7F7F"/>
                </a:solidFill>
                <a:latin typeface="Helvetica"/>
                <a:cs typeface="Helvetica"/>
              </a:rPr>
              <a:t>) para indicar dirección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7F7F7F"/>
                </a:solidFill>
                <a:latin typeface="Helvetica"/>
                <a:cs typeface="Helvetica"/>
              </a:rPr>
              <a:t>Se utiliza el operador *  como contrario al &amp;, para indicar el contenido de la dirección. También sirve para declarar punteros.</a:t>
            </a:r>
          </a:p>
        </p:txBody>
      </p:sp>
    </p:spTree>
    <p:extLst>
      <p:ext uri="{BB962C8B-B14F-4D97-AF65-F5344CB8AC3E}">
        <p14:creationId xmlns:p14="http://schemas.microsoft.com/office/powerpoint/2010/main" val="421760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_tradnl" sz="3200" dirty="0">
                <a:cs typeface="Helvetica"/>
              </a:rPr>
              <a:t>Ejercicio simple</a:t>
            </a:r>
            <a:br>
              <a:rPr lang="es-ES_tradnl" sz="3200" dirty="0">
                <a:cs typeface="Helvetica"/>
              </a:rPr>
            </a:br>
            <a:r>
              <a:rPr lang="es-MX" sz="3200" b="1" dirty="0">
                <a:solidFill>
                  <a:srgbClr val="FFC000"/>
                </a:solidFill>
                <a:cs typeface="Helvetica"/>
              </a:rPr>
              <a:t>Punteros</a:t>
            </a:r>
            <a:endParaRPr lang="es-ES" sz="3200" b="1" dirty="0">
              <a:solidFill>
                <a:srgbClr val="FFC000"/>
              </a:solidFill>
              <a:cs typeface="Helvetica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F23369F3-2021-7A50-1500-C6B94727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548038" cy="365125"/>
          </a:xfrm>
        </p:spPr>
        <p:txBody>
          <a:bodyPr/>
          <a:lstStyle/>
          <a:p>
            <a:r>
              <a:rPr lang="pt-BR" dirty="0"/>
              <a:t>IEE 2463 Sistemas Electrónicos </a:t>
            </a:r>
            <a:r>
              <a:rPr lang="pt-BR" dirty="0" err="1"/>
              <a:t>Programables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DC7F5FB-333B-8F6A-DD30-CA97FB3E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/>
              <a:t>Igor Peralta</a:t>
            </a:r>
          </a:p>
        </p:txBody>
      </p:sp>
      <p:sp>
        <p:nvSpPr>
          <p:cNvPr id="2" name="Text Box 17">
            <a:extLst>
              <a:ext uri="{FF2B5EF4-FFF2-40B4-BE49-F238E27FC236}">
                <a16:creationId xmlns:a16="http://schemas.microsoft.com/office/drawing/2014/main" id="{3C61C0A0-7C98-1237-B3E6-D388B07A5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354" y="1508655"/>
            <a:ext cx="8163446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CL" sz="1600" dirty="0">
                <a:solidFill>
                  <a:srgbClr val="4078F2"/>
                </a:solidFill>
                <a:latin typeface="Courier New" panose="02070309020205020404" pitchFamily="49" charset="0"/>
              </a:rPr>
              <a:t>#include 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&lt;</a:t>
            </a:r>
            <a:r>
              <a:rPr lang="es-CL" sz="1600" dirty="0" err="1">
                <a:solidFill>
                  <a:srgbClr val="50A14F"/>
                </a:solidFill>
                <a:latin typeface="Courier New" panose="02070309020205020404" pitchFamily="49" charset="0"/>
              </a:rPr>
              <a:t>stdio.h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&gt;</a:t>
            </a:r>
            <a:endParaRPr lang="es-CL" sz="1600" dirty="0"/>
          </a:p>
          <a:p>
            <a:r>
              <a:rPr lang="es-CL" sz="1600" dirty="0" err="1">
                <a:solidFill>
                  <a:srgbClr val="A626A4"/>
                </a:solidFill>
                <a:latin typeface="Courier New" panose="02070309020205020404" pitchFamily="49" charset="0"/>
              </a:rPr>
              <a:t>int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 </a:t>
            </a:r>
            <a:r>
              <a:rPr lang="es-CL" sz="1600" dirty="0" err="1">
                <a:solidFill>
                  <a:srgbClr val="4078F2"/>
                </a:solidFill>
                <a:latin typeface="Courier New" panose="02070309020205020404" pitchFamily="49" charset="0"/>
              </a:rPr>
              <a:t>main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()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{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A626A4"/>
                </a:solidFill>
                <a:latin typeface="Courier New" panose="02070309020205020404" pitchFamily="49" charset="0"/>
              </a:rPr>
              <a:t>int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* pc;</a:t>
            </a:r>
            <a:endParaRPr lang="es-CL" sz="1600" dirty="0"/>
          </a:p>
          <a:p>
            <a:r>
              <a:rPr lang="es-CL" sz="1600" dirty="0">
                <a:solidFill>
                  <a:srgbClr val="A626A4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A626A4"/>
                </a:solidFill>
                <a:latin typeface="Courier New" panose="02070309020205020404" pitchFamily="49" charset="0"/>
              </a:rPr>
              <a:t>int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 c;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c = </a:t>
            </a:r>
            <a:r>
              <a:rPr lang="es-CL" sz="1600" dirty="0">
                <a:solidFill>
                  <a:srgbClr val="986801"/>
                </a:solidFill>
                <a:latin typeface="Courier New" panose="02070309020205020404" pitchFamily="49" charset="0"/>
              </a:rPr>
              <a:t>22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"Dirección de c: %p\n"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&amp;c);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"Valor de c: %d\n\n"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c); 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pc = &amp;c;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"Dirección de puntero pc: %p\n"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pc);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"Contenido de puntero pc: %d\n\n"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*pc);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c = </a:t>
            </a:r>
            <a:r>
              <a:rPr lang="es-CL" sz="1600" dirty="0">
                <a:solidFill>
                  <a:srgbClr val="986801"/>
                </a:solidFill>
                <a:latin typeface="Courier New" panose="02070309020205020404" pitchFamily="49" charset="0"/>
              </a:rPr>
              <a:t>11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"Dirección de puntero pc: %p\n"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pc);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"Contenido de puntero pc: %d\n\n"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*pc);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*pc = </a:t>
            </a:r>
            <a:r>
              <a:rPr lang="es-CL" sz="1600" dirty="0">
                <a:solidFill>
                  <a:srgbClr val="986801"/>
                </a:solidFill>
                <a:latin typeface="Courier New" panose="02070309020205020404" pitchFamily="49" charset="0"/>
              </a:rPr>
              <a:t>2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"Dirección de c: %p\n"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&amp;c);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"Valor de c: %d\n\n"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A626A4"/>
                </a:solidFill>
                <a:latin typeface="Courier New" panose="02070309020205020404" pitchFamily="49" charset="0"/>
              </a:rPr>
              <a:t>return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 </a:t>
            </a:r>
            <a:r>
              <a:rPr lang="es-CL" sz="1600" dirty="0">
                <a:solidFill>
                  <a:srgbClr val="986801"/>
                </a:solidFill>
                <a:latin typeface="Courier New" panose="02070309020205020404" pitchFamily="49" charset="0"/>
              </a:rPr>
              <a:t>0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;</a:t>
            </a:r>
            <a:endParaRPr lang="es-CL" sz="1600" dirty="0"/>
          </a:p>
          <a:p>
            <a:pPr marR="152400"/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}</a:t>
            </a:r>
            <a:endParaRPr lang="es-CL" sz="1600" dirty="0"/>
          </a:p>
          <a:p>
            <a:br>
              <a:rPr lang="es-CL" sz="1600" dirty="0"/>
            </a:br>
            <a:endParaRPr lang="es-ES" sz="1600" dirty="0">
              <a:solidFill>
                <a:srgbClr val="7F7F7F"/>
              </a:solidFill>
              <a:latin typeface="Helvetica"/>
              <a:cs typeface="Helvetic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E3A4932-22AA-5A28-4830-C3A635D54171}"/>
              </a:ext>
            </a:extLst>
          </p:cNvPr>
          <p:cNvSpPr txBox="1"/>
          <p:nvPr/>
        </p:nvSpPr>
        <p:spPr>
          <a:xfrm>
            <a:off x="3226526" y="6027929"/>
            <a:ext cx="59174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2"/>
              </a:rPr>
              <a:t>https://www.programiz.com/c-programming/c-pointers</a:t>
            </a:r>
            <a:endParaRPr lang="es-CL" b="0" dirty="0">
              <a:effectLst/>
            </a:endParaRPr>
          </a:p>
          <a:p>
            <a:br>
              <a:rPr lang="es-CL" dirty="0"/>
            </a:b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4165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_tradnl" sz="3200" dirty="0">
                <a:cs typeface="Helvetica"/>
              </a:rPr>
              <a:t>Ejercicio simple</a:t>
            </a:r>
            <a:br>
              <a:rPr lang="es-ES_tradnl" sz="3200" dirty="0">
                <a:cs typeface="Helvetica"/>
              </a:rPr>
            </a:br>
            <a:r>
              <a:rPr lang="es-MX" sz="3200" b="1" dirty="0">
                <a:solidFill>
                  <a:srgbClr val="FFC000"/>
                </a:solidFill>
                <a:cs typeface="Helvetica"/>
              </a:rPr>
              <a:t>Punteros</a:t>
            </a:r>
            <a:endParaRPr lang="es-ES" sz="3200" b="1" dirty="0">
              <a:solidFill>
                <a:srgbClr val="FFC000"/>
              </a:solidFill>
              <a:cs typeface="Helvetica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F23369F3-2021-7A50-1500-C6B94727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548038" cy="365125"/>
          </a:xfrm>
        </p:spPr>
        <p:txBody>
          <a:bodyPr/>
          <a:lstStyle/>
          <a:p>
            <a:r>
              <a:rPr lang="pt-BR" dirty="0"/>
              <a:t>IEE 2463 Sistemas Electrónicos </a:t>
            </a:r>
            <a:r>
              <a:rPr lang="pt-BR" dirty="0" err="1"/>
              <a:t>Programables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DC7F5FB-333B-8F6A-DD30-CA97FB3E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/>
              <a:t>Igor Peralta</a:t>
            </a:r>
          </a:p>
        </p:txBody>
      </p:sp>
      <p:sp>
        <p:nvSpPr>
          <p:cNvPr id="2" name="Text Box 17">
            <a:extLst>
              <a:ext uri="{FF2B5EF4-FFF2-40B4-BE49-F238E27FC236}">
                <a16:creationId xmlns:a16="http://schemas.microsoft.com/office/drawing/2014/main" id="{3C61C0A0-7C98-1237-B3E6-D388B07A5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354" y="1508655"/>
            <a:ext cx="8163446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CL" sz="1600" dirty="0">
                <a:solidFill>
                  <a:srgbClr val="4078F2"/>
                </a:solidFill>
                <a:latin typeface="Courier New" panose="02070309020205020404" pitchFamily="49" charset="0"/>
              </a:rPr>
              <a:t>#include 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&lt;</a:t>
            </a:r>
            <a:r>
              <a:rPr lang="es-CL" sz="1600" dirty="0" err="1">
                <a:solidFill>
                  <a:srgbClr val="50A14F"/>
                </a:solidFill>
                <a:latin typeface="Courier New" panose="02070309020205020404" pitchFamily="49" charset="0"/>
              </a:rPr>
              <a:t>stdio.h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&gt;</a:t>
            </a:r>
            <a:endParaRPr lang="es-CL" sz="1600" dirty="0"/>
          </a:p>
          <a:p>
            <a:r>
              <a:rPr lang="es-CL" sz="1600" dirty="0" err="1">
                <a:solidFill>
                  <a:srgbClr val="A626A4"/>
                </a:solidFill>
                <a:latin typeface="Courier New" panose="02070309020205020404" pitchFamily="49" charset="0"/>
              </a:rPr>
              <a:t>int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 </a:t>
            </a:r>
            <a:r>
              <a:rPr lang="es-CL" sz="1600" dirty="0" err="1">
                <a:solidFill>
                  <a:srgbClr val="4078F2"/>
                </a:solidFill>
                <a:latin typeface="Courier New" panose="02070309020205020404" pitchFamily="49" charset="0"/>
              </a:rPr>
              <a:t>main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()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{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A626A4"/>
                </a:solidFill>
                <a:latin typeface="Courier New" panose="02070309020205020404" pitchFamily="49" charset="0"/>
              </a:rPr>
              <a:t>int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* pc;</a:t>
            </a:r>
            <a:endParaRPr lang="es-CL" sz="1600" dirty="0"/>
          </a:p>
          <a:p>
            <a:r>
              <a:rPr lang="es-CL" sz="1600" dirty="0">
                <a:solidFill>
                  <a:srgbClr val="A626A4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A626A4"/>
                </a:solidFill>
                <a:latin typeface="Courier New" panose="02070309020205020404" pitchFamily="49" charset="0"/>
              </a:rPr>
              <a:t>int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 c;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c = </a:t>
            </a:r>
            <a:r>
              <a:rPr lang="es-CL" sz="1600" dirty="0">
                <a:solidFill>
                  <a:srgbClr val="986801"/>
                </a:solidFill>
                <a:latin typeface="Courier New" panose="02070309020205020404" pitchFamily="49" charset="0"/>
              </a:rPr>
              <a:t>22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"Dirección de c: %p\n"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&amp;c);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"Valor de c: %d\n\n"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c); 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pc = &amp;c;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"Dirección de puntero pc: %p\n"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pc);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"Contenido de puntero pc: %d\n\n"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*pc);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c = </a:t>
            </a:r>
            <a:r>
              <a:rPr lang="es-CL" sz="1600" dirty="0">
                <a:solidFill>
                  <a:srgbClr val="986801"/>
                </a:solidFill>
                <a:latin typeface="Courier New" panose="02070309020205020404" pitchFamily="49" charset="0"/>
              </a:rPr>
              <a:t>11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"Dirección de puntero pc: %p\n"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pc);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"Contenido de puntero pc: %d\n\n"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*pc);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*pc = </a:t>
            </a:r>
            <a:r>
              <a:rPr lang="es-CL" sz="1600" dirty="0">
                <a:solidFill>
                  <a:srgbClr val="986801"/>
                </a:solidFill>
                <a:latin typeface="Courier New" panose="02070309020205020404" pitchFamily="49" charset="0"/>
              </a:rPr>
              <a:t>2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"Dirección de c: %p\n"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&amp;c);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"Valor de c: %d\n\n"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A626A4"/>
                </a:solidFill>
                <a:latin typeface="Courier New" panose="02070309020205020404" pitchFamily="49" charset="0"/>
              </a:rPr>
              <a:t>return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 </a:t>
            </a:r>
            <a:r>
              <a:rPr lang="es-CL" sz="1600" dirty="0">
                <a:solidFill>
                  <a:srgbClr val="986801"/>
                </a:solidFill>
                <a:latin typeface="Courier New" panose="02070309020205020404" pitchFamily="49" charset="0"/>
              </a:rPr>
              <a:t>0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;</a:t>
            </a:r>
            <a:endParaRPr lang="es-CL" sz="1600" dirty="0"/>
          </a:p>
          <a:p>
            <a:pPr marR="152400"/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}</a:t>
            </a:r>
            <a:endParaRPr lang="es-CL" sz="1600" dirty="0"/>
          </a:p>
          <a:p>
            <a:br>
              <a:rPr lang="es-CL" sz="1600" dirty="0"/>
            </a:br>
            <a:endParaRPr lang="es-ES" sz="1600" dirty="0">
              <a:solidFill>
                <a:srgbClr val="7F7F7F"/>
              </a:solidFill>
              <a:latin typeface="Helvetica"/>
              <a:cs typeface="Helvetic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9362F7F-044B-AE23-031D-D4855ED40BA2}"/>
              </a:ext>
            </a:extLst>
          </p:cNvPr>
          <p:cNvSpPr txBox="1"/>
          <p:nvPr/>
        </p:nvSpPr>
        <p:spPr>
          <a:xfrm>
            <a:off x="1889843" y="2221560"/>
            <a:ext cx="60167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 declara un puntero llamado pc, el cual apunta a un </a:t>
            </a:r>
            <a:r>
              <a:rPr lang="es-ES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int</a:t>
            </a:r>
            <a:endParaRPr lang="es-ES" b="0" dirty="0">
              <a:effectLst/>
            </a:endParaRPr>
          </a:p>
          <a:p>
            <a:br>
              <a:rPr lang="es-ES" dirty="0"/>
            </a:br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442FB18-43CA-8BE1-EA8C-F24491A16E49}"/>
              </a:ext>
            </a:extLst>
          </p:cNvPr>
          <p:cNvSpPr txBox="1"/>
          <p:nvPr/>
        </p:nvSpPr>
        <p:spPr>
          <a:xfrm>
            <a:off x="3226526" y="6027929"/>
            <a:ext cx="59174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2"/>
              </a:rPr>
              <a:t>https://www.programiz.com/c-programming/c-pointers</a:t>
            </a:r>
            <a:endParaRPr lang="es-CL" b="0" dirty="0">
              <a:effectLst/>
            </a:endParaRPr>
          </a:p>
          <a:p>
            <a:br>
              <a:rPr lang="es-CL" dirty="0"/>
            </a:b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5712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_tradnl" sz="3200" dirty="0">
                <a:cs typeface="Helvetica"/>
              </a:rPr>
              <a:t>Ejercicio simple</a:t>
            </a:r>
            <a:br>
              <a:rPr lang="es-ES_tradnl" sz="3200" dirty="0">
                <a:cs typeface="Helvetica"/>
              </a:rPr>
            </a:br>
            <a:r>
              <a:rPr lang="es-MX" sz="3200" b="1" dirty="0">
                <a:solidFill>
                  <a:srgbClr val="FFC000"/>
                </a:solidFill>
                <a:cs typeface="Helvetica"/>
              </a:rPr>
              <a:t>Punteros</a:t>
            </a:r>
            <a:endParaRPr lang="es-ES" sz="3200" b="1" dirty="0">
              <a:solidFill>
                <a:srgbClr val="FFC000"/>
              </a:solidFill>
              <a:cs typeface="Helvetica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F23369F3-2021-7A50-1500-C6B94727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548038" cy="365125"/>
          </a:xfrm>
        </p:spPr>
        <p:txBody>
          <a:bodyPr/>
          <a:lstStyle/>
          <a:p>
            <a:r>
              <a:rPr lang="pt-BR" dirty="0"/>
              <a:t>IEE 2463 Sistemas Electrónicos </a:t>
            </a:r>
            <a:r>
              <a:rPr lang="pt-BR" dirty="0" err="1"/>
              <a:t>Programables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DC7F5FB-333B-8F6A-DD30-CA97FB3E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/>
              <a:t>Igor Peralta</a:t>
            </a:r>
          </a:p>
        </p:txBody>
      </p:sp>
      <p:sp>
        <p:nvSpPr>
          <p:cNvPr id="2" name="Text Box 17">
            <a:extLst>
              <a:ext uri="{FF2B5EF4-FFF2-40B4-BE49-F238E27FC236}">
                <a16:creationId xmlns:a16="http://schemas.microsoft.com/office/drawing/2014/main" id="{3C61C0A0-7C98-1237-B3E6-D388B07A5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354" y="1508655"/>
            <a:ext cx="8163446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CL" sz="1600" dirty="0">
                <a:solidFill>
                  <a:srgbClr val="4078F2"/>
                </a:solidFill>
                <a:latin typeface="Courier New" panose="02070309020205020404" pitchFamily="49" charset="0"/>
              </a:rPr>
              <a:t>#include 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&lt;</a:t>
            </a:r>
            <a:r>
              <a:rPr lang="es-CL" sz="1600" dirty="0" err="1">
                <a:solidFill>
                  <a:srgbClr val="50A14F"/>
                </a:solidFill>
                <a:latin typeface="Courier New" panose="02070309020205020404" pitchFamily="49" charset="0"/>
              </a:rPr>
              <a:t>stdio.h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&gt;</a:t>
            </a:r>
            <a:endParaRPr lang="es-CL" sz="1600" dirty="0"/>
          </a:p>
          <a:p>
            <a:r>
              <a:rPr lang="es-CL" sz="1600" dirty="0" err="1">
                <a:solidFill>
                  <a:srgbClr val="A626A4"/>
                </a:solidFill>
                <a:latin typeface="Courier New" panose="02070309020205020404" pitchFamily="49" charset="0"/>
              </a:rPr>
              <a:t>int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 </a:t>
            </a:r>
            <a:r>
              <a:rPr lang="es-CL" sz="1600" dirty="0" err="1">
                <a:solidFill>
                  <a:srgbClr val="4078F2"/>
                </a:solidFill>
                <a:latin typeface="Courier New" panose="02070309020205020404" pitchFamily="49" charset="0"/>
              </a:rPr>
              <a:t>main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()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{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A626A4"/>
                </a:solidFill>
                <a:latin typeface="Courier New" panose="02070309020205020404" pitchFamily="49" charset="0"/>
              </a:rPr>
              <a:t>int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* pc;</a:t>
            </a:r>
            <a:endParaRPr lang="es-CL" sz="1600" dirty="0"/>
          </a:p>
          <a:p>
            <a:r>
              <a:rPr lang="es-CL" sz="1600" dirty="0">
                <a:solidFill>
                  <a:srgbClr val="A626A4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A626A4"/>
                </a:solidFill>
                <a:latin typeface="Courier New" panose="02070309020205020404" pitchFamily="49" charset="0"/>
              </a:rPr>
              <a:t>int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 c;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c = </a:t>
            </a:r>
            <a:r>
              <a:rPr lang="es-CL" sz="1600" dirty="0">
                <a:solidFill>
                  <a:srgbClr val="986801"/>
                </a:solidFill>
                <a:latin typeface="Courier New" panose="02070309020205020404" pitchFamily="49" charset="0"/>
              </a:rPr>
              <a:t>22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"Dirección de c: %p\n"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&amp;c);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"Valor de c: %d\n\n"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c); 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pc = &amp;c;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"Dirección de puntero pc: %p\n"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pc);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"Contenido de puntero pc: %d\n\n"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*pc);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c = </a:t>
            </a:r>
            <a:r>
              <a:rPr lang="es-CL" sz="1600" dirty="0">
                <a:solidFill>
                  <a:srgbClr val="986801"/>
                </a:solidFill>
                <a:latin typeface="Courier New" panose="02070309020205020404" pitchFamily="49" charset="0"/>
              </a:rPr>
              <a:t>11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"Dirección de puntero pc: %p\n"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pc);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"Contenido de puntero pc: %d\n\n"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*pc);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*pc = </a:t>
            </a:r>
            <a:r>
              <a:rPr lang="es-CL" sz="1600" dirty="0">
                <a:solidFill>
                  <a:srgbClr val="986801"/>
                </a:solidFill>
                <a:latin typeface="Courier New" panose="02070309020205020404" pitchFamily="49" charset="0"/>
              </a:rPr>
              <a:t>2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"Dirección de c: %p\n"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&amp;c);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C18401"/>
                </a:solidFill>
                <a:latin typeface="Courier New" panose="02070309020205020404" pitchFamily="49" charset="0"/>
              </a:rPr>
              <a:t>printf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(</a:t>
            </a:r>
            <a:r>
              <a:rPr lang="es-CL" sz="1600" dirty="0">
                <a:solidFill>
                  <a:srgbClr val="50A14F"/>
                </a:solidFill>
                <a:latin typeface="Courier New" panose="02070309020205020404" pitchFamily="49" charset="0"/>
              </a:rPr>
              <a:t>"Valor de c: %d\n\n"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, c);</a:t>
            </a:r>
            <a:endParaRPr lang="es-CL" sz="1600" dirty="0"/>
          </a:p>
          <a:p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   </a:t>
            </a:r>
            <a:r>
              <a:rPr lang="es-CL" sz="1600" dirty="0" err="1">
                <a:solidFill>
                  <a:srgbClr val="A626A4"/>
                </a:solidFill>
                <a:latin typeface="Courier New" panose="02070309020205020404" pitchFamily="49" charset="0"/>
              </a:rPr>
              <a:t>return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 </a:t>
            </a:r>
            <a:r>
              <a:rPr lang="es-CL" sz="1600" dirty="0">
                <a:solidFill>
                  <a:srgbClr val="986801"/>
                </a:solidFill>
                <a:latin typeface="Courier New" panose="02070309020205020404" pitchFamily="49" charset="0"/>
              </a:rPr>
              <a:t>0</a:t>
            </a:r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;</a:t>
            </a:r>
            <a:endParaRPr lang="es-CL" sz="1600" dirty="0"/>
          </a:p>
          <a:p>
            <a:pPr marR="152400"/>
            <a:r>
              <a:rPr lang="es-CL" sz="1600" dirty="0">
                <a:solidFill>
                  <a:srgbClr val="383A42"/>
                </a:solidFill>
                <a:latin typeface="Courier New" panose="02070309020205020404" pitchFamily="49" charset="0"/>
              </a:rPr>
              <a:t>}</a:t>
            </a:r>
            <a:endParaRPr lang="es-CL" sz="1600" dirty="0"/>
          </a:p>
          <a:p>
            <a:br>
              <a:rPr lang="es-CL" sz="1600" dirty="0"/>
            </a:br>
            <a:endParaRPr lang="es-ES" sz="1600" dirty="0">
              <a:solidFill>
                <a:srgbClr val="7F7F7F"/>
              </a:solidFill>
              <a:latin typeface="Helvetica"/>
              <a:cs typeface="Helvetic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4F51B81-16ED-90EA-EA36-401547BE1F41}"/>
              </a:ext>
            </a:extLst>
          </p:cNvPr>
          <p:cNvSpPr txBox="1"/>
          <p:nvPr/>
        </p:nvSpPr>
        <p:spPr>
          <a:xfrm>
            <a:off x="1815737" y="2556073"/>
            <a:ext cx="59749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 declara un </a:t>
            </a:r>
            <a:r>
              <a:rPr lang="es-ES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int</a:t>
            </a:r>
            <a:r>
              <a:rPr lang="es-E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llamado c y se le asigna el valor 22</a:t>
            </a:r>
            <a:endParaRPr lang="es-ES" b="0" dirty="0">
              <a:effectLst/>
            </a:endParaRPr>
          </a:p>
          <a:p>
            <a:br>
              <a:rPr lang="es-ES" dirty="0"/>
            </a:br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C3B9A7-A7E0-3355-395A-29E0C79886FB}"/>
              </a:ext>
            </a:extLst>
          </p:cNvPr>
          <p:cNvSpPr txBox="1"/>
          <p:nvPr/>
        </p:nvSpPr>
        <p:spPr>
          <a:xfrm>
            <a:off x="3226526" y="6027929"/>
            <a:ext cx="59174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2"/>
              </a:rPr>
              <a:t>https://www.programiz.com/c-programming/c-pointers</a:t>
            </a:r>
            <a:endParaRPr lang="es-CL" b="0" dirty="0">
              <a:effectLst/>
            </a:endParaRPr>
          </a:p>
          <a:p>
            <a:br>
              <a:rPr lang="es-CL" dirty="0"/>
            </a:b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7575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49518</TotalTime>
  <Words>3219</Words>
  <Application>Microsoft Office PowerPoint</Application>
  <PresentationFormat>Presentación en pantalla (4:3)</PresentationFormat>
  <Paragraphs>470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Calibri</vt:lpstr>
      <vt:lpstr>Courier New</vt:lpstr>
      <vt:lpstr>Helvetica</vt:lpstr>
      <vt:lpstr>Office Theme</vt:lpstr>
      <vt:lpstr>IEE 2463 Sistemas Electrónicos Programables</vt:lpstr>
      <vt:lpstr>Definición Arreglos o Arrays</vt:lpstr>
      <vt:lpstr>Inicialización Arreglos o Arrays</vt:lpstr>
      <vt:lpstr>Consideraciones Arreglos o Arrays</vt:lpstr>
      <vt:lpstr>Ejemplo Arreglos o Arrays</vt:lpstr>
      <vt:lpstr>Definición Punteros</vt:lpstr>
      <vt:lpstr>Ejercicio simple Punteros</vt:lpstr>
      <vt:lpstr>Ejercicio simple Punteros</vt:lpstr>
      <vt:lpstr>Ejercicio simple Punteros</vt:lpstr>
      <vt:lpstr>Ejercicio simple Punteros</vt:lpstr>
      <vt:lpstr>Ejercicio simple Punteros</vt:lpstr>
      <vt:lpstr>Ejercicio simple Punteros</vt:lpstr>
      <vt:lpstr>Ejercicio simple Punteros</vt:lpstr>
      <vt:lpstr>Ejercicio simple Punteros</vt:lpstr>
      <vt:lpstr>Ejercicio simple Punteros</vt:lpstr>
      <vt:lpstr>Ejercicio simple Punteros</vt:lpstr>
      <vt:lpstr>Ejercicio simple Punteros</vt:lpstr>
      <vt:lpstr>Aplicación Punteros</vt:lpstr>
      <vt:lpstr>Aplicación Punteros</vt:lpstr>
      <vt:lpstr>Aplicación Punteros</vt:lpstr>
      <vt:lpstr>Aplicación Punteros</vt:lpstr>
      <vt:lpstr>Aplicación Punteros</vt:lpstr>
      <vt:lpstr>Aplicación Punteros</vt:lpstr>
      <vt:lpstr>Aplicación Punteros en funciones</vt:lpstr>
      <vt:lpstr>Aplicación Punteros en funciones</vt:lpstr>
      <vt:lpstr>Aplicación Punteros en arrays</vt:lpstr>
      <vt:lpstr>Aplicación Punteros en arrays</vt:lpstr>
    </vt:vector>
  </TitlesOfParts>
  <Company>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Óptimo de Motores Asíncronos Mediante Nuevos Métodos de Conversión de Energía</dc:title>
  <dc:creator>Javier Pereda</dc:creator>
  <cp:lastModifiedBy>Igor Peralta Zúñiga</cp:lastModifiedBy>
  <cp:revision>747</cp:revision>
  <cp:lastPrinted>2014-03-31T12:56:10Z</cp:lastPrinted>
  <dcterms:created xsi:type="dcterms:W3CDTF">2013-06-03T22:12:51Z</dcterms:created>
  <dcterms:modified xsi:type="dcterms:W3CDTF">2022-09-07T05:06:20Z</dcterms:modified>
</cp:coreProperties>
</file>