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28A92F-AF0B-45CD-B28C-C7E678770CE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Später wird erklärt wie weit in die Zukunft – Vorhersagen werden immer ungenauer, da die neusten vorhersagen dann auf alten Vorhersagen beruhen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AE836FC-579A-4717-B4E4-63E3898C8A9C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Nur weil unsere Test gut waren, heißt es nicht das die ergebnisse repräsentativ sind bzw man immer gute ergebnisse erzielen würde.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Bei unseren Test wurden keine richtigen Transaktionen durchgeführt. Also wurde der Markt durch unsere Transaktionen nicht beeinflusst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424027-72FC-4505-A5B2-F8AB8AFCF8B9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Jeweils bei einer einzigen Aktie.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Random Combination sind jeweils 100 Aktien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6258E72-8765-43BF-982C-DCA91331719D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Jedes Set besteht aus 150 Aktien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15 Tage werden berücksichtigt, dh an Tag 15 sind nurnoch vorhergesagte Werte für die Vorhersage ausschlaggebend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602BEC-CF9F-4AC7-BAF0-B9B58D3C40A4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Mit Overhead ist gemeint, das Daten geliefert werden, die man garnicht braucht. Also nur essenzielle Daten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BF1882-1849-4DE5-A1AB-AC0CC0443452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Beim start zeigen, dass der Monat bei null beginnt. Die Tage aber beginnen bei 1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7F3591-281A-482A-AC01-526FE3EF8366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4AF6372-B421-49D6-A461-4E252AA03701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0" t="0" r="r" b="b"/>
            <a:pathLst>
              <a:path w="7486" h="338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0" t="0" r="r" b="b"/>
            <a:pathLst>
              <a:path w="5592" h="589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559122"/>
            </a:solidFill>
            <a:miter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2520" y="1059840"/>
            <a:ext cx="7772040" cy="182844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trike="noStrike">
                <a:solidFill>
                  <a:srgbClr val="d6ecff"/>
                </a:solidFill>
                <a:latin typeface="Calibri"/>
              </a:rPr>
              <a:t>Titelmasterformat durch Klicken bearbeiten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922560" y="2931840"/>
            <a:ext cx="4571640" cy="1454400"/>
          </a:xfrm>
          <a:prstGeom prst="rect">
            <a:avLst/>
          </a:prstGeom>
        </p:spPr>
        <p:txBody>
          <a:bodyPr tIns="45000" bIns="45000"/>
          <a:p>
            <a:pPr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Seventh Outline LevelTextmasterformat bearbeiten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"/>
              </a:rPr>
              <a:t>Hochschule Mannheim University of Applied Sciences | ALR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395392-C217-4A10-BD11-9A88894CAF4A}" type="slidenum">
              <a:rPr lang="en-US" sz="1000" strike="noStrike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636720" y="3005640"/>
            <a:ext cx="182520" cy="228240"/>
          </a:xfrm>
          <a:prstGeom prst="chevron">
            <a:avLst>
              <a:gd name="adj" fmla="val 21600"/>
            </a:avLst>
          </a:prstGeom>
          <a:gradFill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/>
          </a:gradFill>
          <a:ln w="3240">
            <a:solidFill>
              <a:schemeClr val="accent1">
                <a:shade val="50000"/>
              </a:schemeClr>
            </a:solidFill>
            <a:round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3450240" y="3005640"/>
            <a:ext cx="182520" cy="228240"/>
          </a:xfrm>
          <a:prstGeom prst="chevron">
            <a:avLst>
              <a:gd name="adj" fmla="val 21600"/>
            </a:avLst>
          </a:prstGeom>
          <a:gradFill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/>
          </a:gradFill>
          <a:ln w="3240">
            <a:solidFill>
              <a:schemeClr val="accent1">
                <a:shade val="50000"/>
              </a:schemeClr>
            </a:solidFill>
            <a:round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0" t="0" r="r" b="b"/>
            <a:pathLst>
              <a:path w="7486" h="338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0" t="0" r="r" b="b"/>
            <a:pathLst>
              <a:path w="5592" h="589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559122"/>
            </a:solidFill>
            <a:miter/>
          </a:ln>
        </p:spPr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900" strike="noStrike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Hochschule Mannheim University of Applied Sciences | ALR</a:t>
            </a:r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D4F0C4-5804-4913-BC45-084565E193EA}" type="slidenum">
              <a:rPr lang="en-US" sz="10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3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Titelmasterformat durch Klicken bearbeiten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2520" y="1059840"/>
            <a:ext cx="777204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trike="noStrike">
                <a:solidFill>
                  <a:srgbClr val="d6ecff"/>
                </a:solidFill>
                <a:latin typeface="Calibri"/>
              </a:rPr>
              <a:t>Börsenkursvorhersage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922560" y="2931840"/>
            <a:ext cx="4571640" cy="1454400"/>
          </a:xfrm>
          <a:prstGeom prst="rect">
            <a:avLst/>
          </a:prstGeom>
          <a:noFill/>
          <a:ln>
            <a:noFill/>
          </a:ln>
        </p:spPr>
        <p:txBody>
          <a:bodyPr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Marc Misoch 1230485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David Marquant 1230963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6IB, 11.06.2015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971640" y="1413000"/>
            <a:ext cx="771480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4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"/>
              </a:rPr>
              <a:t>6/10/15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-756720" y="1268640"/>
            <a:ext cx="10582920" cy="5040360"/>
          </a:xfrm>
          <a:prstGeom prst="rect">
            <a:avLst/>
          </a:prstGeom>
          <a:ln>
            <a:noFill/>
          </a:ln>
        </p:spPr>
      </p:pic>
      <p:sp>
        <p:nvSpPr>
          <p:cNvPr id="134" name="TextShape 1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Vorhersage des genauen Preises einer Aktie in der Zukunft.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Aktien werden bei einer positiven Prognose gekauft.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Basiert auf der Kursentwicklung der letzten Handelstage.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Mittelwert der Abweichung wird auf den letzten Preis addiert.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Beliebig weit in die Zukunft durchführbar.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Latest Trend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Mit allen Algorithmen hatten wir gute Ergebnisse.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Testergebnisse keine Garantie.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Verschiedene Aktienkurse verwendet.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MA Algorithmus wurde für die letzten 1000 Tage getestet.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Bei den Test wurde eine Aktie gekauft/verkauft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Gewinne/Verluste werden anhand einer Aktie genannt.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Latest Trend Algorithmus beste Ergebnisse bei Berücksichtigung der letzten 15 Tage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Lang genug um längere Tendenzen zu erkennen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Kurz genug um kurzzeitige Trends zu erkennen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Ergebnisse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475640" y="2133000"/>
            <a:ext cx="6624360" cy="3618720"/>
          </a:xfrm>
          <a:prstGeom prst="rect">
            <a:avLst/>
          </a:prstGeom>
          <a:ln>
            <a:noFill/>
          </a:ln>
        </p:spPr>
      </p:pic>
      <p:sp>
        <p:nvSpPr>
          <p:cNvPr id="143" name="TextShape 1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Moving Average Algorithmus Ergebnisse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2"/>
          <a:stretch/>
        </p:blipFill>
        <p:spPr>
          <a:xfrm>
            <a:off x="7740360" y="5499360"/>
            <a:ext cx="148572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Gewinne bei drei der vier Zufallskombinationen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Resultate bei den einzelnen Aktien ist nicht sehr aussagekräftig aber dennoch ein Indiz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Bei den Zufallskombinationen insgesamt </a:t>
            </a:r>
            <a:r>
              <a:rPr b="1" lang="en-US" sz="2700" strike="noStrike">
                <a:solidFill>
                  <a:srgbClr val="000000"/>
                </a:solidFill>
                <a:latin typeface="Calibri"/>
              </a:rPr>
              <a:t>89,89 $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 Gewinn in den letzten 1000 Tagen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Moving Average Algorithmus Ergebnisse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Latest Trend Algorithmus Ergebnis</a:t>
            </a:r>
            <a:endParaRPr/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1547640" y="2853000"/>
            <a:ext cx="642636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Eine gute Vorhersage für die nächsten 4-5 Tage in die Zukunft ist sicher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Bei Set 2 + 3 sind die Vorhersagen für die nächsten 15 Tage immer noch akzeptabel mit einer Differenz von ungefähr 0.1 $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Aber bei Set 1 mehr als 1 $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Latest Trend Algorithmus Ergebnisse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00">
                <a:latin typeface="Arial"/>
              </a:rPr>
              <a:t>Supervised Learning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n Features werden ausgewählt (Daily Returns, Moving Averages...)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Suche nach Modell, welches anhand der Features den Trend bestimmen kann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Verschieden Modelle können verwendet werden, um das Muster zu lernen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00">
                <a:latin typeface="Arial"/>
              </a:rPr>
              <a:t>Neuronales Netzwerk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Entwickelt von Herr Fischer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Ursprünglich zur Trennung von Spiralen in 2D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57560" y="3200760"/>
            <a:ext cx="2721960" cy="21286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035400" y="2926080"/>
            <a:ext cx="2732760" cy="2834640"/>
          </a:xfrm>
          <a:prstGeom prst="rect">
            <a:avLst/>
          </a:prstGeom>
          <a:ln>
            <a:noFill/>
          </a:ln>
        </p:spPr>
      </p:pic>
      <p:sp>
        <p:nvSpPr>
          <p:cNvPr id="162" name="Line 3"/>
          <p:cNvSpPr/>
          <p:nvPr/>
        </p:nvSpPr>
        <p:spPr>
          <a:xfrm flipV="1">
            <a:off x="3291840" y="3830040"/>
            <a:ext cx="27432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lang="en-US">
                <a:latin typeface="Arial"/>
              </a:rPr>
              <a:t>Input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62440"/>
            <a:ext cx="8229240" cy="116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00">
                <a:latin typeface="Arial"/>
              </a:rPr>
              <a:t>Daten für Neuronales Netz vorbereiten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Runterladen von Yahoo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Auf [0.0, 1.0] normalisieren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Für steigenden Kurs 1.0 als output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Für fallenden Kurs -10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560" y="4023360"/>
            <a:ext cx="8228880" cy="12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71640" y="1628640"/>
            <a:ext cx="770364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Einführung in die Thematik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Grundlegende Überlegungen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Yahoo Finance API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Beschreibung der Algorithmen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Ergebnisse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Ausblick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(Live Demo)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Agenda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00">
                <a:latin typeface="Arial"/>
              </a:rPr>
              <a:t>Vorhersage mit Neuronalem Netz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Kurse der vorherigen Tage sind Input zum lernen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Ob Kurs fällt oder steigt ist der Output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Neue Tage werden als Neuronen zum testen aktiviert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Ist Output des Neurons negativ wir ein fallender Kurs hervorgesagt andernfalls ein steigender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Für die Algorithmen noch mehr Börsenkurse verwenden für eine höhere Genauigkeit.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Nachrichten automatisch mit einbeziehen.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Anhand des Volumes Trends noch besser erkennen.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Ausblick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Im Hochfrequenzhandelsgesetz vom 7. Mai 2013 (</a:t>
            </a:r>
            <a:r>
              <a:rPr lang="en-US" sz="2700" strike="noStrike" u="sng">
                <a:solidFill>
                  <a:srgbClr val="eb8803"/>
                </a:solidFill>
                <a:latin typeface="Calibri"/>
              </a:rPr>
              <a:t>BGBl. I S. 1162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) – und somit voraussichtlich auch ab November 2013 im </a:t>
            </a:r>
            <a:r>
              <a:rPr lang="en-US" sz="2700" strike="noStrike" u="sng">
                <a:solidFill>
                  <a:srgbClr val="eb8803"/>
                </a:solidFill>
                <a:latin typeface="Calibri"/>
              </a:rPr>
              <a:t>Wertpapierhandelsgesetz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 (WpHG), §§ 33, Abs. 1a – wird der </a:t>
            </a:r>
            <a:r>
              <a:rPr i="1" lang="en-US" sz="2700" strike="noStrike">
                <a:solidFill>
                  <a:srgbClr val="000000"/>
                </a:solidFill>
                <a:latin typeface="Calibri"/>
              </a:rPr>
              <a:t>algorithmische Handel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 beschrieben als Handel mit Finanzinstrumenten, bei denen ein Computeralgorithmus über die Ausführung und die Parameter des Auftrags automatisch entscheidet.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Anteil von bis zu 50 % (selbst (ver)kaufende Algorithmen)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Der Anteil von computerunterstütztem Handel ist weitaus höher.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Einführung in die Thematik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Computerprogramme können viel mehr Daten in die Entscheidungen mit einbeziehen als der Mensch.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Computer können schneller kaufen und verkaufen.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Bugs können zu riesigen Verlusten führen.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Menschen können ein gewisses Gefühl für den Markt entwickeln.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Grundlegende Überlegungen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Daten müssen vollständig sein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Daten müssen in einem geeigneten Format geliefert werden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Man muss möglichst viele Daten in möglichst geringer Zeit herunterladen können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Sämtliche Kurse müssen geliefert werden können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Wenig Overhead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Woher?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Benötigte Daten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Um Vorhersagen treffen zu können werden alte Börsenkurse benötigt.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Yahoo Finance API bietet die beste Möglichkeit diese Daten zu bekommen.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http://real-chart.finance.yahoo.com/table.csv?s=AAPL&amp;a=00&amp;b=2&amp;c=1962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&amp;d=06&amp;e=11&amp;f=2015&amp;g=d&amp;ignore=.csv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Yahoo Finance API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 rot="5400000">
            <a:off x="3699360" y="4370760"/>
            <a:ext cx="51948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3501000" y="3721320"/>
            <a:ext cx="914040" cy="50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3588120" y="3673080"/>
            <a:ext cx="7401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Datei-name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 rot="5400000">
            <a:off x="4788360" y="4370760"/>
            <a:ext cx="51948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4590000" y="3721320"/>
            <a:ext cx="914040" cy="50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4677120" y="3804120"/>
            <a:ext cx="740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Kurs</a:t>
            </a:r>
            <a:endParaRPr/>
          </a:p>
        </p:txBody>
      </p:sp>
      <p:sp>
        <p:nvSpPr>
          <p:cNvPr id="118" name="CustomShape 10"/>
          <p:cNvSpPr/>
          <p:nvPr/>
        </p:nvSpPr>
        <p:spPr>
          <a:xfrm rot="16200000">
            <a:off x="6364080" y="3585240"/>
            <a:ext cx="519480" cy="1800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"/>
          <p:cNvSpPr/>
          <p:nvPr/>
        </p:nvSpPr>
        <p:spPr>
          <a:xfrm>
            <a:off x="6167160" y="3705840"/>
            <a:ext cx="914040" cy="51156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6167160" y="3779640"/>
            <a:ext cx="852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Start</a:t>
            </a:r>
            <a:endParaRPr/>
          </a:p>
        </p:txBody>
      </p:sp>
      <p:sp>
        <p:nvSpPr>
          <p:cNvPr id="121" name="CustomShape 13"/>
          <p:cNvSpPr/>
          <p:nvPr/>
        </p:nvSpPr>
        <p:spPr>
          <a:xfrm rot="5400000">
            <a:off x="2214000" y="4525200"/>
            <a:ext cx="493560" cy="22168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4"/>
          <p:cNvSpPr/>
          <p:nvPr/>
        </p:nvSpPr>
        <p:spPr>
          <a:xfrm rot="10800000">
            <a:off x="3023640" y="6360120"/>
            <a:ext cx="1125720" cy="4788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5"/>
          <p:cNvSpPr/>
          <p:nvPr/>
        </p:nvSpPr>
        <p:spPr>
          <a:xfrm>
            <a:off x="1903680" y="5974200"/>
            <a:ext cx="1050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Ende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187640" y="1412640"/>
            <a:ext cx="6893640" cy="468000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Selbst geschrieben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Vorhersagen basieren ausschließlich auf alten Kursen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Benutzen die Daten von Yahoo Finance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Berücksichtigen keine Nachrichten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Beschreibung der Algorithmen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Gibt keinen genauen Börsenkurs der nächsten Tage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Gibt an wann eine Aktie gekauft und wann verkauft werden soll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MA der letzten 200 Tage und 50 Tage bilden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Falls MA50 &gt; MA200 Aktie kaufen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Falls MA200 &lt; MA50 Aktie verkaufen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Es werden langfristige Trends berücksichtigt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Moving Average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1946</TotalTime>
  <Application>LibreOffice/4.4.2.2$Linux_X86_64 LibreOffice_project/40m0$Build-2</Application>
  <Company>Hochschule Mannheim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2012-06-14T13:04:48Z</dcterms:created>
  <dc:creator>Fachbereich B</dc:creator>
  <dc:description>Präsentation mit Beispielfolien - Version Windows;_x000d_
Präsentationsvorlage für Beamer/Screen;_x000d_
Version 2.1; 2008-12-16;</dc:description>
  <dc:language>en-US</dc:language>
  <cp:lastPrinted>2001-08-01T07:58:04Z</cp:lastPrinted>
  <dcterms:modified xsi:type="dcterms:W3CDTF">2015-06-10T21:13:31Z</dcterms:modified>
  <cp:revision>35</cp:revision>
  <dc:title>Titel der 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</vt:lpwstr>
  </property>
  <property fmtid="{D5CDD505-2E9C-101B-9397-08002B2CF9AE}" pid="4" name="Company">
    <vt:lpwstr>Hochschule Mannheim</vt:lpwstr>
  </property>
  <property fmtid="{D5CDD505-2E9C-101B-9397-08002B2CF9AE}" pid="5" name="Erstellt am">
    <vt:lpwstr>01-09-2005</vt:lpwstr>
  </property>
  <property fmtid="{D5CDD505-2E9C-101B-9397-08002B2CF9AE}" pid="6" name="Erstellt von">
    <vt:lpwstr>office implementation</vt:lpwstr>
  </property>
  <property fmtid="{D5CDD505-2E9C-101B-9397-08002B2CF9AE}" pid="7" name="HiddenSlides">
    <vt:i4>0</vt:i4>
  </property>
  <property fmtid="{D5CDD505-2E9C-101B-9397-08002B2CF9AE}" pid="8" name="HyperlinksChanged">
    <vt:bool>0</vt:bool>
  </property>
  <property fmtid="{D5CDD505-2E9C-101B-9397-08002B2CF9AE}" pid="9" name="LinksUpToDate">
    <vt:bool>0</vt:bool>
  </property>
  <property fmtid="{D5CDD505-2E9C-101B-9397-08002B2CF9AE}" pid="10" name="MMClips">
    <vt:i4>0</vt:i4>
  </property>
  <property fmtid="{D5CDD505-2E9C-101B-9397-08002B2CF9AE}" pid="11" name="Notes">
    <vt:i4>7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17</vt:i4>
  </property>
  <property fmtid="{D5CDD505-2E9C-101B-9397-08002B2CF9AE}" pid="16" name="Version">
    <vt:lpwstr>2.1</vt:lpwstr>
  </property>
  <property fmtid="{D5CDD505-2E9C-101B-9397-08002B2CF9AE}" pid="17" name="Version vom">
    <vt:lpwstr>16-12-2008</vt:lpwstr>
  </property>
</Properties>
</file>