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1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jpeg" ContentType="image/jpeg"/>
  <Override PartName="/ppt/media/image3.png" ContentType="image/png"/>
  <Override PartName="/ppt/media/image2.png" ContentType="image/png"/>
  <Override PartName="/ppt/media/image10.png" ContentType="image/png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9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9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248DA04-A9C7-4084-B3C3-BD7ADAE45AA2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Jeweils bei einer einzigen Aktie.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Random Combination sind jeweils 100 Aktien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EC25E44-AAFF-45AF-96E6-A71318AC15F9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Später wird erklärt wie weit in die Zukunft – Vorhersagen werden immer ungenauer, da die neusten vorhersagen dann auf alten Vorhersagen beruhen</a:t>
            </a:r>
            <a:endParaRPr/>
          </a:p>
        </p:txBody>
      </p:sp>
      <p:sp>
        <p:nvSpPr>
          <p:cNvPr id="174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D21E45D-AC9E-429A-BC84-B897DF9D3471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Jedes Set besteht aus 150 Aktien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15 Tage werden berücksichtigt, dh an Tag 15 sind nurnoch vorhergesagte Werte für die Vorhersage ausschlaggebend</a:t>
            </a:r>
            <a:endParaRPr/>
          </a:p>
        </p:txBody>
      </p:sp>
      <p:sp>
        <p:nvSpPr>
          <p:cNvPr id="17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3665F9B-72C7-41B2-ACC3-F0600250219D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Nur weil unsere Test gut waren, heißt es nicht das die ergebnisse repräsentativ sind bzw man immer gute ergebnisse erzielen würde.</a:t>
            </a:r>
            <a:endParaRPr/>
          </a:p>
          <a:p>
            <a:endParaRPr/>
          </a:p>
          <a:p>
            <a:r>
              <a:rPr lang="en-US" sz="2000" strike="noStrike">
                <a:latin typeface="Arial"/>
              </a:rPr>
              <a:t>Bei unseren Test wurden keine richtigen Transaktionen durchgeführt. Also wurde der Markt durch unsere Transaktionen nicht beeinflusst</a:t>
            </a:r>
            <a:endParaRPr/>
          </a:p>
        </p:txBody>
      </p:sp>
      <p:sp>
        <p:nvSpPr>
          <p:cNvPr id="17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4DCE964-F13B-4362-9E42-EA9ADCBE6B92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Mit Overhead ist gemeint, das Daten geliefert werden, die man garnicht braucht. Also nur essenzielle Daten</a:t>
            </a:r>
            <a:endParaRPr/>
          </a:p>
        </p:txBody>
      </p:sp>
      <p:sp>
        <p:nvSpPr>
          <p:cNvPr id="166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CF7C856-6E57-48CF-89D7-89ADC437FE31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r>
              <a:rPr lang="en-US" sz="2000" strike="noStrike">
                <a:latin typeface="Arial"/>
              </a:rPr>
              <a:t>Beim start zeigen, dass der Monat bei null beginnt. Die Tage aber beginnen bei 1</a:t>
            </a:r>
            <a:endParaRPr/>
          </a:p>
        </p:txBody>
      </p:sp>
      <p:sp>
        <p:nvSpPr>
          <p:cNvPr id="168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A1A06FD4-4A79-4ABB-A7D0-9EF057CFF7FB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C35906B-9D1D-4BFD-962E-725381FADDB0}" type="slidenum">
              <a:rPr lang="en-US" sz="1200" strike="noStrike">
                <a:solidFill>
                  <a:srgbClr val="000000"/>
                </a:solidFill>
                <a:latin typeface="Arial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1735560" y="14810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559122"/>
            </a:solidFill>
            <a:miter/>
          </a:ln>
        </p:spPr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722520" y="1059840"/>
            <a:ext cx="7772040" cy="182844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d6ecff"/>
                </a:solidFill>
                <a:latin typeface="Calibri"/>
              </a:rPr>
              <a:t>Titelmasterformat durch Klicken bearbeiten</a:t>
            </a:r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922560" y="2931840"/>
            <a:ext cx="4571640" cy="1454400"/>
          </a:xfrm>
          <a:prstGeom prst="rect">
            <a:avLst/>
          </a:prstGeom>
        </p:spPr>
        <p:txBody>
          <a:bodyPr tIns="45000" bIns="45000"/>
          <a:p>
            <a:pPr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Seventh Outline LevelTextmasterformat bearbeiten</a:t>
            </a:r>
            <a:endParaRPr/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Hochschule Mannheim University of Applied Sciences | ALR</a:t>
            </a:r>
            <a:endParaRPr/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7D041D4-038D-4C2E-BDA6-C15895DD7847}" type="slidenum">
              <a:rPr lang="en-US" sz="1000" strike="noStrike">
                <a:solidFill>
                  <a:srgbClr val="ffffff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9" name="CustomShape 10"/>
          <p:cNvSpPr/>
          <p:nvPr/>
        </p:nvSpPr>
        <p:spPr>
          <a:xfrm>
            <a:off x="3636720" y="3005640"/>
            <a:ext cx="182520" cy="228240"/>
          </a:xfrm>
          <a:prstGeom prst="chevron">
            <a:avLst>
              <a:gd name="adj" fmla="val 21600"/>
            </a:avLst>
          </a:prstGeom>
          <a:gradFill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/>
          </a:gradFill>
          <a:ln w="3240">
            <a:solidFill>
              <a:schemeClr val="accent1">
                <a:shade val="50000"/>
              </a:schemeClr>
            </a:solidFill>
            <a:round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3450240" y="3005640"/>
            <a:ext cx="182520" cy="228240"/>
          </a:xfrm>
          <a:prstGeom prst="chevron">
            <a:avLst>
              <a:gd name="adj" fmla="val 21600"/>
            </a:avLst>
          </a:prstGeom>
          <a:gradFill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/>
          </a:gradFill>
          <a:ln w="3240">
            <a:solidFill>
              <a:schemeClr val="accent1">
                <a:shade val="50000"/>
              </a:schemeClr>
            </a:solidFill>
            <a:round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0" t="0" r="r" b="b"/>
            <a:pathLst>
              <a:path w="7486" h="338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2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0" t="0" r="r" b="b"/>
            <a:pathLst>
              <a:path w="5592" h="589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>
            <a:blip r:embed="rId2"/>
            <a:tile/>
          </a:blipFill>
          <a:ln w="12600">
            <a:noFill/>
          </a:ln>
          <a:effectLst>
            <a:outerShdw blurRad="50800" dir="5400000" dist="381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559122"/>
            </a:solidFill>
            <a:miter/>
          </a:ln>
        </p:spPr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Seventh Outline LevelTextmasterformat bearbeiten</a:t>
            </a:r>
            <a:endParaRPr/>
          </a:p>
          <a:p>
            <a:pPr lvl="1">
              <a:lnSpc>
                <a:spcPct val="100000"/>
              </a:lnSpc>
              <a:buFont typeface="Verdana"/>
              <a:buChar char="◦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 2" charset="2"/>
              <a:buChar char=""/>
            </a:pPr>
            <a:r>
              <a:rPr lang="en-US" sz="2100" strike="noStrike">
                <a:solidFill>
                  <a:srgbClr val="000000"/>
                </a:solidFill>
                <a:latin typeface="Calibri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 2" charset="2"/>
              <a:buChar char=""/>
            </a:pPr>
            <a:r>
              <a:rPr lang="en-US" sz="1900" strike="noStrike">
                <a:solidFill>
                  <a:srgbClr val="000000"/>
                </a:solidFill>
                <a:latin typeface="Calibri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 2" charset="2"/>
              <a:buChar char=""/>
            </a:pPr>
            <a:r>
              <a:rPr lang="en-US" strike="noStrike">
                <a:solidFill>
                  <a:srgbClr val="000000"/>
                </a:solidFill>
                <a:latin typeface="Calibri"/>
              </a:rPr>
              <a:t>Fünfte Ebene</a:t>
            </a:r>
            <a:endParaRPr/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Hochschule Mannheim University of Applied Sciences | ALR</a:t>
            </a:r>
            <a:endParaRPr/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6590D574-8CC1-4FBA-B5CA-56ABFF2DB986}" type="slidenum">
              <a:rPr lang="en-US" sz="1000" strike="noStrike">
                <a:solidFill>
                  <a:srgbClr val="000000"/>
                </a:solidFill>
                <a:latin typeface="Arial"/>
              </a:rPr>
              <a:t>&lt;number&gt;</a:t>
            </a:fld>
            <a:endParaRPr/>
          </a:p>
        </p:txBody>
      </p:sp>
      <p:sp>
        <p:nvSpPr>
          <p:cNvPr id="53" name="PlaceHolder 9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Titelmasterformat durch Klicken bearbeiten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22520" y="1059840"/>
            <a:ext cx="7772040" cy="182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b="1" lang="en-US" sz="4800" strike="noStrike">
                <a:solidFill>
                  <a:srgbClr val="d6ecff"/>
                </a:solidFill>
                <a:latin typeface="Calibri"/>
              </a:rPr>
              <a:t>Börsenkursvorhersage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922560" y="2931840"/>
            <a:ext cx="4571640" cy="1454400"/>
          </a:xfrm>
          <a:prstGeom prst="rect">
            <a:avLst/>
          </a:prstGeom>
          <a:noFill/>
          <a:ln>
            <a:noFill/>
          </a:ln>
        </p:spPr>
        <p:txBody>
          <a:bodyPr tIns="45000" bIns="45000"/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Marc Misoch 1230485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David Marquant 1230963</a:t>
            </a:r>
            <a:endParaRPr/>
          </a:p>
          <a:p>
            <a:pPr>
              <a:lnSpc>
                <a:spcPct val="100000"/>
              </a:lnSpc>
            </a:pPr>
            <a:r>
              <a:rPr lang="en-US" sz="2300" strike="noStrike">
                <a:solidFill>
                  <a:srgbClr val="ffffff"/>
                </a:solidFill>
                <a:latin typeface="Calibri"/>
              </a:rPr>
              <a:t>6IB, 11.06.2015</a:t>
            </a: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971640" y="1413000"/>
            <a:ext cx="7714800" cy="360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200" strike="noStrike">
                <a:solidFill>
                  <a:srgbClr val="a1d0e5"/>
                </a:solidFill>
                <a:latin typeface="Arial"/>
                <a:ea typeface="ＭＳ Ｐゴシック"/>
              </a:rPr>
              <a:t>ALR-Vortrag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ffffff"/>
                </a:solidFill>
                <a:latin typeface="Arial"/>
              </a:rPr>
              <a:t>6/10/15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-756720" y="1340640"/>
            <a:ext cx="10582920" cy="5040360"/>
          </a:xfrm>
          <a:prstGeom prst="rect">
            <a:avLst/>
          </a:prstGeom>
          <a:ln>
            <a:noFill/>
          </a:ln>
        </p:spPr>
      </p:pic>
      <p:sp>
        <p:nvSpPr>
          <p:cNvPr id="134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6910560" y="3645000"/>
            <a:ext cx="253440" cy="649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outerShdw algn="ctr" blurRad="107950" dir="5400000" dist="12700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8100360" y="2709000"/>
            <a:ext cx="253440" cy="289440"/>
          </a:xfrm>
          <a:prstGeom prst="ellipse">
            <a:avLst/>
          </a:prstGeom>
          <a:noFill/>
          <a:ln>
            <a:solidFill>
              <a:schemeClr val="tx1"/>
            </a:solidFill>
            <a:round/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475640" y="2133000"/>
            <a:ext cx="6624360" cy="3618720"/>
          </a:xfrm>
          <a:prstGeom prst="rect">
            <a:avLst/>
          </a:prstGeom>
          <a:ln>
            <a:noFill/>
          </a:ln>
        </p:spPr>
      </p:pic>
      <p:sp>
        <p:nvSpPr>
          <p:cNvPr id="139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 Ergebnisse</a:t>
            </a:r>
            <a:endParaRPr/>
          </a:p>
        </p:txBody>
      </p:sp>
      <p:pic>
        <p:nvPicPr>
          <p:cNvPr id="141" name="Picture 3" descr=""/>
          <p:cNvPicPr/>
          <p:nvPr/>
        </p:nvPicPr>
        <p:blipFill>
          <a:blip r:embed="rId2"/>
          <a:stretch/>
        </p:blipFill>
        <p:spPr>
          <a:xfrm>
            <a:off x="7740360" y="5499360"/>
            <a:ext cx="1485720" cy="952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Gewinne bei drei der vier Zufallskombinationen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Resultate bei den einzelnen Aktien ist nicht sehr aussagekräftig aber dennoch ein Indiz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Bei den Zufallskombinationen insgesamt </a:t>
            </a:r>
            <a:r>
              <a:rPr b="1" lang="en-US" sz="2700" strike="noStrike">
                <a:solidFill>
                  <a:srgbClr val="000000"/>
                </a:solidFill>
                <a:latin typeface="Calibri"/>
              </a:rPr>
              <a:t>89,89 $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 Gewinn in den letzten 1000 Tagen erwirtschaftet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 Ergebnisse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Vorhersage des genauen Preises einer Aktie in der Zukunft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Aktien werden bei einer positiven Prognose gekauft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Basiert auf der Kursentwicklung der letzten Handelstage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Mittelwert der Abweichung wird auf den letzten Preis addiert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Beliebig weit in die Zukunft durchführbar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47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 Algorithmus</a:t>
            </a: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</p:txBody>
      </p:sp>
      <p:sp>
        <p:nvSpPr>
          <p:cNvPr id="149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50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 Algorithmus Ergebnisse</a:t>
            </a:r>
            <a:endParaRPr/>
          </a:p>
        </p:txBody>
      </p:sp>
      <p:pic>
        <p:nvPicPr>
          <p:cNvPr id="151" name="Picture 2" descr=""/>
          <p:cNvPicPr/>
          <p:nvPr/>
        </p:nvPicPr>
        <p:blipFill>
          <a:blip r:embed="rId1"/>
          <a:stretch/>
        </p:blipFill>
        <p:spPr>
          <a:xfrm>
            <a:off x="1547640" y="2853000"/>
            <a:ext cx="6426360" cy="273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Eine gute Vorhersage für die nächsten 4-5 Tage in die Zukunft ist sicher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Bei Set 2 + 3 sind die Vorhersagen für die nächsten 15 Tage immer noch akzeptabel mit einer Differenz von ungefähr 0.1 $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Aber bei Set 1 mehr als 1 $ Differenz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5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Latest Trend Algorithmus Ergebnisse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Neuronales Netzwerk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Entwickelt von Herrn Fischer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Ursprünglich zu Trennung von Spiralen in 2D</a:t>
            </a: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62440"/>
            <a:ext cx="8229240" cy="1167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4100">
                <a:latin typeface="Arial"/>
              </a:rPr>
              <a:t>Daten vorbereiten für das Neuronale Netz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Börsen Preise auf [0.0, 1.0] normalisieren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Output auf -1.0 für absteigend und 1.0 für steigend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700">
                <a:latin typeface="Calibri"/>
              </a:rPr>
              <a:t>Testdaten erzeugen anhand derer das </a:t>
            </a: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Mit allen Algorithmen hatten wir gute Ergebnisse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Testergebnisse keine Garantie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Verschiedene Aktienkurse verwendet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Bei den Tests wurde eine Aktie gekauft/verkauft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Gewinne/Verluste werden anhand einer Aktie genannt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Latest Trend Algorithmus lieferte beste Ergebnisse bei Berücksichtigung der letzten 15 Tage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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Zeitraum optimal um längerfristige Tendenzen und kurzzeitige Trends erkennen zu können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Allgemeine Ergebnisse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Durch Berücksichtigung von noch mehr Börsenkursen eine höhere Genauigkeit erzielen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Nachrichten automatisch mit einbeziehen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Anhand des Volumes Trends noch besser erkennen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Ausblick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71640" y="1628640"/>
            <a:ext cx="7703640" cy="432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Einführung in die Thematik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Grundlegende Überlegungen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Yahoo Finance API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Beschreibung der Algorithmen und Ergebnisse</a:t>
            </a:r>
            <a:endParaRPr/>
          </a:p>
          <a:p>
            <a:pPr lvl="1">
              <a:lnSpc>
                <a:spcPct val="100000"/>
              </a:lnSpc>
              <a:buFont typeface="Verdana"/>
              <a:buAutoNum type="arabicPeriod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Moving Average</a:t>
            </a:r>
            <a:endParaRPr/>
          </a:p>
          <a:p>
            <a:pPr lvl="1">
              <a:buFont typeface="Verdana"/>
              <a:buAutoNum type="arabicPeriod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Latest Trend</a:t>
            </a:r>
            <a:endParaRPr/>
          </a:p>
          <a:p>
            <a:pPr lvl="1">
              <a:buFont typeface="Verdana"/>
              <a:buAutoNum type="arabicPeriod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LR, LDA und QDA</a:t>
            </a:r>
            <a:endParaRPr/>
          </a:p>
          <a:p>
            <a:pPr lvl="1">
              <a:buFont typeface="Verdana"/>
              <a:buAutoNum type="arabicPeriod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Neuronales Netzwerk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Ausblick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AutoNum type="arabicPeriod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(Live Demo)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Agenda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Im Hochfrequenzhandelsgesetz vom 7. Mai 2013 (</a:t>
            </a:r>
            <a:r>
              <a:rPr lang="en-US" sz="2700" strike="noStrike" u="sng">
                <a:solidFill>
                  <a:srgbClr val="eb8803"/>
                </a:solidFill>
                <a:latin typeface="Calibri"/>
              </a:rPr>
              <a:t>BGBl. I S. 1162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) – und somit voraussichtlich auch ab November 2013 im </a:t>
            </a:r>
            <a:r>
              <a:rPr lang="en-US" sz="2700" strike="noStrike" u="sng">
                <a:solidFill>
                  <a:srgbClr val="eb8803"/>
                </a:solidFill>
                <a:latin typeface="Calibri"/>
              </a:rPr>
              <a:t>Wertpapierhandelsgesetz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 (WpHG), §§ 33, Abs. 1a – wird der </a:t>
            </a:r>
            <a:r>
              <a:rPr i="1" lang="en-US" sz="2700" strike="noStrike">
                <a:solidFill>
                  <a:srgbClr val="000000"/>
                </a:solidFill>
                <a:latin typeface="Calibri"/>
              </a:rPr>
              <a:t>algorithmische Handel</a:t>
            </a:r>
            <a:r>
              <a:rPr lang="en-US" sz="2700" strike="noStrike">
                <a:solidFill>
                  <a:srgbClr val="000000"/>
                </a:solidFill>
                <a:latin typeface="Calibri"/>
              </a:rPr>
              <a:t> beschrieben als Handel mit Finanzinstrumenten, bei denen ein Computeralgorithmus über die Ausführung und die Parameter des Auftrags automatisch entscheidet.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Anteil von bis zu 50 % (selbst (ver)kaufende Algorithmen)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Der Anteil von computerunterstütztem Handel ist weitaus höher.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Einführung in die Thematik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Computerprogramme können viel mehr Daten in die Entscheidungen mit einbeziehen als der Mensch.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Computer können schneller kaufen und verkaufen.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Nachteile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Bugs können zu riesigen Verlusten führen.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300" strike="noStrike">
                <a:solidFill>
                  <a:srgbClr val="000000"/>
                </a:solidFill>
                <a:latin typeface="Calibri"/>
              </a:rPr>
              <a:t>Menschen können ein gewisses Gefühl für den Markt entwickeln (menschliche Intuition).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5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Grundlegende Überlegungen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Daten müssen vollständig sein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Daten müssen in einem geeigneten Format geliefert werden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Man muss möglichst viele Daten in möglichst geringer Zeit herunterladen können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Sämtliche Kurse müssen geliefert werden können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Wenig Overhead</a:t>
            </a: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Woher?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Benötigte Daten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Um Vorhersagen treffen zu können werden alte Börsenkurse benötigt.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Yahoo Finance API bietet die beste Möglichkeit diese Daten zu bekommen.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68000"/>
              <a:buFont typeface="Wingdings 3" charset="2"/>
              <a:buChar char=""/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http://real-chart.finance.yahoo.com/table.csv?s=AAPL&amp;a=00&amp;b=2&amp;c=1962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000" strike="noStrike">
                <a:solidFill>
                  <a:srgbClr val="000000"/>
                </a:solidFill>
                <a:latin typeface="Calibri"/>
              </a:rPr>
              <a:t>&amp;d=06&amp;e=11&amp;f=2015&amp;g=d&amp;ignore=.csv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11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Yahoo Finance API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 rot="5400000">
            <a:off x="3699360" y="4370760"/>
            <a:ext cx="51948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3501000" y="3721320"/>
            <a:ext cx="914040" cy="50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3588120" y="3673080"/>
            <a:ext cx="74016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Datei-name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 rot="5400000">
            <a:off x="4788360" y="4370760"/>
            <a:ext cx="519480" cy="2286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4590000" y="3721320"/>
            <a:ext cx="914040" cy="50364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9"/>
          <p:cNvSpPr/>
          <p:nvPr/>
        </p:nvSpPr>
        <p:spPr>
          <a:xfrm>
            <a:off x="4677120" y="3804120"/>
            <a:ext cx="7401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Kurs</a:t>
            </a:r>
            <a:endParaRPr/>
          </a:p>
        </p:txBody>
      </p:sp>
      <p:sp>
        <p:nvSpPr>
          <p:cNvPr id="118" name="CustomShape 10"/>
          <p:cNvSpPr/>
          <p:nvPr/>
        </p:nvSpPr>
        <p:spPr>
          <a:xfrm rot="16200000">
            <a:off x="6364080" y="3585240"/>
            <a:ext cx="519480" cy="180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11"/>
          <p:cNvSpPr/>
          <p:nvPr/>
        </p:nvSpPr>
        <p:spPr>
          <a:xfrm>
            <a:off x="6167160" y="3705840"/>
            <a:ext cx="914040" cy="51156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2"/>
          <p:cNvSpPr/>
          <p:nvPr/>
        </p:nvSpPr>
        <p:spPr>
          <a:xfrm>
            <a:off x="6167160" y="3779640"/>
            <a:ext cx="85284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Start</a:t>
            </a:r>
            <a:endParaRPr/>
          </a:p>
        </p:txBody>
      </p:sp>
      <p:sp>
        <p:nvSpPr>
          <p:cNvPr id="121" name="CustomShape 13"/>
          <p:cNvSpPr/>
          <p:nvPr/>
        </p:nvSpPr>
        <p:spPr>
          <a:xfrm rot="5400000">
            <a:off x="2214000" y="4525200"/>
            <a:ext cx="493560" cy="221688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14"/>
          <p:cNvSpPr/>
          <p:nvPr/>
        </p:nvSpPr>
        <p:spPr>
          <a:xfrm rot="10800000">
            <a:off x="3023640" y="6360120"/>
            <a:ext cx="1125720" cy="478800"/>
          </a:xfrm>
          <a:prstGeom prst="roundRect">
            <a:avLst>
              <a:gd name="adj" fmla="val 16667"/>
            </a:avLst>
          </a:prstGeom>
          <a:noFill/>
          <a:ln w="19080">
            <a:solidFill>
              <a:schemeClr val="hlink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5"/>
          <p:cNvSpPr/>
          <p:nvPr/>
        </p:nvSpPr>
        <p:spPr>
          <a:xfrm>
            <a:off x="1903680" y="5974200"/>
            <a:ext cx="105048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1600" strike="noStrike">
                <a:solidFill>
                  <a:srgbClr val="000000"/>
                </a:solidFill>
                <a:latin typeface="Arial"/>
              </a:rPr>
              <a:t>Ende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1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27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out">
                                      <p:cBhvr additive="repl">
                                        <p:cTn id="32" dur="500"/>
                                        <p:tgtEl>
                                          <p:spTgt spid="-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1187640" y="1412640"/>
            <a:ext cx="6893640" cy="4680000"/>
          </a:xfrm>
          <a:prstGeom prst="rect">
            <a:avLst/>
          </a:prstGeom>
          <a:ln>
            <a:noFill/>
          </a:ln>
        </p:spPr>
      </p:pic>
      <p:sp>
        <p:nvSpPr>
          <p:cNvPr id="125" name="TextShape 1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Selbst geschrieben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Vorhersagen basieren ausschließlich auf alten Kursen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Benutzen die Daten von Yahoo Finance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Berücksichtigen keine Nachrichten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Beschreibung der Algorithmen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Sagt keinen Börsenkurs für die Zukunft vorher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Gibt an wann eine Aktie gekauft und wann verkauft werden soll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Bildet MA der letzten 200 Tage und 50 Tage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Falls MA50 &gt; MA200 Aktie kaufen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Falls MA200 &lt; MA50 Aktie verkaufen</a:t>
            </a:r>
            <a:endParaRPr/>
          </a:p>
          <a:p>
            <a:pPr>
              <a:lnSpc>
                <a:spcPct val="100000"/>
              </a:lnSpc>
              <a:buSzPct val="68000"/>
              <a:buFont typeface="Arial"/>
              <a:buChar char="•"/>
            </a:pPr>
            <a:r>
              <a:rPr lang="en-US" sz="2700" strike="noStrike">
                <a:solidFill>
                  <a:srgbClr val="000000"/>
                </a:solidFill>
                <a:latin typeface="Calibri"/>
              </a:rPr>
              <a:t>Es werden langfristige Trends berücksichtigt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en-US" sz="1000" strike="noStrike">
                <a:solidFill>
                  <a:srgbClr val="000000"/>
                </a:solidFill>
                <a:latin typeface="Arial"/>
              </a:rPr>
              <a:t>6/10/15</a:t>
            </a:r>
            <a:endParaRPr/>
          </a:p>
        </p:txBody>
      </p:sp>
      <p:sp>
        <p:nvSpPr>
          <p:cNvPr id="132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100" strike="noStrike">
                <a:solidFill>
                  <a:srgbClr val="4e5b6f"/>
                </a:solidFill>
                <a:latin typeface="Calibri"/>
              </a:rPr>
              <a:t>Moving Average Algorithmus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563</TotalTime>
  <Application>LibreOffice/4.4.2.2$Linux_X86_64 LibreOffice_project/40m0$Build-2</Application>
  <Paragraphs>123</Paragraphs>
  <Company>Hochschule Mannheim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2012-06-14T13:04:48Z</dcterms:created>
  <dc:creator>Fachbereich B</dc:creator>
  <dc:description>Präsentation mit Beispielfolien - Version Windows;_x000d_
Präsentationsvorlage für Beamer/Screen;_x000d_
Version 2.1; 2008-12-16;</dc:description>
  <dc:language>en-US</dc:language>
  <cp:lastPrinted>2001-08-01T07:58:04Z</cp:lastPrinted>
  <dcterms:modified xsi:type="dcterms:W3CDTF">2015-06-10T00:02:10Z</dcterms:modified>
  <cp:revision>39</cp:revision>
  <dc:title>Titel der 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</vt:lpwstr>
  </property>
  <property fmtid="{D5CDD505-2E9C-101B-9397-08002B2CF9AE}" pid="4" name="Company">
    <vt:lpwstr>Hochschule Mannheim</vt:lpwstr>
  </property>
  <property fmtid="{D5CDD505-2E9C-101B-9397-08002B2CF9AE}" pid="5" name="Erstellt am">
    <vt:lpwstr>01-09-2005</vt:lpwstr>
  </property>
  <property fmtid="{D5CDD505-2E9C-101B-9397-08002B2CF9AE}" pid="6" name="Erstellt von">
    <vt:lpwstr>office implementation</vt:lpwstr>
  </property>
  <property fmtid="{D5CDD505-2E9C-101B-9397-08002B2CF9AE}" pid="7" name="HiddenSlides">
    <vt:i4>0</vt:i4>
  </property>
  <property fmtid="{D5CDD505-2E9C-101B-9397-08002B2CF9AE}" pid="8" name="HyperlinksChanged">
    <vt:bool>0</vt:bool>
  </property>
  <property fmtid="{D5CDD505-2E9C-101B-9397-08002B2CF9AE}" pid="9" name="LinksUpToDate">
    <vt:bool>0</vt:bool>
  </property>
  <property fmtid="{D5CDD505-2E9C-101B-9397-08002B2CF9AE}" pid="10" name="MMClips">
    <vt:i4>0</vt:i4>
  </property>
  <property fmtid="{D5CDD505-2E9C-101B-9397-08002B2CF9AE}" pid="11" name="Notes">
    <vt:i4>7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0</vt:bool>
  </property>
  <property fmtid="{D5CDD505-2E9C-101B-9397-08002B2CF9AE}" pid="14" name="ShareDoc">
    <vt:bool>0</vt:bool>
  </property>
  <property fmtid="{D5CDD505-2E9C-101B-9397-08002B2CF9AE}" pid="15" name="Slides">
    <vt:i4>17</vt:i4>
  </property>
  <property fmtid="{D5CDD505-2E9C-101B-9397-08002B2CF9AE}" pid="16" name="Version">
    <vt:lpwstr>2.1</vt:lpwstr>
  </property>
  <property fmtid="{D5CDD505-2E9C-101B-9397-08002B2CF9AE}" pid="17" name="Version vom">
    <vt:lpwstr>16-12-2008</vt:lpwstr>
  </property>
</Properties>
</file>