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328" r:id="rId2"/>
    <p:sldId id="329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33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661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249">
          <p15:clr>
            <a:srgbClr val="A4A3A4"/>
          </p15:clr>
        </p15:guide>
        <p15:guide id="6" orient="horz" pos="3385">
          <p15:clr>
            <a:srgbClr val="A4A3A4"/>
          </p15:clr>
        </p15:guide>
        <p15:guide id="7" orient="horz" pos="890">
          <p15:clr>
            <a:srgbClr val="A4A3A4"/>
          </p15:clr>
        </p15:guide>
        <p15:guide id="8" pos="612">
          <p15:clr>
            <a:srgbClr val="A4A3A4"/>
          </p15:clr>
        </p15:guide>
        <p15:guide id="9" pos="5465">
          <p15:clr>
            <a:srgbClr val="A4A3A4"/>
          </p15:clr>
        </p15:guide>
        <p15:guide id="10" pos="2971">
          <p15:clr>
            <a:srgbClr val="A4A3A4"/>
          </p15:clr>
        </p15:guide>
        <p15:guide id="11" pos="3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77"/>
    <a:srgbClr val="32578A"/>
    <a:srgbClr val="4876A8"/>
    <a:srgbClr val="649FCA"/>
    <a:srgbClr val="85BDDC"/>
    <a:srgbClr val="A1D0E5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88688" autoAdjust="0"/>
  </p:normalViewPr>
  <p:slideViewPr>
    <p:cSldViewPr>
      <p:cViewPr>
        <p:scale>
          <a:sx n="79" d="100"/>
          <a:sy n="79" d="100"/>
        </p:scale>
        <p:origin x="-1110" y="504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612"/>
        <p:guide pos="5465"/>
        <p:guide pos="2971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A7BCE532-ABFE-4FF3-8632-2590C60B6F3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526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B18CAF1D-5C34-46F0-BE38-8FACCDEB05E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499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 </a:t>
            </a:r>
            <a:r>
              <a:rPr lang="de-DE" dirty="0" err="1" smtClean="0"/>
              <a:t>start</a:t>
            </a:r>
            <a:r>
              <a:rPr lang="de-DE" dirty="0" smtClean="0"/>
              <a:t> zeigen, dass der Monat</a:t>
            </a:r>
            <a:r>
              <a:rPr lang="de-DE" baseline="0" dirty="0" smtClean="0"/>
              <a:t> bei null beginnt. Die Tage aber beginnen bei 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15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906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Später wird erklärt wie weit</a:t>
            </a:r>
            <a:r>
              <a:rPr lang="de-DE" baseline="0" dirty="0" smtClean="0"/>
              <a:t> in die Zukunft – Vorhersagen werden immer ungenauer, da die neusten vorhersagen dann auf alten Vorhersagen beruhen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54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Nur weil unsere Test gut</a:t>
            </a:r>
            <a:r>
              <a:rPr lang="de-DE" baseline="0" dirty="0" smtClean="0"/>
              <a:t> waren, heißt es nicht das die </a:t>
            </a:r>
            <a:r>
              <a:rPr lang="de-DE" baseline="0" dirty="0" err="1" smtClean="0"/>
              <a:t>ergebnisse</a:t>
            </a:r>
            <a:r>
              <a:rPr lang="de-DE" baseline="0" dirty="0" smtClean="0"/>
              <a:t> repräsentativ sind </a:t>
            </a:r>
            <a:r>
              <a:rPr lang="de-DE" baseline="0" dirty="0" err="1" smtClean="0"/>
              <a:t>bzw</a:t>
            </a:r>
            <a:r>
              <a:rPr lang="de-DE" baseline="0" dirty="0" smtClean="0"/>
              <a:t> man immer gute </a:t>
            </a:r>
            <a:r>
              <a:rPr lang="de-DE" baseline="0" dirty="0" err="1" smtClean="0"/>
              <a:t>ergebnisse</a:t>
            </a:r>
            <a:r>
              <a:rPr lang="de-DE" baseline="0" dirty="0" smtClean="0"/>
              <a:t> erzielen würde.</a:t>
            </a:r>
          </a:p>
          <a:p>
            <a:endParaRPr lang="de-DE" dirty="0" smtClean="0"/>
          </a:p>
          <a:p>
            <a:r>
              <a:rPr lang="de-DE" dirty="0" smtClean="0"/>
              <a:t>Bei unseren Test wurden keine richtigen Transaktionen durchgeführt. Also wurde der Markt</a:t>
            </a:r>
            <a:r>
              <a:rPr lang="de-DE" baseline="0" dirty="0" smtClean="0"/>
              <a:t> durch unsere Transaktionen nicht beeinflusst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959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Jeweils bei einer einzigen Aktie.</a:t>
            </a:r>
          </a:p>
          <a:p>
            <a:endParaRPr lang="de-DE" dirty="0" smtClean="0"/>
          </a:p>
          <a:p>
            <a:r>
              <a:rPr lang="de-DE" dirty="0" smtClean="0"/>
              <a:t>Random </a:t>
            </a:r>
            <a:r>
              <a:rPr lang="de-DE" dirty="0" err="1" smtClean="0"/>
              <a:t>Combination</a:t>
            </a:r>
            <a:r>
              <a:rPr lang="de-DE" dirty="0" smtClean="0"/>
              <a:t> sind jeweils 100 Aktien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806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Jedes Set</a:t>
            </a:r>
            <a:r>
              <a:rPr lang="de-DE" baseline="0" dirty="0" smtClean="0"/>
              <a:t> besteht aus 150 Aktien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15 Tage werden berücksichtigt, </a:t>
            </a:r>
            <a:r>
              <a:rPr lang="de-DE" baseline="0" dirty="0" err="1" smtClean="0"/>
              <a:t>dh</a:t>
            </a:r>
            <a:r>
              <a:rPr lang="de-DE" baseline="0" dirty="0" smtClean="0"/>
              <a:t> an Tag 15 sind </a:t>
            </a:r>
            <a:r>
              <a:rPr lang="de-DE" baseline="0" dirty="0" err="1" smtClean="0"/>
              <a:t>nurnoch</a:t>
            </a:r>
            <a:r>
              <a:rPr lang="de-DE" baseline="0" dirty="0" smtClean="0"/>
              <a:t> vorhergesagte Werte für die Vorhersage ausschlaggebend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00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" descr="titel_master_1024_768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3" descr="hm_W_011_1-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algn="l">
              <a:defRPr/>
            </a:pPr>
            <a:r>
              <a:rPr lang="de-DE" sz="1000">
                <a:solidFill>
                  <a:srgbClr val="A4A7A6"/>
                </a:solidFill>
                <a:latin typeface="Arial" pitchFamily="34" charset="0"/>
              </a:rPr>
              <a:t>Hochschule Mannheim University of Applied Sciences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  <a:ln algn="ctr"/>
        </p:spPr>
        <p:txBody>
          <a:bodyPr/>
          <a:lstStyle>
            <a:lvl1pPr>
              <a:defRPr>
                <a:solidFill>
                  <a:srgbClr val="A1D0E5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DE" smtClean="0"/>
              <a:t>Hochschule Mannheim University of Applied Sciences | ALR-Vortrag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fld id="{695F87E2-7DCF-41CD-AB1B-F929B2475F9B}" type="datetime1">
              <a:rPr lang="de-DE" smtClean="0"/>
              <a:t>08.06.2015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DE" smtClean="0"/>
              <a:t>Hochschule Mannheim University of Applied Sciences | ALR-Vortrag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fld id="{B6B6FA6C-0F14-45A2-B60C-271D69CEE8AA}" type="datetime1">
              <a:rPr lang="de-DE" smtClean="0"/>
              <a:t>08.06.2015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0" descr="header_master_1024_133_rg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de-DE">
              <a:latin typeface="Arial" pitchFamily="34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636838"/>
            <a:ext cx="7704138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773238"/>
            <a:ext cx="770413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 dirty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Hochschule Mannheim University of Applied Sciences | ALR-Vortrag</a:t>
            </a:r>
            <a:endParaRPr lang="de-DE" dirty="0"/>
          </a:p>
        </p:txBody>
      </p:sp>
      <p:sp>
        <p:nvSpPr>
          <p:cNvPr id="7192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9563" y="6629400"/>
            <a:ext cx="2027237" cy="15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dirty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21890D0-6CDC-4963-A90E-27694203ACE9}" type="datetime1">
              <a:rPr lang="de-DE" smtClean="0"/>
              <a:t>08.06.2015</a:t>
            </a:fld>
            <a:endParaRPr lang="de-DE"/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de-DE">
              <a:latin typeface="Arial" pitchFamily="34" charset="0"/>
            </a:endParaRPr>
          </a:p>
        </p:txBody>
      </p:sp>
      <p:pic>
        <p:nvPicPr>
          <p:cNvPr id="1033" name="Picture 59" descr="hm_W_011_1-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ransition/>
  <p:timing>
    <p:tnLst>
      <p:par>
        <p:cTn id="1" dur="indefinite" restart="never" nodeType="tmRoot"/>
      </p:par>
    </p:tnLst>
  </p:timing>
  <p:hf sldNum="0" hdr="0"/>
  <p:txStyles>
    <p:titleStyle>
      <a:lvl1pPr algn="l" rtl="0" fontAlgn="base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2pPr>
      <a:lvl3pPr algn="l" rtl="0" fontAlgn="base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3pPr>
      <a:lvl4pPr algn="l" rtl="0" fontAlgn="base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4pPr>
      <a:lvl5pPr algn="l" rtl="0" fontAlgn="base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</a:defRPr>
      </a:lvl9pPr>
    </p:titleStyle>
    <p:bodyStyle>
      <a:lvl1pPr algn="l" rtl="0" fontAlgn="base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fontAlgn="base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fontAlgn="base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fontAlgn="base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fontAlgn="base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Wertpapierhandelsgesetz" TargetMode="External"/><Relationship Id="rId2" Type="http://schemas.openxmlformats.org/officeDocument/2006/relationships/hyperlink" Target="http://www.bgbl.de/banzxaver/bgbl/start.xav?startbk=Bundesanzeiger_BGBl&amp;jumpTo=bgbl113s1162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eal-chart.finance.yahoo.com/table.csv?s=IBM&amp;a=00&amp;b=2&amp;c=1962&amp;d=04&amp;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71600" y="2060848"/>
            <a:ext cx="7704138" cy="792162"/>
          </a:xfrm>
        </p:spPr>
        <p:txBody>
          <a:bodyPr/>
          <a:lstStyle/>
          <a:p>
            <a:r>
              <a:rPr lang="de-DE" dirty="0" smtClean="0"/>
              <a:t>Börsenkursvorhersage</a:t>
            </a: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71550" y="3284985"/>
            <a:ext cx="7704138" cy="1872208"/>
          </a:xfrm>
          <a:ln/>
        </p:spPr>
        <p:txBody>
          <a:bodyPr/>
          <a:lstStyle/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Marc Misoch, David </a:t>
            </a:r>
            <a:r>
              <a:rPr lang="de-DE" dirty="0" err="1" smtClean="0"/>
              <a:t>Marquant</a:t>
            </a:r>
            <a:endParaRPr lang="de-DE" dirty="0" smtClean="0"/>
          </a:p>
          <a:p>
            <a:r>
              <a:rPr lang="de-DE" dirty="0" smtClean="0"/>
              <a:t>6IB, 11.06.2015</a:t>
            </a:r>
          </a:p>
        </p:txBody>
      </p:sp>
      <p:sp>
        <p:nvSpPr>
          <p:cNvPr id="5124" name="Rectangle 9"/>
          <p:cNvSpPr>
            <a:spLocks noChangeArrowheads="1"/>
          </p:cNvSpPr>
          <p:nvPr/>
        </p:nvSpPr>
        <p:spPr bwMode="gray">
          <a:xfrm>
            <a:off x="971550" y="1412875"/>
            <a:ext cx="77152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de-DE" sz="2200" dirty="0" smtClean="0">
                <a:solidFill>
                  <a:srgbClr val="A1D0E5"/>
                </a:solidFill>
                <a:ea typeface="ＭＳ Ｐゴシック" pitchFamily="34" charset="-128"/>
              </a:rPr>
              <a:t>ALR-Vortrag</a:t>
            </a:r>
            <a:endParaRPr lang="de-DE" sz="2200" dirty="0">
              <a:solidFill>
                <a:srgbClr val="A1D0E5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Latest</a:t>
            </a:r>
            <a:r>
              <a:rPr lang="de-DE" dirty="0" smtClean="0"/>
              <a:t> Trend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Vorhersage des genauen Preises einer Aktie in der Zukunft.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Aktien werden bei einer positiven Prognose gekauft.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Basiert auf der Kursentwicklung der letzten Handelstage.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Mittelwert der Abweichung wird auf den letzten Preis addiert.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Beliebig weit in die Zukunft durchführbar.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Hochschule Mannheim University of Applied Sciences | ALR-Vortrag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E79E592-784D-4C57-913B-5EADF498B781}" type="datetime1">
              <a:rPr lang="de-DE" smtClean="0"/>
              <a:t>08.06.2015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671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Mit allen Algorithmen hatten wir gute Ergebnisse.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Testergebnisse keine Garantie.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Verschiedene Aktienkurse verwendet.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 Algorithmus wurde für die letzten 1000 Tage getestet.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Bei den Test wurde eine Aktie gekauft/verkauft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Gewinne/Verluste werden anhand einer Aktie genannt.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Latest</a:t>
            </a:r>
            <a:r>
              <a:rPr lang="de-DE" dirty="0" smtClean="0"/>
              <a:t> Trend Algorithmus beste Ergebnisse bei Berücksichtigung der letzten 15 Tage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Lang genug um längere Tendenzen zu erkennen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Kurz genug um kurzzeitige Trends zu erkennen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Hochschule Mannheim University of Applied Sciences | ALR-Vortrag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95F87E2-7DCF-41CD-AB1B-F929B2475F9B}" type="datetime1">
              <a:rPr lang="de-DE" smtClean="0"/>
              <a:t>08.06.2015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89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Moving</a:t>
            </a:r>
            <a:r>
              <a:rPr lang="de-DE" dirty="0" smtClean="0"/>
              <a:t> Average Algorithmus Ergebnisse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Hochschule Mannheim University of Applied Sciences | ALR-Vortrag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95F87E2-7DCF-41CD-AB1B-F929B2475F9B}" type="datetime1">
              <a:rPr lang="de-DE" smtClean="0"/>
              <a:t>08.06.2015</a:t>
            </a:fld>
            <a:endParaRPr lang="de-DE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32856"/>
            <a:ext cx="6624736" cy="361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0" y="5517232"/>
            <a:ext cx="14859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328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Moving</a:t>
            </a:r>
            <a:r>
              <a:rPr lang="de-DE" dirty="0"/>
              <a:t> Average Algorithmus 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Gewinne bei drei der vier Zufallskombinationen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Resultate bei den einzelnen Aktien ist nicht sehr aussagekräftig aber dennoch ein Indiz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Bei den Zufallskombinationen insgesamt </a:t>
            </a:r>
            <a:r>
              <a:rPr lang="de-DE" b="1" dirty="0" smtClean="0"/>
              <a:t>89,89 $</a:t>
            </a:r>
            <a:r>
              <a:rPr lang="de-DE" dirty="0" smtClean="0"/>
              <a:t> Gewinn in den letzten 1000 Tagen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Hochschule Mannheim University of Applied Sciences | ALR-Vortrag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95F87E2-7DCF-41CD-AB1B-F929B2475F9B}" type="datetime1">
              <a:rPr lang="de-DE" smtClean="0"/>
              <a:t>08.06.2015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248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Latest</a:t>
            </a:r>
            <a:r>
              <a:rPr lang="de-DE" dirty="0" smtClean="0"/>
              <a:t> Trend Algorithmus </a:t>
            </a:r>
            <a:r>
              <a:rPr lang="de-DE" dirty="0"/>
              <a:t>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Hochschule Mannheim University of Applied Sciences | ALR-Vortrag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95F87E2-7DCF-41CD-AB1B-F929B2475F9B}" type="datetime1">
              <a:rPr lang="de-DE" smtClean="0"/>
              <a:t>08.06.2015</a:t>
            </a:fld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52936"/>
            <a:ext cx="6426645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97444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Latest</a:t>
            </a:r>
            <a:r>
              <a:rPr lang="de-DE" dirty="0"/>
              <a:t> Trend Algorithmus 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Eine gute Vorhersage für die nächsten 4-5 Tage in die Zukunft ist sicher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Bei Set 2 + 3 sind die Vorhersagen für die nächsten 15 Tage immer noch akzeptabel mit einer Differenz von ungefähr 0.1 $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Aber bei Set </a:t>
            </a:r>
            <a:r>
              <a:rPr lang="de-DE" smtClean="0"/>
              <a:t>1 mehr als 1 $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Hochschule Mannheim University of Applied Sciences | ALR-Vortrag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95F87E2-7DCF-41CD-AB1B-F929B2475F9B}" type="datetime1">
              <a:rPr lang="de-DE" smtClean="0"/>
              <a:t>08.06.2015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60796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1550" y="2276872"/>
            <a:ext cx="7704138" cy="3960416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de-DE" dirty="0" smtClean="0"/>
              <a:t>Einführung in die Thematik.</a:t>
            </a:r>
          </a:p>
          <a:p>
            <a:pPr marL="342900" indent="-342900">
              <a:buAutoNum type="arabicPeriod"/>
            </a:pPr>
            <a:r>
              <a:rPr lang="de-DE" dirty="0" smtClean="0"/>
              <a:t>Grundlegende Überlegungen.</a:t>
            </a:r>
          </a:p>
          <a:p>
            <a:pPr marL="342900" indent="-342900">
              <a:buAutoNum type="arabicPeriod"/>
            </a:pPr>
            <a:r>
              <a:rPr lang="de-DE" dirty="0" smtClean="0"/>
              <a:t>Yahoo </a:t>
            </a:r>
            <a:r>
              <a:rPr lang="de-DE" dirty="0" err="1"/>
              <a:t>F</a:t>
            </a:r>
            <a:r>
              <a:rPr lang="de-DE" dirty="0" err="1" smtClean="0"/>
              <a:t>inance</a:t>
            </a:r>
            <a:r>
              <a:rPr lang="de-DE" dirty="0" smtClean="0"/>
              <a:t> API.</a:t>
            </a:r>
            <a:endParaRPr lang="de-DE" dirty="0"/>
          </a:p>
          <a:p>
            <a:pPr marL="342900" indent="-342900">
              <a:buAutoNum type="arabicPeriod"/>
            </a:pPr>
            <a:r>
              <a:rPr lang="de-DE" dirty="0" smtClean="0"/>
              <a:t>Beschreibung der Algorithmen.</a:t>
            </a:r>
          </a:p>
          <a:p>
            <a:pPr marL="525463" lvl="1" indent="-342900">
              <a:buAutoNum type="arabicPeriod"/>
            </a:pPr>
            <a:r>
              <a:rPr lang="de-DE" dirty="0" err="1" smtClean="0"/>
              <a:t>Moving</a:t>
            </a:r>
            <a:r>
              <a:rPr lang="de-DE" dirty="0" smtClean="0"/>
              <a:t> Average.</a:t>
            </a:r>
          </a:p>
          <a:p>
            <a:pPr marL="525463" lvl="1" indent="-342900">
              <a:buAutoNum type="arabicPeriod"/>
            </a:pPr>
            <a:r>
              <a:rPr lang="de-DE" dirty="0" err="1" smtClean="0"/>
              <a:t>Latest</a:t>
            </a:r>
            <a:r>
              <a:rPr lang="de-DE" dirty="0" smtClean="0"/>
              <a:t> Trend.</a:t>
            </a:r>
          </a:p>
          <a:p>
            <a:pPr marL="342900" indent="-342900">
              <a:buAutoNum type="arabicPeriod"/>
            </a:pPr>
            <a:r>
              <a:rPr lang="de-DE" dirty="0" smtClean="0"/>
              <a:t>Ergebnisse.</a:t>
            </a:r>
          </a:p>
          <a:p>
            <a:pPr marL="342900" indent="-342900">
              <a:buAutoNum type="arabicPeriod"/>
            </a:pPr>
            <a:r>
              <a:rPr lang="de-DE" dirty="0" smtClean="0"/>
              <a:t>(Live Demo)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Hochschule Mannheim University </a:t>
            </a:r>
            <a:r>
              <a:rPr lang="de-DE" dirty="0" err="1" smtClean="0"/>
              <a:t>of</a:t>
            </a:r>
            <a:r>
              <a:rPr lang="de-DE" dirty="0" smtClean="0"/>
              <a:t> Applied </a:t>
            </a:r>
            <a:r>
              <a:rPr lang="de-DE" dirty="0" err="1" smtClean="0"/>
              <a:t>Sciences</a:t>
            </a:r>
            <a:r>
              <a:rPr lang="de-DE" dirty="0" smtClean="0"/>
              <a:t> | ALR-Vortrag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063EDCB-C58D-4863-A1C4-30DD165584D1}" type="datetime1">
              <a:rPr lang="de-DE" smtClean="0"/>
              <a:t>08.06.2015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in die Thematik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Im </a:t>
            </a:r>
            <a:r>
              <a:rPr lang="de-DE" dirty="0"/>
              <a:t>Hochfrequenzhandelsgesetz vom 7. Mai 2013 (</a:t>
            </a:r>
            <a:r>
              <a:rPr lang="de-DE" dirty="0">
                <a:hlinkClick r:id="rId2"/>
              </a:rPr>
              <a:t>BGBl. I S. 1162</a:t>
            </a:r>
            <a:r>
              <a:rPr lang="de-DE" dirty="0"/>
              <a:t>) – und somit voraussichtlich auch ab November 2013 im </a:t>
            </a:r>
            <a:r>
              <a:rPr lang="de-DE" dirty="0">
                <a:hlinkClick r:id="rId3" tooltip="Wertpapierhandelsgesetz"/>
              </a:rPr>
              <a:t>Wertpapierhandelsgesetz</a:t>
            </a:r>
            <a:r>
              <a:rPr lang="de-DE" dirty="0"/>
              <a:t> (WpHG), §§ 33, Abs. 1a – wird der </a:t>
            </a:r>
            <a:r>
              <a:rPr lang="de-DE" i="1" dirty="0"/>
              <a:t>algorithmische Handel</a:t>
            </a:r>
            <a:r>
              <a:rPr lang="de-DE" dirty="0"/>
              <a:t> beschrieben als Handel mit Finanzinstrumenten, bei denen ein Computeralgorithmus über die Ausführung und die Parameter des Auftrags automatisch </a:t>
            </a:r>
            <a:r>
              <a:rPr lang="de-DE" dirty="0" smtClean="0"/>
              <a:t>entscheidet.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Anteil von bis zu 50 % (selbst (</a:t>
            </a:r>
            <a:r>
              <a:rPr lang="de-DE" dirty="0" err="1" smtClean="0"/>
              <a:t>ver</a:t>
            </a:r>
            <a:r>
              <a:rPr lang="de-DE" dirty="0" smtClean="0"/>
              <a:t>)kaufende Algorithmen)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Der Anteil von computerunterstütztem Handel ist weitaus höher.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Hochschule Mannheim University of Applied Sciences | ALR-Vortrag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127489A-FA8A-40B3-8B20-FF25D11E9DFD}" type="datetime1">
              <a:rPr lang="de-DE" smtClean="0"/>
              <a:t>08.06.2015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Grundlegende Überlegungen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Vorteile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Computerprogramme können viel mehr Daten in die </a:t>
            </a:r>
            <a:r>
              <a:rPr lang="de-DE" dirty="0"/>
              <a:t>E</a:t>
            </a:r>
            <a:r>
              <a:rPr lang="de-DE" dirty="0" smtClean="0"/>
              <a:t>ntscheidungen mit einbeziehen als der Mensch.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Computer können schneller kaufen und verkaufen.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Nachteile</a:t>
            </a:r>
            <a:endParaRPr lang="de-DE" dirty="0"/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Bugs können zu riesigen Verlusten führen.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Menschen können ein gewisses Gefühl für den Markt entwickeln.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Hochschule Mannheim University of Applied Sciences | ALR-Vortrag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CE624D5-18D4-414D-8D43-94987B9B7410}" type="datetime1">
              <a:rPr lang="de-DE" smtClean="0"/>
              <a:t>08.06.2015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941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Yahoo </a:t>
            </a:r>
            <a:r>
              <a:rPr lang="de-DE" dirty="0" err="1" smtClean="0"/>
              <a:t>Finance</a:t>
            </a:r>
            <a:r>
              <a:rPr lang="de-DE" dirty="0" smtClean="0"/>
              <a:t> API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Um Vorhersagen treffen zu können werden alte Börsenkurse benötigt.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Yahoo </a:t>
            </a:r>
            <a:r>
              <a:rPr lang="de-DE" dirty="0" err="1" smtClean="0"/>
              <a:t>Finance</a:t>
            </a:r>
            <a:r>
              <a:rPr lang="de-DE" dirty="0" smtClean="0"/>
              <a:t> API bietet die beste Möglichkeit diese Daten zu bekommen.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r>
              <a:rPr lang="de-DE" dirty="0" smtClean="0"/>
              <a:t>  http</a:t>
            </a:r>
            <a:r>
              <a:rPr lang="de-DE" dirty="0"/>
              <a:t>://</a:t>
            </a:r>
            <a:r>
              <a:rPr lang="de-DE" dirty="0" smtClean="0"/>
              <a:t>real-chart.finance.yahoo.com/table.csv?s=AAPL&amp;a=00&amp;b=2&amp;c=1962</a:t>
            </a:r>
          </a:p>
          <a:p>
            <a:r>
              <a:rPr lang="de-DE" dirty="0"/>
              <a:t> </a:t>
            </a:r>
            <a:r>
              <a:rPr lang="de-DE" dirty="0" smtClean="0"/>
              <a:t>    &amp;d=06&amp;e=11&amp;f=2015&amp;g=d&amp;ignore</a:t>
            </a:r>
            <a:r>
              <a:rPr lang="de-DE" dirty="0"/>
              <a:t>=.</a:t>
            </a:r>
            <a:r>
              <a:rPr lang="de-DE" dirty="0" smtClean="0"/>
              <a:t>csv</a:t>
            </a:r>
          </a:p>
          <a:p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Hochschule Mannheim University of Applied Sciences | ALR-Vortrag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4848220" y="3633456"/>
            <a:ext cx="914400" cy="1072037"/>
            <a:chOff x="4504824" y="3686601"/>
            <a:chExt cx="914400" cy="1072037"/>
          </a:xfrm>
        </p:grpSpPr>
        <p:sp>
          <p:nvSpPr>
            <p:cNvPr id="6" name="Pfeil nach rechts 5"/>
            <p:cNvSpPr/>
            <p:nvPr/>
          </p:nvSpPr>
          <p:spPr bwMode="auto">
            <a:xfrm rot="5400000">
              <a:off x="4702850" y="4384242"/>
              <a:ext cx="519766" cy="229026"/>
            </a:xfrm>
            <a:prstGeom prst="rightArrow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Abgerundetes Rechteck 6"/>
            <p:cNvSpPr/>
            <p:nvPr/>
          </p:nvSpPr>
          <p:spPr bwMode="auto">
            <a:xfrm>
              <a:off x="4504824" y="3734816"/>
              <a:ext cx="914400" cy="504056"/>
            </a:xfrm>
            <a:prstGeom prst="roundRect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591805" y="3686601"/>
              <a:ext cx="7404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Datei-name</a:t>
              </a:r>
              <a:endParaRPr lang="de-DE" sz="1600" dirty="0"/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5850345" y="3673816"/>
            <a:ext cx="914400" cy="1023822"/>
            <a:chOff x="4504824" y="3734816"/>
            <a:chExt cx="914400" cy="1023822"/>
          </a:xfrm>
        </p:grpSpPr>
        <p:sp>
          <p:nvSpPr>
            <p:cNvPr id="11" name="Pfeil nach rechts 10"/>
            <p:cNvSpPr/>
            <p:nvPr/>
          </p:nvSpPr>
          <p:spPr bwMode="auto">
            <a:xfrm rot="5400000">
              <a:off x="4702850" y="4384242"/>
              <a:ext cx="519766" cy="229026"/>
            </a:xfrm>
            <a:prstGeom prst="rightArrow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" name="Abgerundetes Rechteck 11"/>
            <p:cNvSpPr/>
            <p:nvPr/>
          </p:nvSpPr>
          <p:spPr bwMode="auto">
            <a:xfrm>
              <a:off x="4504824" y="3734816"/>
              <a:ext cx="914400" cy="504056"/>
            </a:xfrm>
            <a:prstGeom prst="roundRect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91805" y="3817567"/>
              <a:ext cx="7404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Kurs</a:t>
              </a:r>
              <a:endParaRPr lang="de-DE" sz="1600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6876256" y="3665961"/>
            <a:ext cx="1800200" cy="1039532"/>
            <a:chOff x="6876256" y="3665961"/>
            <a:chExt cx="1800200" cy="1039532"/>
          </a:xfrm>
        </p:grpSpPr>
        <p:sp>
          <p:nvSpPr>
            <p:cNvPr id="14" name="Geschweifte Klammer rechts 13"/>
            <p:cNvSpPr/>
            <p:nvPr/>
          </p:nvSpPr>
          <p:spPr bwMode="auto">
            <a:xfrm rot="16200000">
              <a:off x="7516473" y="3545510"/>
              <a:ext cx="519766" cy="1800200"/>
            </a:xfrm>
            <a:prstGeom prst="rightBrace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Abgerundetes Rechteck 14"/>
            <p:cNvSpPr/>
            <p:nvPr/>
          </p:nvSpPr>
          <p:spPr bwMode="auto">
            <a:xfrm>
              <a:off x="7319156" y="3665961"/>
              <a:ext cx="914400" cy="511911"/>
            </a:xfrm>
            <a:prstGeom prst="roundRect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7319156" y="3739716"/>
              <a:ext cx="853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Start</a:t>
              </a:r>
              <a:endParaRPr lang="de-DE" sz="1600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 rot="10800000">
            <a:off x="1691679" y="5299464"/>
            <a:ext cx="1800200" cy="1039529"/>
            <a:chOff x="6876257" y="3665961"/>
            <a:chExt cx="1800200" cy="1039529"/>
          </a:xfrm>
        </p:grpSpPr>
        <p:sp>
          <p:nvSpPr>
            <p:cNvPr id="19" name="Geschweifte Klammer rechts 18"/>
            <p:cNvSpPr/>
            <p:nvPr/>
          </p:nvSpPr>
          <p:spPr bwMode="auto">
            <a:xfrm rot="16200000">
              <a:off x="7512546" y="3541580"/>
              <a:ext cx="527621" cy="1800200"/>
            </a:xfrm>
            <a:prstGeom prst="rightBrace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Abgerundetes Rechteck 19"/>
            <p:cNvSpPr/>
            <p:nvPr/>
          </p:nvSpPr>
          <p:spPr bwMode="auto">
            <a:xfrm>
              <a:off x="7319156" y="3665961"/>
              <a:ext cx="914400" cy="511911"/>
            </a:xfrm>
            <a:prstGeom prst="roundRect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 rot="10800000">
              <a:off x="7375321" y="3739716"/>
              <a:ext cx="853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Ende</a:t>
              </a:r>
              <a:endParaRPr lang="de-DE" sz="1600" dirty="0"/>
            </a:p>
          </p:txBody>
        </p:sp>
      </p:grpSp>
      <p:grpSp>
        <p:nvGrpSpPr>
          <p:cNvPr id="22" name="Gruppieren 21"/>
          <p:cNvGrpSpPr/>
          <p:nvPr/>
        </p:nvGrpSpPr>
        <p:grpSpPr>
          <a:xfrm rot="10800000">
            <a:off x="4784796" y="5332023"/>
            <a:ext cx="914400" cy="1043002"/>
            <a:chOff x="4504824" y="3715636"/>
            <a:chExt cx="914400" cy="1043002"/>
          </a:xfrm>
        </p:grpSpPr>
        <p:sp>
          <p:nvSpPr>
            <p:cNvPr id="23" name="Pfeil nach rechts 22"/>
            <p:cNvSpPr/>
            <p:nvPr/>
          </p:nvSpPr>
          <p:spPr bwMode="auto">
            <a:xfrm rot="5400000">
              <a:off x="4702850" y="4384242"/>
              <a:ext cx="519766" cy="229026"/>
            </a:xfrm>
            <a:prstGeom prst="rightArrow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" name="Abgerundetes Rechteck 23"/>
            <p:cNvSpPr/>
            <p:nvPr/>
          </p:nvSpPr>
          <p:spPr bwMode="auto">
            <a:xfrm>
              <a:off x="4504824" y="3734816"/>
              <a:ext cx="914400" cy="504056"/>
            </a:xfrm>
            <a:prstGeom prst="roundRect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 rot="10800000">
              <a:off x="4504824" y="3715636"/>
              <a:ext cx="914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Datei-</a:t>
              </a:r>
            </a:p>
            <a:p>
              <a:r>
                <a:rPr lang="de-DE" sz="1600" dirty="0" err="1" smtClean="0"/>
                <a:t>endung</a:t>
              </a:r>
              <a:endParaRPr lang="de-DE" sz="1600" dirty="0"/>
            </a:p>
          </p:txBody>
        </p:sp>
      </p:grpSp>
      <p:sp>
        <p:nvSpPr>
          <p:cNvPr id="26" name="Datumsplatzhalter 2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4B34FCF-C4FC-4403-B056-EF838823B52E}" type="datetime1">
              <a:rPr lang="de-DE" smtClean="0"/>
              <a:t>08.06.2015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654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Hochschule Mannheim University of Applied Sciences | ALR-Vortrag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89396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B1B29B7-D833-4D8D-A133-90782A729786}" type="datetime1">
              <a:rPr lang="de-DE" smtClean="0"/>
              <a:t>08.06.2015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759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Beschreibung der Algorithmen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Selbst geschrieben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Vorhersagen basieren ausschließlich auf alten Kursen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Benutzen die Daten von Yahoo </a:t>
            </a:r>
            <a:r>
              <a:rPr lang="de-DE" dirty="0" err="1" smtClean="0"/>
              <a:t>Finance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Berücksichtigen keine Nachrichten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Hochschule Mannheim University of Applied Sciences | ALR-Vortrag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34D232E-0076-4CFF-8CDB-5CDC6106C44B}" type="datetime1">
              <a:rPr lang="de-DE" smtClean="0"/>
              <a:t>08.06.2015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531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Moving</a:t>
            </a:r>
            <a:r>
              <a:rPr lang="de-DE" dirty="0" smtClean="0"/>
              <a:t> Average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Gibt keinen genauen Börsenkurs der nächsten 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Gibt an wann eine Aktie gekauft und wann verkauft werden soll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 der letzten 200 Tage und 50 Tage bilden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Falls MA50 &gt; MA200 Aktie kaufen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Falls MA200 &lt; MA50 Aktie verkaufen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Es werden langfristige Trends berücksichtigt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Hochschule Mannheim University of Applied Sciences | ALR-Vortrag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F42677E-3B94-49E4-A68C-480E82A4D5AB}" type="datetime1">
              <a:rPr lang="de-DE" smtClean="0"/>
              <a:t>08.06.2015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153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Hochschule Mannheim University of Applied Sciences | ALR-Vortrag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16A27A1-FF46-4C10-A1A3-BC12D02B18FB}" type="datetime1">
              <a:rPr lang="de-DE" smtClean="0"/>
              <a:t>08.06.2015</a:t>
            </a:fld>
            <a:endParaRPr lang="de-DE"/>
          </a:p>
        </p:txBody>
      </p:sp>
      <p:pic>
        <p:nvPicPr>
          <p:cNvPr id="1026" name="Picture 2" descr="C:\Users\Marc M\Desktop\SS15\Seminar\PaperVorlage\Figures\MSFT_MA_FORP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2" y="1268760"/>
            <a:ext cx="10583316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152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SMA_021_WIN_081216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665</Words>
  <Application>Microsoft Office PowerPoint</Application>
  <PresentationFormat>Bildschirmpräsentation (4:3)</PresentationFormat>
  <Paragraphs>125</Paragraphs>
  <Slides>15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HSMA_021_WIN_081216</vt:lpstr>
      <vt:lpstr>Börsenkursvorhersage</vt:lpstr>
      <vt:lpstr>Überblick</vt:lpstr>
      <vt:lpstr>Einführung in die Thematik</vt:lpstr>
      <vt:lpstr>Grundlegende Überlegungen</vt:lpstr>
      <vt:lpstr>Yahoo Finance API</vt:lpstr>
      <vt:lpstr>PowerPoint-Präsentation</vt:lpstr>
      <vt:lpstr>Beschreibung der Algorithmen</vt:lpstr>
      <vt:lpstr>Moving Average</vt:lpstr>
      <vt:lpstr>PowerPoint-Präsentation</vt:lpstr>
      <vt:lpstr>Latest Trend</vt:lpstr>
      <vt:lpstr>Ergebnisse</vt:lpstr>
      <vt:lpstr>Moving Average Algorithmus Ergebnisse</vt:lpstr>
      <vt:lpstr>Moving Average Algorithmus Ergebnisse</vt:lpstr>
      <vt:lpstr>Latest Trend Algorithmus Ergebnisse</vt:lpstr>
      <vt:lpstr>Latest Trend Algorithmus Ergebnisse</vt:lpstr>
    </vt:vector>
  </TitlesOfParts>
  <Company>Hochschule Mannheim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Fachbereich B</dc:creator>
  <dc:description>Präsentation mit Beispielfolien - Version Windows;_x000d_
Präsentationsvorlage für Beamer/Screen;_x000d_
Version 2.1; 2008-12-16;</dc:description>
  <cp:lastModifiedBy>Marc M</cp:lastModifiedBy>
  <cp:revision>23</cp:revision>
  <cp:lastPrinted>2001-08-01T07:58:04Z</cp:lastPrinted>
  <dcterms:created xsi:type="dcterms:W3CDTF">2012-06-14T13:04:48Z</dcterms:created>
  <dcterms:modified xsi:type="dcterms:W3CDTF">2015-06-08T20:51:59Z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