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328" r:id="rId2"/>
    <p:sldId id="329" r:id="rId3"/>
    <p:sldId id="331" r:id="rId4"/>
    <p:sldId id="332" r:id="rId5"/>
    <p:sldId id="345" r:id="rId6"/>
    <p:sldId id="333" r:id="rId7"/>
    <p:sldId id="334" r:id="rId8"/>
    <p:sldId id="335" r:id="rId9"/>
    <p:sldId id="336" r:id="rId10"/>
    <p:sldId id="337" r:id="rId11"/>
    <p:sldId id="340" r:id="rId12"/>
    <p:sldId id="341" r:id="rId13"/>
    <p:sldId id="338" r:id="rId14"/>
    <p:sldId id="342" r:id="rId15"/>
    <p:sldId id="343" r:id="rId16"/>
    <p:sldId id="339" r:id="rId17"/>
    <p:sldId id="344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8688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Overhead ist gemeint, das Daten</a:t>
            </a:r>
            <a:r>
              <a:rPr lang="de-DE" baseline="0" dirty="0" smtClean="0"/>
              <a:t> geliefert werden, die man </a:t>
            </a:r>
            <a:r>
              <a:rPr lang="de-DE" baseline="0" dirty="0" err="1" smtClean="0"/>
              <a:t>garnicht</a:t>
            </a:r>
            <a:r>
              <a:rPr lang="de-DE" baseline="0" dirty="0" smtClean="0"/>
              <a:t> braucht. Also nur essenzielle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</a:t>
            </a:r>
            <a:r>
              <a:rPr lang="de-DE" dirty="0" err="1" smtClean="0"/>
              <a:t>start</a:t>
            </a:r>
            <a:r>
              <a:rPr lang="de-DE" dirty="0" smtClean="0"/>
              <a:t> zeigen, dass der Monat</a:t>
            </a:r>
            <a:r>
              <a:rPr lang="de-DE" baseline="0" dirty="0" smtClean="0"/>
              <a:t> bei null beginnt. Die Tage aber beginnen bei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5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0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Jeweils bei einer einzigen Aktie.</a:t>
            </a:r>
          </a:p>
          <a:p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Combination</a:t>
            </a:r>
            <a:r>
              <a:rPr lang="de-DE" dirty="0" smtClean="0"/>
              <a:t> sind jeweils 100 Aktien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0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Später wird erklärt wie weit</a:t>
            </a:r>
            <a:r>
              <a:rPr lang="de-DE" baseline="0" dirty="0" smtClean="0"/>
              <a:t> in die Zukunft – Vorhersagen werden immer ungenauer, da die neusten vorhersagen dann auf alten Vorhersagen beruhen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Jedes Set</a:t>
            </a:r>
            <a:r>
              <a:rPr lang="de-DE" baseline="0" dirty="0" smtClean="0"/>
              <a:t> besteht aus 150 Aktien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15 Tage werden berücksichtigt, </a:t>
            </a:r>
            <a:r>
              <a:rPr lang="de-DE" baseline="0" dirty="0" err="1" smtClean="0"/>
              <a:t>dh</a:t>
            </a:r>
            <a:r>
              <a:rPr lang="de-DE" baseline="0" dirty="0" smtClean="0"/>
              <a:t> an Tag 15 sind </a:t>
            </a:r>
            <a:r>
              <a:rPr lang="de-DE" baseline="0" dirty="0" err="1" smtClean="0"/>
              <a:t>nurnoch</a:t>
            </a:r>
            <a:r>
              <a:rPr lang="de-DE" baseline="0" dirty="0" smtClean="0"/>
              <a:t> vorhergesagte Werte für die Vorhersage ausschlaggebend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weil unsere Test gut</a:t>
            </a:r>
            <a:r>
              <a:rPr lang="de-DE" baseline="0" dirty="0" smtClean="0"/>
              <a:t> waren, heißt es nicht das die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repräsentativ sind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man immer gute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erzielen würde.</a:t>
            </a:r>
          </a:p>
          <a:p>
            <a:endParaRPr lang="de-DE" dirty="0" smtClean="0"/>
          </a:p>
          <a:p>
            <a:r>
              <a:rPr lang="de-DE" dirty="0" smtClean="0"/>
              <a:t>Bei unseren Test wurden keine richtigen Transaktionen durchgeführt. Also wurde der Markt</a:t>
            </a:r>
            <a:r>
              <a:rPr lang="de-DE" baseline="0" dirty="0" smtClean="0"/>
              <a:t> durch unsere Transaktionen nicht beeinflusst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5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7C40C6-28D7-4338-91DA-254FBB19375B}" type="datetime1">
              <a:rPr lang="de-DE" smtClean="0"/>
              <a:t>09.06.2015</a:t>
            </a:fld>
            <a:endParaRPr lang="en-US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Hochschule Mannheim University of Applied Sciences | ALR</a:t>
            </a:r>
            <a:endParaRPr lang="en-US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Picture 25" descr="titel_master_1024_768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C26696-4DE1-438D-839F-033F10CB951D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19149B-3352-4E2D-A749-B40D263B8717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18C936-02E3-4C61-B771-9C11EEB954C5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1EE0A1-6569-4EF0-99F6-AD63B1C085C1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CD6D0C-2B4E-438C-B6CC-295022A201DC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7DBE27-B38D-405F-A6F1-D23FE1E01C11}" type="datetime1">
              <a:rPr lang="de-DE" smtClean="0"/>
              <a:t>09.06.2015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740C7-7F0F-4B91-BF73-0665E594297B}" type="datetime1">
              <a:rPr lang="de-DE" smtClean="0"/>
              <a:t>09.06.2015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59A337-77B7-4625-9FBA-94CADB99BF28}" type="datetime1">
              <a:rPr lang="de-DE" smtClean="0"/>
              <a:t>09.06.2015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48BBCF9F-D4C8-4229-9D08-586B822DA598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F5F91F-995C-460E-B063-37ED64A9F8F6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1C3755-E4D8-47B0-BAE0-71E7384BF0D6}" type="datetime1">
              <a:rPr lang="de-DE" smtClean="0"/>
              <a:t>09.06.2015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Wertpapierhandelsgesetz" TargetMode="External"/><Relationship Id="rId2" Type="http://schemas.openxmlformats.org/officeDocument/2006/relationships/hyperlink" Target="http://www.bgbl.de/banzxaver/bgbl/start.xav?startbk=Bundesanzeiger_BGBl&amp;jumpTo=bgbl113s116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l-chart.finance.yahoo.com/table.csv?s=IBM&amp;a=00&amp;b=2&amp;c=1962&amp;d=04&amp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Börsenkursvorhersage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de-DE" dirty="0" smtClean="0"/>
              <a:t>Marc </a:t>
            </a:r>
            <a:r>
              <a:rPr lang="de-DE" dirty="0" err="1" smtClean="0"/>
              <a:t>Misoch</a:t>
            </a:r>
            <a:r>
              <a:rPr lang="de-DE" dirty="0" smtClean="0"/>
              <a:t> 1230485</a:t>
            </a:r>
          </a:p>
          <a:p>
            <a:r>
              <a:rPr lang="de-DE" dirty="0" smtClean="0"/>
              <a:t>David </a:t>
            </a:r>
            <a:r>
              <a:rPr lang="de-DE" dirty="0" err="1" smtClean="0"/>
              <a:t>Marquant</a:t>
            </a:r>
            <a:r>
              <a:rPr lang="de-DE" dirty="0" smtClean="0"/>
              <a:t> 1230963</a:t>
            </a:r>
          </a:p>
          <a:p>
            <a:r>
              <a:rPr lang="de-DE" dirty="0" smtClean="0"/>
              <a:t>6IB, 11.06.2015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5A455-206B-4AE5-BB2A-99019B104C4B}" type="datetime1">
              <a:rPr lang="de-DE" smtClean="0"/>
              <a:t>09.06.2015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 M\Desktop\SS15\Seminar\PaperVorlage\Figures\MSFT_MA_FORP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340768"/>
            <a:ext cx="1058331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48DFC-62A0-4FC7-A8D5-87BF9C8B4892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Moving</a:t>
            </a:r>
            <a:r>
              <a:rPr lang="de-DE" dirty="0"/>
              <a:t> Average Algorithmus</a:t>
            </a:r>
          </a:p>
        </p:txBody>
      </p:sp>
      <p:sp>
        <p:nvSpPr>
          <p:cNvPr id="5" name="Ellipse 4"/>
          <p:cNvSpPr/>
          <p:nvPr/>
        </p:nvSpPr>
        <p:spPr>
          <a:xfrm>
            <a:off x="6910510" y="3645024"/>
            <a:ext cx="253777" cy="6499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8100392" y="2708920"/>
            <a:ext cx="253777" cy="28992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24736" cy="361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D0DD3-83DD-4848-8C9C-759809F47A2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 Ergebnisse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99393"/>
            <a:ext cx="1485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 bei drei der vier Zufallskombinationen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Resultate bei den einzelnen Aktien ist nicht sehr aussagekräftig aber dennoch ein Indiz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Zufallskombinationen insgesamt </a:t>
            </a:r>
            <a:r>
              <a:rPr lang="de-DE" b="1" dirty="0" smtClean="0"/>
              <a:t>89,89 $</a:t>
            </a:r>
            <a:r>
              <a:rPr lang="de-DE" dirty="0" smtClean="0"/>
              <a:t> Gewinn in den letzten 1000 </a:t>
            </a:r>
            <a:r>
              <a:rPr lang="de-DE" dirty="0" smtClean="0"/>
              <a:t>Tagen erwirtschaftet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F338E-FC24-424D-96F0-5BA3E76C932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Moving</a:t>
            </a:r>
            <a:r>
              <a:rPr lang="de-DE" dirty="0"/>
              <a:t> Average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42652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 des genauen Preises einer Aktie in der </a:t>
            </a:r>
            <a:r>
              <a:rPr lang="de-DE" dirty="0" smtClean="0"/>
              <a:t>Zukunft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Aktien werden bei einer positiven Prognose </a:t>
            </a:r>
            <a:r>
              <a:rPr lang="de-DE" dirty="0" smtClean="0"/>
              <a:t>gekauft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Basiert auf der Kursentwicklung der letzten </a:t>
            </a:r>
            <a:r>
              <a:rPr lang="de-DE" dirty="0" smtClean="0"/>
              <a:t>Handelstage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Mittelwert der Abweichung wird auf den letzten Preis </a:t>
            </a:r>
            <a:r>
              <a:rPr lang="de-DE" dirty="0" smtClean="0"/>
              <a:t>addiert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Beliebig weit in die Zukunft </a:t>
            </a:r>
            <a:r>
              <a:rPr lang="de-DE" dirty="0" smtClean="0"/>
              <a:t>durchführbar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1A8ED-0571-4C79-BC1C-96C716475345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Latest</a:t>
            </a:r>
            <a:r>
              <a:rPr lang="de-DE" dirty="0"/>
              <a:t> Trend Algorithmus</a:t>
            </a:r>
          </a:p>
        </p:txBody>
      </p:sp>
    </p:spTree>
    <p:extLst>
      <p:ext uri="{BB962C8B-B14F-4D97-AF65-F5344CB8AC3E}">
        <p14:creationId xmlns:p14="http://schemas.microsoft.com/office/powerpoint/2010/main" val="2607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D5C3B-60D6-47B0-A90D-5B84B946F8C1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/>
              <a:t>Ergebnisse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266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gute Vorhersage für die nächsten 4-5 Tage in die Zukunft ist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Set 2 + 3 sind die Vorhersagen für die nächsten 15 Tage immer noch akzeptabel mit einer Differenz von ungefähr 0.1 $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Aber bei Set 1 mehr als 1 </a:t>
            </a:r>
            <a:r>
              <a:rPr lang="de-DE" dirty="0" smtClean="0"/>
              <a:t>$ Differenz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D104-2785-49DB-A869-DC96808EEE7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Latest</a:t>
            </a:r>
            <a:r>
              <a:rPr lang="de-DE" dirty="0"/>
              <a:t> Trend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12346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 allen Algorithmen hatten wir gute </a:t>
            </a:r>
            <a:r>
              <a:rPr lang="de-DE" dirty="0" smtClean="0"/>
              <a:t>Ergebnisse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 keine </a:t>
            </a:r>
            <a:r>
              <a:rPr lang="de-DE" dirty="0" smtClean="0"/>
              <a:t>Garantie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Verschiedene Aktienkurse </a:t>
            </a:r>
            <a:r>
              <a:rPr lang="de-DE" dirty="0" smtClean="0"/>
              <a:t>verwendet</a:t>
            </a:r>
            <a:endParaRPr lang="de-DE" dirty="0" smtClean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</a:t>
            </a:r>
            <a:r>
              <a:rPr lang="de-DE" dirty="0" smtClean="0"/>
              <a:t>Tests </a:t>
            </a:r>
            <a:r>
              <a:rPr lang="de-DE" dirty="0" smtClean="0"/>
              <a:t>wurde eine Aktie gekauft/verkauft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Gewinne/Verluste werden anhand einer Aktie </a:t>
            </a:r>
            <a:r>
              <a:rPr lang="de-DE" dirty="0" smtClean="0"/>
              <a:t>genannt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 smtClean="0"/>
              <a:t>lieferte beste </a:t>
            </a:r>
            <a:r>
              <a:rPr lang="de-DE" dirty="0" smtClean="0"/>
              <a:t>Ergebnisse bei Berücksichtigung der letzten 15 Tage</a:t>
            </a:r>
          </a:p>
          <a:p>
            <a:pPr marL="525463" lvl="1" indent="-342900">
              <a:buFont typeface="Wingdings" panose="05000000000000000000" pitchFamily="2" charset="2"/>
              <a:buChar char="Ø"/>
            </a:pPr>
            <a:r>
              <a:rPr lang="de-DE" dirty="0" smtClean="0"/>
              <a:t>Zeitraum optimal um längerfristige Tendenzen und kurzzeitige Trends erkennen zu können</a:t>
            </a: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C33E-C939-4001-8EE5-0399D01076DC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Durch Berücksichtigung von </a:t>
            </a:r>
            <a:r>
              <a:rPr lang="de-DE" dirty="0" smtClean="0"/>
              <a:t>noch </a:t>
            </a:r>
            <a:r>
              <a:rPr lang="de-DE" dirty="0" smtClean="0"/>
              <a:t>mehr </a:t>
            </a:r>
            <a:r>
              <a:rPr lang="de-DE" dirty="0" smtClean="0"/>
              <a:t>Börsenkursen eine </a:t>
            </a:r>
            <a:r>
              <a:rPr lang="de-DE" dirty="0" smtClean="0"/>
              <a:t>höhere </a:t>
            </a:r>
            <a:r>
              <a:rPr lang="de-DE" dirty="0" smtClean="0"/>
              <a:t>Genauigkeit erzielen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Nachrichten automatisch mit </a:t>
            </a:r>
            <a:r>
              <a:rPr lang="de-DE" dirty="0" smtClean="0"/>
              <a:t>einbeziehen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Anhand des </a:t>
            </a:r>
            <a:r>
              <a:rPr lang="de-DE" dirty="0" err="1" smtClean="0"/>
              <a:t>Volumes</a:t>
            </a:r>
            <a:r>
              <a:rPr lang="de-DE" dirty="0" smtClean="0"/>
              <a:t> Trends noch besser </a:t>
            </a:r>
            <a:r>
              <a:rPr lang="de-DE" dirty="0" smtClean="0"/>
              <a:t>erkennen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97017B-3F96-4A08-AA99-E3E44D34E96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8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1628800"/>
            <a:ext cx="7704138" cy="43204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Einführung in die </a:t>
            </a:r>
            <a:r>
              <a:rPr lang="de-DE" dirty="0" smtClean="0"/>
              <a:t>Thematik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Grundlegende </a:t>
            </a:r>
            <a:r>
              <a:rPr lang="de-DE" dirty="0" smtClean="0"/>
              <a:t>Überlegungen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</a:t>
            </a:r>
            <a:r>
              <a:rPr lang="de-DE" dirty="0" smtClean="0"/>
              <a:t>API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der Algorithmen und Ergebnisse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smtClean="0"/>
              <a:t>Average</a:t>
            </a:r>
            <a:endParaRPr lang="de-DE" dirty="0" smtClean="0"/>
          </a:p>
          <a:p>
            <a:pPr marL="525463" lvl="1" indent="-342900">
              <a:buAutoNum type="arabicPeriod"/>
            </a:pP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smtClean="0"/>
              <a:t>Trend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Ausblick</a:t>
            </a:r>
          </a:p>
          <a:p>
            <a:pPr marL="342900" indent="-342900">
              <a:buAutoNum type="arabicPeriod"/>
            </a:pPr>
            <a:r>
              <a:rPr lang="de-DE" dirty="0" smtClean="0"/>
              <a:t>(Live Demo)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507EC7-0B60-4942-A706-AB6F1F0A1292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</a:t>
            </a:r>
            <a:r>
              <a:rPr lang="de-DE" dirty="0">
                <a:hlinkClick r:id="rId2"/>
              </a:rPr>
              <a:t>BGBl. I S. 1162</a:t>
            </a:r>
            <a:r>
              <a:rPr lang="de-DE" dirty="0"/>
              <a:t>) – und somit voraussichtlich auch ab November 2013 im </a:t>
            </a:r>
            <a:r>
              <a:rPr lang="de-DE" dirty="0">
                <a:hlinkClick r:id="rId3" tooltip="Wertpapierhandelsgesetz"/>
              </a:rPr>
              <a:t>Wertpapierhandelsgesetz</a:t>
            </a:r>
            <a:r>
              <a:rPr lang="de-DE" dirty="0"/>
              <a:t>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15F0B-A083-474B-A3E3-2E434536B026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</a:t>
            </a:r>
            <a:r>
              <a:rPr lang="de-DE" dirty="0" smtClean="0"/>
              <a:t>entwickeln (</a:t>
            </a:r>
            <a:r>
              <a:rPr lang="de-DE" dirty="0"/>
              <a:t>m</a:t>
            </a:r>
            <a:r>
              <a:rPr lang="de-DE" dirty="0" smtClean="0"/>
              <a:t>enschliche Intuition).</a:t>
            </a:r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45D5C-59F3-43AD-9BF6-D473E360AB8B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müssen vollständig sein</a:t>
            </a:r>
          </a:p>
          <a:p>
            <a:r>
              <a:rPr lang="de-DE" dirty="0" smtClean="0"/>
              <a:t>Daten müssen in einem geeigneten Format geliefert werden</a:t>
            </a:r>
          </a:p>
          <a:p>
            <a:r>
              <a:rPr lang="de-DE" dirty="0" smtClean="0"/>
              <a:t>Man muss möglichst viele Daten in möglichst geringer Zeit herunterladen können</a:t>
            </a:r>
          </a:p>
          <a:p>
            <a:r>
              <a:rPr lang="de-DE" dirty="0" smtClean="0"/>
              <a:t>Sämtliche Kurse müssen geliefert werden können</a:t>
            </a:r>
          </a:p>
          <a:p>
            <a:r>
              <a:rPr lang="de-DE" dirty="0" smtClean="0"/>
              <a:t>Wenig Overhead</a:t>
            </a:r>
          </a:p>
          <a:p>
            <a:r>
              <a:rPr lang="de-DE" dirty="0" smtClean="0"/>
              <a:t>Woher?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09.06.2015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9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real-chart.finance.yahoo.com/table.csv?s=AAPL&amp;a=00&amp;b=2&amp;c=1962</a:t>
            </a:r>
          </a:p>
          <a:p>
            <a:pPr marL="109728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</a:t>
            </a:r>
            <a:r>
              <a:rPr lang="de-DE" sz="2000" dirty="0" smtClean="0"/>
              <a:t>&amp;</a:t>
            </a:r>
            <a:r>
              <a:rPr lang="de-DE" sz="2000" dirty="0" smtClean="0"/>
              <a:t>d=06&amp;e=11&amp;f=2015&amp;g=d&amp;ignore</a:t>
            </a:r>
            <a:r>
              <a:rPr lang="de-DE" sz="2000" dirty="0"/>
              <a:t>=.</a:t>
            </a:r>
            <a:r>
              <a:rPr lang="de-DE" sz="2000" dirty="0" smtClean="0"/>
              <a:t>csv</a:t>
            </a:r>
          </a:p>
          <a:p>
            <a:endParaRPr lang="de-DE" dirty="0" smtClean="0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69747-D896-4A09-BD7F-A5916A9A2A0B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501150" y="3673217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590101" y="3721432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724128" y="3705722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352055" y="5387218"/>
            <a:ext cx="2217276" cy="97303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DD358-1FFD-436D-BE31-C689618EC80E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Selbst 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876C3-665A-47BD-86E1-C22A0EBE300D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Sagt keinen Börsenkurs für die Zukunft vorher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an wann eine Aktie gekauft und wann verkauft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Bildet MA </a:t>
            </a:r>
            <a:r>
              <a:rPr lang="de-DE" dirty="0" smtClean="0"/>
              <a:t>der letzten 200 Tage und 50 </a:t>
            </a:r>
            <a:r>
              <a:rPr lang="de-DE" dirty="0" smtClean="0"/>
              <a:t>Tage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MA50 &gt; MA200 Aktie 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MA200 &lt; MA50 Aktie verkaufen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werden langfristige Trends berücksichtigt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378D5-942B-480B-9AB3-9E3BAA2B727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1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616</Words>
  <Application>Microsoft Office PowerPoint</Application>
  <PresentationFormat>Bildschirmpräsentation (4:3)</PresentationFormat>
  <Paragraphs>123</Paragraphs>
  <Slides>17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Börsenkursvorhersage</vt:lpstr>
      <vt:lpstr>Agenda</vt:lpstr>
      <vt:lpstr>Einführung in die Thematik</vt:lpstr>
      <vt:lpstr>Grundlegende Überlegungen</vt:lpstr>
      <vt:lpstr>Benötigte Daten</vt:lpstr>
      <vt:lpstr>Yahoo Finance API</vt:lpstr>
      <vt:lpstr>PowerPoint-Präsentation</vt:lpstr>
      <vt:lpstr>Beschreibung der Algorithmen</vt:lpstr>
      <vt:lpstr>Moving Average Algorithmus</vt:lpstr>
      <vt:lpstr>Moving Average Algorithmus</vt:lpstr>
      <vt:lpstr>Moving Average Algorithmus Ergebnisse</vt:lpstr>
      <vt:lpstr>Moving Average Algorithmus Ergebnisse</vt:lpstr>
      <vt:lpstr>Latest Trend Algorithmus</vt:lpstr>
      <vt:lpstr>Latest Trend Algorithmus Ergebnisse</vt:lpstr>
      <vt:lpstr>Latest Trend Algorithmus Ergebnisse</vt:lpstr>
      <vt:lpstr>Allgemeine Ergebnisse</vt:lpstr>
      <vt:lpstr>Ausblick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</cp:lastModifiedBy>
  <cp:revision>37</cp:revision>
  <cp:lastPrinted>2001-08-01T07:58:04Z</cp:lastPrinted>
  <dcterms:created xsi:type="dcterms:W3CDTF">2012-06-14T13:04:48Z</dcterms:created>
  <dcterms:modified xsi:type="dcterms:W3CDTF">2015-06-09T15:42:10Z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