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328" r:id="rId2"/>
    <p:sldId id="329" r:id="rId3"/>
    <p:sldId id="331" r:id="rId4"/>
    <p:sldId id="332" r:id="rId5"/>
    <p:sldId id="345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88688" autoAdjust="0"/>
  </p:normalViewPr>
  <p:slideViewPr>
    <p:cSldViewPr>
      <p:cViewPr>
        <p:scale>
          <a:sx n="79" d="100"/>
          <a:sy n="79" d="100"/>
        </p:scale>
        <p:origin x="-1104" y="216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A7BCE532-ABFE-4FF3-8632-2590C60B6F3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526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B18CAF1D-5C34-46F0-BE38-8FACCDEB05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499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 Overhead ist gemeint, das Daten</a:t>
            </a:r>
            <a:r>
              <a:rPr lang="de-DE" baseline="0" dirty="0" smtClean="0"/>
              <a:t> geliefert werden, die man </a:t>
            </a:r>
            <a:r>
              <a:rPr lang="de-DE" baseline="0" dirty="0" err="1" smtClean="0"/>
              <a:t>garnicht</a:t>
            </a:r>
            <a:r>
              <a:rPr lang="de-DE" baseline="0" dirty="0" smtClean="0"/>
              <a:t> braucht. Also nur essenzielle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27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 </a:t>
            </a:r>
            <a:r>
              <a:rPr lang="de-DE" dirty="0" err="1" smtClean="0"/>
              <a:t>start</a:t>
            </a:r>
            <a:r>
              <a:rPr lang="de-DE" dirty="0" smtClean="0"/>
              <a:t> zeigen, dass der Monat</a:t>
            </a:r>
            <a:r>
              <a:rPr lang="de-DE" baseline="0" dirty="0" smtClean="0"/>
              <a:t> bei null beginnt. Die Tage aber beginnen bei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150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90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Später wird erklärt wie weit</a:t>
            </a:r>
            <a:r>
              <a:rPr lang="de-DE" baseline="0" dirty="0" smtClean="0"/>
              <a:t> in die Zukunft – Vorhersagen werden immer ungenauer, da die neusten vorhersagen dann auf alten Vorhersagen beruhen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54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weil unsere Test gut</a:t>
            </a:r>
            <a:r>
              <a:rPr lang="de-DE" baseline="0" dirty="0" smtClean="0"/>
              <a:t> waren, heißt es nicht das die </a:t>
            </a:r>
            <a:r>
              <a:rPr lang="de-DE" baseline="0" dirty="0" err="1" smtClean="0"/>
              <a:t>ergebnisse</a:t>
            </a:r>
            <a:r>
              <a:rPr lang="de-DE" baseline="0" dirty="0" smtClean="0"/>
              <a:t> repräsentativ sind </a:t>
            </a:r>
            <a:r>
              <a:rPr lang="de-DE" baseline="0" dirty="0" err="1" smtClean="0"/>
              <a:t>bzw</a:t>
            </a:r>
            <a:r>
              <a:rPr lang="de-DE" baseline="0" dirty="0" smtClean="0"/>
              <a:t> man immer gute </a:t>
            </a:r>
            <a:r>
              <a:rPr lang="de-DE" baseline="0" dirty="0" err="1" smtClean="0"/>
              <a:t>ergebnisse</a:t>
            </a:r>
            <a:r>
              <a:rPr lang="de-DE" baseline="0" dirty="0" smtClean="0"/>
              <a:t> erzielen würde.</a:t>
            </a:r>
          </a:p>
          <a:p>
            <a:endParaRPr lang="de-DE" dirty="0" smtClean="0"/>
          </a:p>
          <a:p>
            <a:r>
              <a:rPr lang="de-DE" dirty="0" smtClean="0"/>
              <a:t>Bei unseren Test wurden keine richtigen Transaktionen durchgeführt. Also wurde der Markt</a:t>
            </a:r>
            <a:r>
              <a:rPr lang="de-DE" baseline="0" dirty="0" smtClean="0"/>
              <a:t> durch unsere Transaktionen nicht beeinflusst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959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Jeweils bei einer einzigen Aktie.</a:t>
            </a:r>
          </a:p>
          <a:p>
            <a:endParaRPr lang="de-DE" dirty="0" smtClean="0"/>
          </a:p>
          <a:p>
            <a:r>
              <a:rPr lang="de-DE" dirty="0" smtClean="0"/>
              <a:t>Random </a:t>
            </a:r>
            <a:r>
              <a:rPr lang="de-DE" dirty="0" err="1" smtClean="0"/>
              <a:t>Combination</a:t>
            </a:r>
            <a:r>
              <a:rPr lang="de-DE" dirty="0" smtClean="0"/>
              <a:t> sind jeweils 100 Aktien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80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Jedes Set</a:t>
            </a:r>
            <a:r>
              <a:rPr lang="de-DE" baseline="0" dirty="0" smtClean="0"/>
              <a:t> besteht aus 150 Aktien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15 Tage werden berücksichtigt, </a:t>
            </a:r>
            <a:r>
              <a:rPr lang="de-DE" baseline="0" dirty="0" err="1" smtClean="0"/>
              <a:t>dh</a:t>
            </a:r>
            <a:r>
              <a:rPr lang="de-DE" baseline="0" dirty="0" smtClean="0"/>
              <a:t> an Tag 15 sind </a:t>
            </a:r>
            <a:r>
              <a:rPr lang="de-DE" baseline="0" dirty="0" err="1" smtClean="0"/>
              <a:t>nurnoch</a:t>
            </a:r>
            <a:r>
              <a:rPr lang="de-DE" baseline="0" dirty="0" smtClean="0"/>
              <a:t> vorhergesagte Werte für die Vorhersage ausschlaggebend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0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7C40C6-28D7-4338-91DA-254FBB19375B}" type="datetime1">
              <a:rPr lang="de-DE" smtClean="0"/>
              <a:t>09.06.2015</a:t>
            </a:fld>
            <a:endParaRPr lang="en-US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Hochschule Mannheim University of Applied Sciences | ALR</a:t>
            </a:r>
            <a:endParaRPr lang="en-US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3" name="Picture 25" descr="titel_master_1024_768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l">
              <a:defRPr/>
            </a:pPr>
            <a:r>
              <a:rPr lang="de-DE" sz="1000">
                <a:solidFill>
                  <a:srgbClr val="A4A7A6"/>
                </a:solidFill>
                <a:latin typeface="Arial" pitchFamily="34" charset="0"/>
              </a:rPr>
              <a:t>Hochschule Mannheim University of Applied Sciences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2C26696-4DE1-438D-839F-033F10CB951D}" type="datetime1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119149B-3352-4E2D-A749-B40D263B8717}" type="datetime1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418C936-02E3-4C61-B771-9C11EEB954C5}" type="datetime1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D1EE0A1-6569-4EF0-99F6-AD63B1C085C1}" type="datetime1">
              <a:rPr lang="de-DE" smtClean="0"/>
              <a:t>09.06.2015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2CD6D0C-2B4E-438C-B6CC-295022A201DC}" type="datetime1">
              <a:rPr lang="de-DE" smtClean="0"/>
              <a:t>09.06.2015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D7DBE27-B38D-405F-A6F1-D23FE1E01C11}" type="datetime1">
              <a:rPr lang="de-DE" smtClean="0"/>
              <a:t>09.06.2015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1740C7-7F0F-4B91-BF73-0665E594297B}" type="datetime1">
              <a:rPr lang="de-DE" smtClean="0"/>
              <a:t>09.06.2015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A59A337-77B7-4625-9FBA-94CADB99BF28}" type="datetime1">
              <a:rPr lang="de-DE" smtClean="0"/>
              <a:t>09.06.2015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48BBCF9F-D4C8-4229-9D08-586B822DA598}" type="datetime1">
              <a:rPr lang="de-DE" smtClean="0"/>
              <a:t>09.06.2015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3F5F91F-995C-460E-B063-37ED64A9F8F6}" type="datetime1">
              <a:rPr lang="de-DE" smtClean="0"/>
              <a:t>09.06.2015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E1C3755-E4D8-47B0-BAE0-71E7384BF0D6}" type="datetime1">
              <a:rPr lang="de-DE" smtClean="0"/>
              <a:t>09.06.2015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Wertpapierhandelsgesetz" TargetMode="External"/><Relationship Id="rId2" Type="http://schemas.openxmlformats.org/officeDocument/2006/relationships/hyperlink" Target="http://www.bgbl.de/banzxaver/bgbl/start.xav?startbk=Bundesanzeiger_BGBl&amp;jumpTo=bgbl113s1162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al-chart.finance.yahoo.com/table.csv?s=IBM&amp;a=00&amp;b=2&amp;c=1962&amp;d=04&amp;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Börsenkursvorhersage</a:t>
            </a: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77500" lnSpcReduction="20000"/>
          </a:bodyPr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Marc </a:t>
            </a:r>
            <a:r>
              <a:rPr lang="de-DE" dirty="0" err="1" smtClean="0"/>
              <a:t>Misoch</a:t>
            </a:r>
            <a:r>
              <a:rPr lang="de-DE" dirty="0" smtClean="0"/>
              <a:t> 1230485</a:t>
            </a:r>
          </a:p>
          <a:p>
            <a:r>
              <a:rPr lang="de-DE" dirty="0" smtClean="0"/>
              <a:t>David </a:t>
            </a:r>
            <a:r>
              <a:rPr lang="de-DE" dirty="0" err="1" smtClean="0"/>
              <a:t>Marquant</a:t>
            </a:r>
            <a:r>
              <a:rPr lang="de-DE" dirty="0" smtClean="0"/>
              <a:t> 1230963</a:t>
            </a:r>
            <a:endParaRPr lang="de-DE" dirty="0" smtClean="0"/>
          </a:p>
          <a:p>
            <a:r>
              <a:rPr lang="de-DE" dirty="0" smtClean="0"/>
              <a:t>6IB, 11.06.2015</a:t>
            </a:r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de-DE" sz="2200" dirty="0" smtClean="0">
                <a:solidFill>
                  <a:srgbClr val="A1D0E5"/>
                </a:solidFill>
                <a:ea typeface="ＭＳ Ｐゴシック" pitchFamily="34" charset="-128"/>
              </a:rPr>
              <a:t>ALR-Vortrag</a:t>
            </a:r>
            <a:endParaRPr lang="de-DE" sz="2200" dirty="0">
              <a:solidFill>
                <a:srgbClr val="A1D0E5"/>
              </a:solidFill>
              <a:ea typeface="ＭＳ Ｐゴシック" pitchFamily="34" charset="-128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45A455-206B-4AE5-BB2A-99019B104C4B}" type="datetime1">
              <a:rPr lang="de-DE" smtClean="0"/>
              <a:t>09.06.2015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c M\Desktop\SS15\Seminar\PaperVorlage\Figures\MSFT_MA_FORP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1268760"/>
            <a:ext cx="1058331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548DFC-62A0-4FC7-A8D5-87BF9C8B4892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215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Vorhersage des genauen Preises einer Aktie in der Zukunft.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Aktien werden bei einer positiven Prognose gekauft.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Basiert auf der Kursentwicklung der letzten Handelstage.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Mittelwert der Abweichung wird auf den letzten Preis addiert.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Beliebig weit in die Zukunft durchführbar.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21A8ED-0571-4C79-BC1C-96C716475345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Latest</a:t>
            </a:r>
            <a:r>
              <a:rPr lang="de-DE" dirty="0" smtClean="0"/>
              <a:t> Trend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671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Mit allen Algorithmen hatten wir gute Ergebnisse.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Testergebnisse keine Garantie.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Verschiedene Aktienkurse verwendet.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 Algorithmus wurde für die letzten 1000 Tage getestet.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den Test wurde eine Aktie gekauft/verkauft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Gewinne/Verluste werden anhand einer Aktie genannt.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Latest</a:t>
            </a:r>
            <a:r>
              <a:rPr lang="de-DE" dirty="0" smtClean="0"/>
              <a:t> Trend Algorithmus beste Ergebnisse bei Berücksichtigung der letzten 15 Tage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Lang genug um längere Tendenzen zu erkennen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Kurz genug um kurzzeitige Trends zu erkennen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EC33E-C939-4001-8EE5-0399D01076DC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89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6624736" cy="361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D0DD3-83DD-4848-8C9C-759809F47A27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Moving</a:t>
            </a:r>
            <a:r>
              <a:rPr lang="de-DE" dirty="0" smtClean="0"/>
              <a:t> Average Algorithmus Ergebnisse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99393"/>
            <a:ext cx="1485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328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Gewinne bei drei der vier Zufallskombinationen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Resultate bei den einzelnen Aktien ist nicht sehr aussagekräftig aber dennoch ein Indiz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den Zufallskombinationen insgesamt </a:t>
            </a:r>
            <a:r>
              <a:rPr lang="de-DE" b="1" dirty="0" smtClean="0"/>
              <a:t>89,89 $</a:t>
            </a:r>
            <a:r>
              <a:rPr lang="de-DE" dirty="0" smtClean="0"/>
              <a:t> Gewinn in den letzten 1000 Tagen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F338E-FC24-424D-96F0-5BA3E76C9327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Moving</a:t>
            </a:r>
            <a:r>
              <a:rPr lang="de-DE" dirty="0"/>
              <a:t> Average Algorithmus Ergebnisse</a:t>
            </a:r>
          </a:p>
        </p:txBody>
      </p:sp>
    </p:spTree>
    <p:extLst>
      <p:ext uri="{BB962C8B-B14F-4D97-AF65-F5344CB8AC3E}">
        <p14:creationId xmlns:p14="http://schemas.microsoft.com/office/powerpoint/2010/main" val="4265248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D5C3B-60D6-47B0-A90D-5B84B946F8C1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Latest</a:t>
            </a:r>
            <a:r>
              <a:rPr lang="de-DE" dirty="0" smtClean="0"/>
              <a:t> Trend Algorithmus </a:t>
            </a:r>
            <a:r>
              <a:rPr lang="de-DE" dirty="0"/>
              <a:t>Ergebnisse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642664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974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Eine gute Vorhersage für die nächsten 4-5 Tage in die Zukunft ist sicher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Set 2 + 3 sind die Vorhersagen für die nächsten 15 Tage immer noch akzeptabel mit einer Differenz von ungefähr 0.1 $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Aber bei Set 1 mehr als 1 $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D104-2785-49DB-A869-DC96808EEE77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Latest</a:t>
            </a:r>
            <a:r>
              <a:rPr lang="de-DE" dirty="0"/>
              <a:t> Trend Algorithmus Ergebnisse</a:t>
            </a:r>
          </a:p>
        </p:txBody>
      </p:sp>
    </p:spTree>
    <p:extLst>
      <p:ext uri="{BB962C8B-B14F-4D97-AF65-F5344CB8AC3E}">
        <p14:creationId xmlns:p14="http://schemas.microsoft.com/office/powerpoint/2010/main" val="1234607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Für die Algorithmen noch mehr Börsenkurse verwenden für eine höhere Genauigkeit.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Nachrichten automatisch mit einbeziehen.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Anhand des </a:t>
            </a:r>
            <a:r>
              <a:rPr lang="de-DE" dirty="0" err="1" smtClean="0"/>
              <a:t>Volumes</a:t>
            </a:r>
            <a:r>
              <a:rPr lang="de-DE" dirty="0" smtClean="0"/>
              <a:t> Trends noch besser erkennen.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97017B-3F96-4A08-AA99-E3E44D34E967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89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550" y="1628800"/>
            <a:ext cx="7704138" cy="432048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Einführung in die Thematik.</a:t>
            </a:r>
          </a:p>
          <a:p>
            <a:pPr marL="342900" indent="-342900">
              <a:buAutoNum type="arabicPeriod"/>
            </a:pPr>
            <a:r>
              <a:rPr lang="de-DE" dirty="0" smtClean="0"/>
              <a:t>Grundlegende Überlegungen.</a:t>
            </a:r>
          </a:p>
          <a:p>
            <a:pPr marL="342900" indent="-342900">
              <a:buAutoNum type="arabicPeriod"/>
            </a:pPr>
            <a:r>
              <a:rPr lang="de-DE" dirty="0" smtClean="0"/>
              <a:t>Yahoo </a:t>
            </a:r>
            <a:r>
              <a:rPr lang="de-DE" dirty="0" err="1"/>
              <a:t>F</a:t>
            </a:r>
            <a:r>
              <a:rPr lang="de-DE" dirty="0" err="1" smtClean="0"/>
              <a:t>inance</a:t>
            </a:r>
            <a:r>
              <a:rPr lang="de-DE" dirty="0" smtClean="0"/>
              <a:t> API.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 smtClean="0"/>
              <a:t>Beschreibung der Algorithmen.</a:t>
            </a:r>
          </a:p>
          <a:p>
            <a:pPr marL="525463" lvl="1" indent="-342900">
              <a:buAutoNum type="arabicPeriod"/>
            </a:pPr>
            <a:r>
              <a:rPr lang="de-DE" dirty="0" err="1" smtClean="0"/>
              <a:t>Moving</a:t>
            </a:r>
            <a:r>
              <a:rPr lang="de-DE" dirty="0" smtClean="0"/>
              <a:t> Average.</a:t>
            </a:r>
          </a:p>
          <a:p>
            <a:pPr marL="525463" lvl="1" indent="-342900">
              <a:buAutoNum type="arabicPeriod"/>
            </a:pPr>
            <a:r>
              <a:rPr lang="de-DE" dirty="0" err="1" smtClean="0"/>
              <a:t>Latest</a:t>
            </a:r>
            <a:r>
              <a:rPr lang="de-DE" dirty="0" smtClean="0"/>
              <a:t> Trend.</a:t>
            </a:r>
          </a:p>
          <a:p>
            <a:pPr marL="342900" indent="-342900">
              <a:buAutoNum type="arabicPeriod"/>
            </a:pPr>
            <a:r>
              <a:rPr lang="de-DE" dirty="0" smtClean="0"/>
              <a:t>Ergebnisse</a:t>
            </a:r>
            <a:r>
              <a:rPr lang="de-DE" dirty="0" smtClean="0"/>
              <a:t>.</a:t>
            </a:r>
          </a:p>
          <a:p>
            <a:pPr marL="342900" indent="-342900">
              <a:buAutoNum type="arabicPeriod"/>
            </a:pPr>
            <a:r>
              <a:rPr lang="de-DE" dirty="0" smtClean="0"/>
              <a:t>Ausblick</a:t>
            </a: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(Live Demo)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507EC7-0B60-4942-A706-AB6F1F0A1292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Im </a:t>
            </a:r>
            <a:r>
              <a:rPr lang="de-DE" dirty="0"/>
              <a:t>Hochfrequenzhandelsgesetz vom 7. Mai 2013 (</a:t>
            </a:r>
            <a:r>
              <a:rPr lang="de-DE" dirty="0">
                <a:hlinkClick r:id="rId2"/>
              </a:rPr>
              <a:t>BGBl. I S. 1162</a:t>
            </a:r>
            <a:r>
              <a:rPr lang="de-DE" dirty="0"/>
              <a:t>) – und somit voraussichtlich auch ab November 2013 im </a:t>
            </a:r>
            <a:r>
              <a:rPr lang="de-DE" dirty="0">
                <a:hlinkClick r:id="rId3" tooltip="Wertpapierhandelsgesetz"/>
              </a:rPr>
              <a:t>Wertpapierhandelsgesetz</a:t>
            </a:r>
            <a:r>
              <a:rPr lang="de-DE" dirty="0"/>
              <a:t> (WpHG), §§ 33, Abs. 1a – wird der </a:t>
            </a:r>
            <a:r>
              <a:rPr lang="de-DE" i="1" dirty="0"/>
              <a:t>algorithmische Handel</a:t>
            </a:r>
            <a:r>
              <a:rPr lang="de-DE" dirty="0"/>
              <a:t> beschrieben als Handel mit Finanzinstrumenten, bei denen ein Computeralgorithmus über die Ausführung und die Parameter des Auftrags automatisch </a:t>
            </a:r>
            <a:r>
              <a:rPr lang="de-DE" dirty="0" smtClean="0"/>
              <a:t>entscheidet.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Anteil von bis zu 50 % (selbst (</a:t>
            </a:r>
            <a:r>
              <a:rPr lang="de-DE" dirty="0" err="1" smtClean="0"/>
              <a:t>ver</a:t>
            </a:r>
            <a:r>
              <a:rPr lang="de-DE" dirty="0" smtClean="0"/>
              <a:t>)kaufende Algorithmen)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Anteil von computerunterstütztem Handel ist weitaus höher.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015F0B-A083-474B-A3E3-2E434536B026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die Thematik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Vorteile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Computerprogramme können viel mehr Daten in die </a:t>
            </a:r>
            <a:r>
              <a:rPr lang="de-DE" dirty="0"/>
              <a:t>E</a:t>
            </a:r>
            <a:r>
              <a:rPr lang="de-DE" dirty="0" smtClean="0"/>
              <a:t>ntscheidungen mit einbeziehen als der Mensch.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Computer können schneller kaufen und verkaufen.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Nachteile</a:t>
            </a:r>
            <a:endParaRPr lang="de-DE" dirty="0"/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Bugs können zu riesigen Verlusten führen.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Menschen können ein gewisses Gefühl für den Markt entwickeln.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745D5C-59F3-43AD-9BF6-D473E360AB8B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Grundlegende Überlegungen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394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müssen vollständig sein</a:t>
            </a:r>
          </a:p>
          <a:p>
            <a:r>
              <a:rPr lang="de-DE" dirty="0" smtClean="0"/>
              <a:t>Daten müssen in einem geeigneten Format geliefert werden</a:t>
            </a:r>
          </a:p>
          <a:p>
            <a:r>
              <a:rPr lang="de-DE" dirty="0" smtClean="0"/>
              <a:t>Man muss möglichst viele Daten in möglichst geringer Zeit herunterladen können</a:t>
            </a:r>
          </a:p>
          <a:p>
            <a:r>
              <a:rPr lang="de-DE" dirty="0" smtClean="0"/>
              <a:t>Sämtliche Kurse müssen geliefert werden können</a:t>
            </a:r>
          </a:p>
          <a:p>
            <a:r>
              <a:rPr lang="de-DE" dirty="0" smtClean="0"/>
              <a:t>Wenig Overhead</a:t>
            </a:r>
          </a:p>
          <a:p>
            <a:r>
              <a:rPr lang="de-DE" dirty="0" smtClean="0"/>
              <a:t>Woher?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18C936-02E3-4C61-B771-9C11EEB954C5}" type="datetime1">
              <a:rPr lang="de-DE" smtClean="0"/>
              <a:t>09.06.2015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Benötigte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9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Um Vorhersagen treffen zu können werden alte Börsenkurse benötigt.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Yahoo </a:t>
            </a:r>
            <a:r>
              <a:rPr lang="de-DE" dirty="0" err="1" smtClean="0"/>
              <a:t>Finance</a:t>
            </a:r>
            <a:r>
              <a:rPr lang="de-DE" dirty="0" smtClean="0"/>
              <a:t> API bietet die beste Möglichkeit diese Daten zu bekommen.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sz="2000" dirty="0" smtClean="0"/>
              <a:t>http</a:t>
            </a:r>
            <a:r>
              <a:rPr lang="de-DE" sz="2000" dirty="0"/>
              <a:t>://</a:t>
            </a:r>
            <a:r>
              <a:rPr lang="de-DE" sz="2000" dirty="0" smtClean="0"/>
              <a:t>real-chart.finance.yahoo.com/table.csv?s=AAPL&amp;a=00&amp;b=2&amp;c=1962</a:t>
            </a:r>
          </a:p>
          <a:p>
            <a:r>
              <a:rPr lang="de-DE" sz="2000" dirty="0" smtClean="0"/>
              <a:t>&amp;d=06&amp;e=11&amp;f=2015&amp;g=d&amp;ignore</a:t>
            </a:r>
            <a:r>
              <a:rPr lang="de-DE" sz="2000" dirty="0"/>
              <a:t>=.</a:t>
            </a:r>
            <a:r>
              <a:rPr lang="de-DE" sz="2000" dirty="0" smtClean="0"/>
              <a:t>csv</a:t>
            </a:r>
          </a:p>
          <a:p>
            <a:endParaRPr lang="de-DE" dirty="0" smtClean="0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F69747-D896-4A09-BD7F-A5916A9A2A0B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Yahoo </a:t>
            </a:r>
            <a:r>
              <a:rPr lang="de-DE" dirty="0" err="1" smtClean="0"/>
              <a:t>Finance</a:t>
            </a:r>
            <a:r>
              <a:rPr lang="de-DE" dirty="0" smtClean="0"/>
              <a:t> API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3501150" y="3673217"/>
            <a:ext cx="914400" cy="1072037"/>
            <a:chOff x="4504824" y="3686601"/>
            <a:chExt cx="914400" cy="1072037"/>
          </a:xfrm>
        </p:grpSpPr>
        <p:sp>
          <p:nvSpPr>
            <p:cNvPr id="6" name="Pfeil nach rechts 5"/>
            <p:cNvSpPr/>
            <p:nvPr/>
          </p:nvSpPr>
          <p:spPr bwMode="auto">
            <a:xfrm rot="5400000">
              <a:off x="4702850" y="4384242"/>
              <a:ext cx="519766" cy="229026"/>
            </a:xfrm>
            <a:prstGeom prst="rightArrow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Abgerundetes Rechteck 6"/>
            <p:cNvSpPr/>
            <p:nvPr/>
          </p:nvSpPr>
          <p:spPr bwMode="auto">
            <a:xfrm>
              <a:off x="4504824" y="3734816"/>
              <a:ext cx="914400" cy="504056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591805" y="3686601"/>
              <a:ext cx="740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Datei-name</a:t>
              </a:r>
              <a:endParaRPr lang="de-DE" sz="1600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590101" y="3721432"/>
            <a:ext cx="914400" cy="1023822"/>
            <a:chOff x="4504824" y="3734816"/>
            <a:chExt cx="914400" cy="1023822"/>
          </a:xfrm>
        </p:grpSpPr>
        <p:sp>
          <p:nvSpPr>
            <p:cNvPr id="11" name="Pfeil nach rechts 10"/>
            <p:cNvSpPr/>
            <p:nvPr/>
          </p:nvSpPr>
          <p:spPr bwMode="auto">
            <a:xfrm rot="5400000">
              <a:off x="4702850" y="4384242"/>
              <a:ext cx="519766" cy="229026"/>
            </a:xfrm>
            <a:prstGeom prst="rightArrow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Abgerundetes Rechteck 11"/>
            <p:cNvSpPr/>
            <p:nvPr/>
          </p:nvSpPr>
          <p:spPr bwMode="auto">
            <a:xfrm>
              <a:off x="4504824" y="3734816"/>
              <a:ext cx="914400" cy="504056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91805" y="3817567"/>
              <a:ext cx="740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Kurs</a:t>
              </a:r>
              <a:endParaRPr lang="de-DE" sz="1600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5724128" y="3705722"/>
            <a:ext cx="1800200" cy="1039532"/>
            <a:chOff x="6876256" y="3665961"/>
            <a:chExt cx="1800200" cy="1039532"/>
          </a:xfrm>
        </p:grpSpPr>
        <p:sp>
          <p:nvSpPr>
            <p:cNvPr id="14" name="Geschweifte Klammer rechts 13"/>
            <p:cNvSpPr/>
            <p:nvPr/>
          </p:nvSpPr>
          <p:spPr bwMode="auto">
            <a:xfrm rot="16200000">
              <a:off x="7516473" y="3545510"/>
              <a:ext cx="519766" cy="1800200"/>
            </a:xfrm>
            <a:prstGeom prst="rightBrace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Abgerundetes Rechteck 14"/>
            <p:cNvSpPr/>
            <p:nvPr/>
          </p:nvSpPr>
          <p:spPr bwMode="auto">
            <a:xfrm>
              <a:off x="7319156" y="3665961"/>
              <a:ext cx="914400" cy="511911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319156" y="3739716"/>
              <a:ext cx="853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Start</a:t>
              </a:r>
              <a:endParaRPr lang="de-DE" sz="16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 rot="10800000">
            <a:off x="1352055" y="5387218"/>
            <a:ext cx="2217276" cy="973039"/>
            <a:chOff x="6876257" y="3665961"/>
            <a:chExt cx="1800200" cy="1039529"/>
          </a:xfrm>
        </p:grpSpPr>
        <p:sp>
          <p:nvSpPr>
            <p:cNvPr id="19" name="Geschweifte Klammer rechts 18"/>
            <p:cNvSpPr/>
            <p:nvPr/>
          </p:nvSpPr>
          <p:spPr bwMode="auto">
            <a:xfrm rot="16200000">
              <a:off x="7512546" y="3541580"/>
              <a:ext cx="527621" cy="1800200"/>
            </a:xfrm>
            <a:prstGeom prst="rightBrace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Abgerundetes Rechteck 19"/>
            <p:cNvSpPr/>
            <p:nvPr/>
          </p:nvSpPr>
          <p:spPr bwMode="auto">
            <a:xfrm>
              <a:off x="7319156" y="3665961"/>
              <a:ext cx="914400" cy="511911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 rot="10800000">
              <a:off x="7375321" y="3739716"/>
              <a:ext cx="853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Ende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165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89396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3DD358-1FFD-436D-BE31-C689618EC80E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759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Selbst geschrieben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Vorhersagen basieren ausschließlich auf alten Kursen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Benutzen die Daten von Yahoo </a:t>
            </a:r>
            <a:r>
              <a:rPr lang="de-DE" dirty="0" err="1" smtClean="0"/>
              <a:t>Finance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Berücksichtigen keine Nachrichten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0876C3-665A-47BD-86E1-C22A0EBE300D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Beschreibung der 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53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Gibt keinen genauen Börsenkurs der nächsten 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Gibt an wann eine Aktie gekauft und wann verkauft werden soll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 der letzten 200 Tage und 50 Tage bilden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Falls MA50 &gt; MA200 Aktie kaufen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Falls MA200 &lt; MA50 Aktie verkaufen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Es werden langfristige Trends berücksichtigt</a:t>
            </a:r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4378D5-942B-480B-9AB3-9E3BAA2B7277}" type="datetime1">
              <a:rPr lang="de-DE" smtClean="0"/>
              <a:t>09.06.2015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Moving</a:t>
            </a:r>
            <a:r>
              <a:rPr lang="de-DE" dirty="0" smtClean="0"/>
              <a:t> Average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4153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Iapetus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635</Words>
  <Application>Microsoft Office PowerPoint</Application>
  <PresentationFormat>Bildschirmpräsentation (4:3)</PresentationFormat>
  <Paragraphs>127</Paragraphs>
  <Slides>17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Deimos</vt:lpstr>
      <vt:lpstr>Börsenkursvorhersage</vt:lpstr>
      <vt:lpstr>Agenda</vt:lpstr>
      <vt:lpstr>Einführung in die Thematik</vt:lpstr>
      <vt:lpstr>Grundlegende Überlegungen</vt:lpstr>
      <vt:lpstr>Benötigte Daten</vt:lpstr>
      <vt:lpstr>Yahoo Finance API</vt:lpstr>
      <vt:lpstr>PowerPoint-Präsentation</vt:lpstr>
      <vt:lpstr>Beschreibung der Algorithmen</vt:lpstr>
      <vt:lpstr>Moving Average</vt:lpstr>
      <vt:lpstr>PowerPoint-Präsentation</vt:lpstr>
      <vt:lpstr>Latest Trend</vt:lpstr>
      <vt:lpstr>Ergebnisse</vt:lpstr>
      <vt:lpstr>Moving Average Algorithmus Ergebnisse</vt:lpstr>
      <vt:lpstr>Moving Average Algorithmus Ergebnisse</vt:lpstr>
      <vt:lpstr>Latest Trend Algorithmus Ergebnisse</vt:lpstr>
      <vt:lpstr>Latest Trend Algorithmus Ergebnisse</vt:lpstr>
      <vt:lpstr>Ausblick</vt:lpstr>
    </vt:vector>
  </TitlesOfParts>
  <Company>Hochschule Mannheim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Fachbereich B</dc:creator>
  <dc:description>Präsentation mit Beispielfolien - Version Windows;_x000d_
Präsentationsvorlage für Beamer/Screen;_x000d_
Version 2.1; 2008-12-16;</dc:description>
  <cp:lastModifiedBy>Marc M</cp:lastModifiedBy>
  <cp:revision>31</cp:revision>
  <cp:lastPrinted>2001-08-01T07:58:04Z</cp:lastPrinted>
  <dcterms:created xsi:type="dcterms:W3CDTF">2012-06-14T13:04:48Z</dcterms:created>
  <dcterms:modified xsi:type="dcterms:W3CDTF">2015-06-09T09:23:53Z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