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328" r:id="rId2"/>
    <p:sldId id="329" r:id="rId3"/>
    <p:sldId id="331" r:id="rId4"/>
    <p:sldId id="332" r:id="rId5"/>
    <p:sldId id="345" r:id="rId6"/>
    <p:sldId id="333" r:id="rId7"/>
    <p:sldId id="334" r:id="rId8"/>
    <p:sldId id="335" r:id="rId9"/>
    <p:sldId id="336" r:id="rId10"/>
    <p:sldId id="337" r:id="rId11"/>
    <p:sldId id="340" r:id="rId12"/>
    <p:sldId id="341" r:id="rId13"/>
    <p:sldId id="338" r:id="rId14"/>
    <p:sldId id="342" r:id="rId15"/>
    <p:sldId id="343" r:id="rId16"/>
    <p:sldId id="346" r:id="rId17"/>
    <p:sldId id="347" r:id="rId18"/>
    <p:sldId id="348" r:id="rId19"/>
    <p:sldId id="349" r:id="rId20"/>
    <p:sldId id="339" r:id="rId21"/>
    <p:sldId id="344" r:id="rId22"/>
    <p:sldId id="350" r:id="rId2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33">
          <p15:clr>
            <a:srgbClr val="A4A3A4"/>
          </p15:clr>
        </p15:guide>
        <p15:guide id="2" orient="horz" pos="3929">
          <p15:clr>
            <a:srgbClr val="A4A3A4"/>
          </p15:clr>
        </p15:guide>
        <p15:guide id="3" orient="horz" pos="1661">
          <p15:clr>
            <a:srgbClr val="A4A3A4"/>
          </p15:clr>
        </p15:guide>
        <p15:guide id="4" orient="horz" pos="1117">
          <p15:clr>
            <a:srgbClr val="A4A3A4"/>
          </p15:clr>
        </p15:guide>
        <p15:guide id="5" orient="horz" pos="3249">
          <p15:clr>
            <a:srgbClr val="A4A3A4"/>
          </p15:clr>
        </p15:guide>
        <p15:guide id="6" orient="horz" pos="3385">
          <p15:clr>
            <a:srgbClr val="A4A3A4"/>
          </p15:clr>
        </p15:guide>
        <p15:guide id="7" orient="horz" pos="890">
          <p15:clr>
            <a:srgbClr val="A4A3A4"/>
          </p15:clr>
        </p15:guide>
        <p15:guide id="8" pos="612">
          <p15:clr>
            <a:srgbClr val="A4A3A4"/>
          </p15:clr>
        </p15:guide>
        <p15:guide id="9" pos="5465">
          <p15:clr>
            <a:srgbClr val="A4A3A4"/>
          </p15:clr>
        </p15:guide>
        <p15:guide id="10" pos="2971">
          <p15:clr>
            <a:srgbClr val="A4A3A4"/>
          </p15:clr>
        </p15:guide>
        <p15:guide id="11" pos="31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277"/>
    <a:srgbClr val="32578A"/>
    <a:srgbClr val="4876A8"/>
    <a:srgbClr val="649FCA"/>
    <a:srgbClr val="85BDDC"/>
    <a:srgbClr val="A1D0E5"/>
    <a:srgbClr val="C6E5EC"/>
    <a:srgbClr val="8C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6" autoAdjust="0"/>
    <p:restoredTop sz="88688" autoAdjust="0"/>
  </p:normalViewPr>
  <p:slideViewPr>
    <p:cSldViewPr>
      <p:cViewPr varScale="1">
        <p:scale>
          <a:sx n="105" d="100"/>
          <a:sy n="105" d="100"/>
        </p:scale>
        <p:origin x="-1158" y="-78"/>
      </p:cViewPr>
      <p:guideLst>
        <p:guide orient="horz" pos="4133"/>
        <p:guide orient="horz" pos="3929"/>
        <p:guide orient="horz" pos="1661"/>
        <p:guide orient="horz" pos="1117"/>
        <p:guide orient="horz" pos="3249"/>
        <p:guide orient="horz" pos="3385"/>
        <p:guide orient="horz" pos="890"/>
        <p:guide pos="612"/>
        <p:guide pos="5465"/>
        <p:guide pos="2971"/>
        <p:guide pos="31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A7BCE532-ABFE-4FF3-8632-2590C60B6F3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3526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172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Klicken Sie, um die Formate des Vorlagentextes zu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B18CAF1D-5C34-46F0-BE38-8FACCDEB05E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4991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Mit Overhead ist gemeint, das Daten</a:t>
            </a:r>
            <a:r>
              <a:rPr lang="de-DE" baseline="0" dirty="0" smtClean="0"/>
              <a:t> geliefert werden, die man </a:t>
            </a:r>
            <a:r>
              <a:rPr lang="de-DE" baseline="0" dirty="0" err="1" smtClean="0"/>
              <a:t>garnicht</a:t>
            </a:r>
            <a:r>
              <a:rPr lang="de-DE" baseline="0" dirty="0" smtClean="0"/>
              <a:t> braucht. Also nur essenzielle Daten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27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Beim </a:t>
            </a:r>
            <a:r>
              <a:rPr lang="de-DE" dirty="0" err="1" smtClean="0"/>
              <a:t>start</a:t>
            </a:r>
            <a:r>
              <a:rPr lang="de-DE" dirty="0" smtClean="0"/>
              <a:t> zeigen, dass der Monat</a:t>
            </a:r>
            <a:r>
              <a:rPr lang="de-DE" baseline="0" dirty="0" smtClean="0"/>
              <a:t> bei null beginnt. Die Tage aber beginnen bei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5150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290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Jeweils bei einer einzigen Aktie.</a:t>
            </a:r>
          </a:p>
          <a:p>
            <a:endParaRPr lang="de-DE" dirty="0" smtClean="0"/>
          </a:p>
          <a:p>
            <a:r>
              <a:rPr lang="de-DE" dirty="0" smtClean="0"/>
              <a:t>Random </a:t>
            </a:r>
            <a:r>
              <a:rPr lang="de-DE" dirty="0" err="1" smtClean="0"/>
              <a:t>Combination</a:t>
            </a:r>
            <a:r>
              <a:rPr lang="de-DE" dirty="0" smtClean="0"/>
              <a:t> sind jeweils 100 Aktien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06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Später wird erklärt wie weit</a:t>
            </a:r>
            <a:r>
              <a:rPr lang="de-DE" baseline="0" dirty="0" smtClean="0"/>
              <a:t> in die Zukunft – Vorhersagen werden immer ungenauer, da die neusten vorhersagen dann auf alten Vorhersagen beruhen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45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Jedes Set</a:t>
            </a:r>
            <a:r>
              <a:rPr lang="de-DE" baseline="0" dirty="0" smtClean="0"/>
              <a:t> besteht aus 150 Aktien</a:t>
            </a:r>
          </a:p>
          <a:p>
            <a:endParaRPr lang="de-DE" baseline="0" dirty="0" smtClean="0"/>
          </a:p>
          <a:p>
            <a:r>
              <a:rPr lang="de-DE" baseline="0" dirty="0" smtClean="0"/>
              <a:t>15 Tage werden berücksichtigt, </a:t>
            </a:r>
            <a:r>
              <a:rPr lang="de-DE" baseline="0" dirty="0" err="1" smtClean="0"/>
              <a:t>dh</a:t>
            </a:r>
            <a:r>
              <a:rPr lang="de-DE" baseline="0" dirty="0" smtClean="0"/>
              <a:t> an Tag 15 sind </a:t>
            </a:r>
            <a:r>
              <a:rPr lang="de-DE" baseline="0" dirty="0" err="1" smtClean="0"/>
              <a:t>nurnoch</a:t>
            </a:r>
            <a:r>
              <a:rPr lang="de-DE" baseline="0" dirty="0" smtClean="0"/>
              <a:t> vorhergesagte Werte für die Vorhersage ausschlaggebend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000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Nur weil unsere Test gut</a:t>
            </a:r>
            <a:r>
              <a:rPr lang="de-DE" baseline="0" dirty="0" smtClean="0"/>
              <a:t> waren, heißt es nicht das die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repräsentativ sind </a:t>
            </a:r>
            <a:r>
              <a:rPr lang="de-DE" baseline="0" dirty="0" err="1" smtClean="0"/>
              <a:t>bzw</a:t>
            </a:r>
            <a:r>
              <a:rPr lang="de-DE" baseline="0" dirty="0" smtClean="0"/>
              <a:t> man immer gute </a:t>
            </a:r>
            <a:r>
              <a:rPr lang="de-DE" baseline="0" dirty="0" err="1" smtClean="0"/>
              <a:t>ergebnisse</a:t>
            </a:r>
            <a:r>
              <a:rPr lang="de-DE" baseline="0" dirty="0" smtClean="0"/>
              <a:t> erzielen würde.</a:t>
            </a:r>
          </a:p>
          <a:p>
            <a:endParaRPr lang="de-DE" dirty="0" smtClean="0"/>
          </a:p>
          <a:p>
            <a:r>
              <a:rPr lang="de-DE" dirty="0" smtClean="0"/>
              <a:t>Bei unseren Test wurden keine richtigen Transaktionen durchgeführt. Also wurde der Markt</a:t>
            </a:r>
            <a:r>
              <a:rPr lang="de-DE" baseline="0" dirty="0" smtClean="0"/>
              <a:t> durch unsere Transaktionen nicht beeinflusst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8CAF1D-5C34-46F0-BE38-8FACCDEB05E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49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winkliges Dreieck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17" name="Unt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grpSp>
        <p:nvGrpSpPr>
          <p:cNvPr id="2" name="Gruppieren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ihand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ihand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ihand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Gerade Verbindung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umsplatzhalt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87C40C6-28D7-4338-91DA-254FBB19375B}" type="datetime1">
              <a:rPr lang="de-DE" smtClean="0"/>
              <a:t>10.06.2015</a:t>
            </a:fld>
            <a:endParaRPr lang="en-US" dirty="0"/>
          </a:p>
        </p:txBody>
      </p:sp>
      <p:sp>
        <p:nvSpPr>
          <p:cNvPr id="19" name="Fußzeilenplatzhalt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Hochschule Mannheim University of Applied Sciences | ALR</a:t>
            </a:r>
            <a:endParaRPr lang="en-US" dirty="0"/>
          </a:p>
        </p:txBody>
      </p:sp>
      <p:sp>
        <p:nvSpPr>
          <p:cNvPr id="27" name="Foliennummernplatzhalt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Picture 25" descr="titel_master_1024_768_rg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8"/>
          <p:cNvSpPr>
            <a:spLocks noChangeArrowheads="1"/>
          </p:cNvSpPr>
          <p:nvPr userDrawn="1"/>
        </p:nvSpPr>
        <p:spPr bwMode="gray">
          <a:xfrm>
            <a:off x="990600" y="6629400"/>
            <a:ext cx="55975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algn="l">
              <a:defRPr/>
            </a:pPr>
            <a:r>
              <a:rPr lang="de-DE" sz="1000">
                <a:solidFill>
                  <a:srgbClr val="A4A7A6"/>
                </a:solidFill>
                <a:latin typeface="Arial" pitchFamily="34" charset="0"/>
              </a:rPr>
              <a:t>Hochschule Mannheim University of Applied Sciences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C26696-4DE1-438D-839F-033F10CB951D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0119149B-3352-4E2D-A749-B40D263B8717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D1EE0A1-6569-4EF0-99F6-AD63B1C085C1}" type="datetime1">
              <a:rPr lang="de-DE" smtClean="0"/>
              <a:t>10.06.2015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Eingekerbter Richtungspfeil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Eingekerbter Richtungspfeil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32CD6D0C-2B4E-438C-B6CC-295022A201DC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ED7DBE27-B38D-405F-A6F1-D23FE1E01C11}" type="datetime1">
              <a:rPr lang="de-DE" smtClean="0"/>
              <a:t>10.06.2015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4D1740C7-7F0F-4B91-BF73-0665E594297B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A59A337-77B7-4625-9FBA-94CADB99BF28}" type="datetime1">
              <a:rPr lang="de-DE" smtClean="0"/>
              <a:t>10.06.2015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de-DE" smtClean="0"/>
              <a:t>Textmasterformat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fld id="{48BBCF9F-D4C8-4229-9D08-586B822DA598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3F5F91F-995C-460E-B063-37ED64A9F8F6}" type="datetime1">
              <a:rPr lang="de-DE" smtClean="0"/>
              <a:t>10.06.2015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8" name="Freihand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ihand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echtwinkliges Dreieck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Gerade Verbindung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gekerbter Richtungspfeil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Eingekerbter Richtungspfeil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ihand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echtwinkliges Dreieck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Gerade Verbindung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elplatzhalt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0" name="Textplatzhalt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E1C3755-E4D8-47B0-BAE0-71E7384BF0D6}" type="datetime1">
              <a:rPr lang="de-DE" smtClean="0"/>
              <a:t>10.06.2015</a:t>
            </a:fld>
            <a:endParaRPr lang="de-DE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 smtClean="0"/>
              <a:t>Hochschule Mannheim University of Applied Sciences | ALR</a:t>
            </a:r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B37D5FE-740C-46F5-801A-FA5477D9711F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eal-chart.finance.yahoo.com/table.csv?s=IBM&amp;a=00&amp;b=2&amp;c=1962&amp;d=04&amp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Börsenkursvorhersage</a:t>
            </a:r>
          </a:p>
        </p:txBody>
      </p:sp>
      <p:sp>
        <p:nvSpPr>
          <p:cNvPr id="5123" name="Rectangle 8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de-DE" dirty="0" smtClean="0"/>
              <a:t>Marc Misoch 1230485</a:t>
            </a:r>
          </a:p>
          <a:p>
            <a:r>
              <a:rPr lang="de-DE" dirty="0" smtClean="0"/>
              <a:t>David </a:t>
            </a:r>
            <a:r>
              <a:rPr lang="de-DE" dirty="0" err="1" smtClean="0"/>
              <a:t>Marquant</a:t>
            </a:r>
            <a:r>
              <a:rPr lang="de-DE" dirty="0" smtClean="0"/>
              <a:t> 1230963</a:t>
            </a:r>
          </a:p>
          <a:p>
            <a:r>
              <a:rPr lang="de-DE" dirty="0" smtClean="0"/>
              <a:t>6IB, 11.06.2015</a:t>
            </a:r>
          </a:p>
        </p:txBody>
      </p:sp>
      <p:sp>
        <p:nvSpPr>
          <p:cNvPr id="5124" name="Rectangle 9"/>
          <p:cNvSpPr>
            <a:spLocks noChangeArrowheads="1"/>
          </p:cNvSpPr>
          <p:nvPr/>
        </p:nvSpPr>
        <p:spPr bwMode="gray">
          <a:xfrm>
            <a:off x="971550" y="1412875"/>
            <a:ext cx="771525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/>
            <a:r>
              <a:rPr lang="de-DE" sz="2200" dirty="0" smtClean="0">
                <a:solidFill>
                  <a:srgbClr val="A1D0E5"/>
                </a:solidFill>
                <a:ea typeface="ＭＳ Ｐゴシック" pitchFamily="34" charset="-128"/>
              </a:rPr>
              <a:t>ALR-Vortrag</a:t>
            </a:r>
            <a:endParaRPr lang="de-DE" sz="2200" dirty="0">
              <a:solidFill>
                <a:srgbClr val="A1D0E5"/>
              </a:solidFill>
              <a:ea typeface="ＭＳ Ｐゴシック" pitchFamily="34" charset="-128"/>
            </a:endParaRP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45A455-206B-4AE5-BB2A-99019B104C4B}" type="datetime1">
              <a:rPr lang="de-DE" smtClean="0"/>
              <a:t>10.06.2015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arc M\Desktop\SS15\Seminar\PaperVorlage\Figures\MSFT_MA_FORPP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1340768"/>
            <a:ext cx="10583316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548DFC-62A0-4FC7-A8D5-87BF9C8B48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Moving</a:t>
            </a:r>
            <a:r>
              <a:rPr lang="de-DE" dirty="0"/>
              <a:t> Average Algorithmus</a:t>
            </a:r>
          </a:p>
        </p:txBody>
      </p:sp>
      <p:sp>
        <p:nvSpPr>
          <p:cNvPr id="5" name="Ellipse 4"/>
          <p:cNvSpPr/>
          <p:nvPr/>
        </p:nvSpPr>
        <p:spPr>
          <a:xfrm>
            <a:off x="6910510" y="3645024"/>
            <a:ext cx="253777" cy="64996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107950" dist="12700" dir="5400000" algn="ctr">
              <a:srgbClr val="000000"/>
            </a:outerShdw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8100392" y="2708920"/>
            <a:ext cx="253777" cy="289929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15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132856"/>
            <a:ext cx="6624736" cy="3619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6D0DD3-83DD-4848-8C9C-759809F47A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 Ergebnisse</a:t>
            </a:r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499393"/>
            <a:ext cx="14859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032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 bei drei der vier Zufallskombinationen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Resultate bei den einzelnen Aktien ist nicht sehr aussagekräftig aber dennoch ein Indiz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Zufallskombinationen insgesamt </a:t>
            </a:r>
            <a:r>
              <a:rPr lang="de-DE" b="1" dirty="0" smtClean="0"/>
              <a:t>89,89 $</a:t>
            </a:r>
            <a:r>
              <a:rPr lang="de-DE" dirty="0" smtClean="0"/>
              <a:t> Gewinn in den letzten 1000 Tagen erwirtschaftet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5F338E-FC24-424D-96F0-5BA3E76C932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Moving</a:t>
            </a:r>
            <a:r>
              <a:rPr lang="de-DE" dirty="0"/>
              <a:t> Average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426524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 des genauen Preises einer Aktie in der Zukunft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Aktien werden bei einer positiven Prognose gekauft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Basiert auf der Kursentwicklung der letzten Handelstage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Mittelwert der Abweichung wird auf den letzten Preis addiert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Beliebig weit in die Zukunft durchführbar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21A8ED-0571-4C79-BC1C-96C716475345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Latest</a:t>
            </a:r>
            <a:r>
              <a:rPr lang="de-DE" dirty="0"/>
              <a:t> Trend Algorithmus</a:t>
            </a:r>
          </a:p>
        </p:txBody>
      </p:sp>
    </p:spTree>
    <p:extLst>
      <p:ext uri="{BB962C8B-B14F-4D97-AF65-F5344CB8AC3E}">
        <p14:creationId xmlns:p14="http://schemas.microsoft.com/office/powerpoint/2010/main" val="260767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5D5C3B-60D6-47B0-A90D-5B84B946F8C1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Latest</a:t>
            </a:r>
            <a:r>
              <a:rPr lang="de-DE" dirty="0" smtClean="0"/>
              <a:t> Trend Algorithmus </a:t>
            </a:r>
            <a:r>
              <a:rPr lang="de-DE" dirty="0"/>
              <a:t>Ergebnisse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426645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7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Eine gute Vorhersage für die nächsten 4-5 Tage in die Zukunft ist sicher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Set 2 + 3 sind die Vorhersagen für die nächsten 15 Tage immer noch akzeptabel mit einer Differenz von ungefähr 0.1 $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Aber bei Set 1 mehr als 1 $ Differenz</a:t>
            </a:r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47D104-2785-49DB-A869-DC96808EEE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Latest</a:t>
            </a:r>
            <a:r>
              <a:rPr lang="de-DE" dirty="0"/>
              <a:t> Trend Algorithmus Ergebnisse</a:t>
            </a:r>
          </a:p>
        </p:txBody>
      </p:sp>
    </p:spTree>
    <p:extLst>
      <p:ext uri="{BB962C8B-B14F-4D97-AF65-F5344CB8AC3E}">
        <p14:creationId xmlns:p14="http://schemas.microsoft.com/office/powerpoint/2010/main" val="123460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Features </a:t>
            </a:r>
            <a:r>
              <a:rPr lang="de-DE" dirty="0" smtClean="0"/>
              <a:t>werden ausgewählt </a:t>
            </a:r>
            <a:r>
              <a:rPr lang="en-US" dirty="0" smtClean="0"/>
              <a:t>(</a:t>
            </a:r>
            <a:r>
              <a:rPr lang="en-US" dirty="0"/>
              <a:t>Daily Returns, Moving Averages...)</a:t>
            </a:r>
          </a:p>
          <a:p>
            <a:r>
              <a:rPr lang="de-DE" dirty="0"/>
              <a:t>Suche nach Modell, welches anhand der Features den Trend bestimmen kann</a:t>
            </a:r>
          </a:p>
          <a:p>
            <a:r>
              <a:rPr lang="de-DE" dirty="0"/>
              <a:t>Verschieden Modelle können verwendet werden, um das Muster zu lernen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Supervised</a:t>
            </a:r>
            <a:r>
              <a:rPr lang="de-DE" dirty="0" smtClean="0"/>
              <a:t> Learning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66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Entwickelt von Herr Fischer</a:t>
            </a:r>
          </a:p>
          <a:p>
            <a:r>
              <a:rPr lang="de-DE" dirty="0"/>
              <a:t>Ursprünglich zur Trennung von Spiralen in 2D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Neuronales Netzwerk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69" y="2780928"/>
            <a:ext cx="8310563" cy="283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45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Herunterladen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r>
              <a:rPr lang="de-DE" dirty="0"/>
              <a:t>Auf [0.0, 1.0] normalisieren</a:t>
            </a:r>
          </a:p>
          <a:p>
            <a:r>
              <a:rPr lang="de-DE" dirty="0"/>
              <a:t>Für steigenden Kurs 1.0 als O</a:t>
            </a:r>
            <a:r>
              <a:rPr lang="de-DE" dirty="0" smtClean="0"/>
              <a:t>utput</a:t>
            </a:r>
            <a:endParaRPr lang="de-DE" dirty="0"/>
          </a:p>
          <a:p>
            <a:r>
              <a:rPr lang="de-DE" dirty="0"/>
              <a:t>Für fallenden Kurs -</a:t>
            </a:r>
            <a:r>
              <a:rPr lang="de-DE" dirty="0" smtClean="0"/>
              <a:t>1.0</a:t>
            </a:r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Daten für Neuronales Netz vorbereiten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861048"/>
            <a:ext cx="8228013" cy="125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48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Kurse der </a:t>
            </a:r>
            <a:r>
              <a:rPr lang="de-DE" dirty="0" smtClean="0"/>
              <a:t>vorherigen Tage sind Input zum lernen</a:t>
            </a:r>
          </a:p>
          <a:p>
            <a:r>
              <a:rPr lang="de-DE" dirty="0"/>
              <a:t>Ob Kurs fällt oder steigt ist der Output</a:t>
            </a:r>
          </a:p>
          <a:p>
            <a:r>
              <a:rPr lang="de-DE" dirty="0"/>
              <a:t>Neue Tage werden als Neuronen zum testen aktiviert</a:t>
            </a:r>
          </a:p>
          <a:p>
            <a:r>
              <a:rPr lang="de-DE" dirty="0"/>
              <a:t>Ist Output des Neurons negativ wir ein fallender Kurs </a:t>
            </a:r>
            <a:r>
              <a:rPr lang="de-DE" dirty="0" smtClean="0"/>
              <a:t>vorhergesagt, andernfalls </a:t>
            </a:r>
            <a:r>
              <a:rPr lang="de-DE" dirty="0"/>
              <a:t>ein steigender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Vorhersage mit Neuronalem Netz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47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71550" y="1628800"/>
            <a:ext cx="7704138" cy="432048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de-DE" dirty="0" smtClean="0"/>
              <a:t>Einführung in die Thematik</a:t>
            </a:r>
          </a:p>
          <a:p>
            <a:pPr marL="342900" indent="-342900">
              <a:buAutoNum type="arabicPeriod"/>
            </a:pPr>
            <a:r>
              <a:rPr lang="de-DE" dirty="0" smtClean="0"/>
              <a:t>Grundlegende Überlegungen</a:t>
            </a:r>
          </a:p>
          <a:p>
            <a:pPr marL="342900" indent="-342900">
              <a:buAutoNum type="arabicPeriod"/>
            </a:pPr>
            <a:r>
              <a:rPr lang="de-DE" dirty="0" smtClean="0"/>
              <a:t>Yahoo </a:t>
            </a:r>
            <a:r>
              <a:rPr lang="de-DE" dirty="0" err="1"/>
              <a:t>F</a:t>
            </a:r>
            <a:r>
              <a:rPr lang="de-DE" dirty="0" err="1" smtClean="0"/>
              <a:t>inance</a:t>
            </a:r>
            <a:r>
              <a:rPr lang="de-DE" dirty="0" smtClean="0"/>
              <a:t> API</a:t>
            </a:r>
            <a:endParaRPr lang="de-DE" dirty="0"/>
          </a:p>
          <a:p>
            <a:pPr marL="342900" indent="-342900">
              <a:buAutoNum type="arabicPeriod"/>
            </a:pPr>
            <a:r>
              <a:rPr lang="de-DE" dirty="0" smtClean="0"/>
              <a:t>Beschreibung der Algorithmen und Ergebnisse</a:t>
            </a:r>
          </a:p>
          <a:p>
            <a:pPr marL="342900" indent="-342900">
              <a:buAutoNum type="arabicPeriod"/>
            </a:pPr>
            <a:r>
              <a:rPr lang="de-DE" dirty="0" smtClean="0"/>
              <a:t>Ausblick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507EC7-0B60-4942-A706-AB6F1F0A1292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Mit allen Algorithmen hatten wir gute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Testergebnisse keine Garantie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Verschiedene Aktienkurse verwendet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Bei den Tests wurde eine Aktie gekauft/verkauft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Gewinne/Verluste werden anhand einer Aktie genannt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Latest</a:t>
            </a:r>
            <a:r>
              <a:rPr lang="de-DE" dirty="0" smtClean="0"/>
              <a:t> Trend Algorithmus lieferte beste Ergebnisse bei Berücksichtigung der letzten 15 Tage</a:t>
            </a:r>
          </a:p>
          <a:p>
            <a:pPr marL="525463" lvl="1" indent="-342900">
              <a:buFont typeface="Wingdings" panose="05000000000000000000" pitchFamily="2" charset="2"/>
              <a:buChar char="Ø"/>
            </a:pPr>
            <a:r>
              <a:rPr lang="de-DE" dirty="0" smtClean="0"/>
              <a:t>Zeitraum optimal um längerfristige Tendenzen und kurzzeitige Trends erkennen zu können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EC33E-C939-4001-8EE5-0399D01076DC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Allgemeine Ergebnisse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98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mtClean="0"/>
              <a:t>Durch Berücksichtigung von </a:t>
            </a:r>
            <a:r>
              <a:rPr lang="de-DE" dirty="0" smtClean="0"/>
              <a:t>noch mehr Börsenkursen eine höhere Genauigkeit erzielen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Nachrichten automatisch mit einbeziehen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Anhand des </a:t>
            </a:r>
            <a:r>
              <a:rPr lang="de-DE" dirty="0" err="1" smtClean="0"/>
              <a:t>Volumes</a:t>
            </a:r>
            <a:r>
              <a:rPr lang="de-DE" dirty="0" smtClean="0"/>
              <a:t> Trends noch besser erkennen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97017B-3F96-4A08-AA99-E3E44D34E96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Ausblick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78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740C7-7F0F-4B91-BF73-0665E594297B}" type="datetime1">
              <a:rPr lang="de-DE" smtClean="0"/>
              <a:t>10.06.2015</a:t>
            </a:fld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419872" y="2276872"/>
            <a:ext cx="8229600" cy="1143000"/>
          </a:xfrm>
        </p:spPr>
        <p:txBody>
          <a:bodyPr/>
          <a:lstStyle/>
          <a:p>
            <a:r>
              <a:rPr lang="de-DE" dirty="0" smtClean="0"/>
              <a:t>FRAGEN?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076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Im </a:t>
            </a:r>
            <a:r>
              <a:rPr lang="de-DE" dirty="0"/>
              <a:t>Hochfrequenzhandelsgesetz vom 7. Mai 2013 (BGBl. I S. 1162) – und somit voraussichtlich auch ab November 2013 im Wertpapierhandelsgesetz (WpHG), §§ 33, Abs. 1a – wird der </a:t>
            </a:r>
            <a:r>
              <a:rPr lang="de-DE" i="1" dirty="0"/>
              <a:t>algorithmische Handel</a:t>
            </a:r>
            <a:r>
              <a:rPr lang="de-DE" dirty="0"/>
              <a:t> beschrieben als Handel mit Finanzinstrumenten, bei denen ein Computeralgorithmus über die Ausführung und die Parameter des Auftrags automatisch </a:t>
            </a:r>
            <a:r>
              <a:rPr lang="de-DE" dirty="0" smtClean="0"/>
              <a:t>entscheidet.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Anteil von bis zu 50 % (selbst (</a:t>
            </a:r>
            <a:r>
              <a:rPr lang="de-DE" dirty="0" err="1" smtClean="0"/>
              <a:t>ver</a:t>
            </a:r>
            <a:r>
              <a:rPr lang="de-DE" dirty="0" smtClean="0"/>
              <a:t>)kaufende Algorithmen)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Der Anteil von computerunterstütztem Handel ist weitaus höher.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015F0B-A083-474B-A3E3-2E434536B026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Einführung in die Thematik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Vorteile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Computerprogramme können viel mehr Daten in die </a:t>
            </a:r>
            <a:r>
              <a:rPr lang="de-DE" dirty="0"/>
              <a:t>E</a:t>
            </a:r>
            <a:r>
              <a:rPr lang="de-DE" dirty="0" smtClean="0"/>
              <a:t>ntscheidungen mit einbeziehen als der Mensch.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Computer können schneller kaufen und verkaufen.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Nachteile</a:t>
            </a:r>
            <a:endParaRPr lang="de-DE" dirty="0"/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Bugs können zu riesigen Verlusten führen.</a:t>
            </a:r>
          </a:p>
          <a:p>
            <a:pPr marL="468313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Menschen können ein gewisses Gefühl für den Markt entwickeln (</a:t>
            </a:r>
            <a:r>
              <a:rPr lang="de-DE" dirty="0"/>
              <a:t>m</a:t>
            </a:r>
            <a:r>
              <a:rPr lang="de-DE" dirty="0" smtClean="0"/>
              <a:t>enschliche Intuition).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745D5C-59F3-43AD-9BF6-D473E360AB8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Grundlegende Überlegungen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39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Daten müssen vollständig sein</a:t>
            </a:r>
          </a:p>
          <a:p>
            <a:r>
              <a:rPr lang="de-DE" dirty="0" smtClean="0"/>
              <a:t>Daten müssen in einem geeigneten Format geliefert werden</a:t>
            </a:r>
          </a:p>
          <a:p>
            <a:r>
              <a:rPr lang="de-DE" dirty="0" smtClean="0"/>
              <a:t>Man muss möglichst viele Daten in möglichst geringer Zeit herunterladen können</a:t>
            </a:r>
          </a:p>
          <a:p>
            <a:r>
              <a:rPr lang="de-DE" dirty="0" smtClean="0"/>
              <a:t>Sämtliche Kurse müssen geliefert werden können</a:t>
            </a:r>
          </a:p>
          <a:p>
            <a:r>
              <a:rPr lang="de-DE" dirty="0" smtClean="0"/>
              <a:t>Wenig Overhead</a:t>
            </a:r>
          </a:p>
          <a:p>
            <a:r>
              <a:rPr lang="de-DE" dirty="0" smtClean="0"/>
              <a:t>Woher?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18C936-02E3-4C61-B771-9C11EEB954C5}" type="datetime1">
              <a:rPr lang="de-DE" smtClean="0"/>
              <a:t>10.06.2015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79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Um Vorhersagen treffen zu können werden alte Börsenkurse benötigt.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 bietet die beste Möglichkeit diese Daten zu bekommen.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r>
              <a:rPr lang="de-DE" sz="2000" dirty="0" smtClean="0"/>
              <a:t>http</a:t>
            </a:r>
            <a:r>
              <a:rPr lang="de-DE" sz="2000" dirty="0"/>
              <a:t>://</a:t>
            </a:r>
            <a:r>
              <a:rPr lang="de-DE" sz="2000" dirty="0" smtClean="0"/>
              <a:t>real-chart.finance.yahoo.com/table.csv?s=AAPL&amp;a=00&amp;b=2&amp;c=1962</a:t>
            </a:r>
          </a:p>
          <a:p>
            <a:pPr marL="109728" indent="0">
              <a:buNone/>
            </a:pPr>
            <a:r>
              <a:rPr lang="de-DE" sz="2000" dirty="0"/>
              <a:t> </a:t>
            </a:r>
            <a:r>
              <a:rPr lang="de-DE" sz="2000" dirty="0" smtClean="0"/>
              <a:t>   &amp;d=06&amp;e=11&amp;f=2015&amp;g=d&amp;ignore</a:t>
            </a:r>
            <a:r>
              <a:rPr lang="de-DE" sz="2000" dirty="0"/>
              <a:t>=.</a:t>
            </a:r>
            <a:r>
              <a:rPr lang="de-DE" sz="2000" dirty="0" smtClean="0"/>
              <a:t>csv</a:t>
            </a:r>
          </a:p>
          <a:p>
            <a:endParaRPr lang="de-DE" dirty="0" smtClean="0"/>
          </a:p>
        </p:txBody>
      </p:sp>
      <p:sp>
        <p:nvSpPr>
          <p:cNvPr id="26" name="Datumsplatzhalter 2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F69747-D896-4A09-BD7F-A5916A9A2A0B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Yahoo </a:t>
            </a:r>
            <a:r>
              <a:rPr lang="de-DE" dirty="0" err="1" smtClean="0"/>
              <a:t>Finance</a:t>
            </a:r>
            <a:r>
              <a:rPr lang="de-DE" dirty="0" smtClean="0"/>
              <a:t> API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3501150" y="3673217"/>
            <a:ext cx="914400" cy="1072037"/>
            <a:chOff x="4504824" y="3686601"/>
            <a:chExt cx="914400" cy="1072037"/>
          </a:xfrm>
        </p:grpSpPr>
        <p:sp>
          <p:nvSpPr>
            <p:cNvPr id="6" name="Pfeil nach rechts 5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7" name="Abgerundetes Rechteck 6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4591805" y="3686601"/>
              <a:ext cx="7404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Datei-name</a:t>
              </a:r>
              <a:endParaRPr lang="de-DE" sz="1600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590101" y="3721432"/>
            <a:ext cx="914400" cy="1023822"/>
            <a:chOff x="4504824" y="3734816"/>
            <a:chExt cx="914400" cy="1023822"/>
          </a:xfrm>
        </p:grpSpPr>
        <p:sp>
          <p:nvSpPr>
            <p:cNvPr id="11" name="Pfeil nach rechts 10"/>
            <p:cNvSpPr/>
            <p:nvPr/>
          </p:nvSpPr>
          <p:spPr bwMode="auto">
            <a:xfrm rot="5400000">
              <a:off x="4702850" y="4384242"/>
              <a:ext cx="519766" cy="229026"/>
            </a:xfrm>
            <a:prstGeom prst="rightArrow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2" name="Abgerundetes Rechteck 11"/>
            <p:cNvSpPr/>
            <p:nvPr/>
          </p:nvSpPr>
          <p:spPr bwMode="auto">
            <a:xfrm>
              <a:off x="4504824" y="3734816"/>
              <a:ext cx="914400" cy="504056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4591805" y="3817567"/>
              <a:ext cx="7404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Kurs</a:t>
              </a:r>
              <a:endParaRPr lang="de-DE" sz="1600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5724128" y="3705722"/>
            <a:ext cx="1800200" cy="1039532"/>
            <a:chOff x="6876256" y="3665961"/>
            <a:chExt cx="1800200" cy="1039532"/>
          </a:xfrm>
        </p:grpSpPr>
        <p:sp>
          <p:nvSpPr>
            <p:cNvPr id="14" name="Geschweifte Klammer rechts 13"/>
            <p:cNvSpPr/>
            <p:nvPr/>
          </p:nvSpPr>
          <p:spPr bwMode="auto">
            <a:xfrm rot="16200000">
              <a:off x="7516473" y="3545510"/>
              <a:ext cx="519766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5" name="Abgerundetes Rechteck 14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7319156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Start</a:t>
              </a:r>
              <a:endParaRPr lang="de-DE" sz="1600" dirty="0"/>
            </a:p>
          </p:txBody>
        </p:sp>
      </p:grpSp>
      <p:grpSp>
        <p:nvGrpSpPr>
          <p:cNvPr id="18" name="Gruppieren 17"/>
          <p:cNvGrpSpPr/>
          <p:nvPr/>
        </p:nvGrpSpPr>
        <p:grpSpPr>
          <a:xfrm rot="10800000">
            <a:off x="1352055" y="5387218"/>
            <a:ext cx="2217276" cy="973039"/>
            <a:chOff x="6876257" y="3665961"/>
            <a:chExt cx="1800200" cy="1039529"/>
          </a:xfrm>
        </p:grpSpPr>
        <p:sp>
          <p:nvSpPr>
            <p:cNvPr id="19" name="Geschweifte Klammer rechts 18"/>
            <p:cNvSpPr/>
            <p:nvPr/>
          </p:nvSpPr>
          <p:spPr bwMode="auto">
            <a:xfrm rot="16200000">
              <a:off x="7512546" y="3541580"/>
              <a:ext cx="527621" cy="1800200"/>
            </a:xfrm>
            <a:prstGeom prst="rightBrace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0" name="Abgerundetes Rechteck 19"/>
            <p:cNvSpPr/>
            <p:nvPr/>
          </p:nvSpPr>
          <p:spPr bwMode="auto">
            <a:xfrm>
              <a:off x="7319156" y="3665961"/>
              <a:ext cx="914400" cy="511911"/>
            </a:xfrm>
            <a:prstGeom prst="roundRect">
              <a:avLst/>
            </a:prstGeom>
            <a:noFill/>
            <a:ln w="1905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 rot="10800000">
              <a:off x="7375321" y="3739716"/>
              <a:ext cx="8532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 smtClean="0"/>
                <a:t>Ende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1165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12776"/>
            <a:ext cx="689396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3DD358-1FFD-436D-BE31-C689618EC80E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Heruntergeladene Daten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075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Vorhersagen </a:t>
            </a:r>
            <a:r>
              <a:rPr lang="de-DE" dirty="0" smtClean="0"/>
              <a:t>basieren ausschließlich auf alten Kursen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Benutzen die Daten von Yahoo </a:t>
            </a:r>
            <a:r>
              <a:rPr lang="de-DE" dirty="0" err="1" smtClean="0"/>
              <a:t>Finance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Berücksichtigen keine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0876C3-665A-47BD-86E1-C22A0EBE300D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Beschreibung der Algorithmen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5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Sagt keinen Börsenkurs für die Zukunft vorher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Gibt an wann eine Aktie gekauft und wann verkauft werden soll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Bildet MA der letzten 200 Tage und 50 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MA50 &gt; MA200 Aktie 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Falls </a:t>
            </a:r>
            <a:r>
              <a:rPr lang="de-DE" dirty="0" smtClean="0"/>
              <a:t>MA50 &lt; MA200 </a:t>
            </a:r>
            <a:r>
              <a:rPr lang="de-DE" dirty="0" smtClean="0"/>
              <a:t>Aktie verkaufen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Es werden langfristige Trends berücksichtigt</a:t>
            </a:r>
          </a:p>
          <a:p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378D5-942B-480B-9AB3-9E3BAA2B7277}" type="datetime1">
              <a:rPr lang="de-DE" smtClean="0"/>
              <a:t>10.06.2015</a:t>
            </a:fld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Moving</a:t>
            </a:r>
            <a:r>
              <a:rPr lang="de-DE" dirty="0" smtClean="0"/>
              <a:t> Average Algorithmus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415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imos">
  <a:themeElements>
    <a:clrScheme name="Iapetus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imo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733</Words>
  <Application>Microsoft Office PowerPoint</Application>
  <PresentationFormat>Bildschirmpräsentation (4:3)</PresentationFormat>
  <Paragraphs>143</Paragraphs>
  <Slides>22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3" baseType="lpstr">
      <vt:lpstr>Deimos</vt:lpstr>
      <vt:lpstr>Börsenkursvorhersage</vt:lpstr>
      <vt:lpstr>Agenda</vt:lpstr>
      <vt:lpstr>Einführung in die Thematik</vt:lpstr>
      <vt:lpstr>Grundlegende Überlegungen</vt:lpstr>
      <vt:lpstr>Benötigte Daten</vt:lpstr>
      <vt:lpstr>Yahoo Finance API</vt:lpstr>
      <vt:lpstr>Heruntergeladene Daten</vt:lpstr>
      <vt:lpstr>Beschreibung der Algorithmen</vt:lpstr>
      <vt:lpstr>Moving Average Algorithmus</vt:lpstr>
      <vt:lpstr>Moving Average Algorithmus</vt:lpstr>
      <vt:lpstr>Moving Average Algorithmus Ergebnisse</vt:lpstr>
      <vt:lpstr>Moving Average Algorithmus Ergebnisse</vt:lpstr>
      <vt:lpstr>Latest Trend Algorithmus</vt:lpstr>
      <vt:lpstr>Latest Trend Algorithmus Ergebnisse</vt:lpstr>
      <vt:lpstr>Latest Trend Algorithmus Ergebnisse</vt:lpstr>
      <vt:lpstr>Supervised Learning</vt:lpstr>
      <vt:lpstr>Neuronales Netzwerk</vt:lpstr>
      <vt:lpstr>Daten für Neuronales Netz vorbereiten</vt:lpstr>
      <vt:lpstr>Vorhersage mit Neuronalem Netz</vt:lpstr>
      <vt:lpstr>Allgemeine Ergebnisse</vt:lpstr>
      <vt:lpstr>Ausblick</vt:lpstr>
      <vt:lpstr>FRAGEN?</vt:lpstr>
    </vt:vector>
  </TitlesOfParts>
  <Company>Hochschule Mannheim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>Fachbereich B</dc:creator>
  <dc:description>Präsentation mit Beispielfolien - Version Windows;_x000d_
Präsentationsvorlage für Beamer/Screen;_x000d_
Version 2.1; 2008-12-16;</dc:description>
  <cp:lastModifiedBy>Marc</cp:lastModifiedBy>
  <cp:revision>42</cp:revision>
  <cp:lastPrinted>2001-08-01T07:58:04Z</cp:lastPrinted>
  <dcterms:created xsi:type="dcterms:W3CDTF">2012-06-14T13:04:48Z</dcterms:created>
  <dcterms:modified xsi:type="dcterms:W3CDTF">2015-06-10T20:10:03Z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rstellt von">
    <vt:lpwstr>office implementation</vt:lpwstr>
  </property>
  <property fmtid="{D5CDD505-2E9C-101B-9397-08002B2CF9AE}" pid="3" name="Erstellt am">
    <vt:lpwstr>01-09-2005</vt:lpwstr>
  </property>
  <property fmtid="{D5CDD505-2E9C-101B-9397-08002B2CF9AE}" pid="4" name="Bearbeiter">
    <vt:lpwstr>gadamovich</vt:lpwstr>
  </property>
  <property fmtid="{D5CDD505-2E9C-101B-9397-08002B2CF9AE}" pid="5" name="Version">
    <vt:lpwstr>2.1</vt:lpwstr>
  </property>
  <property fmtid="{D5CDD505-2E9C-101B-9397-08002B2CF9AE}" pid="6" name="Version vom">
    <vt:lpwstr>16-12-2008</vt:lpwstr>
  </property>
</Properties>
</file>