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5" r:id="rId2"/>
    <p:sldId id="258" r:id="rId3"/>
    <p:sldId id="259" r:id="rId4"/>
    <p:sldId id="287" r:id="rId5"/>
    <p:sldId id="286" r:id="rId6"/>
    <p:sldId id="272" r:id="rId7"/>
    <p:sldId id="288" r:id="rId8"/>
    <p:sldId id="289" r:id="rId9"/>
    <p:sldId id="275" r:id="rId10"/>
    <p:sldId id="261" r:id="rId11"/>
    <p:sldId id="290" r:id="rId12"/>
    <p:sldId id="291" r:id="rId13"/>
    <p:sldId id="292" r:id="rId14"/>
    <p:sldId id="293" r:id="rId15"/>
    <p:sldId id="296" r:id="rId16"/>
    <p:sldId id="299" r:id="rId17"/>
    <p:sldId id="294" r:id="rId18"/>
    <p:sldId id="300" r:id="rId19"/>
    <p:sldId id="301" r:id="rId20"/>
    <p:sldId id="302" r:id="rId21"/>
    <p:sldId id="297" r:id="rId22"/>
    <p:sldId id="298" r:id="rId23"/>
    <p:sldId id="277" r:id="rId24"/>
    <p:sldId id="282" r:id="rId25"/>
    <p:sldId id="27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6422" userDrawn="1">
          <p15:clr>
            <a:srgbClr val="A4A3A4"/>
          </p15:clr>
        </p15:guide>
        <p15:guide id="5" orient="horz" pos="168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1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C5D"/>
    <a:srgbClr val="D88A9E"/>
    <a:srgbClr val="A1739D"/>
    <a:srgbClr val="68BAAA"/>
    <a:srgbClr val="F4A74A"/>
    <a:srgbClr val="D1758E"/>
    <a:srgbClr val="5F3158"/>
    <a:srgbClr val="774F71"/>
    <a:srgbClr val="F7C17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3837" autoAdjust="0"/>
  </p:normalViewPr>
  <p:slideViewPr>
    <p:cSldViewPr snapToGrid="0" showGuides="1">
      <p:cViewPr varScale="1">
        <p:scale>
          <a:sx n="95" d="100"/>
          <a:sy n="95" d="100"/>
        </p:scale>
        <p:origin x="254" y="55"/>
      </p:cViewPr>
      <p:guideLst>
        <p:guide pos="6422"/>
        <p:guide orient="horz" pos="1684"/>
        <p:guide orient="horz" pos="3906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DAC5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5B9-41C0-AE99-8DDF7895A0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B9-41C0-AE99-8DDF7895A0EF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9-41C0-AE99-8DDF7895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5B9-41C0-AE99-8DDF7895A0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B9-41C0-AE99-8DDF7895A0EF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16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9-41C0-AE99-8DDF7895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5B9-41C0-AE99-8DDF7895A0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B9-41C0-AE99-8DDF7895A0EF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9-41C0-AE99-8DDF7895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387C-0F71-47AA-8625-78B4CEAC1B41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49A1-6881-4E18-9118-9CA8B635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9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89" userDrawn="1">
          <p15:clr>
            <a:srgbClr val="FBAE40"/>
          </p15:clr>
        </p15:guide>
        <p15:guide id="4" pos="7491" userDrawn="1">
          <p15:clr>
            <a:srgbClr val="FBAE40"/>
          </p15:clr>
        </p15:guide>
        <p15:guide id="5" orient="horz" pos="413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37E6-C72E-4811-A999-7E3B3249467C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9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497" y="2534317"/>
            <a:ext cx="42002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50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QAQ</a:t>
            </a:r>
            <a:endParaRPr lang="zh-CN" altLang="en-US" sz="11500" dirty="0">
              <a:solidFill>
                <a:schemeClr val="tx1">
                  <a:lumMod val="50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6039098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833091" y="4056352"/>
            <a:ext cx="585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大学生问答社区</a:t>
            </a: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60140" y="4864182"/>
            <a:ext cx="1395413" cy="517725"/>
            <a:chOff x="5214932" y="5067923"/>
            <a:chExt cx="1395413" cy="517725"/>
          </a:xfrm>
        </p:grpSpPr>
        <p:sp>
          <p:nvSpPr>
            <p:cNvPr id="54" name="矩形: 圆角 53"/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1605" y="5167936"/>
              <a:ext cx="1285875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a typeface="+mj-ea"/>
                </a:rPr>
                <a:t>第七组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DE29EAE-1324-4836-BFF2-FE7889006301}"/>
              </a:ext>
            </a:extLst>
          </p:cNvPr>
          <p:cNvSpPr txBox="1"/>
          <p:nvPr/>
        </p:nvSpPr>
        <p:spPr>
          <a:xfrm>
            <a:off x="8610650" y="4864182"/>
            <a:ext cx="93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施    超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胡昊源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熊天磊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王兴宇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BE4334-811D-4D77-AE8F-D806A63B9536}"/>
              </a:ext>
            </a:extLst>
          </p:cNvPr>
          <p:cNvGrpSpPr/>
          <p:nvPr/>
        </p:nvGrpSpPr>
        <p:grpSpPr>
          <a:xfrm>
            <a:off x="5287971" y="4864181"/>
            <a:ext cx="1395413" cy="517725"/>
            <a:chOff x="5214932" y="5067923"/>
            <a:chExt cx="1395413" cy="517725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263466F-22FE-45B6-AD5D-D97675127831}"/>
                </a:ext>
              </a:extLst>
            </p:cNvPr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95B64A-6CB6-404C-8FC0-97C086C3FEF4}"/>
                </a:ext>
              </a:extLst>
            </p:cNvPr>
            <p:cNvSpPr txBox="1"/>
            <p:nvPr/>
          </p:nvSpPr>
          <p:spPr>
            <a:xfrm>
              <a:off x="5281605" y="5167936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ea typeface="+mj-ea"/>
                </a:rPr>
                <a:t>2021.1.8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914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14" y="1525786"/>
            <a:ext cx="3040553" cy="20290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53" y="1525786"/>
            <a:ext cx="3039834" cy="2028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0" y="1525786"/>
            <a:ext cx="3037798" cy="20272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54" y="1525786"/>
            <a:ext cx="3040553" cy="20290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3988" y="3910428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语义分词搜索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4625" y="4293669"/>
            <a:ext cx="2431189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根据自定义语料库进行中文分词，以支持搜索功能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63525" y="5538788"/>
            <a:ext cx="69373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96347" y="3910428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+mj-ea"/>
                <a:ea typeface="+mj-ea"/>
              </a:rPr>
              <a:t>图片与文本审核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716984" y="4293669"/>
            <a:ext cx="2431189" cy="90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采用第三方工具，对用户头像等图片，问题内容等文字进行内容审核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805884" y="5538788"/>
            <a:ext cx="6937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15560" y="3910428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等级系统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36197" y="4293669"/>
            <a:ext cx="2431189" cy="90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设定等级系统，为活跃用户提供认证，提高用户体验，提高社区活跃气氛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6625097" y="5538788"/>
            <a:ext cx="6937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34774" y="3910428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推荐系统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355411" y="4293669"/>
            <a:ext cx="2431189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根据用户浏览记录，社交关注，进行用户推荐及问题推荐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444311" y="5538788"/>
            <a:ext cx="6937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135784" y="489303"/>
            <a:ext cx="192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+mj-ea"/>
                <a:ea typeface="+mj-ea"/>
              </a:rPr>
              <a:t>我们的成就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227011" y="808807"/>
            <a:ext cx="173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Achievements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283434" y="1195133"/>
            <a:ext cx="1625132" cy="0"/>
            <a:chOff x="5512406" y="946363"/>
            <a:chExt cx="1625132" cy="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9432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"/>
                            </p:stCondLst>
                            <p:childTnLst>
                              <p:par>
                                <p:cTn id="5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"/>
                            </p:stCondLst>
                            <p:childTnLst>
                              <p:par>
                                <p:cTn id="7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50"/>
                            </p:stCondLst>
                            <p:childTnLst>
                              <p:par>
                                <p:cTn id="9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4" grpId="0"/>
      <p:bldP spid="25" grpId="0"/>
      <p:bldP spid="28" grpId="0"/>
      <p:bldP spid="29" grpId="0"/>
      <p:bldP spid="47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6" y="522595"/>
              <a:ext cx="2157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搜索分词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AEA8FE2-0F58-4D10-B3F0-34F9FE51502F}"/>
              </a:ext>
            </a:extLst>
          </p:cNvPr>
          <p:cNvSpPr txBox="1"/>
          <p:nvPr/>
        </p:nvSpPr>
        <p:spPr>
          <a:xfrm>
            <a:off x="750836" y="1387236"/>
            <a:ext cx="7398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算法概述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基于前缀字典实现高效的词图扫描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采用动态规划查找最大概率路径，找出基于词频的最大切分组合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对于未登录词，采用基于汉字成词能力的</a:t>
            </a:r>
            <a:r>
              <a:rPr lang="en-US" altLang="zh-CN" dirty="0">
                <a:solidFill>
                  <a:schemeClr val="tx2">
                    <a:lumMod val="25000"/>
                  </a:schemeClr>
                </a:solidFill>
              </a:rPr>
              <a:t>HMM</a:t>
            </a: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模型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效果演示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8D7AA5-CB2D-4DCB-9E12-AD4726E8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6" y="2853588"/>
            <a:ext cx="4305673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902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6" y="522595"/>
              <a:ext cx="2587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推荐与等级系统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AEA8FE2-0F58-4D10-B3F0-34F9FE51502F}"/>
              </a:ext>
            </a:extLst>
          </p:cNvPr>
          <p:cNvSpPr txBox="1"/>
          <p:nvPr/>
        </p:nvSpPr>
        <p:spPr>
          <a:xfrm>
            <a:off x="750836" y="1387236"/>
            <a:ext cx="8846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推荐算法概述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根据用户浏览记录，分析与其共同爱好相似的用户（根据浏览的问题及</a:t>
            </a:r>
            <a:r>
              <a:rPr lang="en-US" altLang="zh-CN" dirty="0">
                <a:solidFill>
                  <a:schemeClr val="tx2">
                    <a:lumMod val="25000"/>
                  </a:schemeClr>
                </a:solidFill>
              </a:rPr>
              <a:t>tag</a:t>
            </a: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等）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根据用户社交关注，推荐可能感兴趣的问题和用户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效果演示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641B1A-E706-4126-B9F2-2DDC6D53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6" y="2587565"/>
            <a:ext cx="7948349" cy="1074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DD0B1C-BDC3-4FF9-94AA-95B4FCE3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6" y="3662078"/>
            <a:ext cx="7841660" cy="8992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76508F7-9DEB-4C66-AC3E-DF2079959B46}"/>
              </a:ext>
            </a:extLst>
          </p:cNvPr>
          <p:cNvSpPr txBox="1"/>
          <p:nvPr/>
        </p:nvSpPr>
        <p:spPr>
          <a:xfrm>
            <a:off x="750836" y="5009099"/>
            <a:ext cx="3935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等级系统概述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通过提问，回答来获取经验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回答、提问获赞也能获取经验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27086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6" y="522595"/>
              <a:ext cx="2157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审核功能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AEA8FE2-0F58-4D10-B3F0-34F9FE51502F}"/>
              </a:ext>
            </a:extLst>
          </p:cNvPr>
          <p:cNvSpPr txBox="1"/>
          <p:nvPr/>
        </p:nvSpPr>
        <p:spPr>
          <a:xfrm>
            <a:off x="750836" y="1387236"/>
            <a:ext cx="4397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采用第三方工具，对如下内容进行审核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用户头像等图片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提问内容等文本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效果演示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4773708-CFB3-4AD4-A72F-ED6A1FAF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6" y="2587565"/>
            <a:ext cx="6684828" cy="35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53757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激活系统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AEA8FE2-0F58-4D10-B3F0-34F9FE51502F}"/>
              </a:ext>
            </a:extLst>
          </p:cNvPr>
          <p:cNvSpPr txBox="1"/>
          <p:nvPr/>
        </p:nvSpPr>
        <p:spPr>
          <a:xfrm>
            <a:off x="750836" y="1387236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利用邮箱实现用户注册激活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效果演示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032191-C24A-4037-A918-62769DAE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6" y="2436543"/>
            <a:ext cx="403895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26931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通知系统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AEA8FE2-0F58-4D10-B3F0-34F9FE51502F}"/>
              </a:ext>
            </a:extLst>
          </p:cNvPr>
          <p:cNvSpPr txBox="1"/>
          <p:nvPr/>
        </p:nvSpPr>
        <p:spPr>
          <a:xfrm>
            <a:off x="750836" y="1387236"/>
            <a:ext cx="308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基于</a:t>
            </a:r>
            <a:r>
              <a:rPr lang="en-US" altLang="zh-CN" dirty="0" err="1">
                <a:solidFill>
                  <a:schemeClr val="tx2">
                    <a:lumMod val="25000"/>
                  </a:schemeClr>
                </a:solidFill>
              </a:rPr>
              <a:t>websocket</a:t>
            </a:r>
            <a:r>
              <a:rPr lang="zh-CN" altLang="en-US" dirty="0">
                <a:solidFill>
                  <a:schemeClr val="tx2">
                    <a:lumMod val="25000"/>
                  </a:schemeClr>
                </a:solidFill>
              </a:rPr>
              <a:t>的通知系统</a:t>
            </a:r>
            <a:endParaRPr lang="en-US" altLang="zh-CN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505378-CFFF-4F8A-97DA-019522628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581275"/>
            <a:ext cx="3467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0270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整体效果展示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471142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整体效果展示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242C8F4-EE11-4506-9537-59EA31FBA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90" y="1550034"/>
            <a:ext cx="5762444" cy="47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08243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整体效果展示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F97A8B9-DBDF-4105-BF32-D7E57575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97" y="1529798"/>
            <a:ext cx="5462726" cy="45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4590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整体效果展示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94602FA-9B84-4FF6-8AFD-5F915987D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14" y="1301674"/>
            <a:ext cx="6165010" cy="52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6926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8" name="矩形 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196614" y="1469472"/>
            <a:ext cx="345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F7C17F"/>
                </a:solidFill>
                <a:latin typeface="+mj-ea"/>
                <a:ea typeface="+mj-ea"/>
              </a:rPr>
              <a:t>问答平台简介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786439" y="1837789"/>
            <a:ext cx="3845316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产品与亮点功能简介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249678" y="2795964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D1758E"/>
                </a:solidFill>
                <a:latin typeface="+mj-ea"/>
                <a:ea typeface="+mj-ea"/>
              </a:rPr>
              <a:t>软件架构简介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786439" y="3164281"/>
            <a:ext cx="3851233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从架构方面对系统进行综合概述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427433" y="4122456"/>
            <a:ext cx="323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8F608A"/>
                </a:solidFill>
                <a:latin typeface="+mj-ea"/>
                <a:ea typeface="+mj-ea"/>
              </a:rPr>
              <a:t>亮点与关键技术介绍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786439" y="4490773"/>
            <a:ext cx="3857151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对产品亮点与进阶技术介绍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261514" y="5448947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55B2A0"/>
                </a:solidFill>
                <a:latin typeface="+mj-ea"/>
                <a:ea typeface="+mj-ea"/>
              </a:rPr>
              <a:t>总结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786439" y="5817264"/>
            <a:ext cx="3863069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经验教训与分工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757400" y="2810523"/>
            <a:ext cx="773643" cy="773645"/>
            <a:chOff x="9757400" y="2810523"/>
            <a:chExt cx="773643" cy="773645"/>
          </a:xfrm>
        </p:grpSpPr>
        <p:sp>
          <p:nvSpPr>
            <p:cNvPr id="60" name="泪滴形 59"/>
            <p:cNvSpPr/>
            <p:nvPr/>
          </p:nvSpPr>
          <p:spPr>
            <a:xfrm>
              <a:off x="9757400" y="2810523"/>
              <a:ext cx="773643" cy="77364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rcRect r="15712" b="16961"/>
            <a:stretch>
              <a:fillRect/>
            </a:stretch>
          </p:blipFill>
          <p:spPr>
            <a:xfrm>
              <a:off x="9827047" y="2834919"/>
              <a:ext cx="703996" cy="749249"/>
            </a:xfrm>
            <a:custGeom>
              <a:avLst/>
              <a:gdLst>
                <a:gd name="connsiteX0" fmla="*/ 185946 w 703996"/>
                <a:gd name="connsiteY0" fmla="*/ 0 h 749249"/>
                <a:gd name="connsiteX1" fmla="*/ 703996 w 703996"/>
                <a:gd name="connsiteY1" fmla="*/ 0 h 749249"/>
                <a:gd name="connsiteX2" fmla="*/ 703996 w 703996"/>
                <a:gd name="connsiteY2" fmla="*/ 362427 h 749249"/>
                <a:gd name="connsiteX3" fmla="*/ 317174 w 703996"/>
                <a:gd name="connsiteY3" fmla="*/ 749249 h 749249"/>
                <a:gd name="connsiteX4" fmla="*/ 43650 w 703996"/>
                <a:gd name="connsiteY4" fmla="*/ 635952 h 749249"/>
                <a:gd name="connsiteX5" fmla="*/ 0 w 703996"/>
                <a:gd name="connsiteY5" fmla="*/ 583048 h 749249"/>
                <a:gd name="connsiteX6" fmla="*/ 0 w 703996"/>
                <a:gd name="connsiteY6" fmla="*/ 141808 h 749249"/>
                <a:gd name="connsiteX7" fmla="*/ 43651 w 703996"/>
                <a:gd name="connsiteY7" fmla="*/ 88903 h 749249"/>
                <a:gd name="connsiteX8" fmla="*/ 166606 w 703996"/>
                <a:gd name="connsiteY8" fmla="*/ 6004 h 74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6" h="749249">
                  <a:moveTo>
                    <a:pt x="185946" y="0"/>
                  </a:moveTo>
                  <a:lnTo>
                    <a:pt x="703996" y="0"/>
                  </a:lnTo>
                  <a:lnTo>
                    <a:pt x="703996" y="362427"/>
                  </a:lnTo>
                  <a:cubicBezTo>
                    <a:pt x="703996" y="576063"/>
                    <a:pt x="530810" y="749249"/>
                    <a:pt x="317174" y="749249"/>
                  </a:cubicBezTo>
                  <a:cubicBezTo>
                    <a:pt x="210356" y="749249"/>
                    <a:pt x="113651" y="705953"/>
                    <a:pt x="43650" y="635952"/>
                  </a:cubicBezTo>
                  <a:lnTo>
                    <a:pt x="0" y="583048"/>
                  </a:lnTo>
                  <a:lnTo>
                    <a:pt x="0" y="141808"/>
                  </a:lnTo>
                  <a:lnTo>
                    <a:pt x="43651" y="88903"/>
                  </a:lnTo>
                  <a:cubicBezTo>
                    <a:pt x="78651" y="53902"/>
                    <a:pt x="120328" y="25578"/>
                    <a:pt x="166606" y="6004"/>
                  </a:cubicBezTo>
                  <a:close/>
                </a:path>
              </a:pathLst>
            </a:custGeom>
          </p:spPr>
        </p:pic>
      </p:grpSp>
      <p:grpSp>
        <p:nvGrpSpPr>
          <p:cNvPr id="12" name="组合 11"/>
          <p:cNvGrpSpPr/>
          <p:nvPr/>
        </p:nvGrpSpPr>
        <p:grpSpPr>
          <a:xfrm>
            <a:off x="9763318" y="4107986"/>
            <a:ext cx="773643" cy="773645"/>
            <a:chOff x="9763318" y="4107986"/>
            <a:chExt cx="773643" cy="773645"/>
          </a:xfrm>
        </p:grpSpPr>
        <p:sp>
          <p:nvSpPr>
            <p:cNvPr id="63" name="泪滴形 62"/>
            <p:cNvSpPr/>
            <p:nvPr/>
          </p:nvSpPr>
          <p:spPr>
            <a:xfrm>
              <a:off x="9763318" y="4107986"/>
              <a:ext cx="773643" cy="773643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rcRect r="14746" b="21894"/>
            <a:stretch>
              <a:fillRect/>
            </a:stretch>
          </p:blipFill>
          <p:spPr>
            <a:xfrm>
              <a:off x="9830095" y="4176890"/>
              <a:ext cx="706866" cy="704741"/>
            </a:xfrm>
            <a:custGeom>
              <a:avLst/>
              <a:gdLst>
                <a:gd name="connsiteX0" fmla="*/ 100327 w 706866"/>
                <a:gd name="connsiteY0" fmla="*/ 0 h 704741"/>
                <a:gd name="connsiteX1" fmla="*/ 706866 w 706866"/>
                <a:gd name="connsiteY1" fmla="*/ 0 h 704741"/>
                <a:gd name="connsiteX2" fmla="*/ 706866 w 706866"/>
                <a:gd name="connsiteY2" fmla="*/ 317919 h 704741"/>
                <a:gd name="connsiteX3" fmla="*/ 320044 w 706866"/>
                <a:gd name="connsiteY3" fmla="*/ 704741 h 704741"/>
                <a:gd name="connsiteX4" fmla="*/ 46520 w 706866"/>
                <a:gd name="connsiteY4" fmla="*/ 591444 h 704741"/>
                <a:gd name="connsiteX5" fmla="*/ 0 w 706866"/>
                <a:gd name="connsiteY5" fmla="*/ 535062 h 704741"/>
                <a:gd name="connsiteX6" fmla="*/ 0 w 706866"/>
                <a:gd name="connsiteY6" fmla="*/ 100778 h 704741"/>
                <a:gd name="connsiteX7" fmla="*/ 46521 w 706866"/>
                <a:gd name="connsiteY7" fmla="*/ 44395 h 7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6866" h="704741">
                  <a:moveTo>
                    <a:pt x="100327" y="0"/>
                  </a:moveTo>
                  <a:lnTo>
                    <a:pt x="706866" y="0"/>
                  </a:lnTo>
                  <a:lnTo>
                    <a:pt x="706866" y="317919"/>
                  </a:lnTo>
                  <a:cubicBezTo>
                    <a:pt x="706866" y="531555"/>
                    <a:pt x="533680" y="704741"/>
                    <a:pt x="320044" y="704741"/>
                  </a:cubicBezTo>
                  <a:cubicBezTo>
                    <a:pt x="213226" y="704741"/>
                    <a:pt x="116521" y="661445"/>
                    <a:pt x="46520" y="591444"/>
                  </a:cubicBezTo>
                  <a:lnTo>
                    <a:pt x="0" y="535062"/>
                  </a:lnTo>
                  <a:lnTo>
                    <a:pt x="0" y="100778"/>
                  </a:lnTo>
                  <a:lnTo>
                    <a:pt x="46521" y="44395"/>
                  </a:lnTo>
                  <a:close/>
                </a:path>
              </a:pathLst>
            </a:custGeom>
          </p:spPr>
        </p:pic>
      </p:grpSp>
      <p:grpSp>
        <p:nvGrpSpPr>
          <p:cNvPr id="13" name="组合 12"/>
          <p:cNvGrpSpPr/>
          <p:nvPr/>
        </p:nvGrpSpPr>
        <p:grpSpPr>
          <a:xfrm>
            <a:off x="9769236" y="5405450"/>
            <a:ext cx="773643" cy="773645"/>
            <a:chOff x="9769236" y="5405450"/>
            <a:chExt cx="773643" cy="773645"/>
          </a:xfrm>
        </p:grpSpPr>
        <p:sp>
          <p:nvSpPr>
            <p:cNvPr id="66" name="泪滴形 65"/>
            <p:cNvSpPr/>
            <p:nvPr/>
          </p:nvSpPr>
          <p:spPr>
            <a:xfrm>
              <a:off x="9769236" y="5405450"/>
              <a:ext cx="773643" cy="77364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/>
            <a:srcRect r="15315" b="18906"/>
            <a:stretch>
              <a:fillRect/>
            </a:stretch>
          </p:blipFill>
          <p:spPr>
            <a:xfrm>
              <a:off x="9830407" y="5452340"/>
              <a:ext cx="712472" cy="726755"/>
            </a:xfrm>
            <a:custGeom>
              <a:avLst/>
              <a:gdLst>
                <a:gd name="connsiteX0" fmla="*/ 144701 w 712472"/>
                <a:gd name="connsiteY0" fmla="*/ 0 h 726755"/>
                <a:gd name="connsiteX1" fmla="*/ 712472 w 712472"/>
                <a:gd name="connsiteY1" fmla="*/ 0 h 726755"/>
                <a:gd name="connsiteX2" fmla="*/ 712472 w 712472"/>
                <a:gd name="connsiteY2" fmla="*/ 339933 h 726755"/>
                <a:gd name="connsiteX3" fmla="*/ 325650 w 712472"/>
                <a:gd name="connsiteY3" fmla="*/ 726755 h 726755"/>
                <a:gd name="connsiteX4" fmla="*/ 4891 w 712472"/>
                <a:gd name="connsiteY4" fmla="*/ 556209 h 726755"/>
                <a:gd name="connsiteX5" fmla="*/ 0 w 712472"/>
                <a:gd name="connsiteY5" fmla="*/ 547198 h 726755"/>
                <a:gd name="connsiteX6" fmla="*/ 0 w 712472"/>
                <a:gd name="connsiteY6" fmla="*/ 132670 h 726755"/>
                <a:gd name="connsiteX7" fmla="*/ 4892 w 712472"/>
                <a:gd name="connsiteY7" fmla="*/ 123657 h 726755"/>
                <a:gd name="connsiteX8" fmla="*/ 109375 w 712472"/>
                <a:gd name="connsiteY8" fmla="*/ 19174 h 72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472" h="726755">
                  <a:moveTo>
                    <a:pt x="144701" y="0"/>
                  </a:moveTo>
                  <a:lnTo>
                    <a:pt x="712472" y="0"/>
                  </a:lnTo>
                  <a:lnTo>
                    <a:pt x="712472" y="339933"/>
                  </a:lnTo>
                  <a:cubicBezTo>
                    <a:pt x="712472" y="553569"/>
                    <a:pt x="539286" y="726755"/>
                    <a:pt x="325650" y="726755"/>
                  </a:cubicBezTo>
                  <a:cubicBezTo>
                    <a:pt x="192128" y="726755"/>
                    <a:pt x="74406" y="659104"/>
                    <a:pt x="4891" y="556209"/>
                  </a:cubicBezTo>
                  <a:lnTo>
                    <a:pt x="0" y="547198"/>
                  </a:lnTo>
                  <a:lnTo>
                    <a:pt x="0" y="132670"/>
                  </a:lnTo>
                  <a:lnTo>
                    <a:pt x="4892" y="123657"/>
                  </a:lnTo>
                  <a:cubicBezTo>
                    <a:pt x="32698" y="82499"/>
                    <a:pt x="68217" y="46980"/>
                    <a:pt x="109375" y="19174"/>
                  </a:cubicBezTo>
                  <a:close/>
                </a:path>
              </a:pathLst>
            </a:custGeom>
          </p:spPr>
        </p:pic>
      </p:grpSp>
      <p:grpSp>
        <p:nvGrpSpPr>
          <p:cNvPr id="3" name="组合 2"/>
          <p:cNvGrpSpPr/>
          <p:nvPr/>
        </p:nvGrpSpPr>
        <p:grpSpPr>
          <a:xfrm>
            <a:off x="9751482" y="1513060"/>
            <a:ext cx="773643" cy="773644"/>
            <a:chOff x="9751482" y="1513060"/>
            <a:chExt cx="773643" cy="773644"/>
          </a:xfrm>
        </p:grpSpPr>
        <p:sp>
          <p:nvSpPr>
            <p:cNvPr id="69" name="泪滴形 68"/>
            <p:cNvSpPr/>
            <p:nvPr/>
          </p:nvSpPr>
          <p:spPr>
            <a:xfrm>
              <a:off x="9751482" y="1513060"/>
              <a:ext cx="773643" cy="773643"/>
            </a:xfrm>
            <a:prstGeom prst="teardrop">
              <a:avLst/>
            </a:prstGeom>
            <a:solidFill>
              <a:srgbClr val="F7C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/>
            <a:srcRect t="423" r="18214" b="18231"/>
            <a:stretch>
              <a:fillRect/>
            </a:stretch>
          </p:blipFill>
          <p:spPr>
            <a:xfrm>
              <a:off x="9926789" y="1513060"/>
              <a:ext cx="598336" cy="773644"/>
            </a:xfrm>
            <a:custGeom>
              <a:avLst/>
              <a:gdLst>
                <a:gd name="connsiteX0" fmla="*/ 211515 w 598336"/>
                <a:gd name="connsiteY0" fmla="*/ 0 h 773644"/>
                <a:gd name="connsiteX1" fmla="*/ 598336 w 598336"/>
                <a:gd name="connsiteY1" fmla="*/ 0 h 773644"/>
                <a:gd name="connsiteX2" fmla="*/ 598336 w 598336"/>
                <a:gd name="connsiteY2" fmla="*/ 386822 h 773644"/>
                <a:gd name="connsiteX3" fmla="*/ 211514 w 598336"/>
                <a:gd name="connsiteY3" fmla="*/ 773644 h 773644"/>
                <a:gd name="connsiteX4" fmla="*/ 60945 w 598336"/>
                <a:gd name="connsiteY4" fmla="*/ 743246 h 773644"/>
                <a:gd name="connsiteX5" fmla="*/ 0 w 598336"/>
                <a:gd name="connsiteY5" fmla="*/ 710166 h 773644"/>
                <a:gd name="connsiteX6" fmla="*/ 0 w 598336"/>
                <a:gd name="connsiteY6" fmla="*/ 63479 h 773644"/>
                <a:gd name="connsiteX7" fmla="*/ 60946 w 598336"/>
                <a:gd name="connsiteY7" fmla="*/ 30398 h 773644"/>
                <a:gd name="connsiteX8" fmla="*/ 211515 w 598336"/>
                <a:gd name="connsiteY8" fmla="*/ 0 h 7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36" h="773644">
                  <a:moveTo>
                    <a:pt x="211515" y="0"/>
                  </a:moveTo>
                  <a:lnTo>
                    <a:pt x="598336" y="0"/>
                  </a:lnTo>
                  <a:lnTo>
                    <a:pt x="598336" y="386822"/>
                  </a:lnTo>
                  <a:cubicBezTo>
                    <a:pt x="598336" y="600458"/>
                    <a:pt x="425150" y="773644"/>
                    <a:pt x="211514" y="773644"/>
                  </a:cubicBezTo>
                  <a:cubicBezTo>
                    <a:pt x="158105" y="773644"/>
                    <a:pt x="107224" y="762820"/>
                    <a:pt x="60945" y="743246"/>
                  </a:cubicBezTo>
                  <a:lnTo>
                    <a:pt x="0" y="710166"/>
                  </a:lnTo>
                  <a:lnTo>
                    <a:pt x="0" y="63479"/>
                  </a:lnTo>
                  <a:lnTo>
                    <a:pt x="60946" y="30398"/>
                  </a:lnTo>
                  <a:cubicBezTo>
                    <a:pt x="107225" y="10824"/>
                    <a:pt x="158106" y="0"/>
                    <a:pt x="211515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091700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6" grpId="0"/>
      <p:bldP spid="37" grpId="0"/>
      <p:bldP spid="42" grpId="0"/>
      <p:bldP spid="43" grpId="0"/>
      <p:bldP spid="47" grpId="0"/>
      <p:bldP spid="48" grpId="0"/>
      <p:bldP spid="52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5652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整体效果展示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78CA78E-8489-4370-8C24-BE3D00D66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5" y="1276339"/>
            <a:ext cx="10581736" cy="51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6328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2649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测试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1CD84C9-91BE-4100-94E8-1D2BF568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2162175"/>
            <a:ext cx="6829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9681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2649"/>
            <a:ext cx="12197154" cy="715356"/>
            <a:chOff x="0" y="395652"/>
            <a:chExt cx="12197154" cy="71535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0835" y="522595"/>
              <a:ext cx="2613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测试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037DB99-9A84-4855-BD30-D730D7AB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2359016"/>
            <a:ext cx="8971472" cy="27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09542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84967" y="2015595"/>
            <a:ext cx="3011708" cy="3011708"/>
            <a:chOff x="8484967" y="2015595"/>
            <a:chExt cx="3011708" cy="301170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9" t="6578" r="10395" b="2679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rcRect t="4570" r="27812" b="21587"/>
            <a:stretch>
              <a:fillRect/>
            </a:stretch>
          </p:blipFill>
          <p:spPr>
            <a:xfrm>
              <a:off x="9415025" y="2015595"/>
              <a:ext cx="2081650" cy="3011708"/>
            </a:xfrm>
            <a:custGeom>
              <a:avLst/>
              <a:gdLst>
                <a:gd name="connsiteX0" fmla="*/ 575796 w 2081650"/>
                <a:gd name="connsiteY0" fmla="*/ 0 h 3011708"/>
                <a:gd name="connsiteX1" fmla="*/ 2081650 w 2081650"/>
                <a:gd name="connsiteY1" fmla="*/ 0 h 3011708"/>
                <a:gd name="connsiteX2" fmla="*/ 2081650 w 2081650"/>
                <a:gd name="connsiteY2" fmla="*/ 1505854 h 3011708"/>
                <a:gd name="connsiteX3" fmla="*/ 575796 w 2081650"/>
                <a:gd name="connsiteY3" fmla="*/ 3011708 h 3011708"/>
                <a:gd name="connsiteX4" fmla="*/ 128001 w 2081650"/>
                <a:gd name="connsiteY4" fmla="*/ 2944008 h 3011708"/>
                <a:gd name="connsiteX5" fmla="*/ 0 w 2081650"/>
                <a:gd name="connsiteY5" fmla="*/ 2897159 h 3011708"/>
                <a:gd name="connsiteX6" fmla="*/ 0 w 2081650"/>
                <a:gd name="connsiteY6" fmla="*/ 114549 h 3011708"/>
                <a:gd name="connsiteX7" fmla="*/ 128001 w 2081650"/>
                <a:gd name="connsiteY7" fmla="*/ 67700 h 3011708"/>
                <a:gd name="connsiteX8" fmla="*/ 575796 w 2081650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1650" h="3011708">
                  <a:moveTo>
                    <a:pt x="575796" y="0"/>
                  </a:moveTo>
                  <a:lnTo>
                    <a:pt x="2081650" y="0"/>
                  </a:lnTo>
                  <a:lnTo>
                    <a:pt x="2081650" y="1505854"/>
                  </a:lnTo>
                  <a:cubicBezTo>
                    <a:pt x="2081650" y="2337514"/>
                    <a:pt x="1407456" y="3011708"/>
                    <a:pt x="575796" y="3011708"/>
                  </a:cubicBezTo>
                  <a:cubicBezTo>
                    <a:pt x="419860" y="3011708"/>
                    <a:pt x="269459" y="2988006"/>
                    <a:pt x="128001" y="2944008"/>
                  </a:cubicBezTo>
                  <a:lnTo>
                    <a:pt x="0" y="2897159"/>
                  </a:lnTo>
                  <a:lnTo>
                    <a:pt x="0" y="114549"/>
                  </a:lnTo>
                  <a:lnTo>
                    <a:pt x="128001" y="67700"/>
                  </a:lnTo>
                  <a:cubicBezTo>
                    <a:pt x="269459" y="23702"/>
                    <a:pt x="419860" y="0"/>
                    <a:pt x="575796" y="0"/>
                  </a:cubicBezTo>
                  <a:close/>
                </a:path>
              </a:pathLst>
            </a:custGeom>
          </p:spPr>
        </p:pic>
      </p:grpSp>
      <p:sp>
        <p:nvSpPr>
          <p:cNvPr id="18" name="文本框 17"/>
          <p:cNvSpPr txBox="1"/>
          <p:nvPr/>
        </p:nvSpPr>
        <p:spPr>
          <a:xfrm>
            <a:off x="3814091" y="2690452"/>
            <a:ext cx="449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chemeClr val="accent4"/>
                </a:solidFill>
                <a:latin typeface="+mj-ea"/>
                <a:ea typeface="+mj-ea"/>
              </a:rPr>
              <a:t>总结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经验教训与分工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414815372"/>
              </p:ext>
            </p:extLst>
          </p:nvPr>
        </p:nvGraphicFramePr>
        <p:xfrm>
          <a:off x="114300" y="380791"/>
          <a:ext cx="2400297" cy="16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椭圆 5"/>
          <p:cNvSpPr/>
          <p:nvPr/>
        </p:nvSpPr>
        <p:spPr>
          <a:xfrm>
            <a:off x="612448" y="478890"/>
            <a:ext cx="1404000" cy="1404000"/>
          </a:xfrm>
          <a:prstGeom prst="ellipse">
            <a:avLst/>
          </a:prstGeom>
          <a:noFill/>
          <a:ln w="9525">
            <a:solidFill>
              <a:srgbClr val="EDAC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85789" y="676842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项目风险总结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06427" y="1155333"/>
            <a:ext cx="7888498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</a:rPr>
              <a:t>本次项目最大的风险在于进度风险，由于学期末时间紧需求重，导致部份需求没有完成，但是由于前期根据要求对项目需求做了优先级划分，因此未完成的部份都是优先级较低的需求（如对回答的搜搜），对整体系统的功能展示并没有太大影响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394752" y="1142633"/>
            <a:ext cx="738187" cy="0"/>
          </a:xfrm>
          <a:prstGeom prst="line">
            <a:avLst/>
          </a:prstGeom>
          <a:ln w="28575">
            <a:solidFill>
              <a:srgbClr val="EDAC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476759939"/>
              </p:ext>
            </p:extLst>
          </p:nvPr>
        </p:nvGraphicFramePr>
        <p:xfrm>
          <a:off x="149110" y="4597952"/>
          <a:ext cx="2400297" cy="16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椭圆 15"/>
          <p:cNvSpPr/>
          <p:nvPr/>
        </p:nvSpPr>
        <p:spPr>
          <a:xfrm>
            <a:off x="647258" y="4696051"/>
            <a:ext cx="1404000" cy="14040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394752" y="4809733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学习收获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79483" y="5271399"/>
            <a:ext cx="7850555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</a:rPr>
              <a:t>通过此次项目模拟实战，我们充分学习到了软件工程的诸多思想与方法，例如设计模型，面向对象等思路，帮助我们极大的提高了工作效率。</a:t>
            </a: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2514597" y="5271399"/>
            <a:ext cx="73818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3041512726"/>
              </p:ext>
            </p:extLst>
          </p:nvPr>
        </p:nvGraphicFramePr>
        <p:xfrm>
          <a:off x="9961237" y="2901036"/>
          <a:ext cx="2400297" cy="16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椭圆 22"/>
          <p:cNvSpPr/>
          <p:nvPr/>
        </p:nvSpPr>
        <p:spPr>
          <a:xfrm>
            <a:off x="10459385" y="2999135"/>
            <a:ext cx="1404000" cy="1404000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229599" y="2875272"/>
            <a:ext cx="208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项目合作总结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19938" y="3380792"/>
            <a:ext cx="7996668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</a:rPr>
              <a:t>人是软件开发的核心，小组合作要实现</a:t>
            </a:r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</a:rPr>
              <a:t>1+1&gt;2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</a:rPr>
              <a:t>的成果，在开始阶段我们分工明确，前后端通信需求表达清晰，但是到了项目后期，由于进度原因，我们的沟通没有以前多，因此出现了沟通交流出现分歧，导致我们后期出现不少返工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456738" y="3358864"/>
            <a:ext cx="73818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06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6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750"/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2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2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75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750"/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P spid="6" grpId="0" animBg="1"/>
      <p:bldP spid="11" grpId="0"/>
      <p:bldP spid="12" grpId="0"/>
      <p:bldGraphic spid="15" grpId="0" uiExpand="1">
        <p:bldSub>
          <a:bldChart bld="category"/>
        </p:bldSub>
      </p:bldGraphic>
      <p:bldP spid="16" grpId="0" animBg="1"/>
      <p:bldP spid="18" grpId="0"/>
      <p:bldP spid="19" grpId="0"/>
      <p:bldGraphic spid="22" grpId="0" uiExpand="1">
        <p:bldSub>
          <a:bldChart bld="category"/>
        </p:bldSub>
      </p:bldGraphic>
      <p:bldP spid="23" grpId="0" animBg="1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"/>
            <a:ext cx="12192000" cy="23469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956"/>
            <a:ext cx="12192000" cy="2348871"/>
          </a:xfrm>
          <a:prstGeom prst="rect">
            <a:avLst/>
          </a:prstGeom>
          <a:solidFill>
            <a:schemeClr val="tx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89439" y="975091"/>
            <a:ext cx="201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我们的分工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65974" y="4893337"/>
            <a:ext cx="904720" cy="904720"/>
            <a:chOff x="1565974" y="4893337"/>
            <a:chExt cx="904720" cy="904720"/>
          </a:xfrm>
        </p:grpSpPr>
        <p:sp>
          <p:nvSpPr>
            <p:cNvPr id="11" name="椭圆 10"/>
            <p:cNvSpPr/>
            <p:nvPr/>
          </p:nvSpPr>
          <p:spPr>
            <a:xfrm>
              <a:off x="1565974" y="4893337"/>
              <a:ext cx="904720" cy="904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855053" y="5183227"/>
              <a:ext cx="326562" cy="324940"/>
            </a:xfrm>
            <a:custGeom>
              <a:avLst/>
              <a:gdLst>
                <a:gd name="T0" fmla="*/ 2051 w 2051"/>
                <a:gd name="T1" fmla="*/ 1600 h 2048"/>
                <a:gd name="T2" fmla="*/ 1539 w 2051"/>
                <a:gd name="T3" fmla="*/ 704 h 2048"/>
                <a:gd name="T4" fmla="*/ 1529 w 2051"/>
                <a:gd name="T5" fmla="*/ 608 h 2048"/>
                <a:gd name="T6" fmla="*/ 1149 w 2051"/>
                <a:gd name="T7" fmla="*/ 145 h 2048"/>
                <a:gd name="T8" fmla="*/ 1152 w 2051"/>
                <a:gd name="T9" fmla="*/ 121 h 2048"/>
                <a:gd name="T10" fmla="*/ 1024 w 2051"/>
                <a:gd name="T11" fmla="*/ 0 h 2048"/>
                <a:gd name="T12" fmla="*/ 896 w 2051"/>
                <a:gd name="T13" fmla="*/ 121 h 2048"/>
                <a:gd name="T14" fmla="*/ 899 w 2051"/>
                <a:gd name="T15" fmla="*/ 145 h 2048"/>
                <a:gd name="T16" fmla="*/ 512 w 2051"/>
                <a:gd name="T17" fmla="*/ 692 h 2048"/>
                <a:gd name="T18" fmla="*/ 512 w 2051"/>
                <a:gd name="T19" fmla="*/ 704 h 2048"/>
                <a:gd name="T20" fmla="*/ 0 w 2051"/>
                <a:gd name="T21" fmla="*/ 1600 h 2048"/>
                <a:gd name="T22" fmla="*/ 798 w 2051"/>
                <a:gd name="T23" fmla="*/ 1912 h 2048"/>
                <a:gd name="T24" fmla="*/ 1024 w 2051"/>
                <a:gd name="T25" fmla="*/ 2048 h 2048"/>
                <a:gd name="T26" fmla="*/ 1250 w 2051"/>
                <a:gd name="T27" fmla="*/ 1912 h 2048"/>
                <a:gd name="T28" fmla="*/ 2048 w 2051"/>
                <a:gd name="T29" fmla="*/ 1600 h 2048"/>
                <a:gd name="T30" fmla="*/ 2048 w 2051"/>
                <a:gd name="T31" fmla="*/ 1599 h 2048"/>
                <a:gd name="T32" fmla="*/ 2051 w 2051"/>
                <a:gd name="T33" fmla="*/ 1600 h 2048"/>
                <a:gd name="T34" fmla="*/ 1652 w 2051"/>
                <a:gd name="T35" fmla="*/ 1708 h 2048"/>
                <a:gd name="T36" fmla="*/ 1279 w 2051"/>
                <a:gd name="T37" fmla="*/ 1769 h 2048"/>
                <a:gd name="T38" fmla="*/ 1024 w 2051"/>
                <a:gd name="T39" fmla="*/ 1536 h 2048"/>
                <a:gd name="T40" fmla="*/ 769 w 2051"/>
                <a:gd name="T41" fmla="*/ 1769 h 2048"/>
                <a:gd name="T42" fmla="*/ 396 w 2051"/>
                <a:gd name="T43" fmla="*/ 1708 h 2048"/>
                <a:gd name="T44" fmla="*/ 149 w 2051"/>
                <a:gd name="T45" fmla="*/ 1600 h 2048"/>
                <a:gd name="T46" fmla="*/ 396 w 2051"/>
                <a:gd name="T47" fmla="*/ 1492 h 2048"/>
                <a:gd name="T48" fmla="*/ 1024 w 2051"/>
                <a:gd name="T49" fmla="*/ 1420 h 2048"/>
                <a:gd name="T50" fmla="*/ 1652 w 2051"/>
                <a:gd name="T51" fmla="*/ 1492 h 2048"/>
                <a:gd name="T52" fmla="*/ 1899 w 2051"/>
                <a:gd name="T53" fmla="*/ 1600 h 2048"/>
                <a:gd name="T54" fmla="*/ 1652 w 2051"/>
                <a:gd name="T55" fmla="*/ 17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51" h="2048">
                  <a:moveTo>
                    <a:pt x="2051" y="1600"/>
                  </a:moveTo>
                  <a:cubicBezTo>
                    <a:pt x="2051" y="1024"/>
                    <a:pt x="1539" y="1152"/>
                    <a:pt x="1539" y="704"/>
                  </a:cubicBezTo>
                  <a:cubicBezTo>
                    <a:pt x="1539" y="667"/>
                    <a:pt x="1535" y="635"/>
                    <a:pt x="1529" y="608"/>
                  </a:cubicBezTo>
                  <a:cubicBezTo>
                    <a:pt x="1495" y="382"/>
                    <a:pt x="1345" y="201"/>
                    <a:pt x="1149" y="145"/>
                  </a:cubicBezTo>
                  <a:cubicBezTo>
                    <a:pt x="1151" y="138"/>
                    <a:pt x="1152" y="129"/>
                    <a:pt x="1152" y="121"/>
                  </a:cubicBezTo>
                  <a:cubicBezTo>
                    <a:pt x="1152" y="54"/>
                    <a:pt x="1094" y="0"/>
                    <a:pt x="1024" y="0"/>
                  </a:cubicBezTo>
                  <a:cubicBezTo>
                    <a:pt x="954" y="0"/>
                    <a:pt x="896" y="54"/>
                    <a:pt x="896" y="121"/>
                  </a:cubicBezTo>
                  <a:cubicBezTo>
                    <a:pt x="896" y="129"/>
                    <a:pt x="897" y="138"/>
                    <a:pt x="899" y="145"/>
                  </a:cubicBezTo>
                  <a:cubicBezTo>
                    <a:pt x="680" y="207"/>
                    <a:pt x="517" y="428"/>
                    <a:pt x="512" y="692"/>
                  </a:cubicBezTo>
                  <a:cubicBezTo>
                    <a:pt x="512" y="696"/>
                    <a:pt x="512" y="700"/>
                    <a:pt x="512" y="704"/>
                  </a:cubicBezTo>
                  <a:cubicBezTo>
                    <a:pt x="512" y="1152"/>
                    <a:pt x="0" y="1024"/>
                    <a:pt x="0" y="1600"/>
                  </a:cubicBezTo>
                  <a:cubicBezTo>
                    <a:pt x="0" y="1752"/>
                    <a:pt x="341" y="1880"/>
                    <a:pt x="798" y="1912"/>
                  </a:cubicBezTo>
                  <a:cubicBezTo>
                    <a:pt x="841" y="1993"/>
                    <a:pt x="926" y="2048"/>
                    <a:pt x="1024" y="2048"/>
                  </a:cubicBezTo>
                  <a:cubicBezTo>
                    <a:pt x="1122" y="2048"/>
                    <a:pt x="1207" y="1993"/>
                    <a:pt x="1250" y="1912"/>
                  </a:cubicBezTo>
                  <a:cubicBezTo>
                    <a:pt x="1707" y="1880"/>
                    <a:pt x="2048" y="1752"/>
                    <a:pt x="2048" y="1600"/>
                  </a:cubicBezTo>
                  <a:cubicBezTo>
                    <a:pt x="2048" y="1600"/>
                    <a:pt x="2048" y="1599"/>
                    <a:pt x="2048" y="1599"/>
                  </a:cubicBezTo>
                  <a:lnTo>
                    <a:pt x="2051" y="1600"/>
                  </a:lnTo>
                  <a:close/>
                  <a:moveTo>
                    <a:pt x="1652" y="1708"/>
                  </a:moveTo>
                  <a:cubicBezTo>
                    <a:pt x="1544" y="1737"/>
                    <a:pt x="1416" y="1758"/>
                    <a:pt x="1279" y="1769"/>
                  </a:cubicBezTo>
                  <a:cubicBezTo>
                    <a:pt x="1268" y="1639"/>
                    <a:pt x="1158" y="1536"/>
                    <a:pt x="1024" y="1536"/>
                  </a:cubicBezTo>
                  <a:cubicBezTo>
                    <a:pt x="890" y="1536"/>
                    <a:pt x="780" y="1639"/>
                    <a:pt x="769" y="1769"/>
                  </a:cubicBezTo>
                  <a:cubicBezTo>
                    <a:pt x="632" y="1758"/>
                    <a:pt x="504" y="1737"/>
                    <a:pt x="396" y="1708"/>
                  </a:cubicBezTo>
                  <a:cubicBezTo>
                    <a:pt x="246" y="1668"/>
                    <a:pt x="175" y="1624"/>
                    <a:pt x="149" y="1600"/>
                  </a:cubicBezTo>
                  <a:cubicBezTo>
                    <a:pt x="175" y="1576"/>
                    <a:pt x="246" y="1532"/>
                    <a:pt x="396" y="1492"/>
                  </a:cubicBezTo>
                  <a:cubicBezTo>
                    <a:pt x="569" y="1446"/>
                    <a:pt x="792" y="1420"/>
                    <a:pt x="1024" y="1420"/>
                  </a:cubicBezTo>
                  <a:cubicBezTo>
                    <a:pt x="1256" y="1420"/>
                    <a:pt x="1479" y="1446"/>
                    <a:pt x="1652" y="1492"/>
                  </a:cubicBezTo>
                  <a:cubicBezTo>
                    <a:pt x="1802" y="1532"/>
                    <a:pt x="1873" y="1576"/>
                    <a:pt x="1899" y="1600"/>
                  </a:cubicBezTo>
                  <a:cubicBezTo>
                    <a:pt x="1873" y="1624"/>
                    <a:pt x="1802" y="1668"/>
                    <a:pt x="1652" y="17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14955" y="3094034"/>
            <a:ext cx="904720" cy="904720"/>
            <a:chOff x="6314955" y="3094034"/>
            <a:chExt cx="904720" cy="904720"/>
          </a:xfrm>
        </p:grpSpPr>
        <p:sp>
          <p:nvSpPr>
            <p:cNvPr id="10" name="椭圆 9"/>
            <p:cNvSpPr/>
            <p:nvPr/>
          </p:nvSpPr>
          <p:spPr>
            <a:xfrm>
              <a:off x="6314955" y="3094034"/>
              <a:ext cx="904720" cy="90472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6642953" y="3436949"/>
              <a:ext cx="277300" cy="276042"/>
            </a:xfrm>
            <a:custGeom>
              <a:avLst/>
              <a:gdLst>
                <a:gd name="T0" fmla="*/ 1566 w 2078"/>
                <a:gd name="T1" fmla="*/ 1310 h 2078"/>
                <a:gd name="T2" fmla="*/ 1200 w 2078"/>
                <a:gd name="T3" fmla="*/ 944 h 2078"/>
                <a:gd name="T4" fmla="*/ 2078 w 2078"/>
                <a:gd name="T5" fmla="*/ 286 h 2078"/>
                <a:gd name="T6" fmla="*/ 1822 w 2078"/>
                <a:gd name="T7" fmla="*/ 30 h 2078"/>
                <a:gd name="T8" fmla="*/ 725 w 2078"/>
                <a:gd name="T9" fmla="*/ 469 h 2078"/>
                <a:gd name="T10" fmla="*/ 380 w 2078"/>
                <a:gd name="T11" fmla="*/ 123 h 2078"/>
                <a:gd name="T12" fmla="*/ 71 w 2078"/>
                <a:gd name="T13" fmla="*/ 70 h 2078"/>
                <a:gd name="T14" fmla="*/ 124 w 2078"/>
                <a:gd name="T15" fmla="*/ 379 h 2078"/>
                <a:gd name="T16" fmla="*/ 469 w 2078"/>
                <a:gd name="T17" fmla="*/ 725 h 2078"/>
                <a:gd name="T18" fmla="*/ 30 w 2078"/>
                <a:gd name="T19" fmla="*/ 1822 h 2078"/>
                <a:gd name="T20" fmla="*/ 286 w 2078"/>
                <a:gd name="T21" fmla="*/ 2078 h 2078"/>
                <a:gd name="T22" fmla="*/ 944 w 2078"/>
                <a:gd name="T23" fmla="*/ 1200 h 2078"/>
                <a:gd name="T24" fmla="*/ 1310 w 2078"/>
                <a:gd name="T25" fmla="*/ 1566 h 2078"/>
                <a:gd name="T26" fmla="*/ 1310 w 2078"/>
                <a:gd name="T27" fmla="*/ 2078 h 2078"/>
                <a:gd name="T28" fmla="*/ 1566 w 2078"/>
                <a:gd name="T29" fmla="*/ 2078 h 2078"/>
                <a:gd name="T30" fmla="*/ 1694 w 2078"/>
                <a:gd name="T31" fmla="*/ 1694 h 2078"/>
                <a:gd name="T32" fmla="*/ 2078 w 2078"/>
                <a:gd name="T33" fmla="*/ 1566 h 2078"/>
                <a:gd name="T34" fmla="*/ 2078 w 2078"/>
                <a:gd name="T35" fmla="*/ 1310 h 2078"/>
                <a:gd name="T36" fmla="*/ 1566 w 2078"/>
                <a:gd name="T37" fmla="*/ 131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8" h="2078">
                  <a:moveTo>
                    <a:pt x="1566" y="1310"/>
                  </a:moveTo>
                  <a:cubicBezTo>
                    <a:pt x="1200" y="944"/>
                    <a:pt x="1200" y="944"/>
                    <a:pt x="1200" y="944"/>
                  </a:cubicBezTo>
                  <a:cubicBezTo>
                    <a:pt x="2078" y="286"/>
                    <a:pt x="2078" y="286"/>
                    <a:pt x="2078" y="286"/>
                  </a:cubicBezTo>
                  <a:cubicBezTo>
                    <a:pt x="1822" y="30"/>
                    <a:pt x="1822" y="30"/>
                    <a:pt x="1822" y="30"/>
                  </a:cubicBezTo>
                  <a:cubicBezTo>
                    <a:pt x="725" y="469"/>
                    <a:pt x="725" y="469"/>
                    <a:pt x="725" y="469"/>
                  </a:cubicBezTo>
                  <a:cubicBezTo>
                    <a:pt x="380" y="123"/>
                    <a:pt x="380" y="123"/>
                    <a:pt x="380" y="123"/>
                  </a:cubicBezTo>
                  <a:cubicBezTo>
                    <a:pt x="280" y="24"/>
                    <a:pt x="141" y="0"/>
                    <a:pt x="71" y="70"/>
                  </a:cubicBezTo>
                  <a:cubicBezTo>
                    <a:pt x="0" y="141"/>
                    <a:pt x="24" y="280"/>
                    <a:pt x="124" y="379"/>
                  </a:cubicBezTo>
                  <a:cubicBezTo>
                    <a:pt x="469" y="725"/>
                    <a:pt x="469" y="725"/>
                    <a:pt x="469" y="725"/>
                  </a:cubicBezTo>
                  <a:cubicBezTo>
                    <a:pt x="30" y="1822"/>
                    <a:pt x="30" y="1822"/>
                    <a:pt x="30" y="1822"/>
                  </a:cubicBezTo>
                  <a:cubicBezTo>
                    <a:pt x="286" y="2078"/>
                    <a:pt x="286" y="2078"/>
                    <a:pt x="286" y="2078"/>
                  </a:cubicBezTo>
                  <a:cubicBezTo>
                    <a:pt x="944" y="1200"/>
                    <a:pt x="944" y="1200"/>
                    <a:pt x="944" y="1200"/>
                  </a:cubicBezTo>
                  <a:cubicBezTo>
                    <a:pt x="1310" y="1566"/>
                    <a:pt x="1310" y="1566"/>
                    <a:pt x="1310" y="1566"/>
                  </a:cubicBezTo>
                  <a:cubicBezTo>
                    <a:pt x="1310" y="2078"/>
                    <a:pt x="1310" y="2078"/>
                    <a:pt x="1310" y="2078"/>
                  </a:cubicBezTo>
                  <a:cubicBezTo>
                    <a:pt x="1566" y="2078"/>
                    <a:pt x="1566" y="2078"/>
                    <a:pt x="1566" y="2078"/>
                  </a:cubicBezTo>
                  <a:cubicBezTo>
                    <a:pt x="1694" y="1694"/>
                    <a:pt x="1694" y="1694"/>
                    <a:pt x="1694" y="1694"/>
                  </a:cubicBezTo>
                  <a:cubicBezTo>
                    <a:pt x="2078" y="1566"/>
                    <a:pt x="2078" y="1566"/>
                    <a:pt x="2078" y="1566"/>
                  </a:cubicBezTo>
                  <a:cubicBezTo>
                    <a:pt x="2078" y="1310"/>
                    <a:pt x="2078" y="1310"/>
                    <a:pt x="2078" y="1310"/>
                  </a:cubicBezTo>
                  <a:lnTo>
                    <a:pt x="1566" y="1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14955" y="4893337"/>
            <a:ext cx="904720" cy="904720"/>
            <a:chOff x="6314955" y="4893337"/>
            <a:chExt cx="904720" cy="904720"/>
          </a:xfrm>
        </p:grpSpPr>
        <p:sp>
          <p:nvSpPr>
            <p:cNvPr id="12" name="椭圆 11"/>
            <p:cNvSpPr/>
            <p:nvPr/>
          </p:nvSpPr>
          <p:spPr>
            <a:xfrm>
              <a:off x="6314955" y="4893337"/>
              <a:ext cx="904720" cy="90472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6605192" y="5194313"/>
              <a:ext cx="324246" cy="302768"/>
            </a:xfrm>
            <a:custGeom>
              <a:avLst/>
              <a:gdLst>
                <a:gd name="T0" fmla="*/ 1024 w 2048"/>
                <a:gd name="T1" fmla="*/ 0 h 1919"/>
                <a:gd name="T2" fmla="*/ 2048 w 2048"/>
                <a:gd name="T3" fmla="*/ 832 h 1919"/>
                <a:gd name="T4" fmla="*/ 1024 w 2048"/>
                <a:gd name="T5" fmla="*/ 1664 h 1919"/>
                <a:gd name="T6" fmla="*/ 864 w 2048"/>
                <a:gd name="T7" fmla="*/ 1654 h 1919"/>
                <a:gd name="T8" fmla="*/ 128 w 2048"/>
                <a:gd name="T9" fmla="*/ 1919 h 1919"/>
                <a:gd name="T10" fmla="*/ 128 w 2048"/>
                <a:gd name="T11" fmla="*/ 1865 h 1919"/>
                <a:gd name="T12" fmla="*/ 384 w 2048"/>
                <a:gd name="T13" fmla="*/ 1536 h 1919"/>
                <a:gd name="T14" fmla="*/ 380 w 2048"/>
                <a:gd name="T15" fmla="*/ 1479 h 1919"/>
                <a:gd name="T16" fmla="*/ 0 w 2048"/>
                <a:gd name="T17" fmla="*/ 832 h 1919"/>
                <a:gd name="T18" fmla="*/ 1024 w 2048"/>
                <a:gd name="T19" fmla="*/ 0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8" h="1919">
                  <a:moveTo>
                    <a:pt x="1024" y="0"/>
                  </a:moveTo>
                  <a:cubicBezTo>
                    <a:pt x="1590" y="0"/>
                    <a:pt x="2048" y="372"/>
                    <a:pt x="2048" y="832"/>
                  </a:cubicBezTo>
                  <a:cubicBezTo>
                    <a:pt x="2048" y="1291"/>
                    <a:pt x="1590" y="1664"/>
                    <a:pt x="1024" y="1664"/>
                  </a:cubicBezTo>
                  <a:cubicBezTo>
                    <a:pt x="970" y="1664"/>
                    <a:pt x="916" y="1661"/>
                    <a:pt x="864" y="1654"/>
                  </a:cubicBezTo>
                  <a:cubicBezTo>
                    <a:pt x="644" y="1874"/>
                    <a:pt x="382" y="1913"/>
                    <a:pt x="128" y="1919"/>
                  </a:cubicBezTo>
                  <a:cubicBezTo>
                    <a:pt x="128" y="1865"/>
                    <a:pt x="128" y="1865"/>
                    <a:pt x="128" y="1865"/>
                  </a:cubicBezTo>
                  <a:cubicBezTo>
                    <a:pt x="265" y="1798"/>
                    <a:pt x="384" y="1676"/>
                    <a:pt x="384" y="1536"/>
                  </a:cubicBezTo>
                  <a:cubicBezTo>
                    <a:pt x="384" y="1516"/>
                    <a:pt x="382" y="1497"/>
                    <a:pt x="380" y="1479"/>
                  </a:cubicBezTo>
                  <a:cubicBezTo>
                    <a:pt x="148" y="1326"/>
                    <a:pt x="0" y="1093"/>
                    <a:pt x="0" y="832"/>
                  </a:cubicBezTo>
                  <a:cubicBezTo>
                    <a:pt x="0" y="372"/>
                    <a:pt x="458" y="0"/>
                    <a:pt x="1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65974" y="3094034"/>
            <a:ext cx="904720" cy="904720"/>
            <a:chOff x="1565974" y="3094034"/>
            <a:chExt cx="904720" cy="904720"/>
          </a:xfrm>
        </p:grpSpPr>
        <p:sp>
          <p:nvSpPr>
            <p:cNvPr id="9" name="椭圆 8"/>
            <p:cNvSpPr/>
            <p:nvPr/>
          </p:nvSpPr>
          <p:spPr>
            <a:xfrm>
              <a:off x="1565974" y="3094034"/>
              <a:ext cx="904720" cy="904720"/>
            </a:xfrm>
            <a:prstGeom prst="ellipse">
              <a:avLst/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0"/>
            <p:cNvSpPr>
              <a:spLocks noEditPoints="1"/>
            </p:cNvSpPr>
            <p:nvPr/>
          </p:nvSpPr>
          <p:spPr bwMode="auto">
            <a:xfrm>
              <a:off x="1878156" y="3406617"/>
              <a:ext cx="280356" cy="279554"/>
            </a:xfrm>
            <a:custGeom>
              <a:avLst/>
              <a:gdLst>
                <a:gd name="T0" fmla="*/ 128 w 2048"/>
                <a:gd name="T1" fmla="*/ 0 h 2048"/>
                <a:gd name="T2" fmla="*/ 896 w 2048"/>
                <a:gd name="T3" fmla="*/ 0 h 2048"/>
                <a:gd name="T4" fmla="*/ 896 w 2048"/>
                <a:gd name="T5" fmla="*/ 128 h 2048"/>
                <a:gd name="T6" fmla="*/ 128 w 2048"/>
                <a:gd name="T7" fmla="*/ 128 h 2048"/>
                <a:gd name="T8" fmla="*/ 128 w 2048"/>
                <a:gd name="T9" fmla="*/ 0 h 2048"/>
                <a:gd name="T10" fmla="*/ 1152 w 2048"/>
                <a:gd name="T11" fmla="*/ 0 h 2048"/>
                <a:gd name="T12" fmla="*/ 1920 w 2048"/>
                <a:gd name="T13" fmla="*/ 0 h 2048"/>
                <a:gd name="T14" fmla="*/ 1920 w 2048"/>
                <a:gd name="T15" fmla="*/ 128 h 2048"/>
                <a:gd name="T16" fmla="*/ 1152 w 2048"/>
                <a:gd name="T17" fmla="*/ 128 h 2048"/>
                <a:gd name="T18" fmla="*/ 1152 w 2048"/>
                <a:gd name="T19" fmla="*/ 0 h 2048"/>
                <a:gd name="T20" fmla="*/ 1904 w 2048"/>
                <a:gd name="T21" fmla="*/ 640 h 2048"/>
                <a:gd name="T22" fmla="*/ 1792 w 2048"/>
                <a:gd name="T23" fmla="*/ 640 h 2048"/>
                <a:gd name="T24" fmla="*/ 1792 w 2048"/>
                <a:gd name="T25" fmla="*/ 128 h 2048"/>
                <a:gd name="T26" fmla="*/ 1280 w 2048"/>
                <a:gd name="T27" fmla="*/ 128 h 2048"/>
                <a:gd name="T28" fmla="*/ 1280 w 2048"/>
                <a:gd name="T29" fmla="*/ 640 h 2048"/>
                <a:gd name="T30" fmla="*/ 768 w 2048"/>
                <a:gd name="T31" fmla="*/ 640 h 2048"/>
                <a:gd name="T32" fmla="*/ 768 w 2048"/>
                <a:gd name="T33" fmla="*/ 128 h 2048"/>
                <a:gd name="T34" fmla="*/ 256 w 2048"/>
                <a:gd name="T35" fmla="*/ 128 h 2048"/>
                <a:gd name="T36" fmla="*/ 256 w 2048"/>
                <a:gd name="T37" fmla="*/ 640 h 2048"/>
                <a:gd name="T38" fmla="*/ 144 w 2048"/>
                <a:gd name="T39" fmla="*/ 640 h 2048"/>
                <a:gd name="T40" fmla="*/ 0 w 2048"/>
                <a:gd name="T41" fmla="*/ 784 h 2048"/>
                <a:gd name="T42" fmla="*/ 0 w 2048"/>
                <a:gd name="T43" fmla="*/ 1904 h 2048"/>
                <a:gd name="T44" fmla="*/ 144 w 2048"/>
                <a:gd name="T45" fmla="*/ 2048 h 2048"/>
                <a:gd name="T46" fmla="*/ 752 w 2048"/>
                <a:gd name="T47" fmla="*/ 2048 h 2048"/>
                <a:gd name="T48" fmla="*/ 896 w 2048"/>
                <a:gd name="T49" fmla="*/ 1904 h 2048"/>
                <a:gd name="T50" fmla="*/ 896 w 2048"/>
                <a:gd name="T51" fmla="*/ 1152 h 2048"/>
                <a:gd name="T52" fmla="*/ 1152 w 2048"/>
                <a:gd name="T53" fmla="*/ 1152 h 2048"/>
                <a:gd name="T54" fmla="*/ 1152 w 2048"/>
                <a:gd name="T55" fmla="*/ 1904 h 2048"/>
                <a:gd name="T56" fmla="*/ 1296 w 2048"/>
                <a:gd name="T57" fmla="*/ 2048 h 2048"/>
                <a:gd name="T58" fmla="*/ 1904 w 2048"/>
                <a:gd name="T59" fmla="*/ 2048 h 2048"/>
                <a:gd name="T60" fmla="*/ 2048 w 2048"/>
                <a:gd name="T61" fmla="*/ 1904 h 2048"/>
                <a:gd name="T62" fmla="*/ 2048 w 2048"/>
                <a:gd name="T63" fmla="*/ 784 h 2048"/>
                <a:gd name="T64" fmla="*/ 1904 w 2048"/>
                <a:gd name="T65" fmla="*/ 640 h 2048"/>
                <a:gd name="T66" fmla="*/ 696 w 2048"/>
                <a:gd name="T67" fmla="*/ 1920 h 2048"/>
                <a:gd name="T68" fmla="*/ 200 w 2048"/>
                <a:gd name="T69" fmla="*/ 1920 h 2048"/>
                <a:gd name="T70" fmla="*/ 128 w 2048"/>
                <a:gd name="T71" fmla="*/ 1856 h 2048"/>
                <a:gd name="T72" fmla="*/ 200 w 2048"/>
                <a:gd name="T73" fmla="*/ 1792 h 2048"/>
                <a:gd name="T74" fmla="*/ 696 w 2048"/>
                <a:gd name="T75" fmla="*/ 1792 h 2048"/>
                <a:gd name="T76" fmla="*/ 768 w 2048"/>
                <a:gd name="T77" fmla="*/ 1856 h 2048"/>
                <a:gd name="T78" fmla="*/ 696 w 2048"/>
                <a:gd name="T79" fmla="*/ 1920 h 2048"/>
                <a:gd name="T80" fmla="*/ 1088 w 2048"/>
                <a:gd name="T81" fmla="*/ 1024 h 2048"/>
                <a:gd name="T82" fmla="*/ 960 w 2048"/>
                <a:gd name="T83" fmla="*/ 1024 h 2048"/>
                <a:gd name="T84" fmla="*/ 896 w 2048"/>
                <a:gd name="T85" fmla="*/ 960 h 2048"/>
                <a:gd name="T86" fmla="*/ 960 w 2048"/>
                <a:gd name="T87" fmla="*/ 896 h 2048"/>
                <a:gd name="T88" fmla="*/ 1088 w 2048"/>
                <a:gd name="T89" fmla="*/ 896 h 2048"/>
                <a:gd name="T90" fmla="*/ 1152 w 2048"/>
                <a:gd name="T91" fmla="*/ 960 h 2048"/>
                <a:gd name="T92" fmla="*/ 1088 w 2048"/>
                <a:gd name="T93" fmla="*/ 1024 h 2048"/>
                <a:gd name="T94" fmla="*/ 1848 w 2048"/>
                <a:gd name="T95" fmla="*/ 1920 h 2048"/>
                <a:gd name="T96" fmla="*/ 1352 w 2048"/>
                <a:gd name="T97" fmla="*/ 1920 h 2048"/>
                <a:gd name="T98" fmla="*/ 1280 w 2048"/>
                <a:gd name="T99" fmla="*/ 1856 h 2048"/>
                <a:gd name="T100" fmla="*/ 1352 w 2048"/>
                <a:gd name="T101" fmla="*/ 1792 h 2048"/>
                <a:gd name="T102" fmla="*/ 1848 w 2048"/>
                <a:gd name="T103" fmla="*/ 1792 h 2048"/>
                <a:gd name="T104" fmla="*/ 1920 w 2048"/>
                <a:gd name="T105" fmla="*/ 1856 h 2048"/>
                <a:gd name="T106" fmla="*/ 1848 w 2048"/>
                <a:gd name="T107" fmla="*/ 19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48" h="2048">
                  <a:moveTo>
                    <a:pt x="128" y="0"/>
                  </a:moveTo>
                  <a:cubicBezTo>
                    <a:pt x="896" y="0"/>
                    <a:pt x="896" y="0"/>
                    <a:pt x="896" y="0"/>
                  </a:cubicBezTo>
                  <a:cubicBezTo>
                    <a:pt x="896" y="128"/>
                    <a:pt x="896" y="128"/>
                    <a:pt x="896" y="128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  <a:moveTo>
                    <a:pt x="1152" y="0"/>
                  </a:moveTo>
                  <a:cubicBezTo>
                    <a:pt x="1920" y="0"/>
                    <a:pt x="1920" y="0"/>
                    <a:pt x="1920" y="0"/>
                  </a:cubicBezTo>
                  <a:cubicBezTo>
                    <a:pt x="1920" y="128"/>
                    <a:pt x="1920" y="128"/>
                    <a:pt x="1920" y="128"/>
                  </a:cubicBezTo>
                  <a:cubicBezTo>
                    <a:pt x="1152" y="128"/>
                    <a:pt x="1152" y="128"/>
                    <a:pt x="1152" y="128"/>
                  </a:cubicBezTo>
                  <a:lnTo>
                    <a:pt x="1152" y="0"/>
                  </a:lnTo>
                  <a:close/>
                  <a:moveTo>
                    <a:pt x="1904" y="640"/>
                  </a:moveTo>
                  <a:cubicBezTo>
                    <a:pt x="1792" y="640"/>
                    <a:pt x="1792" y="640"/>
                    <a:pt x="1792" y="640"/>
                  </a:cubicBezTo>
                  <a:cubicBezTo>
                    <a:pt x="1792" y="128"/>
                    <a:pt x="1792" y="128"/>
                    <a:pt x="1792" y="128"/>
                  </a:cubicBezTo>
                  <a:cubicBezTo>
                    <a:pt x="1280" y="128"/>
                    <a:pt x="1280" y="128"/>
                    <a:pt x="1280" y="128"/>
                  </a:cubicBezTo>
                  <a:cubicBezTo>
                    <a:pt x="1280" y="640"/>
                    <a:pt x="1280" y="640"/>
                    <a:pt x="1280" y="640"/>
                  </a:cubicBezTo>
                  <a:cubicBezTo>
                    <a:pt x="768" y="640"/>
                    <a:pt x="768" y="640"/>
                    <a:pt x="768" y="640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144" y="640"/>
                    <a:pt x="144" y="640"/>
                    <a:pt x="144" y="640"/>
                  </a:cubicBezTo>
                  <a:cubicBezTo>
                    <a:pt x="65" y="640"/>
                    <a:pt x="0" y="705"/>
                    <a:pt x="0" y="784"/>
                  </a:cubicBezTo>
                  <a:cubicBezTo>
                    <a:pt x="0" y="1904"/>
                    <a:pt x="0" y="1904"/>
                    <a:pt x="0" y="1904"/>
                  </a:cubicBezTo>
                  <a:cubicBezTo>
                    <a:pt x="0" y="1983"/>
                    <a:pt x="65" y="2048"/>
                    <a:pt x="144" y="2048"/>
                  </a:cubicBezTo>
                  <a:cubicBezTo>
                    <a:pt x="752" y="2048"/>
                    <a:pt x="752" y="2048"/>
                    <a:pt x="752" y="2048"/>
                  </a:cubicBezTo>
                  <a:cubicBezTo>
                    <a:pt x="831" y="2048"/>
                    <a:pt x="896" y="1983"/>
                    <a:pt x="896" y="1904"/>
                  </a:cubicBezTo>
                  <a:cubicBezTo>
                    <a:pt x="896" y="1152"/>
                    <a:pt x="896" y="1152"/>
                    <a:pt x="896" y="1152"/>
                  </a:cubicBezTo>
                  <a:cubicBezTo>
                    <a:pt x="1152" y="1152"/>
                    <a:pt x="1152" y="1152"/>
                    <a:pt x="1152" y="1152"/>
                  </a:cubicBezTo>
                  <a:cubicBezTo>
                    <a:pt x="1152" y="1904"/>
                    <a:pt x="1152" y="1904"/>
                    <a:pt x="1152" y="1904"/>
                  </a:cubicBezTo>
                  <a:cubicBezTo>
                    <a:pt x="1152" y="1983"/>
                    <a:pt x="1217" y="2048"/>
                    <a:pt x="1296" y="2048"/>
                  </a:cubicBezTo>
                  <a:cubicBezTo>
                    <a:pt x="1904" y="2048"/>
                    <a:pt x="1904" y="2048"/>
                    <a:pt x="1904" y="2048"/>
                  </a:cubicBezTo>
                  <a:cubicBezTo>
                    <a:pt x="1983" y="2048"/>
                    <a:pt x="2048" y="1983"/>
                    <a:pt x="2048" y="1904"/>
                  </a:cubicBezTo>
                  <a:cubicBezTo>
                    <a:pt x="2048" y="784"/>
                    <a:pt x="2048" y="784"/>
                    <a:pt x="2048" y="784"/>
                  </a:cubicBezTo>
                  <a:cubicBezTo>
                    <a:pt x="2048" y="705"/>
                    <a:pt x="1983" y="640"/>
                    <a:pt x="1904" y="640"/>
                  </a:cubicBezTo>
                  <a:close/>
                  <a:moveTo>
                    <a:pt x="696" y="1920"/>
                  </a:moveTo>
                  <a:cubicBezTo>
                    <a:pt x="200" y="1920"/>
                    <a:pt x="200" y="1920"/>
                    <a:pt x="200" y="1920"/>
                  </a:cubicBezTo>
                  <a:cubicBezTo>
                    <a:pt x="160" y="1920"/>
                    <a:pt x="128" y="1891"/>
                    <a:pt x="128" y="1856"/>
                  </a:cubicBezTo>
                  <a:cubicBezTo>
                    <a:pt x="128" y="1821"/>
                    <a:pt x="160" y="1792"/>
                    <a:pt x="200" y="1792"/>
                  </a:cubicBezTo>
                  <a:cubicBezTo>
                    <a:pt x="696" y="1792"/>
                    <a:pt x="696" y="1792"/>
                    <a:pt x="696" y="1792"/>
                  </a:cubicBezTo>
                  <a:cubicBezTo>
                    <a:pt x="736" y="1792"/>
                    <a:pt x="768" y="1821"/>
                    <a:pt x="768" y="1856"/>
                  </a:cubicBezTo>
                  <a:cubicBezTo>
                    <a:pt x="768" y="1891"/>
                    <a:pt x="736" y="1920"/>
                    <a:pt x="696" y="1920"/>
                  </a:cubicBezTo>
                  <a:close/>
                  <a:moveTo>
                    <a:pt x="1088" y="1024"/>
                  </a:moveTo>
                  <a:cubicBezTo>
                    <a:pt x="960" y="1024"/>
                    <a:pt x="960" y="1024"/>
                    <a:pt x="960" y="1024"/>
                  </a:cubicBezTo>
                  <a:cubicBezTo>
                    <a:pt x="925" y="1024"/>
                    <a:pt x="896" y="995"/>
                    <a:pt x="896" y="960"/>
                  </a:cubicBezTo>
                  <a:cubicBezTo>
                    <a:pt x="896" y="925"/>
                    <a:pt x="925" y="896"/>
                    <a:pt x="960" y="896"/>
                  </a:cubicBezTo>
                  <a:cubicBezTo>
                    <a:pt x="1088" y="896"/>
                    <a:pt x="1088" y="896"/>
                    <a:pt x="1088" y="896"/>
                  </a:cubicBezTo>
                  <a:cubicBezTo>
                    <a:pt x="1123" y="896"/>
                    <a:pt x="1152" y="925"/>
                    <a:pt x="1152" y="960"/>
                  </a:cubicBezTo>
                  <a:cubicBezTo>
                    <a:pt x="1152" y="995"/>
                    <a:pt x="1123" y="1024"/>
                    <a:pt x="1088" y="1024"/>
                  </a:cubicBezTo>
                  <a:close/>
                  <a:moveTo>
                    <a:pt x="1848" y="1920"/>
                  </a:moveTo>
                  <a:cubicBezTo>
                    <a:pt x="1352" y="1920"/>
                    <a:pt x="1352" y="1920"/>
                    <a:pt x="1352" y="1920"/>
                  </a:cubicBezTo>
                  <a:cubicBezTo>
                    <a:pt x="1312" y="1920"/>
                    <a:pt x="1280" y="1891"/>
                    <a:pt x="1280" y="1856"/>
                  </a:cubicBezTo>
                  <a:cubicBezTo>
                    <a:pt x="1280" y="1821"/>
                    <a:pt x="1312" y="1792"/>
                    <a:pt x="1352" y="1792"/>
                  </a:cubicBezTo>
                  <a:cubicBezTo>
                    <a:pt x="1848" y="1792"/>
                    <a:pt x="1848" y="1792"/>
                    <a:pt x="1848" y="1792"/>
                  </a:cubicBezTo>
                  <a:cubicBezTo>
                    <a:pt x="1888" y="1792"/>
                    <a:pt x="1920" y="1821"/>
                    <a:pt x="1920" y="1856"/>
                  </a:cubicBezTo>
                  <a:cubicBezTo>
                    <a:pt x="1920" y="1891"/>
                    <a:pt x="1888" y="1920"/>
                    <a:pt x="1848" y="19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94308" y="3227451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施超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14946" y="3705942"/>
            <a:ext cx="3250028" cy="34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前后端部份功能，服务器部署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703271" y="3693242"/>
            <a:ext cx="738187" cy="0"/>
          </a:xfrm>
          <a:prstGeom prst="line">
            <a:avLst/>
          </a:prstGeom>
          <a:ln w="28575">
            <a:solidFill>
              <a:srgbClr val="EDAC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355361" y="3226768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熊天磊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375999" y="3705259"/>
            <a:ext cx="3250028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负责后端主要业务逻辑，单元测试等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464324" y="3692559"/>
            <a:ext cx="73818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94308" y="5016178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胡昊源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614946" y="5494669"/>
            <a:ext cx="3250028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前端主要页面展示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703271" y="5481969"/>
            <a:ext cx="73818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55361" y="5014291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+mj-ea"/>
                <a:ea typeface="+mj-ea"/>
              </a:rPr>
              <a:t>王兴宇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375999" y="5492782"/>
            <a:ext cx="3250028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前端部份页面展示，安全认证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7464324" y="5480082"/>
            <a:ext cx="73818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300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6" grpId="0"/>
      <p:bldP spid="27" grpId="0"/>
      <p:bldP spid="31" grpId="0"/>
      <p:bldP spid="32" grpId="0"/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497" y="2824601"/>
            <a:ext cx="420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50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谢谢观看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6039098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0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484967" y="2015595"/>
            <a:ext cx="3011708" cy="3011708"/>
            <a:chOff x="7252153" y="1211942"/>
            <a:chExt cx="3272972" cy="327297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8" t="409" r="22537" b="409"/>
            <a:stretch>
              <a:fillRect/>
            </a:stretch>
          </p:blipFill>
          <p:spPr>
            <a:xfrm>
              <a:off x="7252153" y="1211942"/>
              <a:ext cx="3272972" cy="3272972"/>
            </a:xfrm>
            <a:custGeom>
              <a:avLst/>
              <a:gdLst>
                <a:gd name="connsiteX0" fmla="*/ 1636486 w 3272972"/>
                <a:gd name="connsiteY0" fmla="*/ 0 h 3272972"/>
                <a:gd name="connsiteX1" fmla="*/ 3272972 w 3272972"/>
                <a:gd name="connsiteY1" fmla="*/ 0 h 3272972"/>
                <a:gd name="connsiteX2" fmla="*/ 3272972 w 3272972"/>
                <a:gd name="connsiteY2" fmla="*/ 1636486 h 3272972"/>
                <a:gd name="connsiteX3" fmla="*/ 1636486 w 3272972"/>
                <a:gd name="connsiteY3" fmla="*/ 3272972 h 3272972"/>
                <a:gd name="connsiteX4" fmla="*/ 0 w 3272972"/>
                <a:gd name="connsiteY4" fmla="*/ 1636486 h 3272972"/>
                <a:gd name="connsiteX5" fmla="*/ 1636486 w 3272972"/>
                <a:gd name="connsiteY5" fmla="*/ 0 h 327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2972" h="3272972">
                  <a:moveTo>
                    <a:pt x="1636486" y="0"/>
                  </a:moveTo>
                  <a:lnTo>
                    <a:pt x="3272972" y="0"/>
                  </a:lnTo>
                  <a:lnTo>
                    <a:pt x="3272972" y="1636486"/>
                  </a:lnTo>
                  <a:cubicBezTo>
                    <a:pt x="3272972" y="2540292"/>
                    <a:pt x="2540292" y="3272972"/>
                    <a:pt x="1636486" y="3272972"/>
                  </a:cubicBezTo>
                  <a:cubicBezTo>
                    <a:pt x="732680" y="3272972"/>
                    <a:pt x="0" y="2540292"/>
                    <a:pt x="0" y="1636486"/>
                  </a:cubicBezTo>
                  <a:cubicBezTo>
                    <a:pt x="0" y="732680"/>
                    <a:pt x="732680" y="0"/>
                    <a:pt x="1636486" y="0"/>
                  </a:cubicBez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rcRect t="3467" r="16053" b="15923"/>
            <a:stretch>
              <a:fillRect/>
            </a:stretch>
          </p:blipFill>
          <p:spPr>
            <a:xfrm>
              <a:off x="8176023" y="1211942"/>
              <a:ext cx="2349102" cy="3272972"/>
            </a:xfrm>
            <a:custGeom>
              <a:avLst/>
              <a:gdLst>
                <a:gd name="connsiteX0" fmla="*/ 712616 w 2349102"/>
                <a:gd name="connsiteY0" fmla="*/ 0 h 3272972"/>
                <a:gd name="connsiteX1" fmla="*/ 2349102 w 2349102"/>
                <a:gd name="connsiteY1" fmla="*/ 0 h 3272972"/>
                <a:gd name="connsiteX2" fmla="*/ 2349102 w 2349102"/>
                <a:gd name="connsiteY2" fmla="*/ 1636486 h 3272972"/>
                <a:gd name="connsiteX3" fmla="*/ 712616 w 2349102"/>
                <a:gd name="connsiteY3" fmla="*/ 3272972 h 3272972"/>
                <a:gd name="connsiteX4" fmla="*/ 75622 w 2349102"/>
                <a:gd name="connsiteY4" fmla="*/ 3144369 h 3272972"/>
                <a:gd name="connsiteX5" fmla="*/ 0 w 2349102"/>
                <a:gd name="connsiteY5" fmla="*/ 3107940 h 3272972"/>
                <a:gd name="connsiteX6" fmla="*/ 0 w 2349102"/>
                <a:gd name="connsiteY6" fmla="*/ 165032 h 3272972"/>
                <a:gd name="connsiteX7" fmla="*/ 75622 w 2349102"/>
                <a:gd name="connsiteY7" fmla="*/ 128603 h 3272972"/>
                <a:gd name="connsiteX8" fmla="*/ 712616 w 2349102"/>
                <a:gd name="connsiteY8" fmla="*/ 0 h 327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9102" h="3272972">
                  <a:moveTo>
                    <a:pt x="712616" y="0"/>
                  </a:moveTo>
                  <a:lnTo>
                    <a:pt x="2349102" y="0"/>
                  </a:lnTo>
                  <a:lnTo>
                    <a:pt x="2349102" y="1636486"/>
                  </a:lnTo>
                  <a:cubicBezTo>
                    <a:pt x="2349102" y="2540292"/>
                    <a:pt x="1616422" y="3272972"/>
                    <a:pt x="712616" y="3272972"/>
                  </a:cubicBezTo>
                  <a:cubicBezTo>
                    <a:pt x="486665" y="3272972"/>
                    <a:pt x="271408" y="3227180"/>
                    <a:pt x="75622" y="3144369"/>
                  </a:cubicBezTo>
                  <a:lnTo>
                    <a:pt x="0" y="3107940"/>
                  </a:lnTo>
                  <a:lnTo>
                    <a:pt x="0" y="165032"/>
                  </a:lnTo>
                  <a:lnTo>
                    <a:pt x="75622" y="128603"/>
                  </a:lnTo>
                  <a:cubicBezTo>
                    <a:pt x="271408" y="45793"/>
                    <a:pt x="486665" y="0"/>
                    <a:pt x="712616" y="0"/>
                  </a:cubicBezTo>
                  <a:close/>
                </a:path>
              </a:pathLst>
            </a:custGeom>
          </p:spPr>
        </p:pic>
      </p:grpSp>
      <p:sp>
        <p:nvSpPr>
          <p:cNvPr id="18" name="文本框 17"/>
          <p:cNvSpPr txBox="1"/>
          <p:nvPr/>
        </p:nvSpPr>
        <p:spPr>
          <a:xfrm>
            <a:off x="2575710" y="2690452"/>
            <a:ext cx="5729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F7C17F"/>
                </a:solidFill>
                <a:latin typeface="+mj-ea"/>
              </a:rPr>
              <a:t>问答平台简介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产品与基础功能简介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2740900">
            <a:off x="4682549" y="1666497"/>
            <a:ext cx="1258652" cy="1258654"/>
            <a:chOff x="1770905" y="1465565"/>
            <a:chExt cx="1194544" cy="1194546"/>
          </a:xfrm>
        </p:grpSpPr>
        <p:grpSp>
          <p:nvGrpSpPr>
            <p:cNvPr id="27" name="组合 26"/>
            <p:cNvGrpSpPr/>
            <p:nvPr/>
          </p:nvGrpSpPr>
          <p:grpSpPr>
            <a:xfrm>
              <a:off x="1819273" y="1532161"/>
              <a:ext cx="1061356" cy="1061356"/>
              <a:chOff x="711200" y="2162629"/>
              <a:chExt cx="1059542" cy="105954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rgbClr val="EDAC5D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rgbClr val="EDAC5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rgbClr val="EDAC5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rgbClr val="EDAC5D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2" name="弧形 1"/>
            <p:cNvSpPr/>
            <p:nvPr/>
          </p:nvSpPr>
          <p:spPr>
            <a:xfrm flipH="1">
              <a:off x="1770905" y="1465565"/>
              <a:ext cx="1194544" cy="1194546"/>
            </a:xfrm>
            <a:prstGeom prst="arc">
              <a:avLst>
                <a:gd name="adj1" fmla="val 16200000"/>
                <a:gd name="adj2" fmla="val 9330567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03909" y="3912346"/>
            <a:ext cx="1258652" cy="1258654"/>
            <a:chOff x="3902808" y="1932748"/>
            <a:chExt cx="1194544" cy="1194546"/>
          </a:xfrm>
        </p:grpSpPr>
        <p:grpSp>
          <p:nvGrpSpPr>
            <p:cNvPr id="37" name="组合 36"/>
            <p:cNvGrpSpPr/>
            <p:nvPr/>
          </p:nvGrpSpPr>
          <p:grpSpPr>
            <a:xfrm>
              <a:off x="3969403" y="1999344"/>
              <a:ext cx="1061356" cy="1061356"/>
              <a:chOff x="711200" y="2162629"/>
              <a:chExt cx="1059542" cy="105954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24" name="弧形 23"/>
            <p:cNvSpPr/>
            <p:nvPr/>
          </p:nvSpPr>
          <p:spPr>
            <a:xfrm flipH="1">
              <a:off x="3902808" y="1932748"/>
              <a:ext cx="1194544" cy="1194546"/>
            </a:xfrm>
            <a:prstGeom prst="arc">
              <a:avLst>
                <a:gd name="adj1" fmla="val 16200000"/>
                <a:gd name="adj2" fmla="val 6772350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8179333">
            <a:off x="5434017" y="2660693"/>
            <a:ext cx="1258652" cy="1258654"/>
            <a:chOff x="7117395" y="1932748"/>
            <a:chExt cx="1194544" cy="1194546"/>
          </a:xfrm>
        </p:grpSpPr>
        <p:grpSp>
          <p:nvGrpSpPr>
            <p:cNvPr id="32" name="组合 31"/>
            <p:cNvGrpSpPr/>
            <p:nvPr/>
          </p:nvGrpSpPr>
          <p:grpSpPr>
            <a:xfrm>
              <a:off x="7180888" y="1999344"/>
              <a:ext cx="1061356" cy="1061356"/>
              <a:chOff x="711200" y="2162629"/>
              <a:chExt cx="1059542" cy="1059542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25" name="弧形 24"/>
            <p:cNvSpPr/>
            <p:nvPr/>
          </p:nvSpPr>
          <p:spPr>
            <a:xfrm flipH="1">
              <a:off x="7117395" y="1932748"/>
              <a:ext cx="1194544" cy="1194546"/>
            </a:xfrm>
            <a:prstGeom prst="arc">
              <a:avLst>
                <a:gd name="adj1" fmla="val 13911557"/>
                <a:gd name="adj2" fmla="val 5481809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7511649">
            <a:off x="6250799" y="4789345"/>
            <a:ext cx="1258652" cy="1258654"/>
            <a:chOff x="10325779" y="1932748"/>
            <a:chExt cx="1194544" cy="1194546"/>
          </a:xfrm>
        </p:grpSpPr>
        <p:grpSp>
          <p:nvGrpSpPr>
            <p:cNvPr id="42" name="组合 41"/>
            <p:cNvGrpSpPr/>
            <p:nvPr/>
          </p:nvGrpSpPr>
          <p:grpSpPr>
            <a:xfrm>
              <a:off x="10392374" y="1999344"/>
              <a:ext cx="1061356" cy="1061356"/>
              <a:chOff x="711200" y="2162629"/>
              <a:chExt cx="1059542" cy="10595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chemeClr val="accent4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47" name="弧形 46"/>
            <p:cNvSpPr/>
            <p:nvPr/>
          </p:nvSpPr>
          <p:spPr>
            <a:xfrm flipH="1">
              <a:off x="10325779" y="1932748"/>
              <a:ext cx="1194544" cy="1194546"/>
            </a:xfrm>
            <a:prstGeom prst="arc">
              <a:avLst>
                <a:gd name="adj1" fmla="val 16200000"/>
                <a:gd name="adj2" fmla="val 5481809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Freeform 68"/>
          <p:cNvSpPr>
            <a:spLocks/>
          </p:cNvSpPr>
          <p:nvPr/>
        </p:nvSpPr>
        <p:spPr bwMode="auto">
          <a:xfrm>
            <a:off x="5145078" y="2135317"/>
            <a:ext cx="321662" cy="300356"/>
          </a:xfrm>
          <a:custGeom>
            <a:avLst/>
            <a:gdLst>
              <a:gd name="T0" fmla="*/ 1024 w 2048"/>
              <a:gd name="T1" fmla="*/ 0 h 1919"/>
              <a:gd name="T2" fmla="*/ 2048 w 2048"/>
              <a:gd name="T3" fmla="*/ 832 h 1919"/>
              <a:gd name="T4" fmla="*/ 1024 w 2048"/>
              <a:gd name="T5" fmla="*/ 1664 h 1919"/>
              <a:gd name="T6" fmla="*/ 864 w 2048"/>
              <a:gd name="T7" fmla="*/ 1654 h 1919"/>
              <a:gd name="T8" fmla="*/ 128 w 2048"/>
              <a:gd name="T9" fmla="*/ 1919 h 1919"/>
              <a:gd name="T10" fmla="*/ 128 w 2048"/>
              <a:gd name="T11" fmla="*/ 1865 h 1919"/>
              <a:gd name="T12" fmla="*/ 384 w 2048"/>
              <a:gd name="T13" fmla="*/ 1536 h 1919"/>
              <a:gd name="T14" fmla="*/ 380 w 2048"/>
              <a:gd name="T15" fmla="*/ 1479 h 1919"/>
              <a:gd name="T16" fmla="*/ 0 w 2048"/>
              <a:gd name="T17" fmla="*/ 832 h 1919"/>
              <a:gd name="T18" fmla="*/ 1024 w 2048"/>
              <a:gd name="T19" fmla="*/ 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919">
                <a:moveTo>
                  <a:pt x="1024" y="0"/>
                </a:moveTo>
                <a:cubicBezTo>
                  <a:pt x="1590" y="0"/>
                  <a:pt x="2048" y="372"/>
                  <a:pt x="2048" y="832"/>
                </a:cubicBezTo>
                <a:cubicBezTo>
                  <a:pt x="2048" y="1291"/>
                  <a:pt x="1590" y="1664"/>
                  <a:pt x="1024" y="1664"/>
                </a:cubicBezTo>
                <a:cubicBezTo>
                  <a:pt x="970" y="1664"/>
                  <a:pt x="916" y="1661"/>
                  <a:pt x="864" y="1654"/>
                </a:cubicBezTo>
                <a:cubicBezTo>
                  <a:pt x="644" y="1874"/>
                  <a:pt x="382" y="1913"/>
                  <a:pt x="128" y="1919"/>
                </a:cubicBezTo>
                <a:cubicBezTo>
                  <a:pt x="128" y="1865"/>
                  <a:pt x="128" y="1865"/>
                  <a:pt x="128" y="1865"/>
                </a:cubicBezTo>
                <a:cubicBezTo>
                  <a:pt x="265" y="1798"/>
                  <a:pt x="384" y="1676"/>
                  <a:pt x="384" y="1536"/>
                </a:cubicBezTo>
                <a:cubicBezTo>
                  <a:pt x="384" y="1516"/>
                  <a:pt x="382" y="1497"/>
                  <a:pt x="380" y="1479"/>
                </a:cubicBezTo>
                <a:cubicBezTo>
                  <a:pt x="148" y="1326"/>
                  <a:pt x="0" y="1093"/>
                  <a:pt x="0" y="832"/>
                </a:cubicBezTo>
                <a:cubicBezTo>
                  <a:pt x="0" y="372"/>
                  <a:pt x="458" y="0"/>
                  <a:pt x="102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05"/>
          <p:cNvSpPr>
            <a:spLocks noEditPoints="1"/>
          </p:cNvSpPr>
          <p:nvPr/>
        </p:nvSpPr>
        <p:spPr bwMode="auto">
          <a:xfrm>
            <a:off x="5907575" y="4417686"/>
            <a:ext cx="251318" cy="250163"/>
          </a:xfrm>
          <a:custGeom>
            <a:avLst/>
            <a:gdLst>
              <a:gd name="T0" fmla="*/ 1921 w 2017"/>
              <a:gd name="T1" fmla="*/ 0 h 2017"/>
              <a:gd name="T2" fmla="*/ 1153 w 2017"/>
              <a:gd name="T3" fmla="*/ 0 h 2017"/>
              <a:gd name="T4" fmla="*/ 989 w 2017"/>
              <a:gd name="T5" fmla="*/ 68 h 2017"/>
              <a:gd name="T6" fmla="*/ 37 w 2017"/>
              <a:gd name="T7" fmla="*/ 1020 h 2017"/>
              <a:gd name="T8" fmla="*/ 37 w 2017"/>
              <a:gd name="T9" fmla="*/ 1156 h 2017"/>
              <a:gd name="T10" fmla="*/ 861 w 2017"/>
              <a:gd name="T11" fmla="*/ 1980 h 2017"/>
              <a:gd name="T12" fmla="*/ 997 w 2017"/>
              <a:gd name="T13" fmla="*/ 1980 h 2017"/>
              <a:gd name="T14" fmla="*/ 1949 w 2017"/>
              <a:gd name="T15" fmla="*/ 1028 h 2017"/>
              <a:gd name="T16" fmla="*/ 2017 w 2017"/>
              <a:gd name="T17" fmla="*/ 864 h 2017"/>
              <a:gd name="T18" fmla="*/ 2017 w 2017"/>
              <a:gd name="T19" fmla="*/ 96 h 2017"/>
              <a:gd name="T20" fmla="*/ 1921 w 2017"/>
              <a:gd name="T21" fmla="*/ 0 h 2017"/>
              <a:gd name="T22" fmla="*/ 1441 w 2017"/>
              <a:gd name="T23" fmla="*/ 768 h 2017"/>
              <a:gd name="T24" fmla="*/ 1249 w 2017"/>
              <a:gd name="T25" fmla="*/ 576 h 2017"/>
              <a:gd name="T26" fmla="*/ 1441 w 2017"/>
              <a:gd name="T27" fmla="*/ 384 h 2017"/>
              <a:gd name="T28" fmla="*/ 1633 w 2017"/>
              <a:gd name="T29" fmla="*/ 576 h 2017"/>
              <a:gd name="T30" fmla="*/ 1441 w 2017"/>
              <a:gd name="T31" fmla="*/ 768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7" h="2017">
                <a:moveTo>
                  <a:pt x="1921" y="0"/>
                </a:moveTo>
                <a:cubicBezTo>
                  <a:pt x="1153" y="0"/>
                  <a:pt x="1153" y="0"/>
                  <a:pt x="1153" y="0"/>
                </a:cubicBezTo>
                <a:cubicBezTo>
                  <a:pt x="1100" y="0"/>
                  <a:pt x="1026" y="31"/>
                  <a:pt x="989" y="68"/>
                </a:cubicBezTo>
                <a:cubicBezTo>
                  <a:pt x="37" y="1020"/>
                  <a:pt x="37" y="1020"/>
                  <a:pt x="37" y="1020"/>
                </a:cubicBezTo>
                <a:cubicBezTo>
                  <a:pt x="0" y="1057"/>
                  <a:pt x="0" y="1119"/>
                  <a:pt x="37" y="1156"/>
                </a:cubicBezTo>
                <a:cubicBezTo>
                  <a:pt x="861" y="1980"/>
                  <a:pt x="861" y="1980"/>
                  <a:pt x="861" y="1980"/>
                </a:cubicBezTo>
                <a:cubicBezTo>
                  <a:pt x="898" y="2017"/>
                  <a:pt x="960" y="2017"/>
                  <a:pt x="997" y="1980"/>
                </a:cubicBezTo>
                <a:cubicBezTo>
                  <a:pt x="1949" y="1028"/>
                  <a:pt x="1949" y="1028"/>
                  <a:pt x="1949" y="1028"/>
                </a:cubicBezTo>
                <a:cubicBezTo>
                  <a:pt x="1986" y="991"/>
                  <a:pt x="2017" y="917"/>
                  <a:pt x="2017" y="864"/>
                </a:cubicBezTo>
                <a:cubicBezTo>
                  <a:pt x="2017" y="96"/>
                  <a:pt x="2017" y="96"/>
                  <a:pt x="2017" y="96"/>
                </a:cubicBezTo>
                <a:cubicBezTo>
                  <a:pt x="2017" y="43"/>
                  <a:pt x="1974" y="0"/>
                  <a:pt x="1921" y="0"/>
                </a:cubicBezTo>
                <a:close/>
                <a:moveTo>
                  <a:pt x="1441" y="768"/>
                </a:moveTo>
                <a:cubicBezTo>
                  <a:pt x="1335" y="768"/>
                  <a:pt x="1249" y="682"/>
                  <a:pt x="1249" y="576"/>
                </a:cubicBezTo>
                <a:cubicBezTo>
                  <a:pt x="1249" y="470"/>
                  <a:pt x="1335" y="384"/>
                  <a:pt x="1441" y="384"/>
                </a:cubicBezTo>
                <a:cubicBezTo>
                  <a:pt x="1547" y="384"/>
                  <a:pt x="1633" y="470"/>
                  <a:pt x="1633" y="576"/>
                </a:cubicBezTo>
                <a:cubicBezTo>
                  <a:pt x="1633" y="682"/>
                  <a:pt x="1547" y="768"/>
                  <a:pt x="1441" y="7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80"/>
          <p:cNvSpPr>
            <a:spLocks noEditPoints="1"/>
          </p:cNvSpPr>
          <p:nvPr/>
        </p:nvSpPr>
        <p:spPr bwMode="auto">
          <a:xfrm>
            <a:off x="5972402" y="3191443"/>
            <a:ext cx="225958" cy="197154"/>
          </a:xfrm>
          <a:custGeom>
            <a:avLst/>
            <a:gdLst>
              <a:gd name="T0" fmla="*/ 1664 w 2048"/>
              <a:gd name="T1" fmla="*/ 0 h 1792"/>
              <a:gd name="T2" fmla="*/ 384 w 2048"/>
              <a:gd name="T3" fmla="*/ 0 h 1792"/>
              <a:gd name="T4" fmla="*/ 0 w 2048"/>
              <a:gd name="T5" fmla="*/ 384 h 1792"/>
              <a:gd name="T6" fmla="*/ 0 w 2048"/>
              <a:gd name="T7" fmla="*/ 1728 h 1792"/>
              <a:gd name="T8" fmla="*/ 64 w 2048"/>
              <a:gd name="T9" fmla="*/ 1792 h 1792"/>
              <a:gd name="T10" fmla="*/ 1984 w 2048"/>
              <a:gd name="T11" fmla="*/ 1792 h 1792"/>
              <a:gd name="T12" fmla="*/ 2048 w 2048"/>
              <a:gd name="T13" fmla="*/ 1728 h 1792"/>
              <a:gd name="T14" fmla="*/ 2048 w 2048"/>
              <a:gd name="T15" fmla="*/ 384 h 1792"/>
              <a:gd name="T16" fmla="*/ 1664 w 2048"/>
              <a:gd name="T17" fmla="*/ 0 h 1792"/>
              <a:gd name="T18" fmla="*/ 1024 w 2048"/>
              <a:gd name="T19" fmla="*/ 1536 h 1792"/>
              <a:gd name="T20" fmla="*/ 384 w 2048"/>
              <a:gd name="T21" fmla="*/ 1024 h 1792"/>
              <a:gd name="T22" fmla="*/ 768 w 2048"/>
              <a:gd name="T23" fmla="*/ 1024 h 1792"/>
              <a:gd name="T24" fmla="*/ 768 w 2048"/>
              <a:gd name="T25" fmla="*/ 640 h 1792"/>
              <a:gd name="T26" fmla="*/ 1280 w 2048"/>
              <a:gd name="T27" fmla="*/ 640 h 1792"/>
              <a:gd name="T28" fmla="*/ 1280 w 2048"/>
              <a:gd name="T29" fmla="*/ 1024 h 1792"/>
              <a:gd name="T30" fmla="*/ 1664 w 2048"/>
              <a:gd name="T31" fmla="*/ 1024 h 1792"/>
              <a:gd name="T32" fmla="*/ 1024 w 2048"/>
              <a:gd name="T33" fmla="*/ 1536 h 1792"/>
              <a:gd name="T34" fmla="*/ 309 w 2048"/>
              <a:gd name="T35" fmla="*/ 256 h 1792"/>
              <a:gd name="T36" fmla="*/ 437 w 2048"/>
              <a:gd name="T37" fmla="*/ 128 h 1792"/>
              <a:gd name="T38" fmla="*/ 1611 w 2048"/>
              <a:gd name="T39" fmla="*/ 128 h 1792"/>
              <a:gd name="T40" fmla="*/ 1739 w 2048"/>
              <a:gd name="T41" fmla="*/ 256 h 1792"/>
              <a:gd name="T42" fmla="*/ 309 w 2048"/>
              <a:gd name="T43" fmla="*/ 256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48" h="1792">
                <a:moveTo>
                  <a:pt x="1664" y="0"/>
                </a:moveTo>
                <a:cubicBezTo>
                  <a:pt x="384" y="0"/>
                  <a:pt x="384" y="0"/>
                  <a:pt x="384" y="0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763"/>
                  <a:pt x="29" y="1792"/>
                  <a:pt x="64" y="1792"/>
                </a:cubicBezTo>
                <a:cubicBezTo>
                  <a:pt x="1984" y="1792"/>
                  <a:pt x="1984" y="1792"/>
                  <a:pt x="1984" y="1792"/>
                </a:cubicBezTo>
                <a:cubicBezTo>
                  <a:pt x="2019" y="1792"/>
                  <a:pt x="2048" y="1763"/>
                  <a:pt x="2048" y="1728"/>
                </a:cubicBezTo>
                <a:cubicBezTo>
                  <a:pt x="2048" y="384"/>
                  <a:pt x="2048" y="384"/>
                  <a:pt x="2048" y="384"/>
                </a:cubicBezTo>
                <a:lnTo>
                  <a:pt x="1664" y="0"/>
                </a:lnTo>
                <a:close/>
                <a:moveTo>
                  <a:pt x="1024" y="1536"/>
                </a:moveTo>
                <a:cubicBezTo>
                  <a:pt x="384" y="1024"/>
                  <a:pt x="384" y="1024"/>
                  <a:pt x="384" y="1024"/>
                </a:cubicBezTo>
                <a:cubicBezTo>
                  <a:pt x="768" y="1024"/>
                  <a:pt x="768" y="1024"/>
                  <a:pt x="768" y="1024"/>
                </a:cubicBezTo>
                <a:cubicBezTo>
                  <a:pt x="768" y="640"/>
                  <a:pt x="768" y="640"/>
                  <a:pt x="768" y="640"/>
                </a:cubicBezTo>
                <a:cubicBezTo>
                  <a:pt x="1280" y="640"/>
                  <a:pt x="1280" y="640"/>
                  <a:pt x="1280" y="640"/>
                </a:cubicBezTo>
                <a:cubicBezTo>
                  <a:pt x="1280" y="1024"/>
                  <a:pt x="1280" y="1024"/>
                  <a:pt x="1280" y="1024"/>
                </a:cubicBezTo>
                <a:cubicBezTo>
                  <a:pt x="1664" y="1024"/>
                  <a:pt x="1664" y="1024"/>
                  <a:pt x="1664" y="1024"/>
                </a:cubicBezTo>
                <a:lnTo>
                  <a:pt x="1024" y="1536"/>
                </a:lnTo>
                <a:close/>
                <a:moveTo>
                  <a:pt x="309" y="256"/>
                </a:moveTo>
                <a:cubicBezTo>
                  <a:pt x="437" y="128"/>
                  <a:pt x="437" y="128"/>
                  <a:pt x="437" y="128"/>
                </a:cubicBezTo>
                <a:cubicBezTo>
                  <a:pt x="1611" y="128"/>
                  <a:pt x="1611" y="128"/>
                  <a:pt x="1611" y="128"/>
                </a:cubicBezTo>
                <a:cubicBezTo>
                  <a:pt x="1739" y="256"/>
                  <a:pt x="1739" y="256"/>
                  <a:pt x="1739" y="256"/>
                </a:cubicBezTo>
                <a:lnTo>
                  <a:pt x="309" y="2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6768660" y="5307640"/>
            <a:ext cx="222926" cy="222064"/>
          </a:xfrm>
          <a:custGeom>
            <a:avLst/>
            <a:gdLst>
              <a:gd name="T0" fmla="*/ 1728 w 2048"/>
              <a:gd name="T1" fmla="*/ 0 h 2048"/>
              <a:gd name="T2" fmla="*/ 2048 w 2048"/>
              <a:gd name="T3" fmla="*/ 320 h 2048"/>
              <a:gd name="T4" fmla="*/ 1984 w 2048"/>
              <a:gd name="T5" fmla="*/ 512 h 2048"/>
              <a:gd name="T6" fmla="*/ 1856 w 2048"/>
              <a:gd name="T7" fmla="*/ 640 h 2048"/>
              <a:gd name="T8" fmla="*/ 1408 w 2048"/>
              <a:gd name="T9" fmla="*/ 192 h 2048"/>
              <a:gd name="T10" fmla="*/ 1536 w 2048"/>
              <a:gd name="T11" fmla="*/ 64 h 2048"/>
              <a:gd name="T12" fmla="*/ 1728 w 2048"/>
              <a:gd name="T13" fmla="*/ 0 h 2048"/>
              <a:gd name="T14" fmla="*/ 128 w 2048"/>
              <a:gd name="T15" fmla="*/ 1472 h 2048"/>
              <a:gd name="T16" fmla="*/ 0 w 2048"/>
              <a:gd name="T17" fmla="*/ 2048 h 2048"/>
              <a:gd name="T18" fmla="*/ 576 w 2048"/>
              <a:gd name="T19" fmla="*/ 1920 h 2048"/>
              <a:gd name="T20" fmla="*/ 1760 w 2048"/>
              <a:gd name="T21" fmla="*/ 736 h 2048"/>
              <a:gd name="T22" fmla="*/ 1312 w 2048"/>
              <a:gd name="T23" fmla="*/ 288 h 2048"/>
              <a:gd name="T24" fmla="*/ 128 w 2048"/>
              <a:gd name="T25" fmla="*/ 1472 h 2048"/>
              <a:gd name="T26" fmla="*/ 1431 w 2048"/>
              <a:gd name="T27" fmla="*/ 727 h 2048"/>
              <a:gd name="T28" fmla="*/ 535 w 2048"/>
              <a:gd name="T29" fmla="*/ 1623 h 2048"/>
              <a:gd name="T30" fmla="*/ 425 w 2048"/>
              <a:gd name="T31" fmla="*/ 1513 h 2048"/>
              <a:gd name="T32" fmla="*/ 1321 w 2048"/>
              <a:gd name="T33" fmla="*/ 617 h 2048"/>
              <a:gd name="T34" fmla="*/ 1431 w 2048"/>
              <a:gd name="T35" fmla="*/ 72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48" h="2048">
                <a:moveTo>
                  <a:pt x="1728" y="0"/>
                </a:moveTo>
                <a:cubicBezTo>
                  <a:pt x="1905" y="0"/>
                  <a:pt x="2048" y="143"/>
                  <a:pt x="2048" y="320"/>
                </a:cubicBezTo>
                <a:cubicBezTo>
                  <a:pt x="2048" y="392"/>
                  <a:pt x="2024" y="459"/>
                  <a:pt x="1984" y="512"/>
                </a:cubicBezTo>
                <a:cubicBezTo>
                  <a:pt x="1856" y="640"/>
                  <a:pt x="1856" y="640"/>
                  <a:pt x="1856" y="640"/>
                </a:cubicBezTo>
                <a:cubicBezTo>
                  <a:pt x="1408" y="192"/>
                  <a:pt x="1408" y="192"/>
                  <a:pt x="1408" y="192"/>
                </a:cubicBezTo>
                <a:cubicBezTo>
                  <a:pt x="1536" y="64"/>
                  <a:pt x="1536" y="64"/>
                  <a:pt x="1536" y="64"/>
                </a:cubicBezTo>
                <a:cubicBezTo>
                  <a:pt x="1589" y="24"/>
                  <a:pt x="1656" y="0"/>
                  <a:pt x="1728" y="0"/>
                </a:cubicBezTo>
                <a:close/>
                <a:moveTo>
                  <a:pt x="128" y="1472"/>
                </a:moveTo>
                <a:cubicBezTo>
                  <a:pt x="0" y="2048"/>
                  <a:pt x="0" y="2048"/>
                  <a:pt x="0" y="2048"/>
                </a:cubicBezTo>
                <a:cubicBezTo>
                  <a:pt x="576" y="1920"/>
                  <a:pt x="576" y="1920"/>
                  <a:pt x="576" y="1920"/>
                </a:cubicBezTo>
                <a:cubicBezTo>
                  <a:pt x="1760" y="736"/>
                  <a:pt x="1760" y="736"/>
                  <a:pt x="1760" y="736"/>
                </a:cubicBezTo>
                <a:cubicBezTo>
                  <a:pt x="1312" y="288"/>
                  <a:pt x="1312" y="288"/>
                  <a:pt x="1312" y="288"/>
                </a:cubicBezTo>
                <a:lnTo>
                  <a:pt x="128" y="1472"/>
                </a:lnTo>
                <a:close/>
                <a:moveTo>
                  <a:pt x="1431" y="727"/>
                </a:moveTo>
                <a:cubicBezTo>
                  <a:pt x="535" y="1623"/>
                  <a:pt x="535" y="1623"/>
                  <a:pt x="535" y="1623"/>
                </a:cubicBezTo>
                <a:cubicBezTo>
                  <a:pt x="425" y="1513"/>
                  <a:pt x="425" y="1513"/>
                  <a:pt x="425" y="1513"/>
                </a:cubicBezTo>
                <a:cubicBezTo>
                  <a:pt x="1321" y="617"/>
                  <a:pt x="1321" y="617"/>
                  <a:pt x="1321" y="617"/>
                </a:cubicBezTo>
                <a:lnTo>
                  <a:pt x="1431" y="7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809751" y="2771061"/>
            <a:ext cx="206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74F71"/>
                </a:solidFill>
                <a:latin typeface="+mj-ea"/>
                <a:ea typeface="+mj-ea"/>
              </a:rPr>
              <a:t>百度知道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830388" y="3154302"/>
            <a:ext cx="5001237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搜索范围广、门槛低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692417" y="4951773"/>
            <a:ext cx="22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+mj-ea"/>
                <a:ea typeface="+mj-ea"/>
              </a:rPr>
              <a:t>……</a:t>
            </a:r>
            <a:endParaRPr lang="zh-CN" altLang="en-US" sz="24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13054" y="5335014"/>
            <a:ext cx="4025376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并没有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</a:rPr>
              <a:t>知名的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、面向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</a:rPr>
              <a:t>大学生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的问答社区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市场存在空白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543174" y="1799182"/>
            <a:ext cx="203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知乎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26193" y="2182423"/>
            <a:ext cx="3924131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问答专业、水平高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87855" y="4114317"/>
            <a:ext cx="363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D1758E"/>
                </a:solidFill>
                <a:latin typeface="+mj-ea"/>
                <a:ea typeface="+mj-ea"/>
              </a:rPr>
              <a:t>Stack Overflow</a:t>
            </a:r>
            <a:r>
              <a:rPr lang="zh-CN" altLang="en-US" sz="2400" dirty="0">
                <a:solidFill>
                  <a:srgbClr val="D1758E"/>
                </a:solidFill>
                <a:latin typeface="+mj-ea"/>
                <a:ea typeface="+mj-ea"/>
              </a:rPr>
              <a:t>等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378008" y="4497558"/>
            <a:ext cx="3924131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面向程序员的专业问答社区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65" name="组合 64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795224" y="378662"/>
              <a:ext cx="4349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问答社区市场现状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Our competitiveness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62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/>
      <p:bldP spid="54" grpId="0"/>
      <p:bldP spid="56" grpId="0"/>
      <p:bldP spid="57" grpId="0"/>
      <p:bldP spid="59" grpId="0"/>
      <p:bldP spid="60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543870" y="5721479"/>
            <a:ext cx="675330" cy="675330"/>
            <a:chOff x="470353" y="5502821"/>
            <a:chExt cx="822364" cy="822364"/>
          </a:xfrm>
        </p:grpSpPr>
        <p:sp>
          <p:nvSpPr>
            <p:cNvPr id="7" name="矩形: 圆角 6"/>
            <p:cNvSpPr/>
            <p:nvPr/>
          </p:nvSpPr>
          <p:spPr>
            <a:xfrm rot="2700000">
              <a:off x="470353" y="5502821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705763" y="5762765"/>
              <a:ext cx="351544" cy="348196"/>
            </a:xfrm>
            <a:custGeom>
              <a:avLst/>
              <a:gdLst>
                <a:gd name="T0" fmla="*/ 0 w 128"/>
                <a:gd name="T1" fmla="*/ 60 h 128"/>
                <a:gd name="T2" fmla="*/ 37 w 128"/>
                <a:gd name="T3" fmla="*/ 82 h 128"/>
                <a:gd name="T4" fmla="*/ 124 w 128"/>
                <a:gd name="T5" fmla="*/ 0 h 128"/>
                <a:gd name="T6" fmla="*/ 0 w 128"/>
                <a:gd name="T7" fmla="*/ 60 h 128"/>
                <a:gd name="T8" fmla="*/ 42 w 128"/>
                <a:gd name="T9" fmla="*/ 87 h 128"/>
                <a:gd name="T10" fmla="*/ 64 w 128"/>
                <a:gd name="T11" fmla="*/ 128 h 128"/>
                <a:gd name="T12" fmla="*/ 128 w 128"/>
                <a:gd name="T13" fmla="*/ 4 h 128"/>
                <a:gd name="T14" fmla="*/ 128 w 128"/>
                <a:gd name="T15" fmla="*/ 4 h 128"/>
                <a:gd name="T16" fmla="*/ 42 w 128"/>
                <a:gd name="T17" fmla="*/ 8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8">
                  <a:moveTo>
                    <a:pt x="0" y="60"/>
                  </a:moveTo>
                  <a:cubicBezTo>
                    <a:pt x="0" y="60"/>
                    <a:pt x="29" y="78"/>
                    <a:pt x="37" y="8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4" y="5"/>
                    <a:pt x="0" y="60"/>
                    <a:pt x="0" y="60"/>
                  </a:cubicBezTo>
                  <a:close/>
                  <a:moveTo>
                    <a:pt x="42" y="87"/>
                  </a:moveTo>
                  <a:cubicBezTo>
                    <a:pt x="47" y="97"/>
                    <a:pt x="64" y="128"/>
                    <a:pt x="64" y="128"/>
                  </a:cubicBezTo>
                  <a:cubicBezTo>
                    <a:pt x="64" y="128"/>
                    <a:pt x="127" y="6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42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3871" y="4330905"/>
            <a:ext cx="675330" cy="675330"/>
            <a:chOff x="470354" y="4107409"/>
            <a:chExt cx="822364" cy="822364"/>
          </a:xfrm>
        </p:grpSpPr>
        <p:sp>
          <p:nvSpPr>
            <p:cNvPr id="6" name="矩形: 圆角 5"/>
            <p:cNvSpPr/>
            <p:nvPr/>
          </p:nvSpPr>
          <p:spPr>
            <a:xfrm rot="2700000">
              <a:off x="470354" y="4107409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28"/>
            <p:cNvSpPr>
              <a:spLocks noEditPoints="1"/>
            </p:cNvSpPr>
            <p:nvPr/>
          </p:nvSpPr>
          <p:spPr bwMode="auto">
            <a:xfrm>
              <a:off x="726750" y="4365280"/>
              <a:ext cx="309570" cy="306622"/>
            </a:xfrm>
            <a:custGeom>
              <a:avLst/>
              <a:gdLst>
                <a:gd name="T0" fmla="*/ 0 w 128"/>
                <a:gd name="T1" fmla="*/ 44 h 128"/>
                <a:gd name="T2" fmla="*/ 0 w 128"/>
                <a:gd name="T3" fmla="*/ 112 h 128"/>
                <a:gd name="T4" fmla="*/ 3 w 128"/>
                <a:gd name="T5" fmla="*/ 121 h 128"/>
                <a:gd name="T6" fmla="*/ 44 w 128"/>
                <a:gd name="T7" fmla="*/ 78 h 128"/>
                <a:gd name="T8" fmla="*/ 0 w 128"/>
                <a:gd name="T9" fmla="*/ 44 h 128"/>
                <a:gd name="T10" fmla="*/ 127 w 128"/>
                <a:gd name="T11" fmla="*/ 35 h 128"/>
                <a:gd name="T12" fmla="*/ 64 w 128"/>
                <a:gd name="T13" fmla="*/ 0 h 128"/>
                <a:gd name="T14" fmla="*/ 1 w 128"/>
                <a:gd name="T15" fmla="*/ 35 h 128"/>
                <a:gd name="T16" fmla="*/ 64 w 128"/>
                <a:gd name="T17" fmla="*/ 83 h 128"/>
                <a:gd name="T18" fmla="*/ 127 w 128"/>
                <a:gd name="T19" fmla="*/ 35 h 128"/>
                <a:gd name="T20" fmla="*/ 84 w 128"/>
                <a:gd name="T21" fmla="*/ 78 h 128"/>
                <a:gd name="T22" fmla="*/ 125 w 128"/>
                <a:gd name="T23" fmla="*/ 121 h 128"/>
                <a:gd name="T24" fmla="*/ 128 w 128"/>
                <a:gd name="T25" fmla="*/ 112 h 128"/>
                <a:gd name="T26" fmla="*/ 128 w 128"/>
                <a:gd name="T27" fmla="*/ 45 h 128"/>
                <a:gd name="T28" fmla="*/ 84 w 128"/>
                <a:gd name="T29" fmla="*/ 78 h 128"/>
                <a:gd name="T30" fmla="*/ 64 w 128"/>
                <a:gd name="T31" fmla="*/ 92 h 128"/>
                <a:gd name="T32" fmla="*/ 51 w 128"/>
                <a:gd name="T33" fmla="*/ 83 h 128"/>
                <a:gd name="T34" fmla="*/ 9 w 128"/>
                <a:gd name="T35" fmla="*/ 126 h 128"/>
                <a:gd name="T36" fmla="*/ 16 w 128"/>
                <a:gd name="T37" fmla="*/ 128 h 128"/>
                <a:gd name="T38" fmla="*/ 112 w 128"/>
                <a:gd name="T39" fmla="*/ 128 h 128"/>
                <a:gd name="T40" fmla="*/ 119 w 128"/>
                <a:gd name="T41" fmla="*/ 126 h 128"/>
                <a:gd name="T42" fmla="*/ 77 w 128"/>
                <a:gd name="T43" fmla="*/ 83 h 128"/>
                <a:gd name="T44" fmla="*/ 64 w 128"/>
                <a:gd name="T45" fmla="*/ 9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28">
                  <a:moveTo>
                    <a:pt x="0" y="44"/>
                  </a:moveTo>
                  <a:cubicBezTo>
                    <a:pt x="0" y="46"/>
                    <a:pt x="0" y="112"/>
                    <a:pt x="0" y="112"/>
                  </a:cubicBezTo>
                  <a:cubicBezTo>
                    <a:pt x="0" y="115"/>
                    <a:pt x="1" y="118"/>
                    <a:pt x="3" y="121"/>
                  </a:cubicBezTo>
                  <a:cubicBezTo>
                    <a:pt x="44" y="78"/>
                    <a:pt x="44" y="78"/>
                    <a:pt x="44" y="78"/>
                  </a:cubicBezTo>
                  <a:lnTo>
                    <a:pt x="0" y="44"/>
                  </a:lnTo>
                  <a:close/>
                  <a:moveTo>
                    <a:pt x="127" y="35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127" y="35"/>
                  </a:lnTo>
                  <a:close/>
                  <a:moveTo>
                    <a:pt x="84" y="78"/>
                  </a:moveTo>
                  <a:cubicBezTo>
                    <a:pt x="125" y="121"/>
                    <a:pt x="125" y="121"/>
                    <a:pt x="125" y="121"/>
                  </a:cubicBezTo>
                  <a:cubicBezTo>
                    <a:pt x="127" y="118"/>
                    <a:pt x="128" y="115"/>
                    <a:pt x="128" y="112"/>
                  </a:cubicBezTo>
                  <a:cubicBezTo>
                    <a:pt x="128" y="112"/>
                    <a:pt x="128" y="47"/>
                    <a:pt x="128" y="45"/>
                  </a:cubicBezTo>
                  <a:lnTo>
                    <a:pt x="84" y="78"/>
                  </a:lnTo>
                  <a:close/>
                  <a:moveTo>
                    <a:pt x="64" y="92"/>
                  </a:moveTo>
                  <a:cubicBezTo>
                    <a:pt x="51" y="83"/>
                    <a:pt x="51" y="83"/>
                    <a:pt x="51" y="8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11" y="127"/>
                    <a:pt x="14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7" y="127"/>
                    <a:pt x="119" y="126"/>
                  </a:cubicBezTo>
                  <a:cubicBezTo>
                    <a:pt x="77" y="83"/>
                    <a:pt x="77" y="83"/>
                    <a:pt x="77" y="83"/>
                  </a:cubicBezTo>
                  <a:lnTo>
                    <a:pt x="64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3872" y="2940331"/>
            <a:ext cx="675330" cy="675330"/>
            <a:chOff x="470355" y="2711997"/>
            <a:chExt cx="822364" cy="822364"/>
          </a:xfrm>
        </p:grpSpPr>
        <p:sp>
          <p:nvSpPr>
            <p:cNvPr id="5" name="矩形: 圆角 4"/>
            <p:cNvSpPr/>
            <p:nvPr/>
          </p:nvSpPr>
          <p:spPr>
            <a:xfrm rot="2700000">
              <a:off x="470355" y="2711997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699513" y="2942890"/>
              <a:ext cx="364044" cy="360578"/>
            </a:xfrm>
            <a:custGeom>
              <a:avLst/>
              <a:gdLst>
                <a:gd name="T0" fmla="*/ 52 w 128"/>
                <a:gd name="T1" fmla="*/ 12 h 128"/>
                <a:gd name="T2" fmla="*/ 0 w 128"/>
                <a:gd name="T3" fmla="*/ 70 h 128"/>
                <a:gd name="T4" fmla="*/ 58 w 128"/>
                <a:gd name="T5" fmla="*/ 128 h 128"/>
                <a:gd name="T6" fmla="*/ 111 w 128"/>
                <a:gd name="T7" fmla="*/ 94 h 128"/>
                <a:gd name="T8" fmla="*/ 52 w 128"/>
                <a:gd name="T9" fmla="*/ 76 h 128"/>
                <a:gd name="T10" fmla="*/ 52 w 128"/>
                <a:gd name="T11" fmla="*/ 12 h 128"/>
                <a:gd name="T12" fmla="*/ 60 w 128"/>
                <a:gd name="T13" fmla="*/ 0 h 128"/>
                <a:gd name="T14" fmla="*/ 60 w 128"/>
                <a:gd name="T15" fmla="*/ 69 h 128"/>
                <a:gd name="T16" fmla="*/ 124 w 128"/>
                <a:gd name="T17" fmla="*/ 88 h 128"/>
                <a:gd name="T18" fmla="*/ 128 w 128"/>
                <a:gd name="T19" fmla="*/ 66 h 128"/>
                <a:gd name="T20" fmla="*/ 60 w 128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8">
                  <a:moveTo>
                    <a:pt x="52" y="12"/>
                  </a:moveTo>
                  <a:cubicBezTo>
                    <a:pt x="24" y="15"/>
                    <a:pt x="0" y="40"/>
                    <a:pt x="0" y="70"/>
                  </a:cubicBezTo>
                  <a:cubicBezTo>
                    <a:pt x="0" y="102"/>
                    <a:pt x="26" y="128"/>
                    <a:pt x="58" y="128"/>
                  </a:cubicBezTo>
                  <a:cubicBezTo>
                    <a:pt x="82" y="128"/>
                    <a:pt x="102" y="114"/>
                    <a:pt x="111" y="94"/>
                  </a:cubicBezTo>
                  <a:cubicBezTo>
                    <a:pt x="52" y="76"/>
                    <a:pt x="52" y="76"/>
                    <a:pt x="52" y="76"/>
                  </a:cubicBezTo>
                  <a:lnTo>
                    <a:pt x="52" y="12"/>
                  </a:lnTo>
                  <a:close/>
                  <a:moveTo>
                    <a:pt x="60" y="0"/>
                  </a:moveTo>
                  <a:cubicBezTo>
                    <a:pt x="60" y="69"/>
                    <a:pt x="60" y="69"/>
                    <a:pt x="60" y="69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6" y="82"/>
                    <a:pt x="128" y="75"/>
                    <a:pt x="128" y="66"/>
                  </a:cubicBezTo>
                  <a:cubicBezTo>
                    <a:pt x="128" y="30"/>
                    <a:pt x="94" y="0"/>
                    <a:pt x="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3873" y="1549757"/>
            <a:ext cx="675330" cy="675330"/>
            <a:chOff x="470356" y="1316585"/>
            <a:chExt cx="822364" cy="822364"/>
          </a:xfrm>
        </p:grpSpPr>
        <p:sp>
          <p:nvSpPr>
            <p:cNvPr id="4" name="矩形: 圆角 3"/>
            <p:cNvSpPr/>
            <p:nvPr/>
          </p:nvSpPr>
          <p:spPr>
            <a:xfrm rot="2700000">
              <a:off x="470356" y="1316585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58"/>
            <p:cNvSpPr>
              <a:spLocks noEditPoints="1"/>
            </p:cNvSpPr>
            <p:nvPr/>
          </p:nvSpPr>
          <p:spPr bwMode="auto">
            <a:xfrm>
              <a:off x="716277" y="1539649"/>
              <a:ext cx="376236" cy="376236"/>
            </a:xfrm>
            <a:custGeom>
              <a:avLst/>
              <a:gdLst>
                <a:gd name="T0" fmla="*/ 109 w 129"/>
                <a:gd name="T1" fmla="*/ 34 h 129"/>
                <a:gd name="T2" fmla="*/ 112 w 129"/>
                <a:gd name="T3" fmla="*/ 31 h 129"/>
                <a:gd name="T4" fmla="*/ 112 w 129"/>
                <a:gd name="T5" fmla="*/ 28 h 129"/>
                <a:gd name="T6" fmla="*/ 101 w 129"/>
                <a:gd name="T7" fmla="*/ 17 h 129"/>
                <a:gd name="T8" fmla="*/ 98 w 129"/>
                <a:gd name="T9" fmla="*/ 17 h 129"/>
                <a:gd name="T10" fmla="*/ 95 w 129"/>
                <a:gd name="T11" fmla="*/ 20 h 129"/>
                <a:gd name="T12" fmla="*/ 109 w 129"/>
                <a:gd name="T13" fmla="*/ 34 h 129"/>
                <a:gd name="T14" fmla="*/ 60 w 129"/>
                <a:gd name="T15" fmla="*/ 92 h 129"/>
                <a:gd name="T16" fmla="*/ 25 w 129"/>
                <a:gd name="T17" fmla="*/ 110 h 129"/>
                <a:gd name="T18" fmla="*/ 19 w 129"/>
                <a:gd name="T19" fmla="*/ 104 h 129"/>
                <a:gd name="T20" fmla="*/ 36 w 129"/>
                <a:gd name="T21" fmla="*/ 69 h 129"/>
                <a:gd name="T22" fmla="*/ 38 w 129"/>
                <a:gd name="T23" fmla="*/ 65 h 129"/>
                <a:gd name="T24" fmla="*/ 87 w 129"/>
                <a:gd name="T25" fmla="*/ 17 h 129"/>
                <a:gd name="T26" fmla="*/ 11 w 129"/>
                <a:gd name="T27" fmla="*/ 17 h 129"/>
                <a:gd name="T28" fmla="*/ 0 w 129"/>
                <a:gd name="T29" fmla="*/ 28 h 129"/>
                <a:gd name="T30" fmla="*/ 0 w 129"/>
                <a:gd name="T31" fmla="*/ 118 h 129"/>
                <a:gd name="T32" fmla="*/ 11 w 129"/>
                <a:gd name="T33" fmla="*/ 129 h 129"/>
                <a:gd name="T34" fmla="*/ 101 w 129"/>
                <a:gd name="T35" fmla="*/ 129 h 129"/>
                <a:gd name="T36" fmla="*/ 112 w 129"/>
                <a:gd name="T37" fmla="*/ 118 h 129"/>
                <a:gd name="T38" fmla="*/ 112 w 129"/>
                <a:gd name="T39" fmla="*/ 42 h 129"/>
                <a:gd name="T40" fmla="*/ 64 w 129"/>
                <a:gd name="T41" fmla="*/ 90 h 129"/>
                <a:gd name="T42" fmla="*/ 60 w 129"/>
                <a:gd name="T43" fmla="*/ 92 h 129"/>
                <a:gd name="T44" fmla="*/ 27 w 129"/>
                <a:gd name="T45" fmla="*/ 99 h 129"/>
                <a:gd name="T46" fmla="*/ 30 w 129"/>
                <a:gd name="T47" fmla="*/ 102 h 129"/>
                <a:gd name="T48" fmla="*/ 51 w 129"/>
                <a:gd name="T49" fmla="*/ 89 h 129"/>
                <a:gd name="T50" fmla="*/ 40 w 129"/>
                <a:gd name="T51" fmla="*/ 78 h 129"/>
                <a:gd name="T52" fmla="*/ 27 w 129"/>
                <a:gd name="T53" fmla="*/ 99 h 129"/>
                <a:gd name="T54" fmla="*/ 44 w 129"/>
                <a:gd name="T55" fmla="*/ 71 h 129"/>
                <a:gd name="T56" fmla="*/ 58 w 129"/>
                <a:gd name="T57" fmla="*/ 85 h 129"/>
                <a:gd name="T58" fmla="*/ 103 w 129"/>
                <a:gd name="T59" fmla="*/ 40 h 129"/>
                <a:gd name="T60" fmla="*/ 89 w 129"/>
                <a:gd name="T61" fmla="*/ 26 h 129"/>
                <a:gd name="T62" fmla="*/ 44 w 129"/>
                <a:gd name="T63" fmla="*/ 71 h 129"/>
                <a:gd name="T64" fmla="*/ 126 w 129"/>
                <a:gd name="T65" fmla="*/ 17 h 129"/>
                <a:gd name="T66" fmla="*/ 112 w 129"/>
                <a:gd name="T67" fmla="*/ 3 h 129"/>
                <a:gd name="T68" fmla="*/ 100 w 129"/>
                <a:gd name="T69" fmla="*/ 3 h 129"/>
                <a:gd name="T70" fmla="*/ 87 w 129"/>
                <a:gd name="T71" fmla="*/ 17 h 129"/>
                <a:gd name="T72" fmla="*/ 98 w 129"/>
                <a:gd name="T73" fmla="*/ 17 h 129"/>
                <a:gd name="T74" fmla="*/ 103 w 129"/>
                <a:gd name="T75" fmla="*/ 12 h 129"/>
                <a:gd name="T76" fmla="*/ 109 w 129"/>
                <a:gd name="T77" fmla="*/ 12 h 129"/>
                <a:gd name="T78" fmla="*/ 117 w 129"/>
                <a:gd name="T79" fmla="*/ 20 h 129"/>
                <a:gd name="T80" fmla="*/ 117 w 129"/>
                <a:gd name="T81" fmla="*/ 26 h 129"/>
                <a:gd name="T82" fmla="*/ 112 w 129"/>
                <a:gd name="T83" fmla="*/ 31 h 129"/>
                <a:gd name="T84" fmla="*/ 112 w 129"/>
                <a:gd name="T85" fmla="*/ 42 h 129"/>
                <a:gd name="T86" fmla="*/ 126 w 129"/>
                <a:gd name="T87" fmla="*/ 29 h 129"/>
                <a:gd name="T88" fmla="*/ 126 w 129"/>
                <a:gd name="T89" fmla="*/ 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129">
                  <a:moveTo>
                    <a:pt x="109" y="34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2"/>
                    <a:pt x="107" y="17"/>
                    <a:pt x="101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5" y="20"/>
                    <a:pt x="95" y="20"/>
                    <a:pt x="95" y="20"/>
                  </a:cubicBezTo>
                  <a:lnTo>
                    <a:pt x="109" y="34"/>
                  </a:lnTo>
                  <a:close/>
                  <a:moveTo>
                    <a:pt x="60" y="92"/>
                  </a:moveTo>
                  <a:cubicBezTo>
                    <a:pt x="25" y="110"/>
                    <a:pt x="25" y="110"/>
                    <a:pt x="25" y="110"/>
                  </a:cubicBezTo>
                  <a:cubicBezTo>
                    <a:pt x="21" y="112"/>
                    <a:pt x="18" y="108"/>
                    <a:pt x="19" y="104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7" y="68"/>
                    <a:pt x="37" y="66"/>
                    <a:pt x="38" y="65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5" y="17"/>
                    <a:pt x="0" y="22"/>
                    <a:pt x="0" y="2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4"/>
                    <a:pt x="5" y="129"/>
                    <a:pt x="11" y="129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7" y="129"/>
                    <a:pt x="112" y="124"/>
                    <a:pt x="112" y="118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3" y="92"/>
                    <a:pt x="61" y="92"/>
                    <a:pt x="60" y="92"/>
                  </a:cubicBezTo>
                  <a:close/>
                  <a:moveTo>
                    <a:pt x="27" y="99"/>
                  </a:moveTo>
                  <a:cubicBezTo>
                    <a:pt x="26" y="101"/>
                    <a:pt x="28" y="103"/>
                    <a:pt x="30" y="102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40" y="78"/>
                    <a:pt x="40" y="78"/>
                    <a:pt x="40" y="78"/>
                  </a:cubicBezTo>
                  <a:lnTo>
                    <a:pt x="27" y="99"/>
                  </a:lnTo>
                  <a:close/>
                  <a:moveTo>
                    <a:pt x="44" y="71"/>
                  </a:moveTo>
                  <a:cubicBezTo>
                    <a:pt x="46" y="72"/>
                    <a:pt x="53" y="80"/>
                    <a:pt x="58" y="85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89" y="26"/>
                    <a:pt x="89" y="26"/>
                    <a:pt x="89" y="26"/>
                  </a:cubicBezTo>
                  <a:lnTo>
                    <a:pt x="44" y="71"/>
                  </a:lnTo>
                  <a:close/>
                  <a:moveTo>
                    <a:pt x="126" y="17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08" y="0"/>
                    <a:pt x="103" y="0"/>
                    <a:pt x="100" y="3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5" y="10"/>
                    <a:pt x="107" y="10"/>
                    <a:pt x="109" y="12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2"/>
                    <a:pt x="119" y="24"/>
                    <a:pt x="117" y="26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9" y="25"/>
                    <a:pt x="129" y="20"/>
                    <a:pt x="126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17315" y="1526818"/>
            <a:ext cx="308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贴近校园生活的分类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37952" y="1905293"/>
            <a:ext cx="4119885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按照学生兴趣，将问题分为娱乐，科学，数码等。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17314" y="2945929"/>
            <a:ext cx="306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活跃有趣的社区氛围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37953" y="3324404"/>
            <a:ext cx="4119884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社区设置等级制度，活跃用户等级更高，提升社区氛围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17315" y="4365040"/>
            <a:ext cx="43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</a:rPr>
              <a:t>推荐用户匹配共同爱好者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37953" y="4743515"/>
            <a:ext cx="4119884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根据社交关系推荐用户及问题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17315" y="5784150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+mj-ea"/>
                <a:ea typeface="+mj-ea"/>
              </a:rPr>
              <a:t>热榜推荐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37953" y="6162625"/>
            <a:ext cx="4119884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根据浏览点击量生成日榜、周榜、月榜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95224" y="378662"/>
              <a:ext cx="2157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平台功能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User experience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915"/>
            <a:ext cx="5791200" cy="685799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6405285" y="-2949"/>
            <a:ext cx="5798931" cy="6858000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94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1" grpId="0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14091" y="2690452"/>
            <a:ext cx="449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D1758E"/>
                </a:solidFill>
                <a:latin typeface="+mj-ea"/>
              </a:rPr>
              <a:t>软件架构简介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从架构方面对系统进行综合概述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37" t="7954" r="6219" b="13887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rcRect t="4895" r="27153" b="20930"/>
            <a:stretch>
              <a:fillRect/>
            </a:stretch>
          </p:blipFill>
          <p:spPr>
            <a:xfrm>
              <a:off x="9431535" y="2015595"/>
              <a:ext cx="2065141" cy="3011708"/>
            </a:xfrm>
            <a:custGeom>
              <a:avLst/>
              <a:gdLst>
                <a:gd name="connsiteX0" fmla="*/ 559287 w 2065141"/>
                <a:gd name="connsiteY0" fmla="*/ 0 h 3011708"/>
                <a:gd name="connsiteX1" fmla="*/ 2065141 w 2065141"/>
                <a:gd name="connsiteY1" fmla="*/ 0 h 3011708"/>
                <a:gd name="connsiteX2" fmla="*/ 2065141 w 2065141"/>
                <a:gd name="connsiteY2" fmla="*/ 1505854 h 3011708"/>
                <a:gd name="connsiteX3" fmla="*/ 559287 w 2065141"/>
                <a:gd name="connsiteY3" fmla="*/ 3011708 h 3011708"/>
                <a:gd name="connsiteX4" fmla="*/ 111492 w 2065141"/>
                <a:gd name="connsiteY4" fmla="*/ 2944008 h 3011708"/>
                <a:gd name="connsiteX5" fmla="*/ 0 w 2065141"/>
                <a:gd name="connsiteY5" fmla="*/ 2903201 h 3011708"/>
                <a:gd name="connsiteX6" fmla="*/ 0 w 2065141"/>
                <a:gd name="connsiteY6" fmla="*/ 108507 h 3011708"/>
                <a:gd name="connsiteX7" fmla="*/ 111492 w 2065141"/>
                <a:gd name="connsiteY7" fmla="*/ 67700 h 3011708"/>
                <a:gd name="connsiteX8" fmla="*/ 559287 w 206514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5141" h="3011708">
                  <a:moveTo>
                    <a:pt x="559287" y="0"/>
                  </a:moveTo>
                  <a:lnTo>
                    <a:pt x="2065141" y="0"/>
                  </a:lnTo>
                  <a:lnTo>
                    <a:pt x="2065141" y="1505854"/>
                  </a:lnTo>
                  <a:cubicBezTo>
                    <a:pt x="2065141" y="2337514"/>
                    <a:pt x="1390947" y="3011708"/>
                    <a:pt x="559287" y="3011708"/>
                  </a:cubicBezTo>
                  <a:cubicBezTo>
                    <a:pt x="403351" y="3011708"/>
                    <a:pt x="252950" y="2988006"/>
                    <a:pt x="111492" y="2944008"/>
                  </a:cubicBezTo>
                  <a:lnTo>
                    <a:pt x="0" y="2903201"/>
                  </a:lnTo>
                  <a:lnTo>
                    <a:pt x="0" y="108507"/>
                  </a:lnTo>
                  <a:lnTo>
                    <a:pt x="111492" y="67700"/>
                  </a:lnTo>
                  <a:cubicBezTo>
                    <a:pt x="252950" y="23702"/>
                    <a:pt x="403351" y="0"/>
                    <a:pt x="55928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6172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29503"/>
            <a:chOff x="0" y="378662"/>
            <a:chExt cx="12197154" cy="729503"/>
          </a:xfrm>
        </p:grpSpPr>
        <p:grpSp>
          <p:nvGrpSpPr>
            <p:cNvPr id="33" name="组合 3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95224" y="378662"/>
              <a:ext cx="2157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/>
                <a:t>C/S</a:t>
              </a:r>
              <a:r>
                <a:rPr lang="zh-CN" altLang="en-US" dirty="0"/>
                <a:t>架构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224" y="738833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/>
                <a:t>前后端交互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905940" y="1822794"/>
            <a:ext cx="580242" cy="580242"/>
            <a:chOff x="6909910" y="1822794"/>
            <a:chExt cx="580242" cy="580242"/>
          </a:xfrm>
        </p:grpSpPr>
        <p:sp>
          <p:nvSpPr>
            <p:cNvPr id="60" name="矩形: 圆角 59"/>
            <p:cNvSpPr/>
            <p:nvPr/>
          </p:nvSpPr>
          <p:spPr>
            <a:xfrm rot="2700000">
              <a:off x="6909910" y="1822794"/>
              <a:ext cx="580242" cy="580242"/>
            </a:xfrm>
            <a:prstGeom prst="roundRect">
              <a:avLst>
                <a:gd name="adj" fmla="val 18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7067398" y="2018951"/>
              <a:ext cx="236688" cy="235558"/>
            </a:xfrm>
            <a:custGeom>
              <a:avLst/>
              <a:gdLst>
                <a:gd name="T0" fmla="*/ 80 w 130"/>
                <a:gd name="T1" fmla="*/ 27 h 130"/>
                <a:gd name="T2" fmla="*/ 80 w 130"/>
                <a:gd name="T3" fmla="*/ 50 h 130"/>
                <a:gd name="T4" fmla="*/ 104 w 130"/>
                <a:gd name="T5" fmla="*/ 50 h 130"/>
                <a:gd name="T6" fmla="*/ 104 w 130"/>
                <a:gd name="T7" fmla="*/ 27 h 130"/>
                <a:gd name="T8" fmla="*/ 80 w 130"/>
                <a:gd name="T9" fmla="*/ 27 h 130"/>
                <a:gd name="T10" fmla="*/ 98 w 130"/>
                <a:gd name="T11" fmla="*/ 44 h 130"/>
                <a:gd name="T12" fmla="*/ 86 w 130"/>
                <a:gd name="T13" fmla="*/ 44 h 130"/>
                <a:gd name="T14" fmla="*/ 86 w 130"/>
                <a:gd name="T15" fmla="*/ 32 h 130"/>
                <a:gd name="T16" fmla="*/ 98 w 130"/>
                <a:gd name="T17" fmla="*/ 32 h 130"/>
                <a:gd name="T18" fmla="*/ 98 w 130"/>
                <a:gd name="T19" fmla="*/ 44 h 130"/>
                <a:gd name="T20" fmla="*/ 122 w 130"/>
                <a:gd name="T21" fmla="*/ 0 h 130"/>
                <a:gd name="T22" fmla="*/ 69 w 130"/>
                <a:gd name="T23" fmla="*/ 0 h 130"/>
                <a:gd name="T24" fmla="*/ 60 w 130"/>
                <a:gd name="T25" fmla="*/ 6 h 130"/>
                <a:gd name="T26" fmla="*/ 7 w 130"/>
                <a:gd name="T27" fmla="*/ 59 h 130"/>
                <a:gd name="T28" fmla="*/ 7 w 130"/>
                <a:gd name="T29" fmla="*/ 82 h 130"/>
                <a:gd name="T30" fmla="*/ 48 w 130"/>
                <a:gd name="T31" fmla="*/ 123 h 130"/>
                <a:gd name="T32" fmla="*/ 71 w 130"/>
                <a:gd name="T33" fmla="*/ 123 h 130"/>
                <a:gd name="T34" fmla="*/ 124 w 130"/>
                <a:gd name="T35" fmla="*/ 70 h 130"/>
                <a:gd name="T36" fmla="*/ 130 w 130"/>
                <a:gd name="T37" fmla="*/ 61 h 130"/>
                <a:gd name="T38" fmla="*/ 130 w 130"/>
                <a:gd name="T39" fmla="*/ 8 h 130"/>
                <a:gd name="T40" fmla="*/ 122 w 130"/>
                <a:gd name="T41" fmla="*/ 0 h 130"/>
                <a:gd name="T42" fmla="*/ 66 w 130"/>
                <a:gd name="T43" fmla="*/ 117 h 130"/>
                <a:gd name="T44" fmla="*/ 54 w 130"/>
                <a:gd name="T45" fmla="*/ 117 h 130"/>
                <a:gd name="T46" fmla="*/ 13 w 130"/>
                <a:gd name="T47" fmla="*/ 76 h 130"/>
                <a:gd name="T48" fmla="*/ 13 w 130"/>
                <a:gd name="T49" fmla="*/ 65 h 130"/>
                <a:gd name="T50" fmla="*/ 19 w 130"/>
                <a:gd name="T51" fmla="*/ 59 h 130"/>
                <a:gd name="T52" fmla="*/ 71 w 130"/>
                <a:gd name="T53" fmla="*/ 111 h 130"/>
                <a:gd name="T54" fmla="*/ 66 w 130"/>
                <a:gd name="T55" fmla="*/ 117 h 130"/>
                <a:gd name="T56" fmla="*/ 122 w 130"/>
                <a:gd name="T57" fmla="*/ 57 h 130"/>
                <a:gd name="T58" fmla="*/ 118 w 130"/>
                <a:gd name="T59" fmla="*/ 65 h 130"/>
                <a:gd name="T60" fmla="*/ 77 w 130"/>
                <a:gd name="T61" fmla="*/ 106 h 130"/>
                <a:gd name="T62" fmla="*/ 25 w 130"/>
                <a:gd name="T63" fmla="*/ 53 h 130"/>
                <a:gd name="T64" fmla="*/ 66 w 130"/>
                <a:gd name="T65" fmla="*/ 12 h 130"/>
                <a:gd name="T66" fmla="*/ 73 w 130"/>
                <a:gd name="T67" fmla="*/ 8 h 130"/>
                <a:gd name="T68" fmla="*/ 119 w 130"/>
                <a:gd name="T69" fmla="*/ 8 h 130"/>
                <a:gd name="T70" fmla="*/ 122 w 130"/>
                <a:gd name="T71" fmla="*/ 11 h 130"/>
                <a:gd name="T72" fmla="*/ 122 w 130"/>
                <a:gd name="T7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130">
                  <a:moveTo>
                    <a:pt x="80" y="27"/>
                  </a:moveTo>
                  <a:cubicBezTo>
                    <a:pt x="74" y="33"/>
                    <a:pt x="74" y="43"/>
                    <a:pt x="80" y="50"/>
                  </a:cubicBezTo>
                  <a:cubicBezTo>
                    <a:pt x="87" y="56"/>
                    <a:pt x="97" y="56"/>
                    <a:pt x="104" y="50"/>
                  </a:cubicBezTo>
                  <a:cubicBezTo>
                    <a:pt x="110" y="43"/>
                    <a:pt x="110" y="33"/>
                    <a:pt x="104" y="27"/>
                  </a:cubicBezTo>
                  <a:cubicBezTo>
                    <a:pt x="97" y="20"/>
                    <a:pt x="87" y="20"/>
                    <a:pt x="80" y="27"/>
                  </a:cubicBezTo>
                  <a:close/>
                  <a:moveTo>
                    <a:pt x="98" y="44"/>
                  </a:moveTo>
                  <a:cubicBezTo>
                    <a:pt x="95" y="47"/>
                    <a:pt x="89" y="47"/>
                    <a:pt x="86" y="44"/>
                  </a:cubicBezTo>
                  <a:cubicBezTo>
                    <a:pt x="83" y="41"/>
                    <a:pt x="83" y="36"/>
                    <a:pt x="86" y="32"/>
                  </a:cubicBezTo>
                  <a:cubicBezTo>
                    <a:pt x="89" y="29"/>
                    <a:pt x="95" y="29"/>
                    <a:pt x="98" y="32"/>
                  </a:cubicBezTo>
                  <a:cubicBezTo>
                    <a:pt x="101" y="36"/>
                    <a:pt x="101" y="41"/>
                    <a:pt x="98" y="44"/>
                  </a:cubicBezTo>
                  <a:close/>
                  <a:moveTo>
                    <a:pt x="122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4" y="0"/>
                    <a:pt x="64" y="2"/>
                    <a:pt x="60" y="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65"/>
                    <a:pt x="0" y="76"/>
                    <a:pt x="7" y="82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30"/>
                    <a:pt x="65" y="130"/>
                    <a:pt x="71" y="123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8" y="67"/>
                    <a:pt x="130" y="65"/>
                    <a:pt x="130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7" y="0"/>
                    <a:pt x="122" y="0"/>
                  </a:cubicBezTo>
                  <a:close/>
                  <a:moveTo>
                    <a:pt x="66" y="117"/>
                  </a:moveTo>
                  <a:cubicBezTo>
                    <a:pt x="62" y="120"/>
                    <a:pt x="57" y="120"/>
                    <a:pt x="54" y="117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9" y="73"/>
                    <a:pt x="9" y="68"/>
                    <a:pt x="13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66" y="117"/>
                  </a:lnTo>
                  <a:close/>
                  <a:moveTo>
                    <a:pt x="122" y="57"/>
                  </a:moveTo>
                  <a:cubicBezTo>
                    <a:pt x="122" y="59"/>
                    <a:pt x="120" y="62"/>
                    <a:pt x="118" y="6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70" y="8"/>
                    <a:pt x="73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2" y="9"/>
                    <a:pt x="122" y="11"/>
                  </a:cubicBezTo>
                  <a:lnTo>
                    <a:pt x="12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7581746" y="1792241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74F71"/>
                </a:solidFill>
                <a:latin typeface="+mj-ea"/>
                <a:ea typeface="+mj-ea"/>
              </a:rPr>
              <a:t>用户端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02383" y="2175482"/>
            <a:ext cx="4289580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用户使用外部浏览器访问网页，通过以太网连接到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服务器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905940" y="4806259"/>
            <a:ext cx="580242" cy="580242"/>
            <a:chOff x="6905940" y="4641161"/>
            <a:chExt cx="580242" cy="580242"/>
          </a:xfrm>
        </p:grpSpPr>
        <p:sp>
          <p:nvSpPr>
            <p:cNvPr id="68" name="矩形: 圆角 67"/>
            <p:cNvSpPr/>
            <p:nvPr/>
          </p:nvSpPr>
          <p:spPr>
            <a:xfrm rot="2700000">
              <a:off x="6905940" y="4641161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7071998" y="4843524"/>
              <a:ext cx="214788" cy="200916"/>
            </a:xfrm>
            <a:custGeom>
              <a:avLst/>
              <a:gdLst>
                <a:gd name="T0" fmla="*/ 40 w 128"/>
                <a:gd name="T1" fmla="*/ 32 h 120"/>
                <a:gd name="T2" fmla="*/ 30 w 128"/>
                <a:gd name="T3" fmla="*/ 0 h 120"/>
                <a:gd name="T4" fmla="*/ 4 w 128"/>
                <a:gd name="T5" fmla="*/ 0 h 120"/>
                <a:gd name="T6" fmla="*/ 0 w 128"/>
                <a:gd name="T7" fmla="*/ 4 h 120"/>
                <a:gd name="T8" fmla="*/ 4 w 128"/>
                <a:gd name="T9" fmla="*/ 8 h 120"/>
                <a:gd name="T10" fmla="*/ 24 w 128"/>
                <a:gd name="T11" fmla="*/ 8 h 120"/>
                <a:gd name="T12" fmla="*/ 32 w 128"/>
                <a:gd name="T13" fmla="*/ 32 h 120"/>
                <a:gd name="T14" fmla="*/ 32 w 128"/>
                <a:gd name="T15" fmla="*/ 32 h 120"/>
                <a:gd name="T16" fmla="*/ 40 w 128"/>
                <a:gd name="T17" fmla="*/ 80 h 120"/>
                <a:gd name="T18" fmla="*/ 56 w 128"/>
                <a:gd name="T19" fmla="*/ 96 h 120"/>
                <a:gd name="T20" fmla="*/ 100 w 128"/>
                <a:gd name="T21" fmla="*/ 96 h 120"/>
                <a:gd name="T22" fmla="*/ 116 w 128"/>
                <a:gd name="T23" fmla="*/ 80 h 120"/>
                <a:gd name="T24" fmla="*/ 128 w 128"/>
                <a:gd name="T25" fmla="*/ 32 h 120"/>
                <a:gd name="T26" fmla="*/ 40 w 128"/>
                <a:gd name="T27" fmla="*/ 32 h 120"/>
                <a:gd name="T28" fmla="*/ 108 w 128"/>
                <a:gd name="T29" fmla="*/ 80 h 120"/>
                <a:gd name="T30" fmla="*/ 100 w 128"/>
                <a:gd name="T31" fmla="*/ 88 h 120"/>
                <a:gd name="T32" fmla="*/ 56 w 128"/>
                <a:gd name="T33" fmla="*/ 88 h 120"/>
                <a:gd name="T34" fmla="*/ 48 w 128"/>
                <a:gd name="T35" fmla="*/ 80 h 120"/>
                <a:gd name="T36" fmla="*/ 41 w 128"/>
                <a:gd name="T37" fmla="*/ 40 h 120"/>
                <a:gd name="T38" fmla="*/ 118 w 128"/>
                <a:gd name="T39" fmla="*/ 40 h 120"/>
                <a:gd name="T40" fmla="*/ 108 w 128"/>
                <a:gd name="T41" fmla="*/ 80 h 120"/>
                <a:gd name="T42" fmla="*/ 56 w 128"/>
                <a:gd name="T43" fmla="*/ 104 h 120"/>
                <a:gd name="T44" fmla="*/ 48 w 128"/>
                <a:gd name="T45" fmla="*/ 112 h 120"/>
                <a:gd name="T46" fmla="*/ 56 w 128"/>
                <a:gd name="T47" fmla="*/ 120 h 120"/>
                <a:gd name="T48" fmla="*/ 64 w 128"/>
                <a:gd name="T49" fmla="*/ 112 h 120"/>
                <a:gd name="T50" fmla="*/ 56 w 128"/>
                <a:gd name="T51" fmla="*/ 104 h 120"/>
                <a:gd name="T52" fmla="*/ 96 w 128"/>
                <a:gd name="T53" fmla="*/ 104 h 120"/>
                <a:gd name="T54" fmla="*/ 88 w 128"/>
                <a:gd name="T55" fmla="*/ 112 h 120"/>
                <a:gd name="T56" fmla="*/ 96 w 128"/>
                <a:gd name="T57" fmla="*/ 120 h 120"/>
                <a:gd name="T58" fmla="*/ 104 w 128"/>
                <a:gd name="T59" fmla="*/ 112 h 120"/>
                <a:gd name="T60" fmla="*/ 96 w 128"/>
                <a:gd name="T61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120">
                  <a:moveTo>
                    <a:pt x="40" y="32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9"/>
                    <a:pt x="47" y="96"/>
                    <a:pt x="56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9" y="96"/>
                    <a:pt x="116" y="89"/>
                    <a:pt x="116" y="80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40" y="32"/>
                  </a:lnTo>
                  <a:close/>
                  <a:moveTo>
                    <a:pt x="108" y="80"/>
                  </a:moveTo>
                  <a:cubicBezTo>
                    <a:pt x="108" y="84"/>
                    <a:pt x="104" y="88"/>
                    <a:pt x="100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2" y="88"/>
                    <a:pt x="48" y="84"/>
                    <a:pt x="48" y="8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18" y="40"/>
                    <a:pt x="118" y="40"/>
                    <a:pt x="118" y="40"/>
                  </a:cubicBezTo>
                  <a:lnTo>
                    <a:pt x="108" y="80"/>
                  </a:lnTo>
                  <a:close/>
                  <a:moveTo>
                    <a:pt x="56" y="104"/>
                  </a:moveTo>
                  <a:cubicBezTo>
                    <a:pt x="52" y="104"/>
                    <a:pt x="48" y="108"/>
                    <a:pt x="48" y="112"/>
                  </a:cubicBezTo>
                  <a:cubicBezTo>
                    <a:pt x="48" y="116"/>
                    <a:pt x="52" y="120"/>
                    <a:pt x="56" y="120"/>
                  </a:cubicBezTo>
                  <a:cubicBezTo>
                    <a:pt x="60" y="120"/>
                    <a:pt x="64" y="116"/>
                    <a:pt x="64" y="112"/>
                  </a:cubicBezTo>
                  <a:cubicBezTo>
                    <a:pt x="64" y="108"/>
                    <a:pt x="60" y="104"/>
                    <a:pt x="56" y="104"/>
                  </a:cubicBezTo>
                  <a:close/>
                  <a:moveTo>
                    <a:pt x="96" y="104"/>
                  </a:moveTo>
                  <a:cubicBezTo>
                    <a:pt x="92" y="104"/>
                    <a:pt x="88" y="108"/>
                    <a:pt x="88" y="112"/>
                  </a:cubicBezTo>
                  <a:cubicBezTo>
                    <a:pt x="88" y="116"/>
                    <a:pt x="92" y="120"/>
                    <a:pt x="96" y="120"/>
                  </a:cubicBezTo>
                  <a:cubicBezTo>
                    <a:pt x="100" y="120"/>
                    <a:pt x="104" y="116"/>
                    <a:pt x="104" y="112"/>
                  </a:cubicBezTo>
                  <a:cubicBezTo>
                    <a:pt x="104" y="108"/>
                    <a:pt x="100" y="104"/>
                    <a:pt x="96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905940" y="3314527"/>
            <a:ext cx="580242" cy="580242"/>
            <a:chOff x="6909911" y="3231978"/>
            <a:chExt cx="580242" cy="580242"/>
          </a:xfrm>
        </p:grpSpPr>
        <p:sp>
          <p:nvSpPr>
            <p:cNvPr id="66" name="矩形: 圆角 65"/>
            <p:cNvSpPr/>
            <p:nvPr/>
          </p:nvSpPr>
          <p:spPr>
            <a:xfrm rot="2700000">
              <a:off x="6909911" y="3231978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7094700" y="3451686"/>
              <a:ext cx="202720" cy="201786"/>
            </a:xfrm>
            <a:custGeom>
              <a:avLst/>
              <a:gdLst>
                <a:gd name="T0" fmla="*/ 64 w 128"/>
                <a:gd name="T1" fmla="*/ 80 h 128"/>
                <a:gd name="T2" fmla="*/ 68 w 128"/>
                <a:gd name="T3" fmla="*/ 76 h 128"/>
                <a:gd name="T4" fmla="*/ 68 w 128"/>
                <a:gd name="T5" fmla="*/ 28 h 128"/>
                <a:gd name="T6" fmla="*/ 64 w 128"/>
                <a:gd name="T7" fmla="*/ 24 h 128"/>
                <a:gd name="T8" fmla="*/ 60 w 128"/>
                <a:gd name="T9" fmla="*/ 28 h 128"/>
                <a:gd name="T10" fmla="*/ 60 w 128"/>
                <a:gd name="T11" fmla="*/ 76 h 128"/>
                <a:gd name="T12" fmla="*/ 64 w 128"/>
                <a:gd name="T13" fmla="*/ 80 h 128"/>
                <a:gd name="T14" fmla="*/ 88 w 128"/>
                <a:gd name="T15" fmla="*/ 80 h 128"/>
                <a:gd name="T16" fmla="*/ 92 w 128"/>
                <a:gd name="T17" fmla="*/ 76 h 128"/>
                <a:gd name="T18" fmla="*/ 92 w 128"/>
                <a:gd name="T19" fmla="*/ 40 h 128"/>
                <a:gd name="T20" fmla="*/ 88 w 128"/>
                <a:gd name="T21" fmla="*/ 36 h 128"/>
                <a:gd name="T22" fmla="*/ 84 w 128"/>
                <a:gd name="T23" fmla="*/ 40 h 128"/>
                <a:gd name="T24" fmla="*/ 84 w 128"/>
                <a:gd name="T25" fmla="*/ 76 h 128"/>
                <a:gd name="T26" fmla="*/ 88 w 128"/>
                <a:gd name="T27" fmla="*/ 80 h 128"/>
                <a:gd name="T28" fmla="*/ 40 w 128"/>
                <a:gd name="T29" fmla="*/ 80 h 128"/>
                <a:gd name="T30" fmla="*/ 44 w 128"/>
                <a:gd name="T31" fmla="*/ 76 h 128"/>
                <a:gd name="T32" fmla="*/ 44 w 128"/>
                <a:gd name="T33" fmla="*/ 60 h 128"/>
                <a:gd name="T34" fmla="*/ 40 w 128"/>
                <a:gd name="T35" fmla="*/ 56 h 128"/>
                <a:gd name="T36" fmla="*/ 36 w 128"/>
                <a:gd name="T37" fmla="*/ 60 h 128"/>
                <a:gd name="T38" fmla="*/ 36 w 128"/>
                <a:gd name="T39" fmla="*/ 76 h 128"/>
                <a:gd name="T40" fmla="*/ 40 w 128"/>
                <a:gd name="T41" fmla="*/ 80 h 128"/>
                <a:gd name="T42" fmla="*/ 0 w 128"/>
                <a:gd name="T43" fmla="*/ 0 h 128"/>
                <a:gd name="T44" fmla="*/ 0 w 128"/>
                <a:gd name="T45" fmla="*/ 8 h 128"/>
                <a:gd name="T46" fmla="*/ 8 w 128"/>
                <a:gd name="T47" fmla="*/ 8 h 128"/>
                <a:gd name="T48" fmla="*/ 8 w 128"/>
                <a:gd name="T49" fmla="*/ 84 h 128"/>
                <a:gd name="T50" fmla="*/ 24 w 128"/>
                <a:gd name="T51" fmla="*/ 100 h 128"/>
                <a:gd name="T52" fmla="*/ 48 w 128"/>
                <a:gd name="T53" fmla="*/ 100 h 128"/>
                <a:gd name="T54" fmla="*/ 32 w 128"/>
                <a:gd name="T55" fmla="*/ 128 h 128"/>
                <a:gd name="T56" fmla="*/ 44 w 128"/>
                <a:gd name="T57" fmla="*/ 128 h 128"/>
                <a:gd name="T58" fmla="*/ 60 w 128"/>
                <a:gd name="T59" fmla="*/ 100 h 128"/>
                <a:gd name="T60" fmla="*/ 68 w 128"/>
                <a:gd name="T61" fmla="*/ 100 h 128"/>
                <a:gd name="T62" fmla="*/ 84 w 128"/>
                <a:gd name="T63" fmla="*/ 128 h 128"/>
                <a:gd name="T64" fmla="*/ 96 w 128"/>
                <a:gd name="T65" fmla="*/ 128 h 128"/>
                <a:gd name="T66" fmla="*/ 80 w 128"/>
                <a:gd name="T67" fmla="*/ 100 h 128"/>
                <a:gd name="T68" fmla="*/ 104 w 128"/>
                <a:gd name="T69" fmla="*/ 100 h 128"/>
                <a:gd name="T70" fmla="*/ 120 w 128"/>
                <a:gd name="T71" fmla="*/ 84 h 128"/>
                <a:gd name="T72" fmla="*/ 120 w 128"/>
                <a:gd name="T73" fmla="*/ 8 h 128"/>
                <a:gd name="T74" fmla="*/ 128 w 128"/>
                <a:gd name="T75" fmla="*/ 8 h 128"/>
                <a:gd name="T76" fmla="*/ 128 w 128"/>
                <a:gd name="T77" fmla="*/ 0 h 128"/>
                <a:gd name="T78" fmla="*/ 0 w 128"/>
                <a:gd name="T79" fmla="*/ 0 h 128"/>
                <a:gd name="T80" fmla="*/ 112 w 128"/>
                <a:gd name="T81" fmla="*/ 84 h 128"/>
                <a:gd name="T82" fmla="*/ 104 w 128"/>
                <a:gd name="T83" fmla="*/ 92 h 128"/>
                <a:gd name="T84" fmla="*/ 24 w 128"/>
                <a:gd name="T85" fmla="*/ 92 h 128"/>
                <a:gd name="T86" fmla="*/ 16 w 128"/>
                <a:gd name="T87" fmla="*/ 84 h 128"/>
                <a:gd name="T88" fmla="*/ 16 w 128"/>
                <a:gd name="T89" fmla="*/ 8 h 128"/>
                <a:gd name="T90" fmla="*/ 112 w 128"/>
                <a:gd name="T91" fmla="*/ 8 h 128"/>
                <a:gd name="T92" fmla="*/ 112 w 128"/>
                <a:gd name="T93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128">
                  <a:moveTo>
                    <a:pt x="64" y="80"/>
                  </a:moveTo>
                  <a:cubicBezTo>
                    <a:pt x="66" y="80"/>
                    <a:pt x="68" y="78"/>
                    <a:pt x="68" y="76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6"/>
                    <a:pt x="66" y="24"/>
                    <a:pt x="64" y="24"/>
                  </a:cubicBezTo>
                  <a:cubicBezTo>
                    <a:pt x="62" y="24"/>
                    <a:pt x="60" y="26"/>
                    <a:pt x="60" y="28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8"/>
                    <a:pt x="62" y="80"/>
                    <a:pt x="64" y="80"/>
                  </a:cubicBezTo>
                  <a:close/>
                  <a:moveTo>
                    <a:pt x="88" y="80"/>
                  </a:moveTo>
                  <a:cubicBezTo>
                    <a:pt x="90" y="80"/>
                    <a:pt x="92" y="78"/>
                    <a:pt x="92" y="76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8"/>
                    <a:pt x="90" y="36"/>
                    <a:pt x="88" y="36"/>
                  </a:cubicBezTo>
                  <a:cubicBezTo>
                    <a:pt x="86" y="36"/>
                    <a:pt x="84" y="38"/>
                    <a:pt x="84" y="40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8"/>
                    <a:pt x="86" y="80"/>
                    <a:pt x="88" y="80"/>
                  </a:cubicBezTo>
                  <a:close/>
                  <a:moveTo>
                    <a:pt x="40" y="80"/>
                  </a:moveTo>
                  <a:cubicBezTo>
                    <a:pt x="42" y="80"/>
                    <a:pt x="44" y="78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2" y="56"/>
                    <a:pt x="40" y="56"/>
                  </a:cubicBezTo>
                  <a:cubicBezTo>
                    <a:pt x="38" y="56"/>
                    <a:pt x="36" y="58"/>
                    <a:pt x="36" y="6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78"/>
                    <a:pt x="38" y="80"/>
                    <a:pt x="40" y="80"/>
                  </a:cubicBezTo>
                  <a:close/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4"/>
                    <a:pt x="8" y="84"/>
                    <a:pt x="8" y="84"/>
                  </a:cubicBezTo>
                  <a:cubicBezTo>
                    <a:pt x="8" y="93"/>
                    <a:pt x="15" y="100"/>
                    <a:pt x="24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13" y="100"/>
                    <a:pt x="120" y="93"/>
                    <a:pt x="120" y="84"/>
                  </a:cubicBezTo>
                  <a:cubicBezTo>
                    <a:pt x="120" y="84"/>
                    <a:pt x="120" y="15"/>
                    <a:pt x="120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0" y="0"/>
                  </a:lnTo>
                  <a:close/>
                  <a:moveTo>
                    <a:pt x="112" y="84"/>
                  </a:moveTo>
                  <a:cubicBezTo>
                    <a:pt x="112" y="89"/>
                    <a:pt x="109" y="92"/>
                    <a:pt x="10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9" y="92"/>
                    <a:pt x="16" y="89"/>
                    <a:pt x="16" y="84"/>
                  </a:cubicBezTo>
                  <a:cubicBezTo>
                    <a:pt x="16" y="84"/>
                    <a:pt x="16" y="13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16"/>
                    <a:pt x="112" y="84"/>
                    <a:pt x="112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7581746" y="3280059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1758E"/>
                </a:solidFill>
                <a:latin typeface="+mj-ea"/>
                <a:ea typeface="+mj-ea"/>
              </a:rPr>
              <a:t>Web</a:t>
            </a:r>
            <a:r>
              <a:rPr lang="zh-CN" altLang="en-US" sz="2400" dirty="0">
                <a:solidFill>
                  <a:srgbClr val="D1758E"/>
                </a:solidFill>
                <a:latin typeface="+mj-ea"/>
                <a:ea typeface="+mj-ea"/>
              </a:rPr>
              <a:t>服务器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602383" y="3663300"/>
            <a:ext cx="4289580" cy="90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部署在谷歌云端，面向用户时，服务器提供支持的服务，如提问，回答等。面向后端数据库时，服务器负责进行对数据的增删改查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581746" y="4767876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数据库服务器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602383" y="5151117"/>
            <a:ext cx="4289580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MySQL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MongoDB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，分别负责存储关系型数据和非关系型数据，为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服务器提供必要的数据信息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8778BD3-7633-4DA6-88FB-BD050A2A99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09639"/>
            <a:ext cx="6329779" cy="34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6890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1" grpId="0"/>
      <p:bldP spid="72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29503"/>
            <a:chOff x="0" y="378662"/>
            <a:chExt cx="12197154" cy="729503"/>
          </a:xfrm>
        </p:grpSpPr>
        <p:grpSp>
          <p:nvGrpSpPr>
            <p:cNvPr id="33" name="组合 3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95224" y="378662"/>
              <a:ext cx="312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/>
                <a:t>React</a:t>
              </a:r>
              <a:r>
                <a:rPr lang="zh-CN" altLang="en-US" dirty="0"/>
                <a:t>与</a:t>
              </a:r>
              <a:r>
                <a:rPr lang="en-US" altLang="zh-CN" dirty="0" err="1"/>
                <a:t>SpringBoot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224" y="738833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/>
                <a:t>前后端架构解释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32043" y="1754009"/>
            <a:ext cx="580242" cy="580242"/>
            <a:chOff x="6909910" y="1822794"/>
            <a:chExt cx="580242" cy="580242"/>
          </a:xfrm>
        </p:grpSpPr>
        <p:sp>
          <p:nvSpPr>
            <p:cNvPr id="60" name="矩形: 圆角 59"/>
            <p:cNvSpPr/>
            <p:nvPr/>
          </p:nvSpPr>
          <p:spPr>
            <a:xfrm rot="2700000">
              <a:off x="6909910" y="1822794"/>
              <a:ext cx="580242" cy="580242"/>
            </a:xfrm>
            <a:prstGeom prst="roundRect">
              <a:avLst>
                <a:gd name="adj" fmla="val 18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7067398" y="2018951"/>
              <a:ext cx="236688" cy="235558"/>
            </a:xfrm>
            <a:custGeom>
              <a:avLst/>
              <a:gdLst>
                <a:gd name="T0" fmla="*/ 80 w 130"/>
                <a:gd name="T1" fmla="*/ 27 h 130"/>
                <a:gd name="T2" fmla="*/ 80 w 130"/>
                <a:gd name="T3" fmla="*/ 50 h 130"/>
                <a:gd name="T4" fmla="*/ 104 w 130"/>
                <a:gd name="T5" fmla="*/ 50 h 130"/>
                <a:gd name="T6" fmla="*/ 104 w 130"/>
                <a:gd name="T7" fmla="*/ 27 h 130"/>
                <a:gd name="T8" fmla="*/ 80 w 130"/>
                <a:gd name="T9" fmla="*/ 27 h 130"/>
                <a:gd name="T10" fmla="*/ 98 w 130"/>
                <a:gd name="T11" fmla="*/ 44 h 130"/>
                <a:gd name="T12" fmla="*/ 86 w 130"/>
                <a:gd name="T13" fmla="*/ 44 h 130"/>
                <a:gd name="T14" fmla="*/ 86 w 130"/>
                <a:gd name="T15" fmla="*/ 32 h 130"/>
                <a:gd name="T16" fmla="*/ 98 w 130"/>
                <a:gd name="T17" fmla="*/ 32 h 130"/>
                <a:gd name="T18" fmla="*/ 98 w 130"/>
                <a:gd name="T19" fmla="*/ 44 h 130"/>
                <a:gd name="T20" fmla="*/ 122 w 130"/>
                <a:gd name="T21" fmla="*/ 0 h 130"/>
                <a:gd name="T22" fmla="*/ 69 w 130"/>
                <a:gd name="T23" fmla="*/ 0 h 130"/>
                <a:gd name="T24" fmla="*/ 60 w 130"/>
                <a:gd name="T25" fmla="*/ 6 h 130"/>
                <a:gd name="T26" fmla="*/ 7 w 130"/>
                <a:gd name="T27" fmla="*/ 59 h 130"/>
                <a:gd name="T28" fmla="*/ 7 w 130"/>
                <a:gd name="T29" fmla="*/ 82 h 130"/>
                <a:gd name="T30" fmla="*/ 48 w 130"/>
                <a:gd name="T31" fmla="*/ 123 h 130"/>
                <a:gd name="T32" fmla="*/ 71 w 130"/>
                <a:gd name="T33" fmla="*/ 123 h 130"/>
                <a:gd name="T34" fmla="*/ 124 w 130"/>
                <a:gd name="T35" fmla="*/ 70 h 130"/>
                <a:gd name="T36" fmla="*/ 130 w 130"/>
                <a:gd name="T37" fmla="*/ 61 h 130"/>
                <a:gd name="T38" fmla="*/ 130 w 130"/>
                <a:gd name="T39" fmla="*/ 8 h 130"/>
                <a:gd name="T40" fmla="*/ 122 w 130"/>
                <a:gd name="T41" fmla="*/ 0 h 130"/>
                <a:gd name="T42" fmla="*/ 66 w 130"/>
                <a:gd name="T43" fmla="*/ 117 h 130"/>
                <a:gd name="T44" fmla="*/ 54 w 130"/>
                <a:gd name="T45" fmla="*/ 117 h 130"/>
                <a:gd name="T46" fmla="*/ 13 w 130"/>
                <a:gd name="T47" fmla="*/ 76 h 130"/>
                <a:gd name="T48" fmla="*/ 13 w 130"/>
                <a:gd name="T49" fmla="*/ 65 h 130"/>
                <a:gd name="T50" fmla="*/ 19 w 130"/>
                <a:gd name="T51" fmla="*/ 59 h 130"/>
                <a:gd name="T52" fmla="*/ 71 w 130"/>
                <a:gd name="T53" fmla="*/ 111 h 130"/>
                <a:gd name="T54" fmla="*/ 66 w 130"/>
                <a:gd name="T55" fmla="*/ 117 h 130"/>
                <a:gd name="T56" fmla="*/ 122 w 130"/>
                <a:gd name="T57" fmla="*/ 57 h 130"/>
                <a:gd name="T58" fmla="*/ 118 w 130"/>
                <a:gd name="T59" fmla="*/ 65 h 130"/>
                <a:gd name="T60" fmla="*/ 77 w 130"/>
                <a:gd name="T61" fmla="*/ 106 h 130"/>
                <a:gd name="T62" fmla="*/ 25 w 130"/>
                <a:gd name="T63" fmla="*/ 53 h 130"/>
                <a:gd name="T64" fmla="*/ 66 w 130"/>
                <a:gd name="T65" fmla="*/ 12 h 130"/>
                <a:gd name="T66" fmla="*/ 73 w 130"/>
                <a:gd name="T67" fmla="*/ 8 h 130"/>
                <a:gd name="T68" fmla="*/ 119 w 130"/>
                <a:gd name="T69" fmla="*/ 8 h 130"/>
                <a:gd name="T70" fmla="*/ 122 w 130"/>
                <a:gd name="T71" fmla="*/ 11 h 130"/>
                <a:gd name="T72" fmla="*/ 122 w 130"/>
                <a:gd name="T7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130">
                  <a:moveTo>
                    <a:pt x="80" y="27"/>
                  </a:moveTo>
                  <a:cubicBezTo>
                    <a:pt x="74" y="33"/>
                    <a:pt x="74" y="43"/>
                    <a:pt x="80" y="50"/>
                  </a:cubicBezTo>
                  <a:cubicBezTo>
                    <a:pt x="87" y="56"/>
                    <a:pt x="97" y="56"/>
                    <a:pt x="104" y="50"/>
                  </a:cubicBezTo>
                  <a:cubicBezTo>
                    <a:pt x="110" y="43"/>
                    <a:pt x="110" y="33"/>
                    <a:pt x="104" y="27"/>
                  </a:cubicBezTo>
                  <a:cubicBezTo>
                    <a:pt x="97" y="20"/>
                    <a:pt x="87" y="20"/>
                    <a:pt x="80" y="27"/>
                  </a:cubicBezTo>
                  <a:close/>
                  <a:moveTo>
                    <a:pt x="98" y="44"/>
                  </a:moveTo>
                  <a:cubicBezTo>
                    <a:pt x="95" y="47"/>
                    <a:pt x="89" y="47"/>
                    <a:pt x="86" y="44"/>
                  </a:cubicBezTo>
                  <a:cubicBezTo>
                    <a:pt x="83" y="41"/>
                    <a:pt x="83" y="36"/>
                    <a:pt x="86" y="32"/>
                  </a:cubicBezTo>
                  <a:cubicBezTo>
                    <a:pt x="89" y="29"/>
                    <a:pt x="95" y="29"/>
                    <a:pt x="98" y="32"/>
                  </a:cubicBezTo>
                  <a:cubicBezTo>
                    <a:pt x="101" y="36"/>
                    <a:pt x="101" y="41"/>
                    <a:pt x="98" y="44"/>
                  </a:cubicBezTo>
                  <a:close/>
                  <a:moveTo>
                    <a:pt x="122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4" y="0"/>
                    <a:pt x="64" y="2"/>
                    <a:pt x="60" y="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65"/>
                    <a:pt x="0" y="76"/>
                    <a:pt x="7" y="82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30"/>
                    <a:pt x="65" y="130"/>
                    <a:pt x="71" y="123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8" y="67"/>
                    <a:pt x="130" y="65"/>
                    <a:pt x="130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7" y="0"/>
                    <a:pt x="122" y="0"/>
                  </a:cubicBezTo>
                  <a:close/>
                  <a:moveTo>
                    <a:pt x="66" y="117"/>
                  </a:moveTo>
                  <a:cubicBezTo>
                    <a:pt x="62" y="120"/>
                    <a:pt x="57" y="120"/>
                    <a:pt x="54" y="117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9" y="73"/>
                    <a:pt x="9" y="68"/>
                    <a:pt x="13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66" y="117"/>
                  </a:lnTo>
                  <a:close/>
                  <a:moveTo>
                    <a:pt x="122" y="57"/>
                  </a:moveTo>
                  <a:cubicBezTo>
                    <a:pt x="122" y="59"/>
                    <a:pt x="120" y="62"/>
                    <a:pt x="118" y="6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70" y="8"/>
                    <a:pt x="73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2" y="9"/>
                    <a:pt x="122" y="11"/>
                  </a:cubicBezTo>
                  <a:lnTo>
                    <a:pt x="12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007849" y="1723456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74F71"/>
                </a:solidFill>
                <a:latin typeface="+mj-ea"/>
                <a:ea typeface="+mj-ea"/>
              </a:rPr>
              <a:t>前端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028486" y="2106697"/>
            <a:ext cx="4289580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b="1" dirty="0">
                <a:solidFill>
                  <a:schemeClr val="tx2">
                    <a:lumMod val="50000"/>
                  </a:schemeClr>
                </a:solidFill>
              </a:rPr>
              <a:t>运行于浏览器中，用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React</a:t>
            </a:r>
            <a:r>
              <a:rPr lang="zh-CN" altLang="zh-CN" sz="1400" b="1" dirty="0">
                <a:solidFill>
                  <a:schemeClr val="tx2">
                    <a:lumMod val="50000"/>
                  </a:schemeClr>
                </a:solidFill>
              </a:rPr>
              <a:t>作为框架。底层为相关硬件、系统软件</a:t>
            </a:r>
            <a:endParaRPr lang="zh-CN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003328" y="1761839"/>
            <a:ext cx="580242" cy="580242"/>
            <a:chOff x="6905940" y="4641161"/>
            <a:chExt cx="580242" cy="580242"/>
          </a:xfrm>
        </p:grpSpPr>
        <p:sp>
          <p:nvSpPr>
            <p:cNvPr id="68" name="矩形: 圆角 67"/>
            <p:cNvSpPr/>
            <p:nvPr/>
          </p:nvSpPr>
          <p:spPr>
            <a:xfrm rot="2700000">
              <a:off x="6905940" y="4641161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7071998" y="4843524"/>
              <a:ext cx="214788" cy="200916"/>
            </a:xfrm>
            <a:custGeom>
              <a:avLst/>
              <a:gdLst>
                <a:gd name="T0" fmla="*/ 40 w 128"/>
                <a:gd name="T1" fmla="*/ 32 h 120"/>
                <a:gd name="T2" fmla="*/ 30 w 128"/>
                <a:gd name="T3" fmla="*/ 0 h 120"/>
                <a:gd name="T4" fmla="*/ 4 w 128"/>
                <a:gd name="T5" fmla="*/ 0 h 120"/>
                <a:gd name="T6" fmla="*/ 0 w 128"/>
                <a:gd name="T7" fmla="*/ 4 h 120"/>
                <a:gd name="T8" fmla="*/ 4 w 128"/>
                <a:gd name="T9" fmla="*/ 8 h 120"/>
                <a:gd name="T10" fmla="*/ 24 w 128"/>
                <a:gd name="T11" fmla="*/ 8 h 120"/>
                <a:gd name="T12" fmla="*/ 32 w 128"/>
                <a:gd name="T13" fmla="*/ 32 h 120"/>
                <a:gd name="T14" fmla="*/ 32 w 128"/>
                <a:gd name="T15" fmla="*/ 32 h 120"/>
                <a:gd name="T16" fmla="*/ 40 w 128"/>
                <a:gd name="T17" fmla="*/ 80 h 120"/>
                <a:gd name="T18" fmla="*/ 56 w 128"/>
                <a:gd name="T19" fmla="*/ 96 h 120"/>
                <a:gd name="T20" fmla="*/ 100 w 128"/>
                <a:gd name="T21" fmla="*/ 96 h 120"/>
                <a:gd name="T22" fmla="*/ 116 w 128"/>
                <a:gd name="T23" fmla="*/ 80 h 120"/>
                <a:gd name="T24" fmla="*/ 128 w 128"/>
                <a:gd name="T25" fmla="*/ 32 h 120"/>
                <a:gd name="T26" fmla="*/ 40 w 128"/>
                <a:gd name="T27" fmla="*/ 32 h 120"/>
                <a:gd name="T28" fmla="*/ 108 w 128"/>
                <a:gd name="T29" fmla="*/ 80 h 120"/>
                <a:gd name="T30" fmla="*/ 100 w 128"/>
                <a:gd name="T31" fmla="*/ 88 h 120"/>
                <a:gd name="T32" fmla="*/ 56 w 128"/>
                <a:gd name="T33" fmla="*/ 88 h 120"/>
                <a:gd name="T34" fmla="*/ 48 w 128"/>
                <a:gd name="T35" fmla="*/ 80 h 120"/>
                <a:gd name="T36" fmla="*/ 41 w 128"/>
                <a:gd name="T37" fmla="*/ 40 h 120"/>
                <a:gd name="T38" fmla="*/ 118 w 128"/>
                <a:gd name="T39" fmla="*/ 40 h 120"/>
                <a:gd name="T40" fmla="*/ 108 w 128"/>
                <a:gd name="T41" fmla="*/ 80 h 120"/>
                <a:gd name="T42" fmla="*/ 56 w 128"/>
                <a:gd name="T43" fmla="*/ 104 h 120"/>
                <a:gd name="T44" fmla="*/ 48 w 128"/>
                <a:gd name="T45" fmla="*/ 112 h 120"/>
                <a:gd name="T46" fmla="*/ 56 w 128"/>
                <a:gd name="T47" fmla="*/ 120 h 120"/>
                <a:gd name="T48" fmla="*/ 64 w 128"/>
                <a:gd name="T49" fmla="*/ 112 h 120"/>
                <a:gd name="T50" fmla="*/ 56 w 128"/>
                <a:gd name="T51" fmla="*/ 104 h 120"/>
                <a:gd name="T52" fmla="*/ 96 w 128"/>
                <a:gd name="T53" fmla="*/ 104 h 120"/>
                <a:gd name="T54" fmla="*/ 88 w 128"/>
                <a:gd name="T55" fmla="*/ 112 h 120"/>
                <a:gd name="T56" fmla="*/ 96 w 128"/>
                <a:gd name="T57" fmla="*/ 120 h 120"/>
                <a:gd name="T58" fmla="*/ 104 w 128"/>
                <a:gd name="T59" fmla="*/ 112 h 120"/>
                <a:gd name="T60" fmla="*/ 96 w 128"/>
                <a:gd name="T61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120">
                  <a:moveTo>
                    <a:pt x="40" y="32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9"/>
                    <a:pt x="47" y="96"/>
                    <a:pt x="56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9" y="96"/>
                    <a:pt x="116" y="89"/>
                    <a:pt x="116" y="80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40" y="32"/>
                  </a:lnTo>
                  <a:close/>
                  <a:moveTo>
                    <a:pt x="108" y="80"/>
                  </a:moveTo>
                  <a:cubicBezTo>
                    <a:pt x="108" y="84"/>
                    <a:pt x="104" y="88"/>
                    <a:pt x="100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2" y="88"/>
                    <a:pt x="48" y="84"/>
                    <a:pt x="48" y="8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18" y="40"/>
                    <a:pt x="118" y="40"/>
                    <a:pt x="118" y="40"/>
                  </a:cubicBezTo>
                  <a:lnTo>
                    <a:pt x="108" y="80"/>
                  </a:lnTo>
                  <a:close/>
                  <a:moveTo>
                    <a:pt x="56" y="104"/>
                  </a:moveTo>
                  <a:cubicBezTo>
                    <a:pt x="52" y="104"/>
                    <a:pt x="48" y="108"/>
                    <a:pt x="48" y="112"/>
                  </a:cubicBezTo>
                  <a:cubicBezTo>
                    <a:pt x="48" y="116"/>
                    <a:pt x="52" y="120"/>
                    <a:pt x="56" y="120"/>
                  </a:cubicBezTo>
                  <a:cubicBezTo>
                    <a:pt x="60" y="120"/>
                    <a:pt x="64" y="116"/>
                    <a:pt x="64" y="112"/>
                  </a:cubicBezTo>
                  <a:cubicBezTo>
                    <a:pt x="64" y="108"/>
                    <a:pt x="60" y="104"/>
                    <a:pt x="56" y="104"/>
                  </a:cubicBezTo>
                  <a:close/>
                  <a:moveTo>
                    <a:pt x="96" y="104"/>
                  </a:moveTo>
                  <a:cubicBezTo>
                    <a:pt x="92" y="104"/>
                    <a:pt x="88" y="108"/>
                    <a:pt x="88" y="112"/>
                  </a:cubicBezTo>
                  <a:cubicBezTo>
                    <a:pt x="88" y="116"/>
                    <a:pt x="92" y="120"/>
                    <a:pt x="96" y="120"/>
                  </a:cubicBezTo>
                  <a:cubicBezTo>
                    <a:pt x="100" y="120"/>
                    <a:pt x="104" y="116"/>
                    <a:pt x="104" y="112"/>
                  </a:cubicBezTo>
                  <a:cubicBezTo>
                    <a:pt x="104" y="108"/>
                    <a:pt x="100" y="104"/>
                    <a:pt x="96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7679134" y="1723456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后端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699771" y="2106697"/>
            <a:ext cx="4289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chemeClr val="tx2">
                    <a:lumMod val="50000"/>
                  </a:schemeClr>
                </a:solidFill>
              </a:rPr>
              <a:t>后端使用了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Spring Boot </a:t>
            </a:r>
            <a:r>
              <a:rPr lang="zh-CN" altLang="zh-CN" sz="1400" b="1" dirty="0">
                <a:solidFill>
                  <a:schemeClr val="tx2">
                    <a:lumMod val="50000"/>
                  </a:schemeClr>
                </a:solidFill>
              </a:rPr>
              <a:t>框架，遵循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MVC</a:t>
            </a:r>
            <a:r>
              <a:rPr lang="zh-CN" altLang="zh-CN" sz="1400" b="1" dirty="0">
                <a:solidFill>
                  <a:schemeClr val="tx2">
                    <a:lumMod val="50000"/>
                  </a:schemeClr>
                </a:solidFill>
              </a:rPr>
              <a:t>框架进行开发。数据库使用了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MySQL</a:t>
            </a:r>
            <a:r>
              <a:rPr lang="zh-CN" altLang="zh-CN" sz="1400" b="1" dirty="0">
                <a:solidFill>
                  <a:schemeClr val="tx2">
                    <a:lumMod val="50000"/>
                  </a:schemeClr>
                </a:solidFill>
              </a:rPr>
              <a:t>及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MongoDB.</a:t>
            </a:r>
          </a:p>
          <a:p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</a:rPr>
              <a:t>使用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zh-CN" altLang="en-US" sz="1400" b="1" dirty="0">
                <a:solidFill>
                  <a:schemeClr val="tx2">
                    <a:lumMod val="50000"/>
                  </a:schemeClr>
                </a:solidFill>
              </a:rPr>
              <a:t>提供容器支持，从而运行后端和数据库</a:t>
            </a:r>
            <a:endParaRPr lang="zh-CN" altLang="zh-C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68C21F-205A-44BE-A771-268CBD805B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86" y="2845361"/>
            <a:ext cx="3043555" cy="261937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5F22CA-7F1D-4AE7-82E8-DC2E3808C2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9134" y="3013158"/>
            <a:ext cx="2954020" cy="25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84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560469" y="2690452"/>
            <a:ext cx="574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8F608A"/>
                </a:solidFill>
                <a:latin typeface="+mj-ea"/>
              </a:rPr>
              <a:t>亮点、与进阶功能关键技术介绍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65419" y="4103973"/>
            <a:ext cx="572983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对产品的亮点特色，与进阶需求的实现介绍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17" t="6602" r="1199" b="2581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rcRect t="4819" r="26267" b="21449"/>
            <a:stretch>
              <a:fillRect/>
            </a:stretch>
          </p:blipFill>
          <p:spPr>
            <a:xfrm>
              <a:off x="9437885" y="2015595"/>
              <a:ext cx="2058791" cy="3011708"/>
            </a:xfrm>
            <a:custGeom>
              <a:avLst/>
              <a:gdLst>
                <a:gd name="connsiteX0" fmla="*/ 552937 w 2058791"/>
                <a:gd name="connsiteY0" fmla="*/ 0 h 3011708"/>
                <a:gd name="connsiteX1" fmla="*/ 2058791 w 2058791"/>
                <a:gd name="connsiteY1" fmla="*/ 0 h 3011708"/>
                <a:gd name="connsiteX2" fmla="*/ 2058791 w 2058791"/>
                <a:gd name="connsiteY2" fmla="*/ 1505854 h 3011708"/>
                <a:gd name="connsiteX3" fmla="*/ 552937 w 2058791"/>
                <a:gd name="connsiteY3" fmla="*/ 3011708 h 3011708"/>
                <a:gd name="connsiteX4" fmla="*/ 105142 w 2058791"/>
                <a:gd name="connsiteY4" fmla="*/ 2944008 h 3011708"/>
                <a:gd name="connsiteX5" fmla="*/ 0 w 2058791"/>
                <a:gd name="connsiteY5" fmla="*/ 2905525 h 3011708"/>
                <a:gd name="connsiteX6" fmla="*/ 0 w 2058791"/>
                <a:gd name="connsiteY6" fmla="*/ 106183 h 3011708"/>
                <a:gd name="connsiteX7" fmla="*/ 105142 w 2058791"/>
                <a:gd name="connsiteY7" fmla="*/ 67700 h 3011708"/>
                <a:gd name="connsiteX8" fmla="*/ 552937 w 205879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791" h="3011708">
                  <a:moveTo>
                    <a:pt x="552937" y="0"/>
                  </a:moveTo>
                  <a:lnTo>
                    <a:pt x="2058791" y="0"/>
                  </a:lnTo>
                  <a:lnTo>
                    <a:pt x="2058791" y="1505854"/>
                  </a:lnTo>
                  <a:cubicBezTo>
                    <a:pt x="2058791" y="2337514"/>
                    <a:pt x="1384597" y="3011708"/>
                    <a:pt x="552937" y="3011708"/>
                  </a:cubicBezTo>
                  <a:cubicBezTo>
                    <a:pt x="397001" y="3011708"/>
                    <a:pt x="246600" y="2988006"/>
                    <a:pt x="105142" y="2944008"/>
                  </a:cubicBezTo>
                  <a:lnTo>
                    <a:pt x="0" y="2905525"/>
                  </a:lnTo>
                  <a:lnTo>
                    <a:pt x="0" y="106183"/>
                  </a:lnTo>
                  <a:lnTo>
                    <a:pt x="105142" y="67700"/>
                  </a:lnTo>
                  <a:cubicBezTo>
                    <a:pt x="246600" y="23702"/>
                    <a:pt x="397001" y="0"/>
                    <a:pt x="55293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4978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多彩系列02">
      <a:dk1>
        <a:srgbClr val="FFFFFF"/>
      </a:dk1>
      <a:lt1>
        <a:srgbClr val="F2F2F2"/>
      </a:lt1>
      <a:dk2>
        <a:srgbClr val="232226"/>
      </a:dk2>
      <a:lt2>
        <a:srgbClr val="E7E6E6"/>
      </a:lt2>
      <a:accent1>
        <a:srgbClr val="774F71"/>
      </a:accent1>
      <a:accent2>
        <a:srgbClr val="D1758E"/>
      </a:accent2>
      <a:accent3>
        <a:srgbClr val="F7C17F"/>
      </a:accent3>
      <a:accent4>
        <a:srgbClr val="55B2A0"/>
      </a:accent4>
      <a:accent5>
        <a:srgbClr val="8F608A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定义 1">
      <a:majorFont>
        <a:latin typeface="Nexa Bold"/>
        <a:ea typeface="方正大标宋简体"/>
        <a:cs typeface=""/>
      </a:majorFont>
      <a:minorFont>
        <a:latin typeface="Nexa Light"/>
        <a:ea typeface="方正兰亭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800</Words>
  <Application>Microsoft Office PowerPoint</Application>
  <PresentationFormat>宽屏</PresentationFormat>
  <Paragraphs>127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Nexa Bold</vt:lpstr>
      <vt:lpstr>Nexa Light</vt:lpstr>
      <vt:lpstr>方正大标宋简体</vt:lpstr>
      <vt:lpstr>方正清刻本悦宋简体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Sean Chao</cp:lastModifiedBy>
  <cp:revision>186</cp:revision>
  <dcterms:created xsi:type="dcterms:W3CDTF">2016-10-10T06:25:58Z</dcterms:created>
  <dcterms:modified xsi:type="dcterms:W3CDTF">2021-01-08T11:31:51Z</dcterms:modified>
</cp:coreProperties>
</file>