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3767-CDBC-6CE5-7BF4-4A2F1645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E06309-5650-6509-1049-B16A574E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CD435-F172-A599-C34E-844A30B2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05D2C-8FA9-35A3-9A14-872F1C5E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68858-2542-8CD4-2CB2-397E854B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8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93DC9-C47F-CAEE-115A-E9F210E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AF5981-8816-2E43-FF5C-5F88FF7C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70F51-89CA-A621-91C0-20C1777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A19A0-3FC6-3354-167E-8BA73EA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73AC8-5EBD-3390-8C71-AC0AA48B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7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059373-52CB-2D3C-7135-2CF77AB37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2F4080-224D-1920-99E0-3EE473CCD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E9623-7459-FB0F-F5BC-ECD1C272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3A74F-D9E0-438B-F592-08F8FCB3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5CDB2-14ED-CB16-085D-5B4648E9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E5EE5-DF3B-FAB3-A275-E921C14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38E1D-8DEA-F20C-6965-5489B3C2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3E654-7547-9C7A-F097-CAF3273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8F87D-47B4-9EE7-D08F-6B44469D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21B8A-CB55-4E53-8FD6-0BB4DC0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6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770AB-49A5-7517-68FC-82A21453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AF7F62-8D31-E05D-8297-9DDCBDBE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CE451-E794-340A-A364-139C2204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FCF9E-31E2-FF7B-CB9E-9EFABC53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D39A6-06A4-0AFB-29ED-6128541A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228F0-BA25-972D-9CC3-A6E13C7A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EF2B3-8369-BFCA-E269-DD71BD4F6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E80C4-8CA9-4949-65AD-2C2B800D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7D42C-1D11-F4FD-1044-0DB92183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51A20-40B2-B86A-2E81-BE4F9CB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7F02C-24F7-A59D-ABB7-8398EDF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9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F22ED-2EF6-2CCC-6C07-7E13386E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CBC94-460F-F871-0983-E4FA4100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6DBED-1564-8DA5-8034-EE128FD1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0E8CCD-2B60-3E54-295A-726F92FB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7381D6-3B8B-5A86-8DAA-A32351AF2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1D88D-82FE-FBCE-8F3A-B184BCF4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03777D-5CC9-5EBB-E996-10DD3E76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E8BA8B-F32D-4954-EE6B-A9742482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5BCCB-7E26-819A-8CD5-9795604E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01E4F2-0CC2-D5A1-D4DA-FE679AB9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F71ADF-3538-6C8D-3ADC-BE87A35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16D2E7-1761-92C9-A2D8-2F6D60C7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18E5E0-7345-DA94-8A71-20D90038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42554-6450-7EA8-8684-1216FB5E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2268B7-7DC9-9199-67CA-FBD4182A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8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E24A-FE92-4FB7-C0F9-1B87DC21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05EF5-4480-AC93-7E3E-C232748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9E7B28-AEF6-BF37-3716-1C957F4A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D92147-7758-933E-A08F-FF752EDD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B2BCF-7E85-DAD6-472B-D73B9276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269A4-3633-0095-DECF-90966808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7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529AB-5210-3089-3CB0-ECC6EB74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AD5266-36FF-1131-3DF8-6A4EBDC40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66FB19-6B34-C339-FD19-02C2D667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962D1-8B5B-8C5E-93C6-9C024899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86BC0-5058-9BC6-715B-A904225B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29D674-3522-6F52-AC96-28EE4C58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9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4ED252-1925-2E59-C75C-2C45DD5A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6492B-346A-7C88-A94C-5517AF8B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CF25D-718F-F788-D8F2-E3FC9FA54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5DB-1D4C-4EED-B5F5-F23A608F84B4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E0E84-FC74-E455-71CA-9E8D31289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60DBB-D95E-35FF-C165-D7A55AC59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0D89-BB96-4CC9-A80B-121537BE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E3BD632-56DD-0A03-1EE4-7E2943B3C3E3}"/>
              </a:ext>
            </a:extLst>
          </p:cNvPr>
          <p:cNvSpPr txBox="1"/>
          <p:nvPr/>
        </p:nvSpPr>
        <p:spPr>
          <a:xfrm>
            <a:off x="3152503" y="227981"/>
            <a:ext cx="7428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2.2-2.3: Modified Nusselt number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9E7E9-6DFD-C8B8-BD0D-ACD31D7B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4" y="1625327"/>
            <a:ext cx="8152843" cy="234106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Based on the preliminary results of Nitish (VITO) for eccentricity</a:t>
            </a:r>
          </a:p>
          <a:p>
            <a:pPr lvl="1"/>
            <a:r>
              <a:rPr lang="en-GB" dirty="0"/>
              <a:t>Case F of Task 2.1/2.2</a:t>
            </a:r>
          </a:p>
          <a:p>
            <a:pPr lvl="1"/>
            <a:r>
              <a:rPr lang="en-GB" dirty="0"/>
              <a:t>Fix Nusselt number in the annulus side</a:t>
            </a:r>
          </a:p>
          <a:p>
            <a:pPr lvl="2"/>
            <a:r>
              <a:rPr lang="en-GB" dirty="0" err="1"/>
              <a:t>Nu</a:t>
            </a:r>
            <a:r>
              <a:rPr lang="en-GB" baseline="-25000" dirty="0" err="1"/>
              <a:t>max</a:t>
            </a:r>
            <a:r>
              <a:rPr lang="en-GB" dirty="0"/>
              <a:t> = 262 (fully concentric pipes)</a:t>
            </a:r>
          </a:p>
          <a:p>
            <a:pPr lvl="2"/>
            <a:r>
              <a:rPr lang="en-GB" dirty="0" err="1"/>
              <a:t>Nu</a:t>
            </a:r>
            <a:r>
              <a:rPr lang="en-GB" baseline="-25000" dirty="0" err="1"/>
              <a:t>min</a:t>
            </a:r>
            <a:r>
              <a:rPr lang="en-GB" dirty="0"/>
              <a:t> = 70 (eccentric pipes) </a:t>
            </a:r>
          </a:p>
          <a:p>
            <a:pPr lvl="1"/>
            <a:r>
              <a:rPr lang="en-US" dirty="0"/>
              <a:t>Time: </a:t>
            </a:r>
            <a:r>
              <a:rPr lang="en-US" i="1" dirty="0" err="1"/>
              <a:t>t</a:t>
            </a:r>
            <a:r>
              <a:rPr lang="en-US" i="1" baseline="-25000" dirty="0" err="1"/>
              <a:t>min</a:t>
            </a:r>
            <a:r>
              <a:rPr lang="en-US" dirty="0"/>
              <a:t> – 10 years</a:t>
            </a:r>
          </a:p>
          <a:p>
            <a:pPr lvl="1"/>
            <a:r>
              <a:rPr lang="en-US" dirty="0"/>
              <a:t>Report:</a:t>
            </a:r>
          </a:p>
          <a:p>
            <a:pPr lvl="2"/>
            <a:r>
              <a:rPr lang="en-US" dirty="0"/>
              <a:t>Temporal evolution (for all time steps) of outlet pressure, temperature, enthalpy difference, power (P, T, ΔH, Q vs. t)</a:t>
            </a:r>
          </a:p>
          <a:p>
            <a:pPr lvl="1"/>
            <a:endParaRPr lang="en-GB" dirty="0"/>
          </a:p>
        </p:txBody>
      </p:sp>
      <p:graphicFrame>
        <p:nvGraphicFramePr>
          <p:cNvPr id="6" name="Tableau 8">
            <a:extLst>
              <a:ext uri="{FF2B5EF4-FFF2-40B4-BE49-F238E27FC236}">
                <a16:creationId xmlns:a16="http://schemas.microsoft.com/office/drawing/2014/main" id="{B8CA19C2-FE13-B1D8-3829-2D2F1C9D1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23387"/>
              </p:ext>
            </p:extLst>
          </p:nvPr>
        </p:nvGraphicFramePr>
        <p:xfrm>
          <a:off x="520894" y="5094929"/>
          <a:ext cx="10899716" cy="135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457">
                  <a:extLst>
                    <a:ext uri="{9D8B030D-6E8A-4147-A177-3AD203B41FA5}">
                      <a16:colId xmlns:a16="http://schemas.microsoft.com/office/drawing/2014/main" val="3511666174"/>
                    </a:ext>
                  </a:extLst>
                </a:gridCol>
                <a:gridCol w="1026858">
                  <a:extLst>
                    <a:ext uri="{9D8B030D-6E8A-4147-A177-3AD203B41FA5}">
                      <a16:colId xmlns:a16="http://schemas.microsoft.com/office/drawing/2014/main" val="299031317"/>
                    </a:ext>
                  </a:extLst>
                </a:gridCol>
                <a:gridCol w="758888">
                  <a:extLst>
                    <a:ext uri="{9D8B030D-6E8A-4147-A177-3AD203B41FA5}">
                      <a16:colId xmlns:a16="http://schemas.microsoft.com/office/drawing/2014/main" val="3212551457"/>
                    </a:ext>
                  </a:extLst>
                </a:gridCol>
                <a:gridCol w="644842">
                  <a:extLst>
                    <a:ext uri="{9D8B030D-6E8A-4147-A177-3AD203B41FA5}">
                      <a16:colId xmlns:a16="http://schemas.microsoft.com/office/drawing/2014/main" val="2325206546"/>
                    </a:ext>
                  </a:extLst>
                </a:gridCol>
                <a:gridCol w="648462">
                  <a:extLst>
                    <a:ext uri="{9D8B030D-6E8A-4147-A177-3AD203B41FA5}">
                      <a16:colId xmlns:a16="http://schemas.microsoft.com/office/drawing/2014/main" val="3540283956"/>
                    </a:ext>
                  </a:extLst>
                </a:gridCol>
                <a:gridCol w="492442">
                  <a:extLst>
                    <a:ext uri="{9D8B030D-6E8A-4147-A177-3AD203B41FA5}">
                      <a16:colId xmlns:a16="http://schemas.microsoft.com/office/drawing/2014/main" val="3874336943"/>
                    </a:ext>
                  </a:extLst>
                </a:gridCol>
                <a:gridCol w="492442">
                  <a:extLst>
                    <a:ext uri="{9D8B030D-6E8A-4147-A177-3AD203B41FA5}">
                      <a16:colId xmlns:a16="http://schemas.microsoft.com/office/drawing/2014/main" val="2283042006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59120959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578915756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432824819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765948784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5146556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3772591002"/>
                    </a:ext>
                  </a:extLst>
                </a:gridCol>
                <a:gridCol w="927836">
                  <a:extLst>
                    <a:ext uri="{9D8B030D-6E8A-4147-A177-3AD203B41FA5}">
                      <a16:colId xmlns:a16="http://schemas.microsoft.com/office/drawing/2014/main" val="878160467"/>
                    </a:ext>
                  </a:extLst>
                </a:gridCol>
              </a:tblGrid>
              <a:tr h="16702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Injection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Geometry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Tubing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i="0" baseline="0" noProof="0" dirty="0"/>
                        <a:t>Casing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Rocks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59050"/>
                  </a:ext>
                </a:extLst>
              </a:tr>
              <a:tr h="410861"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Flow rate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[kg/s]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Temperature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Pressure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sz="1200" b="1" i="0" noProof="0" dirty="0">
                          <a:solidFill>
                            <a:schemeClr val="bg1"/>
                          </a:solidFill>
                        </a:rPr>
                        <a:t> [bar]</a:t>
                      </a:r>
                      <a:endParaRPr lang="en-GB" sz="1200" b="1" i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Depth 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i="1" baseline="0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lang="en-GB" sz="1200" b="1" i="0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i="1" baseline="0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lang="en-GB" sz="1200" b="1" i="0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1400" i="0" baseline="-25000" noProof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Gradient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[°C/km]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Capacity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Cp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J/kg/K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Density</a:t>
                      </a:r>
                    </a:p>
                    <a:p>
                      <a:pPr algn="ctr"/>
                      <a:r>
                        <a:rPr lang="el-GR" sz="1200" b="1" i="1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ρ</a:t>
                      </a:r>
                      <a:r>
                        <a:rPr lang="fr-FR" sz="1200" b="1" i="1" baseline="-25000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GB" sz="1200" b="1" i="1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200" b="1" i="0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[kg/m</a:t>
                      </a:r>
                      <a:r>
                        <a:rPr lang="en-GB" sz="1200" b="1" i="0" baseline="30000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GB" sz="1200" b="1" i="0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GB" sz="1200" b="1" i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55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OD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611667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>
                          <a:solidFill>
                            <a:srgbClr val="FF0000"/>
                          </a:solidFill>
                        </a:rPr>
                        <a:t>8.8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45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40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3.5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0.1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0.1778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0.1617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32.5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2.423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902.67</a:t>
                      </a:r>
                      <a:endParaRPr lang="en-GB" sz="1200" b="1" baseline="-25000" noProof="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2600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2477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B4964C07-8697-D562-FC8F-D18B04B9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18"/>
          <a:stretch/>
        </p:blipFill>
        <p:spPr>
          <a:xfrm>
            <a:off x="9013616" y="265378"/>
            <a:ext cx="2686377" cy="2341067"/>
          </a:xfrm>
          <a:prstGeom prst="rect">
            <a:avLst/>
          </a:prstGeom>
        </p:spPr>
      </p:pic>
      <p:graphicFrame>
        <p:nvGraphicFramePr>
          <p:cNvPr id="13" name="Tableau 16">
            <a:extLst>
              <a:ext uri="{FF2B5EF4-FFF2-40B4-BE49-F238E27FC236}">
                <a16:creationId xmlns:a16="http://schemas.microsoft.com/office/drawing/2014/main" id="{F2FB1D53-C73A-670D-FE4C-D1183B2A2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15011"/>
              </p:ext>
            </p:extLst>
          </p:nvPr>
        </p:nvGraphicFramePr>
        <p:xfrm>
          <a:off x="9100457" y="2795860"/>
          <a:ext cx="1256348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427744076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796323022"/>
                    </a:ext>
                  </a:extLst>
                </a:gridCol>
              </a:tblGrid>
              <a:tr h="24343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3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0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04127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05937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9963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3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200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IFP Energies Nouvelles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LEONTIDIS Vlasios</dc:creator>
  <cp:lastModifiedBy>Nitish Anand</cp:lastModifiedBy>
  <cp:revision>28</cp:revision>
  <dcterms:created xsi:type="dcterms:W3CDTF">2023-09-14T12:43:12Z</dcterms:created>
  <dcterms:modified xsi:type="dcterms:W3CDTF">2023-10-09T13:08:38Z</dcterms:modified>
</cp:coreProperties>
</file>