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C3767-CDBC-6CE5-7BF4-4A2F16450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E06309-5650-6509-1049-B16A574EF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CD435-F172-A599-C34E-844A30B2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A05D2C-8FA9-35A3-9A14-872F1C5E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68858-2542-8CD4-2CB2-397E854B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860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93DC9-C47F-CAEE-115A-E9F210E9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AF5981-8816-2E43-FF5C-5F88FF7C3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A70F51-89CA-A621-91C0-20C17774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BA19A0-3FC6-3354-167E-8BA73EA3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73AC8-5EBD-3390-8C71-AC0AA48B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74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059373-52CB-2D3C-7135-2CF77AB37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2F4080-224D-1920-99E0-3EE473CCD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E9623-7459-FB0F-F5BC-ECD1C272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13A74F-D9E0-438B-F592-08F8FCB3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95CDB2-14ED-CB16-085D-5B4648E9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94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DE5EE5-DF3B-FAB3-A275-E921C1486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438E1D-8DEA-F20C-6965-5489B3C22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3E654-7547-9C7A-F097-CAF3273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C8F87D-47B4-9EE7-D08F-6B44469D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21B8A-CB55-4E53-8FD6-0BB4DC0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463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0770AB-49A5-7517-68FC-82A21453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AF7F62-8D31-E05D-8297-9DDCBDBE1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2CE451-E794-340A-A364-139C2204E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4FCF9E-31E2-FF7B-CB9E-9EFABC53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8D39A6-06A4-0AFB-29ED-6128541A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369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6228F0-BA25-972D-9CC3-A6E13C7A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EF2B3-8369-BFCA-E269-DD71BD4F6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8E80C4-8CA9-4949-65AD-2C2B800D7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D7D42C-1D11-F4FD-1044-0DB92183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B51A20-40B2-B86A-2E81-BE4F9CB4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97F02C-24F7-A59D-ABB7-8398EDF5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96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F22ED-2EF6-2CCC-6C07-7E13386E4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CBC94-460F-F871-0983-E4FA4100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76DBED-1564-8DA5-8034-EE128FD19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0E8CCD-2B60-3E54-295A-726F92FB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7381D6-3B8B-5A86-8DAA-A32351AF2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1D88D-82FE-FBCE-8F3A-B184BCF4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B03777D-5CC9-5EBB-E996-10DD3E76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E8BA8B-F32D-4954-EE6B-A9742482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91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5BCCB-7E26-819A-8CD5-9795604E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01E4F2-0CC2-D5A1-D4DA-FE679AB95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BF71ADF-3538-6C8D-3ADC-BE87A35C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16D2E7-1761-92C9-A2D8-2F6D60C7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49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18E5E0-7345-DA94-8A71-20D90038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6E42554-6450-7EA8-8684-1216FB5EA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2268B7-7DC9-9199-67CA-FBD4182A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8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2DE24A-FE92-4FB7-C0F9-1B87DC21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05EF5-4480-AC93-7E3E-C232748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9E7B28-AEF6-BF37-3716-1C957F4A5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D92147-7758-933E-A08F-FF752EDD3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8B2BCF-7E85-DAD6-472B-D73B9276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8269A4-3633-0095-DECF-90966808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778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529AB-5210-3089-3CB0-ECC6EB74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AD5266-36FF-1131-3DF8-6A4EBDC40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66FB19-6B34-C339-FD19-02C2D667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962D1-8B5B-8C5E-93C6-9C024899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C86BC0-5058-9BC6-715B-A904225B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29D674-3522-6F52-AC96-28EE4C58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9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14ED252-1925-2E59-C75C-2C45DD5A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6492B-346A-7C88-A94C-5517AF8B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0CF25D-718F-F788-D8F2-E3FC9FA54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15DB-1D4C-4EED-B5F5-F23A608F84B4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EE0E84-FC74-E455-71CA-9E8D31289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860DBB-D95E-35FF-C165-D7A55AC59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40D89-BB96-4CC9-A80B-121537BE83E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82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E3BD632-56DD-0A03-1EE4-7E2943B3C3E3}"/>
              </a:ext>
            </a:extLst>
          </p:cNvPr>
          <p:cNvSpPr txBox="1"/>
          <p:nvPr/>
        </p:nvSpPr>
        <p:spPr>
          <a:xfrm>
            <a:off x="3152503" y="227981"/>
            <a:ext cx="7428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2.2-2.3: Well models (IFE, IFPEN, UNIFI, RW)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061" name="Tableau 8">
            <a:extLst>
              <a:ext uri="{FF2B5EF4-FFF2-40B4-BE49-F238E27FC236}">
                <a16:creationId xmlns:a16="http://schemas.microsoft.com/office/drawing/2014/main" id="{1D33B841-1C46-B889-6E61-0AE0FCB3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569447"/>
              </p:ext>
            </p:extLst>
          </p:nvPr>
        </p:nvGraphicFramePr>
        <p:xfrm>
          <a:off x="403200" y="4348578"/>
          <a:ext cx="9645774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7784">
                  <a:extLst>
                    <a:ext uri="{9D8B030D-6E8A-4147-A177-3AD203B41FA5}">
                      <a16:colId xmlns:a16="http://schemas.microsoft.com/office/drawing/2014/main" val="3511666174"/>
                    </a:ext>
                  </a:extLst>
                </a:gridCol>
                <a:gridCol w="1014349">
                  <a:extLst>
                    <a:ext uri="{9D8B030D-6E8A-4147-A177-3AD203B41FA5}">
                      <a16:colId xmlns:a16="http://schemas.microsoft.com/office/drawing/2014/main" val="299031317"/>
                    </a:ext>
                  </a:extLst>
                </a:gridCol>
                <a:gridCol w="644842">
                  <a:extLst>
                    <a:ext uri="{9D8B030D-6E8A-4147-A177-3AD203B41FA5}">
                      <a16:colId xmlns:a16="http://schemas.microsoft.com/office/drawing/2014/main" val="2325206546"/>
                    </a:ext>
                  </a:extLst>
                </a:gridCol>
                <a:gridCol w="648462">
                  <a:extLst>
                    <a:ext uri="{9D8B030D-6E8A-4147-A177-3AD203B41FA5}">
                      <a16:colId xmlns:a16="http://schemas.microsoft.com/office/drawing/2014/main" val="3540283956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59120959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884181532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578915756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43282481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214994586"/>
                    </a:ext>
                  </a:extLst>
                </a:gridCol>
                <a:gridCol w="504126">
                  <a:extLst>
                    <a:ext uri="{9D8B030D-6E8A-4147-A177-3AD203B41FA5}">
                      <a16:colId xmlns:a16="http://schemas.microsoft.com/office/drawing/2014/main" val="641569895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765948784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5146556"/>
                    </a:ext>
                  </a:extLst>
                </a:gridCol>
                <a:gridCol w="1021774">
                  <a:extLst>
                    <a:ext uri="{9D8B030D-6E8A-4147-A177-3AD203B41FA5}">
                      <a16:colId xmlns:a16="http://schemas.microsoft.com/office/drawing/2014/main" val="3772591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Injection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Geometry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Insulation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i="0" baseline="0" noProof="0" dirty="0"/>
                        <a:t>Casing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Rocks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59050"/>
                  </a:ext>
                </a:extLst>
              </a:tr>
              <a:tr h="60198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Flow rate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[l/s]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Injection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temperature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Depth 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Thickness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baseline="0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100" b="1" i="1" baseline="-25000" noProof="0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lang="en-GB" sz="1200" b="1" i="0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i="0" baseline="-250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200" b="1" baseline="-250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[mm]</a:t>
                      </a:r>
                      <a:endParaRPr lang="en-GB" sz="1200" b="1" i="1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Gradient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[°C/km]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55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0.01</a:t>
                      </a:r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5</a:t>
                      </a:r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248</a:t>
                      </a:r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217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noProof="0" dirty="0"/>
                        <a:t>178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noProof="0" dirty="0"/>
                        <a:t>159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1.4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</a:t>
                      </a:r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4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5</a:t>
                      </a: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194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7</a:t>
                      </a: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15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5</a:t>
                      </a:r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4681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A0B58E1-AD1F-F378-8A31-3599F3EFEFB3}"/>
              </a:ext>
            </a:extLst>
          </p:cNvPr>
          <p:cNvSpPr/>
          <p:nvPr/>
        </p:nvSpPr>
        <p:spPr>
          <a:xfrm>
            <a:off x="617243" y="5564912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89293-50BC-E289-2F47-D4D043DDA0FC}"/>
              </a:ext>
            </a:extLst>
          </p:cNvPr>
          <p:cNvSpPr/>
          <p:nvPr/>
        </p:nvSpPr>
        <p:spPr>
          <a:xfrm>
            <a:off x="2381579" y="6120498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833B-F57B-8C8C-5A5D-1DA4E5EF9893}"/>
              </a:ext>
            </a:extLst>
          </p:cNvPr>
          <p:cNvSpPr/>
          <p:nvPr/>
        </p:nvSpPr>
        <p:spPr>
          <a:xfrm>
            <a:off x="1552553" y="5825983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5C463-3CDA-BE67-DA9A-CF683F72B5E3}"/>
              </a:ext>
            </a:extLst>
          </p:cNvPr>
          <p:cNvSpPr/>
          <p:nvPr/>
        </p:nvSpPr>
        <p:spPr>
          <a:xfrm>
            <a:off x="3025832" y="5825983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73B08-A655-C7F9-BC82-444B6B321CBC}"/>
              </a:ext>
            </a:extLst>
          </p:cNvPr>
          <p:cNvSpPr/>
          <p:nvPr/>
        </p:nvSpPr>
        <p:spPr>
          <a:xfrm>
            <a:off x="3723782" y="5564912"/>
            <a:ext cx="468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2BC30-DFFA-EC80-9518-58CC16DE91DC}"/>
              </a:ext>
            </a:extLst>
          </p:cNvPr>
          <p:cNvSpPr/>
          <p:nvPr/>
        </p:nvSpPr>
        <p:spPr>
          <a:xfrm>
            <a:off x="4602795" y="5824404"/>
            <a:ext cx="485089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DDFDA-2871-537B-F46E-6F4F3439728F}"/>
              </a:ext>
            </a:extLst>
          </p:cNvPr>
          <p:cNvSpPr/>
          <p:nvPr/>
        </p:nvSpPr>
        <p:spPr>
          <a:xfrm>
            <a:off x="5319230" y="5825983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49099-44B7-20CE-B9AC-B38FB48824EB}"/>
              </a:ext>
            </a:extLst>
          </p:cNvPr>
          <p:cNvSpPr/>
          <p:nvPr/>
        </p:nvSpPr>
        <p:spPr>
          <a:xfrm>
            <a:off x="6249572" y="5825983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93D21-E214-E33D-4A5F-9ED067ED48FC}"/>
              </a:ext>
            </a:extLst>
          </p:cNvPr>
          <p:cNvSpPr/>
          <p:nvPr/>
        </p:nvSpPr>
        <p:spPr>
          <a:xfrm>
            <a:off x="7401446" y="5825983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2E8B6-061F-3B04-45C0-93AFBC45AD68}"/>
              </a:ext>
            </a:extLst>
          </p:cNvPr>
          <p:cNvSpPr/>
          <p:nvPr/>
        </p:nvSpPr>
        <p:spPr>
          <a:xfrm>
            <a:off x="8343894" y="5825983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F5418E0-BD82-A746-BFCC-27ABBD88FA7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977243" y="5672912"/>
            <a:ext cx="57531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C5B3E3A-594D-29E3-D905-D50CAEE0316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1912553" y="5933983"/>
            <a:ext cx="469026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F7800A42-A9C7-08B3-5764-7489FF7F283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741579" y="5933983"/>
            <a:ext cx="284253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5700CBA6-DE2F-D710-8A1A-1E83B0BE8A1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385832" y="5672912"/>
            <a:ext cx="33795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EBC3AD12-2126-3485-19E6-F0C2E7B913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191782" y="5672912"/>
            <a:ext cx="411013" cy="2594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096D49AB-0E53-2AED-92D4-826EB97ED7C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087884" y="5932404"/>
            <a:ext cx="231346" cy="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eur droit 1035">
            <a:extLst>
              <a:ext uri="{FF2B5EF4-FFF2-40B4-BE49-F238E27FC236}">
                <a16:creationId xmlns:a16="http://schemas.microsoft.com/office/drawing/2014/main" id="{56991205-3807-17E6-07BB-2BE9A3521C4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111230" y="5933983"/>
            <a:ext cx="138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1037">
            <a:extLst>
              <a:ext uri="{FF2B5EF4-FFF2-40B4-BE49-F238E27FC236}">
                <a16:creationId xmlns:a16="http://schemas.microsoft.com/office/drawing/2014/main" id="{2256FB75-8ABE-41D1-F7C7-55CA570FEEB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041572" y="5933983"/>
            <a:ext cx="359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 droit 1039">
            <a:extLst>
              <a:ext uri="{FF2B5EF4-FFF2-40B4-BE49-F238E27FC236}">
                <a16:creationId xmlns:a16="http://schemas.microsoft.com/office/drawing/2014/main" id="{9066A96F-AA6B-9313-8864-53C5EC63B381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7761446" y="5933983"/>
            <a:ext cx="5824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ZoneTexte 1028">
            <a:extLst>
              <a:ext uri="{FF2B5EF4-FFF2-40B4-BE49-F238E27FC236}">
                <a16:creationId xmlns:a16="http://schemas.microsoft.com/office/drawing/2014/main" id="{978B591D-5A45-CCEF-E2D4-1A18B7AE660B}"/>
              </a:ext>
            </a:extLst>
          </p:cNvPr>
          <p:cNvSpPr txBox="1"/>
          <p:nvPr/>
        </p:nvSpPr>
        <p:spPr>
          <a:xfrm>
            <a:off x="10251709" y="5609031"/>
            <a:ext cx="1374227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b="1" dirty="0">
                <a:solidFill>
                  <a:schemeClr val="accent3"/>
                </a:solidFill>
                <a:latin typeface="Calibri" panose="020F0502020204030204" pitchFamily="34" charset="0"/>
              </a:rPr>
              <a:t>GTW (</a:t>
            </a:r>
            <a:r>
              <a:rPr lang="en-US" sz="1200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IFE)</a:t>
            </a:r>
            <a:endParaRPr lang="en-US" sz="1200" b="1" dirty="0">
              <a:solidFill>
                <a:schemeClr val="accent3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r>
              <a:rPr lang="en-US" sz="1200" b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GWellFM (IFPEN)</a:t>
            </a:r>
          </a:p>
          <a:p>
            <a:pPr algn="ctr"/>
            <a:r>
              <a:rPr lang="en-US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BHEModel (UNIFI)</a:t>
            </a:r>
            <a:endParaRPr lang="fr-FR" sz="1200" dirty="0"/>
          </a:p>
        </p:txBody>
      </p:sp>
      <p:cxnSp>
        <p:nvCxnSpPr>
          <p:cNvPr id="1031" name="Connecteur droit 1030">
            <a:extLst>
              <a:ext uri="{FF2B5EF4-FFF2-40B4-BE49-F238E27FC236}">
                <a16:creationId xmlns:a16="http://schemas.microsoft.com/office/drawing/2014/main" id="{8554CEBE-95C0-0498-A7B4-3C8EE2FC2B9E}"/>
              </a:ext>
            </a:extLst>
          </p:cNvPr>
          <p:cNvCxnSpPr>
            <a:cxnSpLocks/>
            <a:stCxn id="1052" idx="3"/>
            <a:endCxn id="1029" idx="1"/>
          </p:cNvCxnSpPr>
          <p:nvPr/>
        </p:nvCxnSpPr>
        <p:spPr>
          <a:xfrm flipV="1">
            <a:off x="9722442" y="5932197"/>
            <a:ext cx="529267" cy="17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D60D8BE-8A41-F20C-6418-C6388E857C94}"/>
              </a:ext>
            </a:extLst>
          </p:cNvPr>
          <p:cNvSpPr/>
          <p:nvPr/>
        </p:nvSpPr>
        <p:spPr>
          <a:xfrm>
            <a:off x="9362442" y="582598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DE6D7E60-8619-81E3-88F8-ADD2D6F09853}"/>
              </a:ext>
            </a:extLst>
          </p:cNvPr>
          <p:cNvCxnSpPr>
            <a:cxnSpLocks/>
            <a:stCxn id="23" idx="3"/>
            <a:endCxn id="1052" idx="1"/>
          </p:cNvCxnSpPr>
          <p:nvPr/>
        </p:nvCxnSpPr>
        <p:spPr>
          <a:xfrm flipV="1">
            <a:off x="8703894" y="5933981"/>
            <a:ext cx="658548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2" name="Espace réservé du contenu 2">
            <a:extLst>
              <a:ext uri="{FF2B5EF4-FFF2-40B4-BE49-F238E27FC236}">
                <a16:creationId xmlns:a16="http://schemas.microsoft.com/office/drawing/2014/main" id="{D7000259-E760-A5CC-ED74-93727940A19B}"/>
              </a:ext>
            </a:extLst>
          </p:cNvPr>
          <p:cNvSpPr txBox="1">
            <a:spLocks/>
          </p:cNvSpPr>
          <p:nvPr/>
        </p:nvSpPr>
        <p:spPr>
          <a:xfrm>
            <a:off x="2856411" y="852717"/>
            <a:ext cx="9049643" cy="3392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</a:rPr>
              <a:t>Water </a:t>
            </a:r>
            <a:r>
              <a:rPr lang="en-GB" sz="1400" b="1" dirty="0">
                <a:latin typeface="Calibri" panose="020F0502020204030204" pitchFamily="34" charset="0"/>
              </a:rPr>
              <a:t>properties: </a:t>
            </a:r>
            <a:r>
              <a:rPr lang="fr-FR" sz="1400" b="1" dirty="0">
                <a:latin typeface="Calibri" panose="020F0502020204030204" pitchFamily="34" charset="0"/>
              </a:rPr>
              <a:t>PT </a:t>
            </a:r>
            <a:r>
              <a:rPr lang="en-GB" sz="1400" b="1" dirty="0">
                <a:latin typeface="Calibri" panose="020F0502020204030204" pitchFamily="34" charset="0"/>
              </a:rPr>
              <a:t>dependant</a:t>
            </a:r>
            <a:r>
              <a:rPr lang="fr-FR" sz="1400" b="1" dirty="0">
                <a:latin typeface="Calibri" panose="020F0502020204030204" pitchFamily="34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Injection pressure: 10 bar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Surface temperature: 15°C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Domain radius: 50 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Rocks properties: </a:t>
            </a:r>
            <a:r>
              <a:rPr lang="en-GB" sz="1400" b="1" i="1" dirty="0" err="1">
                <a:latin typeface="Calibri" panose="020F0502020204030204" pitchFamily="34" charset="0"/>
              </a:rPr>
              <a:t>ρ</a:t>
            </a:r>
            <a:r>
              <a:rPr lang="en-GB" sz="1400" b="1" i="1" baseline="-25000" dirty="0" err="1">
                <a:latin typeface="Calibri" panose="020F0502020204030204" pitchFamily="34" charset="0"/>
              </a:rPr>
              <a:t>r</a:t>
            </a:r>
            <a:r>
              <a:rPr lang="en-GB" sz="1400" b="1" dirty="0">
                <a:latin typeface="Calibri" panose="020F0502020204030204" pitchFamily="34" charset="0"/>
              </a:rPr>
              <a:t> = 2600 kg/m</a:t>
            </a:r>
            <a:r>
              <a:rPr lang="en-GB" sz="1400" b="1" baseline="30000" dirty="0">
                <a:latin typeface="Calibri" panose="020F0502020204030204" pitchFamily="34" charset="0"/>
              </a:rPr>
              <a:t>3</a:t>
            </a:r>
            <a:r>
              <a:rPr lang="en-GB" sz="1400" b="1" dirty="0">
                <a:latin typeface="Calibri" panose="020F0502020204030204" pitchFamily="34" charset="0"/>
              </a:rPr>
              <a:t>, </a:t>
            </a:r>
            <a:r>
              <a:rPr lang="en-GB" sz="1400" b="1" i="1" dirty="0" err="1">
                <a:latin typeface="Calibri" panose="020F0502020204030204" pitchFamily="34" charset="0"/>
              </a:rPr>
              <a:t>Cp</a:t>
            </a:r>
            <a:r>
              <a:rPr lang="en-GB" sz="1400" b="1" i="1" baseline="-25000" dirty="0" err="1">
                <a:latin typeface="Calibri" panose="020F0502020204030204" pitchFamily="34" charset="0"/>
              </a:rPr>
              <a:t>r</a:t>
            </a:r>
            <a:r>
              <a:rPr lang="en-GB" sz="1400" b="1" dirty="0">
                <a:latin typeface="Calibri" panose="020F0502020204030204" pitchFamily="34" charset="0"/>
              </a:rPr>
              <a:t> = 900 J/kg/K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Casing and tubing properties: </a:t>
            </a:r>
            <a:r>
              <a:rPr lang="el-GR" sz="1400" b="1" dirty="0">
                <a:latin typeface="Calibri" panose="020F0502020204030204" pitchFamily="34" charset="0"/>
              </a:rPr>
              <a:t>: </a:t>
            </a:r>
            <a:r>
              <a:rPr lang="el-GR" sz="1400" b="1" i="1" dirty="0">
                <a:latin typeface="Calibri" panose="020F0502020204030204" pitchFamily="34" charset="0"/>
              </a:rPr>
              <a:t>ρ</a:t>
            </a:r>
            <a:r>
              <a:rPr lang="en-GB" sz="1400" b="1" i="1" baseline="-25000" dirty="0">
                <a:latin typeface="Calibri" panose="020F0502020204030204" pitchFamily="34" charset="0"/>
              </a:rPr>
              <a:t>c</a:t>
            </a:r>
            <a:r>
              <a:rPr lang="en-GB" sz="1400" b="1" dirty="0">
                <a:latin typeface="Calibri" panose="020F0502020204030204" pitchFamily="34" charset="0"/>
              </a:rPr>
              <a:t> = 7850 kg/m3, </a:t>
            </a:r>
            <a:r>
              <a:rPr lang="en-GB" sz="1400" b="1" i="1" dirty="0" err="1">
                <a:latin typeface="Calibri" panose="020F0502020204030204" pitchFamily="34" charset="0"/>
              </a:rPr>
              <a:t>Cp</a:t>
            </a:r>
            <a:r>
              <a:rPr lang="en-GB" sz="1400" b="1" i="1" baseline="-25000" dirty="0" err="1">
                <a:latin typeface="Calibri" panose="020F0502020204030204" pitchFamily="34" charset="0"/>
              </a:rPr>
              <a:t>c</a:t>
            </a:r>
            <a:r>
              <a:rPr lang="en-GB" sz="1400" b="1" dirty="0">
                <a:latin typeface="Calibri" panose="020F0502020204030204" pitchFamily="34" charset="0"/>
              </a:rPr>
              <a:t> = 466 J/kg/K, </a:t>
            </a:r>
            <a:r>
              <a:rPr lang="en-GB" sz="1400" b="1" i="1" dirty="0">
                <a:latin typeface="Calibri" panose="020F0502020204030204" pitchFamily="34" charset="0"/>
              </a:rPr>
              <a:t>k</a:t>
            </a:r>
            <a:r>
              <a:rPr lang="en-GB" sz="1400" b="1" i="1" baseline="-25000" dirty="0">
                <a:latin typeface="Calibri" panose="020F0502020204030204" pitchFamily="34" charset="0"/>
              </a:rPr>
              <a:t>c</a:t>
            </a:r>
            <a:r>
              <a:rPr lang="en-GB" sz="1400" b="1" dirty="0">
                <a:latin typeface="Calibri" panose="020F0502020204030204" pitchFamily="34" charset="0"/>
              </a:rPr>
              <a:t> = 50 W/m/K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Fluid model activated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Fully cased, not cemented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Basic case (red squares): Simulated with GTW (</a:t>
            </a:r>
            <a:r>
              <a:rPr lang="en-US" sz="1400" b="1" dirty="0">
                <a:latin typeface="Calibri" panose="020F0502020204030204" pitchFamily="34" charset="0"/>
              </a:rPr>
              <a:t>IFE), GWellFM (IFPEN) &amp; BHEModel (UNIFI)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Time: </a:t>
            </a:r>
            <a:r>
              <a:rPr lang="en-GB" sz="1400" b="1" i="1" dirty="0" err="1">
                <a:latin typeface="Calibri" panose="020F0502020204030204" pitchFamily="34" charset="0"/>
              </a:rPr>
              <a:t>t</a:t>
            </a:r>
            <a:r>
              <a:rPr lang="en-GB" sz="1400" b="1" i="1" baseline="-25000" dirty="0" err="1">
                <a:latin typeface="Calibri" panose="020F0502020204030204" pitchFamily="34" charset="0"/>
              </a:rPr>
              <a:t>min</a:t>
            </a:r>
            <a:r>
              <a:rPr lang="en-GB" sz="1400" b="1" dirty="0">
                <a:latin typeface="Calibri" panose="020F0502020204030204" pitchFamily="34" charset="0"/>
              </a:rPr>
              <a:t> – 20 years</a:t>
            </a:r>
            <a:endParaRPr lang="en-US" sz="1400" b="1" dirty="0"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Report: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Temporal evolution (for all time steps) of outlet pressure, temperature, enthalpy difference, power (</a:t>
            </a:r>
            <a:r>
              <a:rPr lang="en-GB" sz="1400" b="1" i="1" dirty="0">
                <a:latin typeface="Calibri" panose="020F0502020204030204" pitchFamily="34" charset="0"/>
              </a:rPr>
              <a:t>P</a:t>
            </a:r>
            <a:r>
              <a:rPr lang="en-GB" sz="1400" b="1" dirty="0">
                <a:latin typeface="Calibri" panose="020F0502020204030204" pitchFamily="34" charset="0"/>
              </a:rPr>
              <a:t>, </a:t>
            </a:r>
            <a:r>
              <a:rPr lang="en-GB" sz="1400" b="1" i="1" dirty="0">
                <a:latin typeface="Calibri" panose="020F0502020204030204" pitchFamily="34" charset="0"/>
              </a:rPr>
              <a:t>T</a:t>
            </a:r>
            <a:r>
              <a:rPr lang="en-GB" sz="1400" b="1" dirty="0">
                <a:latin typeface="Calibri" panose="020F0502020204030204" pitchFamily="34" charset="0"/>
              </a:rPr>
              <a:t>, </a:t>
            </a:r>
            <a:r>
              <a:rPr lang="el-GR" sz="1400" b="1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fr-FR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1400" b="1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fr-F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vs. t)</a:t>
            </a:r>
            <a:endParaRPr lang="en-GB" sz="1400" b="1" dirty="0">
              <a:latin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Spatial evolution of fluid’s pressure, temperature with the distance along the casing and tubing (</a:t>
            </a:r>
            <a:r>
              <a:rPr lang="en-GB" sz="1400" b="1" i="1" dirty="0" err="1">
                <a:latin typeface="Calibri" panose="020F0502020204030204" pitchFamily="34" charset="0"/>
              </a:rPr>
              <a:t>P</a:t>
            </a:r>
            <a:r>
              <a:rPr lang="en-GB" sz="1400" b="1" i="1" baseline="-25000" dirty="0" err="1">
                <a:latin typeface="Calibri" panose="020F0502020204030204" pitchFamily="34" charset="0"/>
              </a:rPr>
              <a:t>f</a:t>
            </a:r>
            <a:r>
              <a:rPr lang="en-GB" sz="1400" b="1" dirty="0">
                <a:latin typeface="Calibri" panose="020F0502020204030204" pitchFamily="34" charset="0"/>
              </a:rPr>
              <a:t>, </a:t>
            </a:r>
            <a:r>
              <a:rPr lang="en-GB" sz="1400" b="1" i="1" dirty="0" err="1">
                <a:latin typeface="Calibri" panose="020F0502020204030204" pitchFamily="34" charset="0"/>
              </a:rPr>
              <a:t>T</a:t>
            </a:r>
            <a:r>
              <a:rPr lang="en-GB" sz="1400" b="1" i="1" baseline="-25000" dirty="0" err="1">
                <a:latin typeface="Calibri" panose="020F0502020204030204" pitchFamily="34" charset="0"/>
              </a:rPr>
              <a:t>f</a:t>
            </a:r>
            <a:r>
              <a:rPr lang="en-GB" sz="1400" b="1" dirty="0">
                <a:latin typeface="Calibri" panose="020F0502020204030204" pitchFamily="34" charset="0"/>
              </a:rPr>
              <a:t> vs. </a:t>
            </a:r>
            <a:r>
              <a:rPr lang="en-GB" sz="1400" b="1" i="1" dirty="0">
                <a:latin typeface="Calibri" panose="020F0502020204030204" pitchFamily="34" charset="0"/>
              </a:rPr>
              <a:t>l</a:t>
            </a:r>
            <a:r>
              <a:rPr lang="en-GB" sz="1400" b="1" dirty="0">
                <a:latin typeface="Calibri" panose="020F0502020204030204" pitchFamily="34" charset="0"/>
              </a:rPr>
              <a:t>) at 1, 7, 15, 30, 60, 90, 180, 365, 730, 1825, 3650, 7300 days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400" b="1" dirty="0">
                <a:latin typeface="Calibri" panose="020F0502020204030204" pitchFamily="34" charset="0"/>
              </a:rPr>
              <a:t>Temporal (at above time steps) and spatial (profile along the wellbore) rock’s temperature at 1, 5, 10, 20, 30 m from the horizontal well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7CB32-67EB-B00C-25E5-C0D00221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5" y="497741"/>
            <a:ext cx="3428375" cy="342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6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E3BD632-56DD-0A03-1EE4-7E2943B3C3E3}"/>
              </a:ext>
            </a:extLst>
          </p:cNvPr>
          <p:cNvSpPr txBox="1"/>
          <p:nvPr/>
        </p:nvSpPr>
        <p:spPr>
          <a:xfrm>
            <a:off x="3152503" y="227981"/>
            <a:ext cx="7428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2.2-2.3: Well models (IFE, IFPEN, UNIFI, RW)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graphicFrame>
        <p:nvGraphicFramePr>
          <p:cNvPr id="1061" name="Tableau 8">
            <a:extLst>
              <a:ext uri="{FF2B5EF4-FFF2-40B4-BE49-F238E27FC236}">
                <a16:creationId xmlns:a16="http://schemas.microsoft.com/office/drawing/2014/main" id="{1D33B841-1C46-B889-6E61-0AE0FCB39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145676"/>
              </p:ext>
            </p:extLst>
          </p:nvPr>
        </p:nvGraphicFramePr>
        <p:xfrm>
          <a:off x="481577" y="660366"/>
          <a:ext cx="9645774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7784">
                  <a:extLst>
                    <a:ext uri="{9D8B030D-6E8A-4147-A177-3AD203B41FA5}">
                      <a16:colId xmlns:a16="http://schemas.microsoft.com/office/drawing/2014/main" val="3511666174"/>
                    </a:ext>
                  </a:extLst>
                </a:gridCol>
                <a:gridCol w="1014349">
                  <a:extLst>
                    <a:ext uri="{9D8B030D-6E8A-4147-A177-3AD203B41FA5}">
                      <a16:colId xmlns:a16="http://schemas.microsoft.com/office/drawing/2014/main" val="299031317"/>
                    </a:ext>
                  </a:extLst>
                </a:gridCol>
                <a:gridCol w="644842">
                  <a:extLst>
                    <a:ext uri="{9D8B030D-6E8A-4147-A177-3AD203B41FA5}">
                      <a16:colId xmlns:a16="http://schemas.microsoft.com/office/drawing/2014/main" val="2325206546"/>
                    </a:ext>
                  </a:extLst>
                </a:gridCol>
                <a:gridCol w="648462">
                  <a:extLst>
                    <a:ext uri="{9D8B030D-6E8A-4147-A177-3AD203B41FA5}">
                      <a16:colId xmlns:a16="http://schemas.microsoft.com/office/drawing/2014/main" val="3540283956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59120959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884181532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578915756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43282481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214994586"/>
                    </a:ext>
                  </a:extLst>
                </a:gridCol>
                <a:gridCol w="504126">
                  <a:extLst>
                    <a:ext uri="{9D8B030D-6E8A-4147-A177-3AD203B41FA5}">
                      <a16:colId xmlns:a16="http://schemas.microsoft.com/office/drawing/2014/main" val="641569895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765948784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5146556"/>
                    </a:ext>
                  </a:extLst>
                </a:gridCol>
                <a:gridCol w="1021774">
                  <a:extLst>
                    <a:ext uri="{9D8B030D-6E8A-4147-A177-3AD203B41FA5}">
                      <a16:colId xmlns:a16="http://schemas.microsoft.com/office/drawing/2014/main" val="3772591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Injection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Geometry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Insulation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i="0" baseline="0" noProof="0" dirty="0"/>
                        <a:t>Casing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Rocks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59050"/>
                  </a:ext>
                </a:extLst>
              </a:tr>
              <a:tr h="60198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Flow rate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[l/s]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Injection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temperature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Depth 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Thickness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baseline="0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100" b="1" i="1" baseline="-25000" noProof="0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lang="en-GB" sz="1200" b="1" i="0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i="0" baseline="-250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200" b="1" baseline="-250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[mm]</a:t>
                      </a:r>
                      <a:endParaRPr lang="en-GB" sz="1200" b="1" i="1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Gradient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[°C/km]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55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0.01</a:t>
                      </a:r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4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5</a:t>
                      </a: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194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7</a:t>
                      </a: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4681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A0B58E1-AD1F-F378-8A31-3599F3EFEFB3}"/>
              </a:ext>
            </a:extLst>
          </p:cNvPr>
          <p:cNvSpPr/>
          <p:nvPr/>
        </p:nvSpPr>
        <p:spPr>
          <a:xfrm>
            <a:off x="695620" y="1876700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89293-50BC-E289-2F47-D4D043DDA0FC}"/>
              </a:ext>
            </a:extLst>
          </p:cNvPr>
          <p:cNvSpPr/>
          <p:nvPr/>
        </p:nvSpPr>
        <p:spPr>
          <a:xfrm>
            <a:off x="2459956" y="2432286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2833B-F57B-8C8C-5A5D-1DA4E5EF9893}"/>
              </a:ext>
            </a:extLst>
          </p:cNvPr>
          <p:cNvSpPr/>
          <p:nvPr/>
        </p:nvSpPr>
        <p:spPr>
          <a:xfrm>
            <a:off x="1630930" y="213777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A5C463-3CDA-BE67-DA9A-CF683F72B5E3}"/>
              </a:ext>
            </a:extLst>
          </p:cNvPr>
          <p:cNvSpPr/>
          <p:nvPr/>
        </p:nvSpPr>
        <p:spPr>
          <a:xfrm>
            <a:off x="3104209" y="213777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73B08-A655-C7F9-BC82-444B6B321CBC}"/>
              </a:ext>
            </a:extLst>
          </p:cNvPr>
          <p:cNvSpPr/>
          <p:nvPr/>
        </p:nvSpPr>
        <p:spPr>
          <a:xfrm>
            <a:off x="3802159" y="1876700"/>
            <a:ext cx="468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2BC30-DFFA-EC80-9518-58CC16DE91DC}"/>
              </a:ext>
            </a:extLst>
          </p:cNvPr>
          <p:cNvSpPr/>
          <p:nvPr/>
        </p:nvSpPr>
        <p:spPr>
          <a:xfrm>
            <a:off x="4681172" y="2136192"/>
            <a:ext cx="485089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DDFDA-2871-537B-F46E-6F4F3439728F}"/>
              </a:ext>
            </a:extLst>
          </p:cNvPr>
          <p:cNvSpPr/>
          <p:nvPr/>
        </p:nvSpPr>
        <p:spPr>
          <a:xfrm>
            <a:off x="5397607" y="2137771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49099-44B7-20CE-B9AC-B38FB48824EB}"/>
              </a:ext>
            </a:extLst>
          </p:cNvPr>
          <p:cNvSpPr/>
          <p:nvPr/>
        </p:nvSpPr>
        <p:spPr>
          <a:xfrm>
            <a:off x="6327949" y="2137771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93D21-E214-E33D-4A5F-9ED067ED48FC}"/>
              </a:ext>
            </a:extLst>
          </p:cNvPr>
          <p:cNvSpPr/>
          <p:nvPr/>
        </p:nvSpPr>
        <p:spPr>
          <a:xfrm>
            <a:off x="7479823" y="213777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C2E8B6-061F-3B04-45C0-93AFBC45AD68}"/>
              </a:ext>
            </a:extLst>
          </p:cNvPr>
          <p:cNvSpPr/>
          <p:nvPr/>
        </p:nvSpPr>
        <p:spPr>
          <a:xfrm>
            <a:off x="8422271" y="213777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F5418E0-BD82-A746-BFCC-27ABBD88FA7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055620" y="1984700"/>
            <a:ext cx="57531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C5B3E3A-594D-29E3-D905-D50CAEE0316A}"/>
              </a:ext>
            </a:extLst>
          </p:cNvPr>
          <p:cNvCxnSpPr>
            <a:stCxn id="10" idx="3"/>
            <a:endCxn id="8" idx="1"/>
          </p:cNvCxnSpPr>
          <p:nvPr/>
        </p:nvCxnSpPr>
        <p:spPr>
          <a:xfrm>
            <a:off x="1990930" y="2245771"/>
            <a:ext cx="469026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F7800A42-A9C7-08B3-5764-7489FF7F2837}"/>
              </a:ext>
            </a:extLst>
          </p:cNvPr>
          <p:cNvCxnSpPr>
            <a:stCxn id="8" idx="3"/>
            <a:endCxn id="12" idx="1"/>
          </p:cNvCxnSpPr>
          <p:nvPr/>
        </p:nvCxnSpPr>
        <p:spPr>
          <a:xfrm flipV="1">
            <a:off x="2819956" y="2245771"/>
            <a:ext cx="284253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5700CBA6-DE2F-D710-8A1A-1E83B0BE8A11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464209" y="1984700"/>
            <a:ext cx="33795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EBC3AD12-2126-3485-19E6-F0C2E7B9130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270159" y="1984700"/>
            <a:ext cx="411013" cy="2594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Connecteur droit 1029">
            <a:extLst>
              <a:ext uri="{FF2B5EF4-FFF2-40B4-BE49-F238E27FC236}">
                <a16:creationId xmlns:a16="http://schemas.microsoft.com/office/drawing/2014/main" id="{096D49AB-0E53-2AED-92D4-826EB97ED7C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5166261" y="2244192"/>
            <a:ext cx="231346" cy="15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cteur droit 1035">
            <a:extLst>
              <a:ext uri="{FF2B5EF4-FFF2-40B4-BE49-F238E27FC236}">
                <a16:creationId xmlns:a16="http://schemas.microsoft.com/office/drawing/2014/main" id="{56991205-3807-17E6-07BB-2BE9A3521C4B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6189607" y="2245771"/>
            <a:ext cx="138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cteur droit 1037">
            <a:extLst>
              <a:ext uri="{FF2B5EF4-FFF2-40B4-BE49-F238E27FC236}">
                <a16:creationId xmlns:a16="http://schemas.microsoft.com/office/drawing/2014/main" id="{2256FB75-8ABE-41D1-F7C7-55CA570FEEB2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19949" y="2245771"/>
            <a:ext cx="359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cteur droit 1039">
            <a:extLst>
              <a:ext uri="{FF2B5EF4-FFF2-40B4-BE49-F238E27FC236}">
                <a16:creationId xmlns:a16="http://schemas.microsoft.com/office/drawing/2014/main" id="{9066A96F-AA6B-9313-8864-53C5EC63B381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7839823" y="2245771"/>
            <a:ext cx="5824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7DD7D348-4D84-E287-673E-9D05D0978C2F}"/>
              </a:ext>
            </a:extLst>
          </p:cNvPr>
          <p:cNvSpPr txBox="1"/>
          <p:nvPr/>
        </p:nvSpPr>
        <p:spPr>
          <a:xfrm>
            <a:off x="10186424" y="660366"/>
            <a:ext cx="172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GTW (</a:t>
            </a:r>
            <a:r>
              <a:rPr lang="fr-FR" b="1">
                <a:solidFill>
                  <a:schemeClr val="accent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IFE)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2B8FE56-EDEE-D935-5728-59E27ADA92DF}"/>
              </a:ext>
            </a:extLst>
          </p:cNvPr>
          <p:cNvSpPr txBox="1"/>
          <p:nvPr/>
        </p:nvSpPr>
        <p:spPr>
          <a:xfrm>
            <a:off x="10186424" y="2731896"/>
            <a:ext cx="1728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GWellFM (IFPEN)</a:t>
            </a:r>
          </a:p>
          <a:p>
            <a:pPr algn="ctr"/>
            <a:endParaRPr lang="en-GB" b="1" dirty="0">
              <a:solidFill>
                <a:schemeClr val="accent5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631C66A-6F54-63A8-8EF2-3879E5A3EACA}"/>
              </a:ext>
            </a:extLst>
          </p:cNvPr>
          <p:cNvSpPr txBox="1"/>
          <p:nvPr/>
        </p:nvSpPr>
        <p:spPr>
          <a:xfrm>
            <a:off x="10186424" y="4800027"/>
            <a:ext cx="17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BHEModel (UNIFI)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BD60D8BE-8A41-F20C-6418-C6388E857C94}"/>
              </a:ext>
            </a:extLst>
          </p:cNvPr>
          <p:cNvSpPr/>
          <p:nvPr/>
        </p:nvSpPr>
        <p:spPr>
          <a:xfrm>
            <a:off x="9440819" y="213777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3" name="Connecteur droit 1052">
            <a:extLst>
              <a:ext uri="{FF2B5EF4-FFF2-40B4-BE49-F238E27FC236}">
                <a16:creationId xmlns:a16="http://schemas.microsoft.com/office/drawing/2014/main" id="{DE6D7E60-8619-81E3-88F8-ADD2D6F09853}"/>
              </a:ext>
            </a:extLst>
          </p:cNvPr>
          <p:cNvCxnSpPr>
            <a:cxnSpLocks/>
            <a:stCxn id="23" idx="3"/>
            <a:endCxn id="1052" idx="1"/>
          </p:cNvCxnSpPr>
          <p:nvPr/>
        </p:nvCxnSpPr>
        <p:spPr>
          <a:xfrm>
            <a:off x="8782271" y="2245771"/>
            <a:ext cx="6585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au 8">
            <a:extLst>
              <a:ext uri="{FF2B5EF4-FFF2-40B4-BE49-F238E27FC236}">
                <a16:creationId xmlns:a16="http://schemas.microsoft.com/office/drawing/2014/main" id="{B5E57585-C71C-4C9D-3ABE-8EC54292A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18149"/>
              </p:ext>
            </p:extLst>
          </p:nvPr>
        </p:nvGraphicFramePr>
        <p:xfrm>
          <a:off x="481577" y="2737524"/>
          <a:ext cx="9645774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7784">
                  <a:extLst>
                    <a:ext uri="{9D8B030D-6E8A-4147-A177-3AD203B41FA5}">
                      <a16:colId xmlns:a16="http://schemas.microsoft.com/office/drawing/2014/main" val="3511666174"/>
                    </a:ext>
                  </a:extLst>
                </a:gridCol>
                <a:gridCol w="1014349">
                  <a:extLst>
                    <a:ext uri="{9D8B030D-6E8A-4147-A177-3AD203B41FA5}">
                      <a16:colId xmlns:a16="http://schemas.microsoft.com/office/drawing/2014/main" val="299031317"/>
                    </a:ext>
                  </a:extLst>
                </a:gridCol>
                <a:gridCol w="644842">
                  <a:extLst>
                    <a:ext uri="{9D8B030D-6E8A-4147-A177-3AD203B41FA5}">
                      <a16:colId xmlns:a16="http://schemas.microsoft.com/office/drawing/2014/main" val="2325206546"/>
                    </a:ext>
                  </a:extLst>
                </a:gridCol>
                <a:gridCol w="648462">
                  <a:extLst>
                    <a:ext uri="{9D8B030D-6E8A-4147-A177-3AD203B41FA5}">
                      <a16:colId xmlns:a16="http://schemas.microsoft.com/office/drawing/2014/main" val="3540283956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59120959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884181532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578915756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43282481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214994586"/>
                    </a:ext>
                  </a:extLst>
                </a:gridCol>
                <a:gridCol w="504126">
                  <a:extLst>
                    <a:ext uri="{9D8B030D-6E8A-4147-A177-3AD203B41FA5}">
                      <a16:colId xmlns:a16="http://schemas.microsoft.com/office/drawing/2014/main" val="641569895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765948784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5146556"/>
                    </a:ext>
                  </a:extLst>
                </a:gridCol>
                <a:gridCol w="1021774">
                  <a:extLst>
                    <a:ext uri="{9D8B030D-6E8A-4147-A177-3AD203B41FA5}">
                      <a16:colId xmlns:a16="http://schemas.microsoft.com/office/drawing/2014/main" val="3772591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Injection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Geometry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Insulation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i="0" baseline="0" noProof="0" dirty="0"/>
                        <a:t>Casing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Rocks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59050"/>
                  </a:ext>
                </a:extLst>
              </a:tr>
              <a:tr h="60198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Flow rate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[l/s]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Injection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temperature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Depth 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Thickness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baseline="0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100" b="1" i="1" baseline="-25000" noProof="0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lang="en-GB" sz="1200" b="1" i="0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i="0" baseline="-250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200" b="1" baseline="-250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[mm]</a:t>
                      </a:r>
                      <a:endParaRPr lang="en-GB" sz="1200" b="1" i="1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Gradient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[°C/km]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55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0.01</a:t>
                      </a:r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7.5</a:t>
                      </a:r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/>
                        <a:t>248</a:t>
                      </a:r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/>
                        <a:t>217</a:t>
                      </a:r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noProof="0"/>
                        <a:t>178</a:t>
                      </a:r>
                      <a:endParaRPr lang="en-GB" sz="1200" b="1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noProof="0" dirty="0"/>
                        <a:t>159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1.4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4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5</a:t>
                      </a: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194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12.5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4681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608DE6D4-B644-7C22-1931-414930E26F29}"/>
              </a:ext>
            </a:extLst>
          </p:cNvPr>
          <p:cNvSpPr/>
          <p:nvPr/>
        </p:nvSpPr>
        <p:spPr>
          <a:xfrm>
            <a:off x="695620" y="3953858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E987D-99DD-A93E-EA11-0012C029F144}"/>
              </a:ext>
            </a:extLst>
          </p:cNvPr>
          <p:cNvSpPr/>
          <p:nvPr/>
        </p:nvSpPr>
        <p:spPr>
          <a:xfrm>
            <a:off x="2459956" y="4509444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624667-D2B4-5E10-F991-FB5876E50F36}"/>
              </a:ext>
            </a:extLst>
          </p:cNvPr>
          <p:cNvSpPr/>
          <p:nvPr/>
        </p:nvSpPr>
        <p:spPr>
          <a:xfrm>
            <a:off x="1630930" y="4214929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D45A3-6880-B729-2DA9-9536DEB61C22}"/>
              </a:ext>
            </a:extLst>
          </p:cNvPr>
          <p:cNvSpPr/>
          <p:nvPr/>
        </p:nvSpPr>
        <p:spPr>
          <a:xfrm>
            <a:off x="3104209" y="4214929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E135FE-A90A-F7AB-D264-39D46F38EA9D}"/>
              </a:ext>
            </a:extLst>
          </p:cNvPr>
          <p:cNvSpPr/>
          <p:nvPr/>
        </p:nvSpPr>
        <p:spPr>
          <a:xfrm>
            <a:off x="3802159" y="3953858"/>
            <a:ext cx="468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B435EC-ED36-8E91-381B-59FB66A87E23}"/>
              </a:ext>
            </a:extLst>
          </p:cNvPr>
          <p:cNvSpPr/>
          <p:nvPr/>
        </p:nvSpPr>
        <p:spPr>
          <a:xfrm>
            <a:off x="4681172" y="4213348"/>
            <a:ext cx="485089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E0973-1642-8CF4-B14B-0950935D1E84}"/>
              </a:ext>
            </a:extLst>
          </p:cNvPr>
          <p:cNvSpPr/>
          <p:nvPr/>
        </p:nvSpPr>
        <p:spPr>
          <a:xfrm>
            <a:off x="5397607" y="4214929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F5F73C-8BDF-C350-F973-D9F316FF95B6}"/>
              </a:ext>
            </a:extLst>
          </p:cNvPr>
          <p:cNvSpPr/>
          <p:nvPr/>
        </p:nvSpPr>
        <p:spPr>
          <a:xfrm>
            <a:off x="6327949" y="4214929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0B9378-6EBD-7D6B-3932-11C3BA2EC45B}"/>
              </a:ext>
            </a:extLst>
          </p:cNvPr>
          <p:cNvSpPr/>
          <p:nvPr/>
        </p:nvSpPr>
        <p:spPr>
          <a:xfrm>
            <a:off x="7479823" y="4214929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5A19E8-9265-56EB-4C3C-078227392815}"/>
              </a:ext>
            </a:extLst>
          </p:cNvPr>
          <p:cNvSpPr/>
          <p:nvPr/>
        </p:nvSpPr>
        <p:spPr>
          <a:xfrm>
            <a:off x="8422271" y="4214929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8837CB8-42EB-A66F-36DA-D551F30CF13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055620" y="4061858"/>
            <a:ext cx="57531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F78F497-B9D9-B199-3013-A302142FFA0D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90930" y="4322929"/>
            <a:ext cx="469026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necteur droit 1024">
            <a:extLst>
              <a:ext uri="{FF2B5EF4-FFF2-40B4-BE49-F238E27FC236}">
                <a16:creationId xmlns:a16="http://schemas.microsoft.com/office/drawing/2014/main" id="{1959E169-F127-F983-AC40-A542A0E4787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819956" y="4322929"/>
            <a:ext cx="284253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eur droit 1026">
            <a:extLst>
              <a:ext uri="{FF2B5EF4-FFF2-40B4-BE49-F238E27FC236}">
                <a16:creationId xmlns:a16="http://schemas.microsoft.com/office/drawing/2014/main" id="{2640FF28-373B-28D9-5486-72ECE22B34A6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464209" y="4061858"/>
            <a:ext cx="33795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1031">
            <a:extLst>
              <a:ext uri="{FF2B5EF4-FFF2-40B4-BE49-F238E27FC236}">
                <a16:creationId xmlns:a16="http://schemas.microsoft.com/office/drawing/2014/main" id="{7FA6B420-DA77-476F-FEB8-26F43DB637CC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4270159" y="4061858"/>
            <a:ext cx="411013" cy="2594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eur droit 1032">
            <a:extLst>
              <a:ext uri="{FF2B5EF4-FFF2-40B4-BE49-F238E27FC236}">
                <a16:creationId xmlns:a16="http://schemas.microsoft.com/office/drawing/2014/main" id="{62C59206-86A5-8A14-693A-BC0CD074F0DD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5166261" y="4321348"/>
            <a:ext cx="231346" cy="15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cteur droit 1033">
            <a:extLst>
              <a:ext uri="{FF2B5EF4-FFF2-40B4-BE49-F238E27FC236}">
                <a16:creationId xmlns:a16="http://schemas.microsoft.com/office/drawing/2014/main" id="{CA3E5793-3AA7-AA10-4B25-223C4926400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6189607" y="4322929"/>
            <a:ext cx="138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cteur droit 1034">
            <a:extLst>
              <a:ext uri="{FF2B5EF4-FFF2-40B4-BE49-F238E27FC236}">
                <a16:creationId xmlns:a16="http://schemas.microsoft.com/office/drawing/2014/main" id="{9EB920F6-F686-AAFC-E115-674708DB0409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7119949" y="4322929"/>
            <a:ext cx="359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1036">
            <a:extLst>
              <a:ext uri="{FF2B5EF4-FFF2-40B4-BE49-F238E27FC236}">
                <a16:creationId xmlns:a16="http://schemas.microsoft.com/office/drawing/2014/main" id="{DB4C4BAA-40CD-B30E-4F71-B833D16058C0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7839823" y="4322929"/>
            <a:ext cx="5824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2189C7D-ED28-1B46-4511-2719ACEE800B}"/>
              </a:ext>
            </a:extLst>
          </p:cNvPr>
          <p:cNvSpPr/>
          <p:nvPr/>
        </p:nvSpPr>
        <p:spPr>
          <a:xfrm>
            <a:off x="9440819" y="4214929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41" name="Connecteur droit 1040">
            <a:extLst>
              <a:ext uri="{FF2B5EF4-FFF2-40B4-BE49-F238E27FC236}">
                <a16:creationId xmlns:a16="http://schemas.microsoft.com/office/drawing/2014/main" id="{6A643CDA-75A6-E65B-0DB7-D746D15AFF7E}"/>
              </a:ext>
            </a:extLst>
          </p:cNvPr>
          <p:cNvCxnSpPr>
            <a:cxnSpLocks/>
            <a:stCxn id="24" idx="3"/>
            <a:endCxn id="1039" idx="1"/>
          </p:cNvCxnSpPr>
          <p:nvPr/>
        </p:nvCxnSpPr>
        <p:spPr>
          <a:xfrm>
            <a:off x="8782271" y="4322929"/>
            <a:ext cx="6585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2" name="Tableau 8">
            <a:extLst>
              <a:ext uri="{FF2B5EF4-FFF2-40B4-BE49-F238E27FC236}">
                <a16:creationId xmlns:a16="http://schemas.microsoft.com/office/drawing/2014/main" id="{8FBC998F-84A2-C317-F359-6F3418DBA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37559"/>
              </p:ext>
            </p:extLst>
          </p:nvPr>
        </p:nvGraphicFramePr>
        <p:xfrm>
          <a:off x="481577" y="4800027"/>
          <a:ext cx="9645774" cy="20116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07784">
                  <a:extLst>
                    <a:ext uri="{9D8B030D-6E8A-4147-A177-3AD203B41FA5}">
                      <a16:colId xmlns:a16="http://schemas.microsoft.com/office/drawing/2014/main" val="3511666174"/>
                    </a:ext>
                  </a:extLst>
                </a:gridCol>
                <a:gridCol w="1014349">
                  <a:extLst>
                    <a:ext uri="{9D8B030D-6E8A-4147-A177-3AD203B41FA5}">
                      <a16:colId xmlns:a16="http://schemas.microsoft.com/office/drawing/2014/main" val="299031317"/>
                    </a:ext>
                  </a:extLst>
                </a:gridCol>
                <a:gridCol w="644842">
                  <a:extLst>
                    <a:ext uri="{9D8B030D-6E8A-4147-A177-3AD203B41FA5}">
                      <a16:colId xmlns:a16="http://schemas.microsoft.com/office/drawing/2014/main" val="2325206546"/>
                    </a:ext>
                  </a:extLst>
                </a:gridCol>
                <a:gridCol w="648462">
                  <a:extLst>
                    <a:ext uri="{9D8B030D-6E8A-4147-A177-3AD203B41FA5}">
                      <a16:colId xmlns:a16="http://schemas.microsoft.com/office/drawing/2014/main" val="3540283956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591209593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1884181532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578915756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432824819"/>
                    </a:ext>
                  </a:extLst>
                </a:gridCol>
                <a:gridCol w="451168">
                  <a:extLst>
                    <a:ext uri="{9D8B030D-6E8A-4147-A177-3AD203B41FA5}">
                      <a16:colId xmlns:a16="http://schemas.microsoft.com/office/drawing/2014/main" val="2214994586"/>
                    </a:ext>
                  </a:extLst>
                </a:gridCol>
                <a:gridCol w="504126">
                  <a:extLst>
                    <a:ext uri="{9D8B030D-6E8A-4147-A177-3AD203B41FA5}">
                      <a16:colId xmlns:a16="http://schemas.microsoft.com/office/drawing/2014/main" val="641569895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765948784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5146556"/>
                    </a:ext>
                  </a:extLst>
                </a:gridCol>
                <a:gridCol w="1021774">
                  <a:extLst>
                    <a:ext uri="{9D8B030D-6E8A-4147-A177-3AD203B41FA5}">
                      <a16:colId xmlns:a16="http://schemas.microsoft.com/office/drawing/2014/main" val="377259100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Injection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Geometry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Insulation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sz="1200" b="1" i="0" baseline="0" noProof="0" dirty="0"/>
                        <a:t>Casing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Rocks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059050"/>
                  </a:ext>
                </a:extLst>
              </a:tr>
              <a:tr h="601980"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Flow rate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[l/s]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Injection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temperature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Depth 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Length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[km]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Material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>
                          <a:solidFill>
                            <a:schemeClr val="bg1"/>
                          </a:solidFill>
                        </a:rPr>
                        <a:t>i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Thickness</a:t>
                      </a:r>
                    </a:p>
                    <a:p>
                      <a:pPr algn="ctr"/>
                      <a:r>
                        <a:rPr lang="en-GB" sz="1200" b="1" i="1" noProof="0" dirty="0">
                          <a:solidFill>
                            <a:schemeClr val="bg1"/>
                          </a:solidFill>
                        </a:rPr>
                        <a:t>e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baseline="0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100" b="1" i="1" baseline="-25000" noProof="0" dirty="0" err="1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lang="en-GB" sz="1200" b="1" i="0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400" i="0" baseline="-25000" noProof="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d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GB" sz="1200" b="1" baseline="-250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GB" sz="1200" b="1" baseline="0" noProof="0" dirty="0">
                          <a:solidFill>
                            <a:schemeClr val="bg1"/>
                          </a:solidFill>
                        </a:rPr>
                        <a:t>[mm]</a:t>
                      </a:r>
                      <a:endParaRPr lang="en-GB" sz="1200" b="1" i="1" baseline="-250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i="1" baseline="-25000" noProof="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Gradient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[°C/km]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(vertical)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  <a:effectLst/>
                        </a:rPr>
                        <a:t>]</a:t>
                      </a:r>
                      <a:endParaRPr lang="en-GB" sz="1200" b="1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Conductivity</a:t>
                      </a:r>
                    </a:p>
                    <a:p>
                      <a:pPr algn="ctr">
                        <a:tabLst/>
                      </a:pP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(horizontal)</a:t>
                      </a:r>
                    </a:p>
                    <a:p>
                      <a:pPr algn="ctr"/>
                      <a:r>
                        <a:rPr lang="en-GB" sz="1200" b="1" i="1" noProof="0" dirty="0" err="1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GB" sz="1200" b="1" i="1" baseline="-25000" noProof="0" dirty="0" err="1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 [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W/m/K</a:t>
                      </a:r>
                      <a:r>
                        <a:rPr lang="en-GB" sz="1200" b="1" noProof="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2556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endParaRPr lang="fr-FR" sz="1200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277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5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0.01</a:t>
                      </a:r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20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b="1" baseline="-25000" noProof="0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24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5</a:t>
                      </a: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baseline="0" noProof="0" dirty="0"/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194</a:t>
                      </a: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baseline="0" noProof="0" dirty="0"/>
                        <a:t>3</a:t>
                      </a:r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12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baseline="-250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noProof="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746814"/>
                  </a:ext>
                </a:extLst>
              </a:tr>
            </a:tbl>
          </a:graphicData>
        </a:graphic>
      </p:graphicFrame>
      <p:sp>
        <p:nvSpPr>
          <p:cNvPr id="1043" name="Rectangle 1042">
            <a:extLst>
              <a:ext uri="{FF2B5EF4-FFF2-40B4-BE49-F238E27FC236}">
                <a16:creationId xmlns:a16="http://schemas.microsoft.com/office/drawing/2014/main" id="{C3A26BDC-C5EA-F9CD-88C4-264FE6B8A119}"/>
              </a:ext>
            </a:extLst>
          </p:cNvPr>
          <p:cNvSpPr/>
          <p:nvPr/>
        </p:nvSpPr>
        <p:spPr>
          <a:xfrm>
            <a:off x="695620" y="6016361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334BBE0C-9AFC-F93B-BB7A-0DEA3A259994}"/>
              </a:ext>
            </a:extLst>
          </p:cNvPr>
          <p:cNvSpPr/>
          <p:nvPr/>
        </p:nvSpPr>
        <p:spPr>
          <a:xfrm>
            <a:off x="2459956" y="6571947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BE498C7E-70F7-28A6-A526-865E18ED71C7}"/>
              </a:ext>
            </a:extLst>
          </p:cNvPr>
          <p:cNvSpPr/>
          <p:nvPr/>
        </p:nvSpPr>
        <p:spPr>
          <a:xfrm>
            <a:off x="1630930" y="6277432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78F83AE5-C23E-ABC1-C5B2-BA4241CBEF39}"/>
              </a:ext>
            </a:extLst>
          </p:cNvPr>
          <p:cNvSpPr/>
          <p:nvPr/>
        </p:nvSpPr>
        <p:spPr>
          <a:xfrm>
            <a:off x="3104209" y="6277432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9D0452D0-5C8D-AEF2-C2F3-CC6B7CB03D07}"/>
              </a:ext>
            </a:extLst>
          </p:cNvPr>
          <p:cNvSpPr/>
          <p:nvPr/>
        </p:nvSpPr>
        <p:spPr>
          <a:xfrm>
            <a:off x="3802159" y="6016361"/>
            <a:ext cx="468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1936F2C-4545-3519-E72E-B394D2A80174}"/>
              </a:ext>
            </a:extLst>
          </p:cNvPr>
          <p:cNvSpPr/>
          <p:nvPr/>
        </p:nvSpPr>
        <p:spPr>
          <a:xfrm>
            <a:off x="4681172" y="6275855"/>
            <a:ext cx="485089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09C19880-2ECD-B084-84E6-533FC5AF554E}"/>
              </a:ext>
            </a:extLst>
          </p:cNvPr>
          <p:cNvSpPr/>
          <p:nvPr/>
        </p:nvSpPr>
        <p:spPr>
          <a:xfrm>
            <a:off x="5397607" y="6277432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D68B929-6F94-6C46-30E8-7EFD1BAE3235}"/>
              </a:ext>
            </a:extLst>
          </p:cNvPr>
          <p:cNvSpPr/>
          <p:nvPr/>
        </p:nvSpPr>
        <p:spPr>
          <a:xfrm>
            <a:off x="6327949" y="6277432"/>
            <a:ext cx="792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7A756AC1-6F00-6CE1-B6F3-E090E4B0C89D}"/>
              </a:ext>
            </a:extLst>
          </p:cNvPr>
          <p:cNvSpPr/>
          <p:nvPr/>
        </p:nvSpPr>
        <p:spPr>
          <a:xfrm>
            <a:off x="7479823" y="6277432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B472BB19-CFBE-7DDC-A24D-27FE89186A0B}"/>
              </a:ext>
            </a:extLst>
          </p:cNvPr>
          <p:cNvSpPr/>
          <p:nvPr/>
        </p:nvSpPr>
        <p:spPr>
          <a:xfrm>
            <a:off x="8422271" y="6277432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92F5E00B-F930-DFC3-EC8C-CD79A687B520}"/>
              </a:ext>
            </a:extLst>
          </p:cNvPr>
          <p:cNvCxnSpPr>
            <a:cxnSpLocks/>
            <a:stCxn id="1043" idx="3"/>
            <a:endCxn id="1045" idx="1"/>
          </p:cNvCxnSpPr>
          <p:nvPr/>
        </p:nvCxnSpPr>
        <p:spPr>
          <a:xfrm>
            <a:off x="1055620" y="6124361"/>
            <a:ext cx="57531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Connecteur droit 1055">
            <a:extLst>
              <a:ext uri="{FF2B5EF4-FFF2-40B4-BE49-F238E27FC236}">
                <a16:creationId xmlns:a16="http://schemas.microsoft.com/office/drawing/2014/main" id="{105E7D6F-8360-7663-E940-2CF9192ACFB8}"/>
              </a:ext>
            </a:extLst>
          </p:cNvPr>
          <p:cNvCxnSpPr>
            <a:cxnSpLocks/>
            <a:stCxn id="1045" idx="3"/>
            <a:endCxn id="1044" idx="1"/>
          </p:cNvCxnSpPr>
          <p:nvPr/>
        </p:nvCxnSpPr>
        <p:spPr>
          <a:xfrm>
            <a:off x="1990930" y="6385432"/>
            <a:ext cx="469026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droit 1056">
            <a:extLst>
              <a:ext uri="{FF2B5EF4-FFF2-40B4-BE49-F238E27FC236}">
                <a16:creationId xmlns:a16="http://schemas.microsoft.com/office/drawing/2014/main" id="{8E1E8A72-D174-F225-AA67-C338F08B7C9D}"/>
              </a:ext>
            </a:extLst>
          </p:cNvPr>
          <p:cNvCxnSpPr>
            <a:cxnSpLocks/>
            <a:stCxn id="1044" idx="3"/>
            <a:endCxn id="1046" idx="1"/>
          </p:cNvCxnSpPr>
          <p:nvPr/>
        </p:nvCxnSpPr>
        <p:spPr>
          <a:xfrm flipV="1">
            <a:off x="2819956" y="6385432"/>
            <a:ext cx="284253" cy="29451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onnecteur droit 1057">
            <a:extLst>
              <a:ext uri="{FF2B5EF4-FFF2-40B4-BE49-F238E27FC236}">
                <a16:creationId xmlns:a16="http://schemas.microsoft.com/office/drawing/2014/main" id="{06EB2C4A-94F2-AC5E-0A68-75053AB46E8A}"/>
              </a:ext>
            </a:extLst>
          </p:cNvPr>
          <p:cNvCxnSpPr>
            <a:cxnSpLocks/>
            <a:stCxn id="1046" idx="3"/>
            <a:endCxn id="1047" idx="1"/>
          </p:cNvCxnSpPr>
          <p:nvPr/>
        </p:nvCxnSpPr>
        <p:spPr>
          <a:xfrm flipV="1">
            <a:off x="3464209" y="6124361"/>
            <a:ext cx="337950" cy="2610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Connecteur droit 1058">
            <a:extLst>
              <a:ext uri="{FF2B5EF4-FFF2-40B4-BE49-F238E27FC236}">
                <a16:creationId xmlns:a16="http://schemas.microsoft.com/office/drawing/2014/main" id="{ABFCF813-0848-C744-27A6-88C57405511F}"/>
              </a:ext>
            </a:extLst>
          </p:cNvPr>
          <p:cNvCxnSpPr>
            <a:cxnSpLocks/>
            <a:stCxn id="1047" idx="3"/>
            <a:endCxn id="1048" idx="1"/>
          </p:cNvCxnSpPr>
          <p:nvPr/>
        </p:nvCxnSpPr>
        <p:spPr>
          <a:xfrm>
            <a:off x="4270159" y="6124361"/>
            <a:ext cx="411013" cy="2594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eur droit 1059">
            <a:extLst>
              <a:ext uri="{FF2B5EF4-FFF2-40B4-BE49-F238E27FC236}">
                <a16:creationId xmlns:a16="http://schemas.microsoft.com/office/drawing/2014/main" id="{9AC274C0-86E7-1086-8CCB-70FCE0D27D5D}"/>
              </a:ext>
            </a:extLst>
          </p:cNvPr>
          <p:cNvCxnSpPr>
            <a:cxnSpLocks/>
            <a:stCxn id="1048" idx="3"/>
            <a:endCxn id="1049" idx="1"/>
          </p:cNvCxnSpPr>
          <p:nvPr/>
        </p:nvCxnSpPr>
        <p:spPr>
          <a:xfrm>
            <a:off x="5166261" y="6383855"/>
            <a:ext cx="231346" cy="15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necteur droit 1062">
            <a:extLst>
              <a:ext uri="{FF2B5EF4-FFF2-40B4-BE49-F238E27FC236}">
                <a16:creationId xmlns:a16="http://schemas.microsoft.com/office/drawing/2014/main" id="{E8755BD3-A96C-49A1-0C9F-C3B6B04A7834}"/>
              </a:ext>
            </a:extLst>
          </p:cNvPr>
          <p:cNvCxnSpPr>
            <a:cxnSpLocks/>
            <a:stCxn id="1049" idx="3"/>
            <a:endCxn id="1050" idx="1"/>
          </p:cNvCxnSpPr>
          <p:nvPr/>
        </p:nvCxnSpPr>
        <p:spPr>
          <a:xfrm>
            <a:off x="6189607" y="6385432"/>
            <a:ext cx="13834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Connecteur droit 1063">
            <a:extLst>
              <a:ext uri="{FF2B5EF4-FFF2-40B4-BE49-F238E27FC236}">
                <a16:creationId xmlns:a16="http://schemas.microsoft.com/office/drawing/2014/main" id="{10FD05C5-9AFF-91E5-F1A5-716C9C436C2F}"/>
              </a:ext>
            </a:extLst>
          </p:cNvPr>
          <p:cNvCxnSpPr>
            <a:cxnSpLocks/>
            <a:stCxn id="1050" idx="3"/>
            <a:endCxn id="1051" idx="1"/>
          </p:cNvCxnSpPr>
          <p:nvPr/>
        </p:nvCxnSpPr>
        <p:spPr>
          <a:xfrm>
            <a:off x="7119949" y="6385432"/>
            <a:ext cx="359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CD827E46-C3C0-F5A6-2149-444B3F1C08FB}"/>
              </a:ext>
            </a:extLst>
          </p:cNvPr>
          <p:cNvCxnSpPr>
            <a:cxnSpLocks/>
            <a:stCxn id="1051" idx="3"/>
            <a:endCxn id="1054" idx="1"/>
          </p:cNvCxnSpPr>
          <p:nvPr/>
        </p:nvCxnSpPr>
        <p:spPr>
          <a:xfrm>
            <a:off x="7839823" y="6385432"/>
            <a:ext cx="5824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8EA00E66-2231-0BF3-06D1-FB092A983B51}"/>
              </a:ext>
            </a:extLst>
          </p:cNvPr>
          <p:cNvSpPr/>
          <p:nvPr/>
        </p:nvSpPr>
        <p:spPr>
          <a:xfrm>
            <a:off x="9440819" y="6277432"/>
            <a:ext cx="360000" cy="216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67" name="Connecteur droit 1066">
            <a:extLst>
              <a:ext uri="{FF2B5EF4-FFF2-40B4-BE49-F238E27FC236}">
                <a16:creationId xmlns:a16="http://schemas.microsoft.com/office/drawing/2014/main" id="{29C537A9-8E34-3EFD-C3BE-310A7BA3B385}"/>
              </a:ext>
            </a:extLst>
          </p:cNvPr>
          <p:cNvCxnSpPr>
            <a:cxnSpLocks/>
            <a:stCxn id="1054" idx="3"/>
            <a:endCxn id="1066" idx="1"/>
          </p:cNvCxnSpPr>
          <p:nvPr/>
        </p:nvCxnSpPr>
        <p:spPr>
          <a:xfrm>
            <a:off x="8782271" y="6385432"/>
            <a:ext cx="65854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4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9E3BD632-56DD-0A03-1EE4-7E2943B3C3E3}"/>
              </a:ext>
            </a:extLst>
          </p:cNvPr>
          <p:cNvSpPr txBox="1"/>
          <p:nvPr/>
        </p:nvSpPr>
        <p:spPr>
          <a:xfrm>
            <a:off x="3152503" y="227981"/>
            <a:ext cx="7428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Task 2.2-2.3: Well models (IFE, IFPEN, UNIFI, RW)</a:t>
            </a:r>
            <a:endParaRPr lang="fr-FR" sz="2400" b="1" dirty="0">
              <a:solidFill>
                <a:schemeClr val="accent6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F9899E2-F103-A9AF-7DCF-C825BB835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47" y="1110880"/>
            <a:ext cx="3333507" cy="2880000"/>
          </a:xfrm>
          <a:prstGeom prst="rect">
            <a:avLst/>
          </a:prstGeom>
        </p:spPr>
      </p:pic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31B35C76-A456-64E1-A132-112240EBF2A4}"/>
              </a:ext>
            </a:extLst>
          </p:cNvPr>
          <p:cNvCxnSpPr>
            <a:cxnSpLocks/>
          </p:cNvCxnSpPr>
          <p:nvPr/>
        </p:nvCxnSpPr>
        <p:spPr>
          <a:xfrm flipH="1">
            <a:off x="2635010" y="3340670"/>
            <a:ext cx="28800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eur droit avec flèche 1030">
            <a:extLst>
              <a:ext uri="{FF2B5EF4-FFF2-40B4-BE49-F238E27FC236}">
                <a16:creationId xmlns:a16="http://schemas.microsoft.com/office/drawing/2014/main" id="{536D3BAE-5BFA-7DF2-4451-B20E954C20AA}"/>
              </a:ext>
            </a:extLst>
          </p:cNvPr>
          <p:cNvCxnSpPr>
            <a:cxnSpLocks/>
          </p:cNvCxnSpPr>
          <p:nvPr/>
        </p:nvCxnSpPr>
        <p:spPr>
          <a:xfrm>
            <a:off x="2943688" y="2915168"/>
            <a:ext cx="28800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Connecteur droit avec flèche 1061">
            <a:extLst>
              <a:ext uri="{FF2B5EF4-FFF2-40B4-BE49-F238E27FC236}">
                <a16:creationId xmlns:a16="http://schemas.microsoft.com/office/drawing/2014/main" id="{B653B27A-C524-60F8-BA58-1C75E9B21ED7}"/>
              </a:ext>
            </a:extLst>
          </p:cNvPr>
          <p:cNvCxnSpPr>
            <a:cxnSpLocks/>
          </p:cNvCxnSpPr>
          <p:nvPr/>
        </p:nvCxnSpPr>
        <p:spPr>
          <a:xfrm>
            <a:off x="2943688" y="2083707"/>
            <a:ext cx="28800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Connecteur droit avec flèche 1067">
            <a:extLst>
              <a:ext uri="{FF2B5EF4-FFF2-40B4-BE49-F238E27FC236}">
                <a16:creationId xmlns:a16="http://schemas.microsoft.com/office/drawing/2014/main" id="{83215A8A-7C40-D75C-F4DA-3D975732DDC8}"/>
              </a:ext>
            </a:extLst>
          </p:cNvPr>
          <p:cNvCxnSpPr>
            <a:cxnSpLocks/>
          </p:cNvCxnSpPr>
          <p:nvPr/>
        </p:nvCxnSpPr>
        <p:spPr>
          <a:xfrm>
            <a:off x="2943688" y="1669024"/>
            <a:ext cx="28800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Connecteur droit avec flèche 1068">
            <a:extLst>
              <a:ext uri="{FF2B5EF4-FFF2-40B4-BE49-F238E27FC236}">
                <a16:creationId xmlns:a16="http://schemas.microsoft.com/office/drawing/2014/main" id="{A008FC3B-D5B4-B187-BB1D-B7C22B339A69}"/>
              </a:ext>
            </a:extLst>
          </p:cNvPr>
          <p:cNvCxnSpPr>
            <a:cxnSpLocks/>
          </p:cNvCxnSpPr>
          <p:nvPr/>
        </p:nvCxnSpPr>
        <p:spPr>
          <a:xfrm flipH="1">
            <a:off x="2635010" y="2496537"/>
            <a:ext cx="288000" cy="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D2658F76-615B-8925-AD51-50856D964BFD}"/>
              </a:ext>
            </a:extLst>
          </p:cNvPr>
          <p:cNvSpPr txBox="1"/>
          <p:nvPr/>
        </p:nvSpPr>
        <p:spPr>
          <a:xfrm>
            <a:off x="1503688" y="4009317"/>
            <a:ext cx="172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Tornado diagrams</a:t>
            </a:r>
            <a:endParaRPr lang="en-GB">
              <a:latin typeface="Calibri" panose="020F0502020204030204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96C985-F5F5-B844-35C4-9C6EF1606B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517" y="598751"/>
            <a:ext cx="5509669" cy="2412564"/>
          </a:xfrm>
          <a:prstGeom prst="rect">
            <a:avLst/>
          </a:prstGeom>
          <a:noFill/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35770A-B82B-25ED-0433-8B511D22F3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302" y="3258185"/>
            <a:ext cx="4639945" cy="35998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1774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764</Words>
  <Application>Microsoft Office PowerPoint</Application>
  <PresentationFormat>Grand écran</PresentationFormat>
  <Paragraphs>270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IFP Energies Nouvelles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LEONTIDIS Vlasios</dc:creator>
  <cp:lastModifiedBy>LEONTIDIS Vlasios</cp:lastModifiedBy>
  <cp:revision>25</cp:revision>
  <dcterms:created xsi:type="dcterms:W3CDTF">2023-09-14T12:43:12Z</dcterms:created>
  <dcterms:modified xsi:type="dcterms:W3CDTF">2023-09-29T10:24:20Z</dcterms:modified>
</cp:coreProperties>
</file>