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72" r:id="rId4"/>
    <p:sldId id="270" r:id="rId5"/>
    <p:sldId id="279" r:id="rId6"/>
    <p:sldId id="278" r:id="rId7"/>
    <p:sldId id="273" r:id="rId8"/>
    <p:sldId id="274" r:id="rId9"/>
    <p:sldId id="271" r:id="rId10"/>
    <p:sldId id="275" r:id="rId11"/>
    <p:sldId id="277" r:id="rId12"/>
    <p:sldId id="267" r:id="rId13"/>
    <p:sldId id="268" r:id="rId14"/>
  </p:sldIdLst>
  <p:sldSz cx="9144000" cy="6858000" type="screen4x3"/>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0120"/>
    <a:srgbClr val="00CD60"/>
    <a:srgbClr val="00C159"/>
    <a:srgbClr val="FF0025"/>
    <a:srgbClr val="F6F700"/>
    <a:srgbClr val="00F16E"/>
    <a:srgbClr val="FF0000"/>
    <a:srgbClr val="F00000"/>
    <a:srgbClr val="00FF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Stile medio 2 - Color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CF1AB2-1976-4502-BF36-3FF5EA218861}" styleName="Stile medio 4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72484"/>
  </p:normalViewPr>
  <p:slideViewPr>
    <p:cSldViewPr snapToObjects="1">
      <p:cViewPr varScale="1">
        <p:scale>
          <a:sx n="60" d="100"/>
          <a:sy n="60" d="100"/>
        </p:scale>
        <p:origin x="592" y="52"/>
      </p:cViewPr>
      <p:guideLst>
        <p:guide orient="horz" pos="2160"/>
        <p:guide pos="2880"/>
      </p:guideLst>
    </p:cSldViewPr>
  </p:slideViewPr>
  <p:notesTextViewPr>
    <p:cViewPr>
      <p:scale>
        <a:sx n="105" d="100"/>
        <a:sy n="10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169159-4415-4104-A338-ADB1F10021B6}" type="datetimeFigureOut">
              <a:rPr lang="en-US" smtClean="0"/>
              <a:t>12/5/2021</a:t>
            </a:fld>
            <a:endParaRPr lang="en-US"/>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940A40-B69D-48EA-8835-9FA8B907E2CA}" type="slidenum">
              <a:rPr lang="en-US" smtClean="0"/>
              <a:t>‹N›</a:t>
            </a:fld>
            <a:endParaRPr lang="en-US"/>
          </a:p>
        </p:txBody>
      </p:sp>
    </p:spTree>
    <p:extLst>
      <p:ext uri="{BB962C8B-B14F-4D97-AF65-F5344CB8AC3E}">
        <p14:creationId xmlns:p14="http://schemas.microsoft.com/office/powerpoint/2010/main" val="2650841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just"/>
            <a:endParaRPr lang="it-IT" dirty="0"/>
          </a:p>
        </p:txBody>
      </p:sp>
      <p:sp>
        <p:nvSpPr>
          <p:cNvPr id="4" name="Segnaposto numero diapositiva 3"/>
          <p:cNvSpPr>
            <a:spLocks noGrp="1"/>
          </p:cNvSpPr>
          <p:nvPr>
            <p:ph type="sldNum" sz="quarter" idx="5"/>
          </p:nvPr>
        </p:nvSpPr>
        <p:spPr/>
        <p:txBody>
          <a:bodyPr/>
          <a:lstStyle/>
          <a:p>
            <a:fld id="{F5940A40-B69D-48EA-8835-9FA8B907E2CA}" type="slidenum">
              <a:rPr lang="en-US" smtClean="0"/>
              <a:t>1</a:t>
            </a:fld>
            <a:endParaRPr lang="en-US"/>
          </a:p>
        </p:txBody>
      </p:sp>
    </p:spTree>
    <p:extLst>
      <p:ext uri="{BB962C8B-B14F-4D97-AF65-F5344CB8AC3E}">
        <p14:creationId xmlns:p14="http://schemas.microsoft.com/office/powerpoint/2010/main" val="1392023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Lo stesso fenomeno si vede andando a studiare gli scambi convettivi in gioco, in quanto lo scambio convettivo del tronco cala mentre quello degli arti cresce </a:t>
            </a:r>
          </a:p>
        </p:txBody>
      </p:sp>
      <p:sp>
        <p:nvSpPr>
          <p:cNvPr id="4" name="Segnaposto numero diapositiva 3"/>
          <p:cNvSpPr>
            <a:spLocks noGrp="1"/>
          </p:cNvSpPr>
          <p:nvPr>
            <p:ph type="sldNum" sz="quarter" idx="5"/>
          </p:nvPr>
        </p:nvSpPr>
        <p:spPr/>
        <p:txBody>
          <a:bodyPr/>
          <a:lstStyle/>
          <a:p>
            <a:fld id="{F5940A40-B69D-48EA-8835-9FA8B907E2CA}" type="slidenum">
              <a:rPr lang="en-US" smtClean="0"/>
              <a:t>10</a:t>
            </a:fld>
            <a:endParaRPr lang="en-US"/>
          </a:p>
        </p:txBody>
      </p:sp>
    </p:spTree>
    <p:extLst>
      <p:ext uri="{BB962C8B-B14F-4D97-AF65-F5344CB8AC3E}">
        <p14:creationId xmlns:p14="http://schemas.microsoft.com/office/powerpoint/2010/main" val="4221134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Infine siamo andati a creare un nuovo parametro che simula l’incremento del metabolismo delle gambe per esempio dovuto ad una camminata veloce, e si è vista la correlazione con le temperature interne e della pelle. Vediamo come queste sono divergenti e anzi il loro gradiente cresce sempre di più.</a:t>
            </a:r>
          </a:p>
        </p:txBody>
      </p:sp>
      <p:sp>
        <p:nvSpPr>
          <p:cNvPr id="4" name="Segnaposto numero diapositiva 3"/>
          <p:cNvSpPr>
            <a:spLocks noGrp="1"/>
          </p:cNvSpPr>
          <p:nvPr>
            <p:ph type="sldNum" sz="quarter" idx="5"/>
          </p:nvPr>
        </p:nvSpPr>
        <p:spPr/>
        <p:txBody>
          <a:bodyPr/>
          <a:lstStyle/>
          <a:p>
            <a:fld id="{F5940A40-B69D-48EA-8835-9FA8B907E2CA}" type="slidenum">
              <a:rPr lang="en-US" smtClean="0"/>
              <a:t>11</a:t>
            </a:fld>
            <a:endParaRPr lang="en-US"/>
          </a:p>
        </p:txBody>
      </p:sp>
    </p:spTree>
    <p:extLst>
      <p:ext uri="{BB962C8B-B14F-4D97-AF65-F5344CB8AC3E}">
        <p14:creationId xmlns:p14="http://schemas.microsoft.com/office/powerpoint/2010/main" val="450282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conclusioni e sviluppi futuri</a:t>
            </a:r>
          </a:p>
          <a:p>
            <a:pPr marL="0" marR="0" lvl="0" indent="0" algn="just"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Cambiare conclusioni</a:t>
            </a:r>
          </a:p>
        </p:txBody>
      </p:sp>
      <p:sp>
        <p:nvSpPr>
          <p:cNvPr id="4" name="Segnaposto numero diapositiva 3"/>
          <p:cNvSpPr>
            <a:spLocks noGrp="1"/>
          </p:cNvSpPr>
          <p:nvPr>
            <p:ph type="sldNum" sz="quarter" idx="5"/>
          </p:nvPr>
        </p:nvSpPr>
        <p:spPr/>
        <p:txBody>
          <a:bodyPr/>
          <a:lstStyle/>
          <a:p>
            <a:fld id="{F5940A40-B69D-48EA-8835-9FA8B907E2CA}" type="slidenum">
              <a:rPr lang="en-US" smtClean="0"/>
              <a:t>12</a:t>
            </a:fld>
            <a:endParaRPr lang="en-US"/>
          </a:p>
        </p:txBody>
      </p:sp>
    </p:spTree>
    <p:extLst>
      <p:ext uri="{BB962C8B-B14F-4D97-AF65-F5344CB8AC3E}">
        <p14:creationId xmlns:p14="http://schemas.microsoft.com/office/powerpoint/2010/main" val="3921248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5940A40-B69D-48EA-8835-9FA8B907E2CA}" type="slidenum">
              <a:rPr lang="en-US" smtClean="0"/>
              <a:t>13</a:t>
            </a:fld>
            <a:endParaRPr lang="en-US"/>
          </a:p>
        </p:txBody>
      </p:sp>
    </p:spTree>
    <p:extLst>
      <p:ext uri="{BB962C8B-B14F-4D97-AF65-F5344CB8AC3E}">
        <p14:creationId xmlns:p14="http://schemas.microsoft.com/office/powerpoint/2010/main" val="4199632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171450" indent="-171450" algn="just">
              <a:buFontTx/>
              <a:buChar char="-"/>
            </a:pPr>
            <a:r>
              <a:rPr lang="it-IT" sz="1200" kern="1200" dirty="0">
                <a:solidFill>
                  <a:schemeClr val="tx1"/>
                </a:solidFill>
                <a:effectLst/>
                <a:latin typeface="+mn-lt"/>
                <a:ea typeface="+mn-ea"/>
                <a:cs typeface="+mn-cs"/>
              </a:rPr>
              <a:t>Questo lavoro di tesi si inserisce all’interno di un più ampio lavoro di ricerca chiamato «attività sportiva in soggetti diabetici: analisi funzionale e parametri termodinamici e biomedici».</a:t>
            </a:r>
          </a:p>
          <a:p>
            <a:pPr marL="171450" indent="-171450" algn="just">
              <a:buFontTx/>
              <a:buChar char="-"/>
            </a:pPr>
            <a:r>
              <a:rPr lang="it-IT" sz="1200" kern="1200" dirty="0">
                <a:solidFill>
                  <a:schemeClr val="tx1"/>
                </a:solidFill>
                <a:effectLst/>
                <a:latin typeface="+mn-lt"/>
                <a:ea typeface="+mn-ea"/>
                <a:cs typeface="+mn-cs"/>
              </a:rPr>
              <a:t>Il nostro scopo era realizzare un modello che simulasse lo scambio termico, per esempio calcola il metabolismo che deve essere presente per mantenere una certa distribuzione di temperatura o l’inverso. </a:t>
            </a:r>
          </a:p>
          <a:p>
            <a:pPr marL="171450" indent="-171450" algn="just">
              <a:buFontTx/>
              <a:buChar char="-"/>
            </a:pPr>
            <a:endParaRPr lang="it-IT" sz="1200" kern="1200" dirty="0">
              <a:solidFill>
                <a:schemeClr val="tx1"/>
              </a:solidFill>
              <a:effectLst/>
              <a:latin typeface="+mn-lt"/>
              <a:ea typeface="+mn-ea"/>
              <a:cs typeface="+mn-cs"/>
            </a:endParaRPr>
          </a:p>
        </p:txBody>
      </p:sp>
      <p:sp>
        <p:nvSpPr>
          <p:cNvPr id="4" name="Segnaposto numero diapositiva 3"/>
          <p:cNvSpPr>
            <a:spLocks noGrp="1"/>
          </p:cNvSpPr>
          <p:nvPr>
            <p:ph type="sldNum" sz="quarter" idx="5"/>
          </p:nvPr>
        </p:nvSpPr>
        <p:spPr/>
        <p:txBody>
          <a:bodyPr/>
          <a:lstStyle/>
          <a:p>
            <a:fld id="{F5940A40-B69D-48EA-8835-9FA8B907E2CA}" type="slidenum">
              <a:rPr lang="en-US" smtClean="0"/>
              <a:t>2</a:t>
            </a:fld>
            <a:endParaRPr lang="en-US"/>
          </a:p>
        </p:txBody>
      </p:sp>
    </p:spTree>
    <p:extLst>
      <p:ext uri="{BB962C8B-B14F-4D97-AF65-F5344CB8AC3E}">
        <p14:creationId xmlns:p14="http://schemas.microsoft.com/office/powerpoint/2010/main" val="1828400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Il corpo umano è stato diviso in 6 pezzi, 1 tronco, 2 testa 3-4 braccia e 5-6 le gambe.</a:t>
            </a:r>
          </a:p>
          <a:p>
            <a:r>
              <a:rPr lang="it-IT" dirty="0"/>
              <a:t>Il modello termodinamico tratta la conduzione interna, gli scambi energetici con l’ambiente e il sistema di termoregolazione legato al flusso sanguigno.</a:t>
            </a:r>
          </a:p>
          <a:p>
            <a:r>
              <a:rPr lang="it-IT" dirty="0"/>
              <a:t>Le assunzioni di partenza sono state che il corpo fosse nudo, lavora in regime stazionario e è necessario fissare le temperature della pelle o il metabolismo.</a:t>
            </a:r>
          </a:p>
        </p:txBody>
      </p:sp>
      <p:sp>
        <p:nvSpPr>
          <p:cNvPr id="4" name="Segnaposto numero diapositiva 3"/>
          <p:cNvSpPr>
            <a:spLocks noGrp="1"/>
          </p:cNvSpPr>
          <p:nvPr>
            <p:ph type="sldNum" sz="quarter" idx="5"/>
          </p:nvPr>
        </p:nvSpPr>
        <p:spPr/>
        <p:txBody>
          <a:bodyPr/>
          <a:lstStyle/>
          <a:p>
            <a:fld id="{F5940A40-B69D-48EA-8835-9FA8B907E2CA}" type="slidenum">
              <a:rPr lang="en-US" smtClean="0"/>
              <a:t>3</a:t>
            </a:fld>
            <a:endParaRPr lang="en-US"/>
          </a:p>
        </p:txBody>
      </p:sp>
    </p:spTree>
    <p:extLst>
      <p:ext uri="{BB962C8B-B14F-4D97-AF65-F5344CB8AC3E}">
        <p14:creationId xmlns:p14="http://schemas.microsoft.com/office/powerpoint/2010/main" val="2985372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800" dirty="0">
                <a:effectLst/>
                <a:latin typeface="Calibri" panose="020F0502020204030204" pitchFamily="34" charset="0"/>
                <a:ea typeface="Calibri" panose="020F0502020204030204" pitchFamily="34" charset="0"/>
                <a:cs typeface="Times New Roman" panose="02020603050405020304" pitchFamily="18" charset="0"/>
              </a:rPr>
              <a:t>Il principio fisico di partenza dello studio è la prima legge della termodinamica e il bilancio è stato applicato ad ogni cilindro del modello.</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Calibri" panose="020F0502020204030204" pitchFamily="34" charset="0"/>
                <a:ea typeface="Calibri" panose="020F0502020204030204" pitchFamily="34" charset="0"/>
                <a:cs typeface="Times New Roman" panose="02020603050405020304" pitchFamily="18" charset="0"/>
              </a:rPr>
              <a:t>I parametri in gioco sono M (metabolismo basale), Con metabolismo basale si intende il minimo dispendio energetico necessario a mantenere le funzioni vitali e lo stato di veglia. </a:t>
            </a:r>
            <a:r>
              <a:rPr lang="it-IT" sz="1800" dirty="0" err="1">
                <a:effectLst/>
                <a:latin typeface="Calibri" panose="020F0502020204030204" pitchFamily="34" charset="0"/>
                <a:ea typeface="Calibri" panose="020F0502020204030204" pitchFamily="34" charset="0"/>
                <a:cs typeface="Times New Roman" panose="02020603050405020304" pitchFamily="18" charset="0"/>
              </a:rPr>
              <a:t>Qc</a:t>
            </a:r>
            <a:r>
              <a:rPr lang="it-IT" sz="1800" dirty="0">
                <a:effectLst/>
                <a:latin typeface="Calibri" panose="020F0502020204030204" pitchFamily="34" charset="0"/>
                <a:ea typeface="Calibri" panose="020F0502020204030204" pitchFamily="34" charset="0"/>
                <a:cs typeface="Times New Roman" panose="02020603050405020304" pitchFamily="18" charset="0"/>
              </a:rPr>
              <a:t> e </a:t>
            </a:r>
            <a:r>
              <a:rPr lang="it-IT" sz="1800" dirty="0" err="1">
                <a:effectLst/>
                <a:latin typeface="Calibri" panose="020F0502020204030204" pitchFamily="34" charset="0"/>
                <a:ea typeface="Calibri" panose="020F0502020204030204" pitchFamily="34" charset="0"/>
                <a:cs typeface="Times New Roman" panose="02020603050405020304" pitchFamily="18" charset="0"/>
              </a:rPr>
              <a:t>Qr</a:t>
            </a:r>
            <a:r>
              <a:rPr lang="it-IT" sz="1800" dirty="0">
                <a:effectLst/>
                <a:latin typeface="Calibri" panose="020F0502020204030204" pitchFamily="34" charset="0"/>
                <a:ea typeface="Calibri" panose="020F0502020204030204" pitchFamily="34" charset="0"/>
                <a:cs typeface="Times New Roman" panose="02020603050405020304" pitchFamily="18" charset="0"/>
              </a:rPr>
              <a:t> sono rispettivamente lo scambio convettivo e quello radiativo. He rappresenta lo scambio termico svolto dalla sudorazione, </a:t>
            </a:r>
            <a:r>
              <a:rPr lang="it-IT" sz="1800" dirty="0" err="1">
                <a:effectLst/>
                <a:latin typeface="Calibri" panose="020F0502020204030204" pitchFamily="34" charset="0"/>
                <a:ea typeface="Calibri" panose="020F0502020204030204" pitchFamily="34" charset="0"/>
                <a:cs typeface="Times New Roman" panose="02020603050405020304" pitchFamily="18" charset="0"/>
              </a:rPr>
              <a:t>Hres</a:t>
            </a:r>
            <a:r>
              <a:rPr lang="it-IT" sz="1800" dirty="0">
                <a:effectLst/>
                <a:latin typeface="Calibri" panose="020F0502020204030204" pitchFamily="34" charset="0"/>
                <a:ea typeface="Calibri" panose="020F0502020204030204" pitchFamily="34" charset="0"/>
                <a:cs typeface="Times New Roman" panose="02020603050405020304" pitchFamily="18" charset="0"/>
              </a:rPr>
              <a:t> indica lo scambio per respirazione. W lavoro e </a:t>
            </a:r>
            <a:r>
              <a:rPr lang="it-IT" sz="1800" dirty="0" err="1">
                <a:effectLst/>
                <a:latin typeface="Calibri" panose="020F0502020204030204" pitchFamily="34" charset="0"/>
                <a:ea typeface="Calibri" panose="020F0502020204030204" pitchFamily="34" charset="0"/>
                <a:cs typeface="Times New Roman" panose="02020603050405020304" pitchFamily="18" charset="0"/>
              </a:rPr>
              <a:t>Hbl</a:t>
            </a:r>
            <a:r>
              <a:rPr lang="it-IT" sz="1800" dirty="0">
                <a:effectLst/>
                <a:latin typeface="Calibri" panose="020F0502020204030204" pitchFamily="34" charset="0"/>
                <a:ea typeface="Calibri" panose="020F0502020204030204" pitchFamily="34" charset="0"/>
                <a:cs typeface="Times New Roman" panose="02020603050405020304" pitchFamily="18" charset="0"/>
              </a:rPr>
              <a:t> flusso sanguigno.</a:t>
            </a:r>
            <a:endParaRPr lang="it-IT" sz="1800" dirty="0"/>
          </a:p>
          <a:p>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egnaposto numero diapositiva 3"/>
          <p:cNvSpPr>
            <a:spLocks noGrp="1"/>
          </p:cNvSpPr>
          <p:nvPr>
            <p:ph type="sldNum" sz="quarter" idx="5"/>
          </p:nvPr>
        </p:nvSpPr>
        <p:spPr/>
        <p:txBody>
          <a:bodyPr/>
          <a:lstStyle/>
          <a:p>
            <a:fld id="{F5940A40-B69D-48EA-8835-9FA8B907E2CA}" type="slidenum">
              <a:rPr lang="en-US" smtClean="0"/>
              <a:t>4</a:t>
            </a:fld>
            <a:endParaRPr lang="en-US"/>
          </a:p>
        </p:txBody>
      </p:sp>
    </p:spTree>
    <p:extLst>
      <p:ext uri="{BB962C8B-B14F-4D97-AF65-F5344CB8AC3E}">
        <p14:creationId xmlns:p14="http://schemas.microsoft.com/office/powerpoint/2010/main" val="2329767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Qc</a:t>
            </a:r>
            <a:r>
              <a:rPr lang="it-IT" dirty="0"/>
              <a:t> è legato a una differenza di temperatura tra la pelle e l’ambiente, anche </a:t>
            </a:r>
            <a:r>
              <a:rPr lang="it-IT" dirty="0" err="1"/>
              <a:t>Qr</a:t>
            </a:r>
            <a:r>
              <a:rPr lang="it-IT" dirty="0"/>
              <a:t> dipende dalle stesse temperature e anche da un coefficiente di scambio termico della pelle. He dipende da una variazione di pressione e dal parametro </a:t>
            </a:r>
            <a:r>
              <a:rPr lang="it-IT" dirty="0" err="1"/>
              <a:t>Wsk</a:t>
            </a:r>
            <a:r>
              <a:rPr lang="it-IT" dirty="0"/>
              <a:t> (</a:t>
            </a:r>
            <a:r>
              <a:rPr lang="it-IT" dirty="0" err="1"/>
              <a:t>skin</a:t>
            </a:r>
            <a:r>
              <a:rPr lang="it-IT" dirty="0"/>
              <a:t> </a:t>
            </a:r>
            <a:r>
              <a:rPr lang="it-IT" dirty="0" err="1"/>
              <a:t>wettedness</a:t>
            </a:r>
            <a:r>
              <a:rPr lang="it-IT" dirty="0"/>
              <a:t>), che indica lo stato di sudorazione del corpo 0 quando non sto sudando e 1 se sono completamente sudato. </a:t>
            </a:r>
            <a:r>
              <a:rPr lang="it-IT" dirty="0" err="1"/>
              <a:t>Hres</a:t>
            </a:r>
            <a:r>
              <a:rPr lang="it-IT" dirty="0"/>
              <a:t> è l’unico calore riferito a due cilindri la testa e il tronco, e dipende dallo scambio termico dato dall’aria secca inspirata e l’aria umida espirata. </a:t>
            </a:r>
          </a:p>
        </p:txBody>
      </p:sp>
      <p:sp>
        <p:nvSpPr>
          <p:cNvPr id="4" name="Segnaposto numero diapositiva 3"/>
          <p:cNvSpPr>
            <a:spLocks noGrp="1"/>
          </p:cNvSpPr>
          <p:nvPr>
            <p:ph type="sldNum" sz="quarter" idx="5"/>
          </p:nvPr>
        </p:nvSpPr>
        <p:spPr/>
        <p:txBody>
          <a:bodyPr/>
          <a:lstStyle/>
          <a:p>
            <a:fld id="{F5940A40-B69D-48EA-8835-9FA8B907E2CA}" type="slidenum">
              <a:rPr lang="en-US" smtClean="0"/>
              <a:t>5</a:t>
            </a:fld>
            <a:endParaRPr lang="en-US"/>
          </a:p>
        </p:txBody>
      </p:sp>
    </p:spTree>
    <p:extLst>
      <p:ext uri="{BB962C8B-B14F-4D97-AF65-F5344CB8AC3E}">
        <p14:creationId xmlns:p14="http://schemas.microsoft.com/office/powerpoint/2010/main" val="3137435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Abbiamo modellato i nostri cilindri come cilindri pieni con generazione interna di calore dovuta al metabolismo e al flusso sanguigno. La conduzione ci da un legame tra la temperatura della pelle e la temperatura interna, un altro parametro importante è K che indica il coefficiente di scambio termico per conduzione.</a:t>
            </a:r>
          </a:p>
        </p:txBody>
      </p:sp>
      <p:sp>
        <p:nvSpPr>
          <p:cNvPr id="4" name="Segnaposto numero diapositiva 3"/>
          <p:cNvSpPr>
            <a:spLocks noGrp="1"/>
          </p:cNvSpPr>
          <p:nvPr>
            <p:ph type="sldNum" sz="quarter" idx="5"/>
          </p:nvPr>
        </p:nvSpPr>
        <p:spPr/>
        <p:txBody>
          <a:bodyPr/>
          <a:lstStyle/>
          <a:p>
            <a:fld id="{F5940A40-B69D-48EA-8835-9FA8B907E2CA}" type="slidenum">
              <a:rPr lang="en-US" smtClean="0"/>
              <a:t>6</a:t>
            </a:fld>
            <a:endParaRPr lang="en-US"/>
          </a:p>
        </p:txBody>
      </p:sp>
    </p:spTree>
    <p:extLst>
      <p:ext uri="{BB962C8B-B14F-4D97-AF65-F5344CB8AC3E}">
        <p14:creationId xmlns:p14="http://schemas.microsoft.com/office/powerpoint/2010/main" val="2733841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Il principio fisiologico alla base del nostro modello è il fenomeno della termoregolazione, il quale ci dice che il corpo umano è una macchina che ha come scopo quello di mantenere la temperatura interna del tronco e dell’ipotalamo fisse a 37 gradi.</a:t>
            </a:r>
          </a:p>
          <a:p>
            <a:r>
              <a:rPr lang="it-IT" dirty="0"/>
              <a:t>Cosa comporta la termoregolazione: </a:t>
            </a:r>
          </a:p>
          <a:p>
            <a:pPr marL="171450" indent="-171450">
              <a:buFontTx/>
              <a:buChar char="-"/>
            </a:pPr>
            <a:r>
              <a:rPr lang="it-IT" dirty="0"/>
              <a:t>Regola il flusso sanguigno</a:t>
            </a:r>
          </a:p>
          <a:p>
            <a:pPr marL="171450" indent="-171450">
              <a:buFontTx/>
              <a:buChar char="-"/>
            </a:pPr>
            <a:r>
              <a:rPr lang="it-IT" dirty="0"/>
              <a:t>Attiva la sudorazione</a:t>
            </a:r>
          </a:p>
          <a:p>
            <a:pPr marL="171450" indent="-171450">
              <a:buFontTx/>
              <a:buChar char="-"/>
            </a:pPr>
            <a:r>
              <a:rPr lang="it-IT" dirty="0"/>
              <a:t>Attivazione metabolismo</a:t>
            </a:r>
          </a:p>
        </p:txBody>
      </p:sp>
      <p:sp>
        <p:nvSpPr>
          <p:cNvPr id="4" name="Segnaposto numero diapositiva 3"/>
          <p:cNvSpPr>
            <a:spLocks noGrp="1"/>
          </p:cNvSpPr>
          <p:nvPr>
            <p:ph type="sldNum" sz="quarter" idx="5"/>
          </p:nvPr>
        </p:nvSpPr>
        <p:spPr/>
        <p:txBody>
          <a:bodyPr/>
          <a:lstStyle/>
          <a:p>
            <a:fld id="{F5940A40-B69D-48EA-8835-9FA8B907E2CA}" type="slidenum">
              <a:rPr lang="en-US" smtClean="0"/>
              <a:t>7</a:t>
            </a:fld>
            <a:endParaRPr lang="en-US"/>
          </a:p>
        </p:txBody>
      </p:sp>
    </p:spTree>
    <p:extLst>
      <p:ext uri="{BB962C8B-B14F-4D97-AF65-F5344CB8AC3E}">
        <p14:creationId xmlns:p14="http://schemas.microsoft.com/office/powerpoint/2010/main" val="2191924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Segnaposto note 2"/>
              <p:cNvSpPr>
                <a:spLocks noGrp="1"/>
              </p:cNvSpPr>
              <p:nvPr>
                <p:ph type="body" idx="1"/>
              </p:nvPr>
            </p:nvSpPr>
            <p:spPr/>
            <p:txBody>
              <a:bodyPr/>
              <a:lstStyle/>
              <a:p>
                <a:pPr>
                  <a:lnSpc>
                    <a:spcPct val="107000"/>
                  </a:lnSpc>
                  <a:spcAft>
                    <a:spcPts val="800"/>
                  </a:spcAft>
                  <a:tabLst>
                    <a:tab pos="190500" algn="l"/>
                    <a:tab pos="3187700" algn="l"/>
                    <a:tab pos="6172200" algn="l"/>
                    <a:tab pos="9156700" algn="l"/>
                    <a:tab pos="12153900" algn="l"/>
                    <a:tab pos="15138400" algn="l"/>
                    <a:tab pos="18135600" algn="l"/>
                  </a:tabLst>
                </a:pPr>
                <a:r>
                  <a:rPr lang="it-IT"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Il modello del flusso sanguigno dipende anche questo da una differenza di temperature, quella arteriosa e quella venosa, la prima l’abbiamo modellata uguale alla temperatura interna del tronco mentre la seconda uguale alla temperatura interna di ogni singolo cilindro.</a:t>
                </a:r>
              </a:p>
              <a:p>
                <a:pPr>
                  <a:lnSpc>
                    <a:spcPct val="107000"/>
                  </a:lnSpc>
                  <a:spcAft>
                    <a:spcPts val="800"/>
                  </a:spcAft>
                  <a:tabLst>
                    <a:tab pos="190500" algn="l"/>
                    <a:tab pos="3187700" algn="l"/>
                    <a:tab pos="6172200" algn="l"/>
                    <a:tab pos="9156700" algn="l"/>
                    <a:tab pos="12153900" algn="l"/>
                    <a:tab pos="15138400" algn="l"/>
                    <a:tab pos="18135600" algn="l"/>
                  </a:tabLst>
                </a:pPr>
                <a:r>
                  <a:rPr lang="it-IT"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La prima parte dell’equazione rappresenta lo scambio di calore medio, per completezza è stato aggiunto il fattore </a:t>
                </a:r>
                <a14:m>
                  <m:oMath xmlns:m="http://schemas.openxmlformats.org/officeDocument/2006/math">
                    <m:r>
                      <a:rPr lang="it-IT" sz="1800" i="1">
                        <a:effectLst/>
                        <a:latin typeface="Cambria Math" panose="02040503050406030204" pitchFamily="18" charset="0"/>
                        <a:ea typeface="Calibri" panose="020F0502020204030204" pitchFamily="34" charset="0"/>
                        <a:cs typeface="Times New Roman" panose="02020603050405020304" pitchFamily="18" charset="0"/>
                      </a:rPr>
                      <m:t>𝜀</m:t>
                    </m:r>
                  </m:oMath>
                </a14:m>
                <a:r>
                  <a:rPr lang="it-IT"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che permette di modellare due aspetti:</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tabLst>
                    <a:tab pos="190500" algn="l"/>
                    <a:tab pos="3187700" algn="l"/>
                    <a:tab pos="6172200" algn="l"/>
                    <a:tab pos="9156700" algn="l"/>
                    <a:tab pos="12153900" algn="l"/>
                    <a:tab pos="15138400" algn="l"/>
                    <a:tab pos="18135600" algn="l"/>
                  </a:tabLst>
                </a:pPr>
                <a14:m>
                  <m:oMath xmlns:m="http://schemas.openxmlformats.org/officeDocument/2006/math">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𝑣𝑒</m:t>
                        </m:r>
                        <m:r>
                          <a:rPr lang="it-IT" sz="1800" i="1">
                            <a:effectLst/>
                            <a:latin typeface="Cambria Math" panose="02040503050406030204" pitchFamily="18" charset="0"/>
                            <a:ea typeface="Calibri" panose="020F0502020204030204" pitchFamily="34" charset="0"/>
                            <a:cs typeface="Times New Roman" panose="02020603050405020304" pitchFamily="18" charset="0"/>
                          </a:rPr>
                          <m:t>,</m:t>
                        </m:r>
                        <m:r>
                          <a:rPr lang="it-IT" sz="1800" i="1">
                            <a:effectLst/>
                            <a:latin typeface="Cambria Math" panose="02040503050406030204" pitchFamily="18" charset="0"/>
                            <a:ea typeface="Calibri" panose="020F0502020204030204" pitchFamily="34" charset="0"/>
                            <a:cs typeface="Times New Roman" panose="02020603050405020304" pitchFamily="18" charset="0"/>
                          </a:rPr>
                          <m:t>𝑖𝑛</m:t>
                        </m:r>
                      </m:sub>
                    </m:sSub>
                  </m:oMath>
                </a14:m>
                <a:r>
                  <a:rPr lang="it-IT" sz="1800" dirty="0">
                    <a:effectLst/>
                    <a:latin typeface="Calibri" panose="020F0502020204030204" pitchFamily="34" charset="0"/>
                    <a:ea typeface="Times New Roman" panose="02020603050405020304" pitchFamily="18" charset="0"/>
                    <a:cs typeface="Calibri" panose="020F0502020204030204" pitchFamily="34" charset="0"/>
                  </a:rPr>
                  <a:t> non sarà esattamente uguale a </a:t>
                </a:r>
                <a14:m>
                  <m:oMath xmlns:m="http://schemas.openxmlformats.org/officeDocument/2006/math">
                    <m:sSub>
                      <m:sSubPr>
                        <m:ctrlPr>
                          <a:rPr lang="it-IT"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sSubPr>
                      <m:e>
                        <m:r>
                          <a:rPr lang="it-IT"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𝑇</m:t>
                        </m:r>
                      </m:e>
                      <m:sub>
                        <m:r>
                          <a:rPr lang="it-IT"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𝑖𝑛𝑡</m:t>
                        </m:r>
                      </m:sub>
                    </m:sSub>
                    <m:r>
                      <a:rPr lang="it-IT"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m:t>
                    </m:r>
                    <m:r>
                      <a:rPr lang="it-IT"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𝑖</m:t>
                    </m:r>
                    <m:r>
                      <a:rPr lang="it-IT"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m:t>
                    </m:r>
                  </m:oMath>
                </a14:m>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190500" algn="l"/>
                    <a:tab pos="3187700" algn="l"/>
                    <a:tab pos="6172200" algn="l"/>
                    <a:tab pos="9156700" algn="l"/>
                    <a:tab pos="12153900" algn="l"/>
                    <a:tab pos="15138400" algn="l"/>
                    <a:tab pos="18135600" algn="l"/>
                  </a:tabLst>
                </a:pPr>
                <a:r>
                  <a:rPr lang="it-IT" sz="1800" dirty="0">
                    <a:effectLst/>
                    <a:latin typeface="Calibri" panose="020F0502020204030204" pitchFamily="34" charset="0"/>
                    <a:ea typeface="Times New Roman" panose="02020603050405020304" pitchFamily="18" charset="0"/>
                    <a:cs typeface="Calibri" panose="020F0502020204030204" pitchFamily="34" charset="0"/>
                  </a:rPr>
                  <a:t> Permette di simulare i fenomeni di vasocostrizione e vasodilatazione, causa dei quali varia la portata di sangue. </a:t>
                </a:r>
                <a:r>
                  <a:rPr lang="it-IT"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Segnaposto note 2"/>
              <p:cNvSpPr>
                <a:spLocks noGrp="1"/>
              </p:cNvSpPr>
              <p:nvPr>
                <p:ph type="body" idx="1"/>
              </p:nvPr>
            </p:nvSpPr>
            <p:spPr/>
            <p:txBody>
              <a:bodyPr/>
              <a:lstStyle/>
              <a:p>
                <a:pPr>
                  <a:lnSpc>
                    <a:spcPct val="107000"/>
                  </a:lnSpc>
                  <a:spcAft>
                    <a:spcPts val="800"/>
                  </a:spcAft>
                  <a:tabLst>
                    <a:tab pos="190500" algn="l"/>
                    <a:tab pos="3187700" algn="l"/>
                    <a:tab pos="6172200" algn="l"/>
                    <a:tab pos="9156700" algn="l"/>
                    <a:tab pos="12153900" algn="l"/>
                    <a:tab pos="15138400" algn="l"/>
                    <a:tab pos="18135600" algn="l"/>
                  </a:tabLst>
                </a:pPr>
                <a:r>
                  <a:rPr lang="it-IT"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La prima parte dell’equazione rappresenta lo scambio di calore medio, per completezza è stato aggiunto il fattore </a:t>
                </a:r>
                <a:r>
                  <a:rPr lang="it-IT" sz="1800" i="0">
                    <a:effectLst/>
                    <a:latin typeface="Cambria Math" panose="02040503050406030204" pitchFamily="18" charset="0"/>
                    <a:ea typeface="Calibri" panose="020F0502020204030204" pitchFamily="34" charset="0"/>
                    <a:cs typeface="Times New Roman" panose="02020603050405020304" pitchFamily="18" charset="0"/>
                  </a:rPr>
                  <a:t>𝜀</a:t>
                </a:r>
                <a:r>
                  <a:rPr lang="it-IT"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che permette di modellare due aspetti:</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tabLst>
                    <a:tab pos="190500" algn="l"/>
                    <a:tab pos="3187700" algn="l"/>
                    <a:tab pos="6172200" algn="l"/>
                    <a:tab pos="9156700" algn="l"/>
                    <a:tab pos="12153900" algn="l"/>
                    <a:tab pos="15138400" algn="l"/>
                    <a:tab pos="18135600" algn="l"/>
                  </a:tabLst>
                </a:pPr>
                <a:r>
                  <a:rPr lang="it-IT" sz="1800" i="0">
                    <a:effectLst/>
                    <a:latin typeface="Cambria Math" panose="02040503050406030204" pitchFamily="18" charset="0"/>
                    <a:ea typeface="Calibri" panose="020F0502020204030204" pitchFamily="34" charset="0"/>
                    <a:cs typeface="Times New Roman" panose="02020603050405020304" pitchFamily="18" charset="0"/>
                  </a:rPr>
                  <a:t>𝑇_(𝑣𝑒,𝑖𝑛)</a:t>
                </a:r>
                <a:r>
                  <a:rPr lang="it-IT" sz="1800" dirty="0">
                    <a:effectLst/>
                    <a:latin typeface="Calibri" panose="020F0502020204030204" pitchFamily="34" charset="0"/>
                    <a:ea typeface="Times New Roman" panose="02020603050405020304" pitchFamily="18" charset="0"/>
                    <a:cs typeface="Calibri" panose="020F0502020204030204" pitchFamily="34" charset="0"/>
                  </a:rPr>
                  <a:t> non sarà esattamente uguale a </a:t>
                </a:r>
                <a:r>
                  <a:rPr lang="it-IT" sz="1800" i="0">
                    <a:solidFill>
                      <a:srgbClr val="000000"/>
                    </a:solidFill>
                    <a:effectLst/>
                    <a:latin typeface="Cambria Math" panose="02040503050406030204" pitchFamily="18" charset="0"/>
                    <a:ea typeface="Calibri" panose="020F0502020204030204" pitchFamily="34" charset="0"/>
                    <a:cs typeface="Arial" panose="020B0604020202020204" pitchFamily="34" charset="0"/>
                  </a:rPr>
                  <a:t>𝑇_𝑖𝑛𝑡 [𝑖]</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190500" algn="l"/>
                    <a:tab pos="3187700" algn="l"/>
                    <a:tab pos="6172200" algn="l"/>
                    <a:tab pos="9156700" algn="l"/>
                    <a:tab pos="12153900" algn="l"/>
                    <a:tab pos="15138400" algn="l"/>
                    <a:tab pos="18135600" algn="l"/>
                  </a:tabLst>
                </a:pPr>
                <a:r>
                  <a:rPr lang="it-IT" sz="1800" dirty="0">
                    <a:effectLst/>
                    <a:latin typeface="Calibri" panose="020F0502020204030204" pitchFamily="34" charset="0"/>
                    <a:ea typeface="Times New Roman" panose="02020603050405020304" pitchFamily="18" charset="0"/>
                    <a:cs typeface="Calibri" panose="020F0502020204030204" pitchFamily="34" charset="0"/>
                  </a:rPr>
                  <a:t> Permette di simulare i fenomeni di vasocostrizione e vasodilatazione, causa dei quali varia la portata di sangue. </a:t>
                </a:r>
                <a:r>
                  <a:rPr lang="it-IT"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p:txBody>
          </p:sp>
        </mc:Fallback>
      </mc:AlternateContent>
      <p:sp>
        <p:nvSpPr>
          <p:cNvPr id="4" name="Segnaposto numero diapositiva 3"/>
          <p:cNvSpPr>
            <a:spLocks noGrp="1"/>
          </p:cNvSpPr>
          <p:nvPr>
            <p:ph type="sldNum" sz="quarter" idx="5"/>
          </p:nvPr>
        </p:nvSpPr>
        <p:spPr/>
        <p:txBody>
          <a:bodyPr/>
          <a:lstStyle/>
          <a:p>
            <a:fld id="{F5940A40-B69D-48EA-8835-9FA8B907E2CA}" type="slidenum">
              <a:rPr lang="en-US" smtClean="0"/>
              <a:t>8</a:t>
            </a:fld>
            <a:endParaRPr lang="en-US"/>
          </a:p>
        </p:txBody>
      </p:sp>
    </p:spTree>
    <p:extLst>
      <p:ext uri="{BB962C8B-B14F-4D97-AF65-F5344CB8AC3E}">
        <p14:creationId xmlns:p14="http://schemas.microsoft.com/office/powerpoint/2010/main" val="528768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Sono state svolte alcune simulazioni per vedere come il modello si adattava ad alcuni cambiamenti delle condizioni al contorno e per valutare quali legami ci sono tra alcuni fattori usati. Per prima cosa abbiamo visto come varia l’epsilon al variare della temperatura ambiente, vediamo che all’aumentare della temperatura l’epsilon cresce mostrandoci il fenomeno di termoregolazione, infatti al crescere </a:t>
            </a:r>
            <a:r>
              <a:rPr lang="it-IT"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dell</a:t>
            </a:r>
            <a:r>
              <a:rPr lang="it-IT"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 il corpo scambia più calore verso le braccia per mantenere la propria </a:t>
            </a:r>
            <a:r>
              <a:rPr lang="it-IT"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Tint</a:t>
            </a:r>
            <a:r>
              <a:rPr lang="it-IT"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costante.</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p:sp>
        <p:nvSpPr>
          <p:cNvPr id="4" name="Segnaposto numero diapositiva 3"/>
          <p:cNvSpPr>
            <a:spLocks noGrp="1"/>
          </p:cNvSpPr>
          <p:nvPr>
            <p:ph type="sldNum" sz="quarter" idx="5"/>
          </p:nvPr>
        </p:nvSpPr>
        <p:spPr/>
        <p:txBody>
          <a:bodyPr/>
          <a:lstStyle/>
          <a:p>
            <a:fld id="{F5940A40-B69D-48EA-8835-9FA8B907E2CA}" type="slidenum">
              <a:rPr lang="en-US" smtClean="0"/>
              <a:t>9</a:t>
            </a:fld>
            <a:endParaRPr lang="en-US"/>
          </a:p>
        </p:txBody>
      </p:sp>
    </p:spTree>
    <p:extLst>
      <p:ext uri="{BB962C8B-B14F-4D97-AF65-F5344CB8AC3E}">
        <p14:creationId xmlns:p14="http://schemas.microsoft.com/office/powerpoint/2010/main" val="11560892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pic>
        <p:nvPicPr>
          <p:cNvPr id="7" name="Immagine 6"/>
          <p:cNvPicPr>
            <a:picLocks noChangeAspect="1"/>
          </p:cNvPicPr>
          <p:nvPr userDrawn="1"/>
        </p:nvPicPr>
        <p:blipFill>
          <a:blip r:embed="rId2"/>
          <a:stretch>
            <a:fillRect/>
          </a:stretch>
        </p:blipFill>
        <p:spPr>
          <a:xfrm>
            <a:off x="0" y="174625"/>
            <a:ext cx="9144000" cy="6683375"/>
          </a:xfrm>
          <a:prstGeom prst="rect">
            <a:avLst/>
          </a:prstGeom>
        </p:spPr>
      </p:pic>
      <p:sp>
        <p:nvSpPr>
          <p:cNvPr id="2" name="Titolo 1"/>
          <p:cNvSpPr>
            <a:spLocks noGrp="1"/>
          </p:cNvSpPr>
          <p:nvPr>
            <p:ph type="ctrTitle" hasCustomPrompt="1"/>
          </p:nvPr>
        </p:nvSpPr>
        <p:spPr>
          <a:xfrm>
            <a:off x="2627784" y="1692419"/>
            <a:ext cx="6198212" cy="1908032"/>
          </a:xfrm>
        </p:spPr>
        <p:txBody>
          <a:bodyPr anchor="t">
            <a:normAutofit/>
          </a:bodyPr>
          <a:lstStyle>
            <a:lvl1pPr marL="0" algn="r" defTabSz="457200" rtl="0" eaLnBrk="1" latinLnBrk="0" hangingPunct="1">
              <a:spcBef>
                <a:spcPct val="0"/>
              </a:spcBef>
              <a:buNone/>
              <a:defRPr lang="it-IT" sz="3600" b="1" kern="1200" dirty="0">
                <a:solidFill>
                  <a:srgbClr val="003257"/>
                </a:solidFill>
                <a:latin typeface="Arial" pitchFamily="34" charset="0"/>
                <a:ea typeface="+mn-ea"/>
                <a:cs typeface="Arial" pitchFamily="34" charset="0"/>
              </a:defRPr>
            </a:lvl1pPr>
          </a:lstStyle>
          <a:p>
            <a:r>
              <a:rPr lang="it-IT" dirty="0"/>
              <a:t>Titolo Tesi Titolo Tesi Titolo Tesi Titolo Tesi Titolo Tesi Titolo Tesi </a:t>
            </a:r>
          </a:p>
        </p:txBody>
      </p:sp>
      <p:sp>
        <p:nvSpPr>
          <p:cNvPr id="3" name="Sottotitolo 2"/>
          <p:cNvSpPr>
            <a:spLocks noGrp="1"/>
          </p:cNvSpPr>
          <p:nvPr>
            <p:ph type="subTitle" idx="1" hasCustomPrompt="1"/>
          </p:nvPr>
        </p:nvSpPr>
        <p:spPr>
          <a:xfrm>
            <a:off x="5713664" y="3717032"/>
            <a:ext cx="3112331" cy="576064"/>
          </a:xfrm>
        </p:spPr>
        <p:txBody>
          <a:bodyPr>
            <a:normAutofit/>
          </a:bodyPr>
          <a:lstStyle>
            <a:lvl1pPr marL="0" indent="0" algn="r" defTabSz="457200" rtl="0" eaLnBrk="1" latinLnBrk="0" hangingPunct="1">
              <a:buNone/>
              <a:defRPr lang="it-IT" sz="2000" b="1" kern="1200" dirty="0">
                <a:solidFill>
                  <a:srgbClr val="003257"/>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Nome Laureando</a:t>
            </a:r>
          </a:p>
        </p:txBody>
      </p:sp>
      <p:sp>
        <p:nvSpPr>
          <p:cNvPr id="8" name="CasellaDiTesto 7"/>
          <p:cNvSpPr txBox="1"/>
          <p:nvPr userDrawn="1"/>
        </p:nvSpPr>
        <p:spPr>
          <a:xfrm>
            <a:off x="6533880" y="6387185"/>
            <a:ext cx="1896038" cy="369332"/>
          </a:xfrm>
          <a:prstGeom prst="rect">
            <a:avLst/>
          </a:prstGeom>
          <a:noFill/>
        </p:spPr>
        <p:txBody>
          <a:bodyPr wrap="square" rtlCol="0">
            <a:spAutoFit/>
          </a:bodyPr>
          <a:lstStyle/>
          <a:p>
            <a:pPr algn="r"/>
            <a:r>
              <a:rPr lang="en-US" dirty="0">
                <a:ln w="18415" cmpd="sng">
                  <a:noFill/>
                  <a:prstDash val="solid"/>
                </a:ln>
                <a:solidFill>
                  <a:srgbClr val="FFFFFF"/>
                </a:solidFill>
                <a:latin typeface=""/>
              </a:rPr>
              <a:t>01-02 July 2013</a:t>
            </a:r>
          </a:p>
        </p:txBody>
      </p:sp>
      <p:pic>
        <p:nvPicPr>
          <p:cNvPr id="9" name="Immagine 8"/>
          <p:cNvPicPr>
            <a:picLocks noChangeAspect="1"/>
          </p:cNvPicPr>
          <p:nvPr userDrawn="1"/>
        </p:nvPicPr>
        <p:blipFill rotWithShape="1">
          <a:blip r:embed="rId3"/>
          <a:srcRect l="315" r="84"/>
          <a:stretch/>
        </p:blipFill>
        <p:spPr>
          <a:xfrm>
            <a:off x="0" y="0"/>
            <a:ext cx="9144000" cy="106369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uoto">
    <p:spTree>
      <p:nvGrpSpPr>
        <p:cNvPr id="1" name=""/>
        <p:cNvGrpSpPr/>
        <p:nvPr/>
      </p:nvGrpSpPr>
      <p:grpSpPr>
        <a:xfrm>
          <a:off x="0" y="0"/>
          <a:ext cx="0" cy="0"/>
          <a:chOff x="0" y="0"/>
          <a:chExt cx="0" cy="0"/>
        </a:xfrm>
      </p:grpSpPr>
      <p:sp>
        <p:nvSpPr>
          <p:cNvPr id="3" name="Segnaposto piè di pagina 2"/>
          <p:cNvSpPr>
            <a:spLocks noGrp="1"/>
          </p:cNvSpPr>
          <p:nvPr>
            <p:ph type="ftr" sz="quarter" idx="11"/>
          </p:nvPr>
        </p:nvSpPr>
        <p:spPr>
          <a:xfrm>
            <a:off x="107504" y="6597352"/>
            <a:ext cx="5768280" cy="196131"/>
          </a:xfrm>
        </p:spPr>
        <p:txBody>
          <a:bodyPr/>
          <a:lstStyle>
            <a:lvl1pPr marL="0" algn="l" defTabSz="457200" rtl="0" eaLnBrk="1" fontAlgn="auto" latinLnBrk="0" hangingPunct="1">
              <a:spcBef>
                <a:spcPct val="50000"/>
              </a:spcBef>
              <a:spcAft>
                <a:spcPts val="0"/>
              </a:spcAft>
              <a:defRPr lang="it-IT" sz="1100" b="1" i="0" kern="1200" dirty="0">
                <a:solidFill>
                  <a:schemeClr val="tx2"/>
                </a:solidFill>
                <a:latin typeface="Leelawadee" pitchFamily="34" charset="-34"/>
                <a:ea typeface="+mn-ea"/>
                <a:cs typeface="Leelawadee" pitchFamily="34" charset="-34"/>
              </a:defRPr>
            </a:lvl1pPr>
          </a:lstStyle>
          <a:p>
            <a:pPr>
              <a:defRPr/>
            </a:pPr>
            <a:r>
              <a:rPr lang="en-US"/>
              <a:t>Titolo della Tesi</a:t>
            </a:r>
          </a:p>
        </p:txBody>
      </p:sp>
      <p:sp>
        <p:nvSpPr>
          <p:cNvPr id="4" name="Segnaposto numero diapositiva 3"/>
          <p:cNvSpPr>
            <a:spLocks noGrp="1"/>
          </p:cNvSpPr>
          <p:nvPr>
            <p:ph type="sldNum" sz="quarter" idx="12"/>
          </p:nvPr>
        </p:nvSpPr>
        <p:spPr>
          <a:xfrm>
            <a:off x="6902896" y="6597352"/>
            <a:ext cx="2133600" cy="196131"/>
          </a:xfrm>
        </p:spPr>
        <p:txBody>
          <a:bodyPr/>
          <a:lstStyle>
            <a:lvl1pPr>
              <a:defRPr lang="it-IT" sz="1100" b="1" kern="1200" smtClean="0">
                <a:solidFill>
                  <a:schemeClr val="tx2"/>
                </a:solidFill>
                <a:latin typeface="Leelawadee" pitchFamily="34" charset="-34"/>
                <a:ea typeface="+mn-ea"/>
                <a:cs typeface="Leelawadee" pitchFamily="34" charset="-34"/>
              </a:defRPr>
            </a:lvl1pPr>
          </a:lstStyle>
          <a:p>
            <a:fld id="{2CB06865-0A5C-4946-9ED1-740E2A2631BD}" type="slidenum">
              <a:rPr lang="en-US" smtClean="0"/>
              <a:pPr/>
              <a:t>‹N›</a:t>
            </a:fld>
            <a:endParaRPr lang="en-US" dirty="0"/>
          </a:p>
        </p:txBody>
      </p:sp>
      <p:cxnSp>
        <p:nvCxnSpPr>
          <p:cNvPr id="7" name="Connettore 1 6"/>
          <p:cNvCxnSpPr/>
          <p:nvPr userDrawn="1"/>
        </p:nvCxnSpPr>
        <p:spPr>
          <a:xfrm>
            <a:off x="-6350" y="6525344"/>
            <a:ext cx="916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8" name="Titolo 7"/>
          <p:cNvSpPr>
            <a:spLocks noGrp="1"/>
          </p:cNvSpPr>
          <p:nvPr>
            <p:ph type="title"/>
          </p:nvPr>
        </p:nvSpPr>
        <p:spPr>
          <a:xfrm>
            <a:off x="1979712" y="188640"/>
            <a:ext cx="6984901" cy="418058"/>
          </a:xfrm>
        </p:spPr>
        <p:txBody>
          <a:bodyPr>
            <a:noAutofit/>
          </a:bodyPr>
          <a:lstStyle>
            <a:lvl1pPr algn="r">
              <a:defRPr sz="3200" b="1">
                <a:solidFill>
                  <a:schemeClr val="bg1"/>
                </a:solidFill>
              </a:defRPr>
            </a:lvl1pPr>
          </a:lstStyle>
          <a:p>
            <a:r>
              <a:rPr lang="it-IT" dirty="0"/>
              <a:t>Fare clic per modificare lo stile del titolo</a:t>
            </a:r>
            <a:endParaRPr lang="en-US" dirty="0"/>
          </a:p>
        </p:txBody>
      </p:sp>
      <p:sp>
        <p:nvSpPr>
          <p:cNvPr id="12" name="Segnaposto testo 11"/>
          <p:cNvSpPr>
            <a:spLocks noGrp="1"/>
          </p:cNvSpPr>
          <p:nvPr>
            <p:ph type="body" sz="quarter" idx="13"/>
          </p:nvPr>
        </p:nvSpPr>
        <p:spPr>
          <a:xfrm>
            <a:off x="179388" y="908050"/>
            <a:ext cx="8785225" cy="5473700"/>
          </a:xfrm>
        </p:spPr>
        <p:txBody>
          <a:bodyPr>
            <a:normAutofit/>
          </a:bodyPr>
          <a:lstStyle>
            <a:lvl1pPr>
              <a:defRPr sz="2800">
                <a:solidFill>
                  <a:schemeClr val="tx2"/>
                </a:solidFill>
              </a:defRPr>
            </a:lvl1pPr>
            <a:lvl2pPr>
              <a:defRPr sz="2400">
                <a:solidFill>
                  <a:schemeClr val="tx2"/>
                </a:solidFill>
              </a:defRPr>
            </a:lvl2pPr>
            <a:lvl3pPr>
              <a:defRPr sz="2000">
                <a:solidFill>
                  <a:schemeClr val="tx2"/>
                </a:solidFill>
              </a:defRPr>
            </a:lvl3pPr>
            <a:lvl4pPr>
              <a:defRPr sz="1800">
                <a:solidFill>
                  <a:schemeClr val="tx2"/>
                </a:solidFill>
              </a:defRPr>
            </a:lvl4pPr>
            <a:lvl5pPr>
              <a:defRPr sz="1800">
                <a:solidFill>
                  <a:schemeClr val="tx2"/>
                </a:solidFill>
              </a:defRPr>
            </a:lvl5p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Immagine 7" descr="salomon.png"/>
          <p:cNvPicPr>
            <a:picLocks noChangeAspect="1"/>
          </p:cNvPicPr>
          <p:nvPr/>
        </p:nvPicPr>
        <p:blipFill>
          <a:blip r:embed="rId4"/>
          <a:stretch>
            <a:fillRect/>
          </a:stretch>
        </p:blipFill>
        <p:spPr>
          <a:xfrm>
            <a:off x="0" y="5163425"/>
            <a:ext cx="2163936" cy="1694575"/>
          </a:xfrm>
          <a:prstGeom prst="rect">
            <a:avLst/>
          </a:prstGeom>
        </p:spPr>
      </p:pic>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dirty="0"/>
              <a:t>Fare clic per modificare stile</a:t>
            </a:r>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Titolo della Tesi</a:t>
            </a:r>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06865-0A5C-4946-9ED1-740E2A2631BD}" type="slidenum">
              <a:rPr lang="it-IT" smtClean="0"/>
              <a:pPr/>
              <a:t>‹N›</a:t>
            </a:fld>
            <a:endParaRPr lang="it-IT"/>
          </a:p>
        </p:txBody>
      </p:sp>
      <p:pic>
        <p:nvPicPr>
          <p:cNvPr id="7" name="Immagine 6" descr="header.png"/>
          <p:cNvPicPr>
            <a:picLocks noChangeAspect="1"/>
          </p:cNvPicPr>
          <p:nvPr/>
        </p:nvPicPr>
        <p:blipFill rotWithShape="1">
          <a:blip r:embed="rId5"/>
          <a:srcRect l="252" r="145"/>
          <a:stretch/>
        </p:blipFill>
        <p:spPr>
          <a:xfrm>
            <a:off x="-1" y="-1"/>
            <a:ext cx="9144001" cy="7975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5" r:id="rId2"/>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915816" y="1692419"/>
            <a:ext cx="5910180" cy="1908032"/>
          </a:xfrm>
        </p:spPr>
        <p:txBody>
          <a:bodyPr>
            <a:normAutofit/>
          </a:bodyPr>
          <a:lstStyle/>
          <a:p>
            <a:r>
              <a:rPr lang="it-IT" dirty="0"/>
              <a:t>Human body </a:t>
            </a:r>
            <a:r>
              <a:rPr lang="it-IT" dirty="0" err="1"/>
              <a:t>thermodynamics</a:t>
            </a:r>
            <a:r>
              <a:rPr lang="it-IT" dirty="0"/>
              <a:t> model</a:t>
            </a:r>
          </a:p>
        </p:txBody>
      </p:sp>
      <p:sp>
        <p:nvSpPr>
          <p:cNvPr id="3" name="Sottotitolo 2"/>
          <p:cNvSpPr>
            <a:spLocks noGrp="1"/>
          </p:cNvSpPr>
          <p:nvPr>
            <p:ph type="subTitle" idx="1"/>
          </p:nvPr>
        </p:nvSpPr>
        <p:spPr>
          <a:xfrm>
            <a:off x="5004048" y="4293096"/>
            <a:ext cx="3907181" cy="576064"/>
          </a:xfrm>
        </p:spPr>
        <p:txBody>
          <a:bodyPr>
            <a:normAutofit fontScale="92500"/>
          </a:bodyPr>
          <a:lstStyle/>
          <a:p>
            <a:r>
              <a:rPr lang="it-IT" dirty="0"/>
              <a:t>Candidato: Lorenzo Romagnoli</a:t>
            </a:r>
          </a:p>
        </p:txBody>
      </p:sp>
      <p:sp>
        <p:nvSpPr>
          <p:cNvPr id="4" name="Sottotitolo 2">
            <a:extLst>
              <a:ext uri="{FF2B5EF4-FFF2-40B4-BE49-F238E27FC236}">
                <a16:creationId xmlns:a16="http://schemas.microsoft.com/office/drawing/2014/main" id="{976DBD64-A5FE-9B4F-9EE0-FA972CC9F830}"/>
              </a:ext>
            </a:extLst>
          </p:cNvPr>
          <p:cNvSpPr txBox="1">
            <a:spLocks/>
          </p:cNvSpPr>
          <p:nvPr/>
        </p:nvSpPr>
        <p:spPr>
          <a:xfrm>
            <a:off x="5009356" y="4877549"/>
            <a:ext cx="3907181" cy="576064"/>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lang="it-IT" sz="2000" b="1" kern="1200" dirty="0">
                <a:solidFill>
                  <a:srgbClr val="003257"/>
                </a:solidFill>
                <a:latin typeface="Arial" pitchFamily="34" charset="0"/>
                <a:ea typeface="+mn-ea"/>
                <a:cs typeface="Arial" pitchFamily="34" charset="0"/>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it-IT" dirty="0"/>
              <a:t>Relatore: Prof. Daniele Fiaschi</a:t>
            </a:r>
          </a:p>
          <a:p>
            <a:endParaRPr lang="it-IT" dirty="0"/>
          </a:p>
        </p:txBody>
      </p:sp>
      <p:sp>
        <p:nvSpPr>
          <p:cNvPr id="5" name="Sottotitolo 2">
            <a:extLst>
              <a:ext uri="{FF2B5EF4-FFF2-40B4-BE49-F238E27FC236}">
                <a16:creationId xmlns:a16="http://schemas.microsoft.com/office/drawing/2014/main" id="{F1CFB85B-9187-6C46-B9AC-1626E0E0206D}"/>
              </a:ext>
            </a:extLst>
          </p:cNvPr>
          <p:cNvSpPr txBox="1">
            <a:spLocks/>
          </p:cNvSpPr>
          <p:nvPr/>
        </p:nvSpPr>
        <p:spPr>
          <a:xfrm>
            <a:off x="5004048" y="6093296"/>
            <a:ext cx="3907181" cy="576064"/>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lang="it-IT" sz="2000" b="1" kern="1200" dirty="0">
                <a:solidFill>
                  <a:srgbClr val="003257"/>
                </a:solidFill>
                <a:latin typeface="Arial" pitchFamily="34" charset="0"/>
                <a:ea typeface="+mn-ea"/>
                <a:cs typeface="Arial" pitchFamily="34" charset="0"/>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it-IT" sz="1800" dirty="0"/>
              <a:t>Anno accademico 2021/2022</a:t>
            </a:r>
          </a:p>
          <a:p>
            <a:endParaRPr lang="it-IT"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FEB28BAC-EAD3-4F50-863E-EBBFDE334F34}"/>
              </a:ext>
            </a:extLst>
          </p:cNvPr>
          <p:cNvSpPr>
            <a:spLocks noGrp="1"/>
          </p:cNvSpPr>
          <p:nvPr>
            <p:ph type="ftr" sz="quarter" idx="11"/>
          </p:nvPr>
        </p:nvSpPr>
        <p:spPr/>
        <p:txBody>
          <a:bodyPr/>
          <a:lstStyle/>
          <a:p>
            <a:pPr>
              <a:defRPr/>
            </a:pPr>
            <a:r>
              <a:rPr lang="it-IT" dirty="0"/>
              <a:t>Human body </a:t>
            </a:r>
            <a:r>
              <a:rPr lang="it-IT" dirty="0" err="1"/>
              <a:t>thermodynamics</a:t>
            </a:r>
            <a:r>
              <a:rPr lang="it-IT" dirty="0"/>
              <a:t> model</a:t>
            </a:r>
            <a:endParaRPr lang="en-US" dirty="0"/>
          </a:p>
        </p:txBody>
      </p:sp>
      <p:sp>
        <p:nvSpPr>
          <p:cNvPr id="3" name="Segnaposto numero diapositiva 2">
            <a:extLst>
              <a:ext uri="{FF2B5EF4-FFF2-40B4-BE49-F238E27FC236}">
                <a16:creationId xmlns:a16="http://schemas.microsoft.com/office/drawing/2014/main" id="{8C75E1C2-93A4-4D52-8B69-4D39254C4868}"/>
              </a:ext>
            </a:extLst>
          </p:cNvPr>
          <p:cNvSpPr>
            <a:spLocks noGrp="1"/>
          </p:cNvSpPr>
          <p:nvPr>
            <p:ph type="sldNum" sz="quarter" idx="12"/>
          </p:nvPr>
        </p:nvSpPr>
        <p:spPr/>
        <p:txBody>
          <a:bodyPr/>
          <a:lstStyle/>
          <a:p>
            <a:fld id="{2CB06865-0A5C-4946-9ED1-740E2A2631BD}" type="slidenum">
              <a:rPr lang="en-US" smtClean="0"/>
              <a:pPr/>
              <a:t>10</a:t>
            </a:fld>
            <a:endParaRPr lang="en-US" dirty="0"/>
          </a:p>
        </p:txBody>
      </p:sp>
      <p:sp>
        <p:nvSpPr>
          <p:cNvPr id="4" name="Titolo 3">
            <a:extLst>
              <a:ext uri="{FF2B5EF4-FFF2-40B4-BE49-F238E27FC236}">
                <a16:creationId xmlns:a16="http://schemas.microsoft.com/office/drawing/2014/main" id="{A307C12C-D1C9-486B-9521-98DF9EE1FE6C}"/>
              </a:ext>
            </a:extLst>
          </p:cNvPr>
          <p:cNvSpPr>
            <a:spLocks noGrp="1"/>
          </p:cNvSpPr>
          <p:nvPr>
            <p:ph type="title"/>
          </p:nvPr>
        </p:nvSpPr>
        <p:spPr>
          <a:xfrm>
            <a:off x="1979713" y="188640"/>
            <a:ext cx="1584176" cy="418058"/>
          </a:xfrm>
        </p:spPr>
        <p:txBody>
          <a:bodyPr/>
          <a:lstStyle/>
          <a:p>
            <a:r>
              <a:rPr lang="it-IT" dirty="0"/>
              <a:t>Risultati</a:t>
            </a:r>
          </a:p>
        </p:txBody>
      </p:sp>
      <p:sp>
        <p:nvSpPr>
          <p:cNvPr id="5" name="Segnaposto testo 4">
            <a:extLst>
              <a:ext uri="{FF2B5EF4-FFF2-40B4-BE49-F238E27FC236}">
                <a16:creationId xmlns:a16="http://schemas.microsoft.com/office/drawing/2014/main" id="{8A5BA7D7-01E1-48F1-AA6A-8476EDA7CE6A}"/>
              </a:ext>
            </a:extLst>
          </p:cNvPr>
          <p:cNvSpPr>
            <a:spLocks noGrp="1"/>
          </p:cNvSpPr>
          <p:nvPr>
            <p:ph type="body" sz="quarter" idx="13"/>
          </p:nvPr>
        </p:nvSpPr>
        <p:spPr/>
        <p:txBody>
          <a:bodyPr/>
          <a:lstStyle/>
          <a:p>
            <a:pPr marL="0" indent="0">
              <a:buNone/>
            </a:pPr>
            <a:endParaRPr lang="it-IT" dirty="0"/>
          </a:p>
        </p:txBody>
      </p:sp>
      <p:pic>
        <p:nvPicPr>
          <p:cNvPr id="8" name="Immagine 7">
            <a:extLst>
              <a:ext uri="{FF2B5EF4-FFF2-40B4-BE49-F238E27FC236}">
                <a16:creationId xmlns:a16="http://schemas.microsoft.com/office/drawing/2014/main" id="{A2B5E188-E5F8-4CDE-A212-7EB49D179211}"/>
              </a:ext>
            </a:extLst>
          </p:cNvPr>
          <p:cNvPicPr>
            <a:picLocks noChangeAspect="1"/>
          </p:cNvPicPr>
          <p:nvPr/>
        </p:nvPicPr>
        <p:blipFill>
          <a:blip r:embed="rId3"/>
          <a:stretch>
            <a:fillRect/>
          </a:stretch>
        </p:blipFill>
        <p:spPr>
          <a:xfrm>
            <a:off x="733670" y="980728"/>
            <a:ext cx="7676659" cy="5341464"/>
          </a:xfrm>
          <a:prstGeom prst="rect">
            <a:avLst/>
          </a:prstGeom>
        </p:spPr>
      </p:pic>
    </p:spTree>
    <p:extLst>
      <p:ext uri="{BB962C8B-B14F-4D97-AF65-F5344CB8AC3E}">
        <p14:creationId xmlns:p14="http://schemas.microsoft.com/office/powerpoint/2010/main" val="3089473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F5D9D727-21C9-41CA-A41A-D0E15DF81302}"/>
              </a:ext>
            </a:extLst>
          </p:cNvPr>
          <p:cNvSpPr>
            <a:spLocks noGrp="1"/>
          </p:cNvSpPr>
          <p:nvPr>
            <p:ph type="ftr" sz="quarter" idx="11"/>
          </p:nvPr>
        </p:nvSpPr>
        <p:spPr/>
        <p:txBody>
          <a:bodyPr/>
          <a:lstStyle/>
          <a:p>
            <a:pPr>
              <a:defRPr/>
            </a:pPr>
            <a:r>
              <a:rPr lang="it-IT" dirty="0"/>
              <a:t>Human body </a:t>
            </a:r>
            <a:r>
              <a:rPr lang="it-IT" dirty="0" err="1"/>
              <a:t>thermodynamics</a:t>
            </a:r>
            <a:r>
              <a:rPr lang="it-IT" dirty="0"/>
              <a:t> model</a:t>
            </a:r>
            <a:endParaRPr lang="en-US" dirty="0"/>
          </a:p>
        </p:txBody>
      </p:sp>
      <p:sp>
        <p:nvSpPr>
          <p:cNvPr id="3" name="Segnaposto numero diapositiva 2">
            <a:extLst>
              <a:ext uri="{FF2B5EF4-FFF2-40B4-BE49-F238E27FC236}">
                <a16:creationId xmlns:a16="http://schemas.microsoft.com/office/drawing/2014/main" id="{F7FA72BA-4711-4B44-9C1F-8D4CC2A7585D}"/>
              </a:ext>
            </a:extLst>
          </p:cNvPr>
          <p:cNvSpPr>
            <a:spLocks noGrp="1"/>
          </p:cNvSpPr>
          <p:nvPr>
            <p:ph type="sldNum" sz="quarter" idx="12"/>
          </p:nvPr>
        </p:nvSpPr>
        <p:spPr/>
        <p:txBody>
          <a:bodyPr/>
          <a:lstStyle/>
          <a:p>
            <a:fld id="{2CB06865-0A5C-4946-9ED1-740E2A2631BD}" type="slidenum">
              <a:rPr lang="en-US" smtClean="0"/>
              <a:pPr/>
              <a:t>11</a:t>
            </a:fld>
            <a:endParaRPr lang="en-US" dirty="0"/>
          </a:p>
        </p:txBody>
      </p:sp>
      <p:sp>
        <p:nvSpPr>
          <p:cNvPr id="4" name="Titolo 3">
            <a:extLst>
              <a:ext uri="{FF2B5EF4-FFF2-40B4-BE49-F238E27FC236}">
                <a16:creationId xmlns:a16="http://schemas.microsoft.com/office/drawing/2014/main" id="{0A609A1B-9F85-4E05-9F4E-3FAD5FDA1722}"/>
              </a:ext>
            </a:extLst>
          </p:cNvPr>
          <p:cNvSpPr>
            <a:spLocks noGrp="1"/>
          </p:cNvSpPr>
          <p:nvPr>
            <p:ph type="title"/>
          </p:nvPr>
        </p:nvSpPr>
        <p:spPr>
          <a:xfrm>
            <a:off x="1979713" y="188640"/>
            <a:ext cx="1584176" cy="418058"/>
          </a:xfrm>
        </p:spPr>
        <p:txBody>
          <a:bodyPr/>
          <a:lstStyle/>
          <a:p>
            <a:r>
              <a:rPr lang="it-IT" dirty="0"/>
              <a:t>Risultati</a:t>
            </a:r>
          </a:p>
        </p:txBody>
      </p:sp>
      <p:sp>
        <p:nvSpPr>
          <p:cNvPr id="5" name="Segnaposto testo 4">
            <a:extLst>
              <a:ext uri="{FF2B5EF4-FFF2-40B4-BE49-F238E27FC236}">
                <a16:creationId xmlns:a16="http://schemas.microsoft.com/office/drawing/2014/main" id="{AF054982-E3BA-4AF2-BB37-177DBBD3AAAC}"/>
              </a:ext>
            </a:extLst>
          </p:cNvPr>
          <p:cNvSpPr>
            <a:spLocks noGrp="1"/>
          </p:cNvSpPr>
          <p:nvPr>
            <p:ph type="body" sz="quarter" idx="13"/>
          </p:nvPr>
        </p:nvSpPr>
        <p:spPr/>
        <p:txBody>
          <a:bodyPr/>
          <a:lstStyle/>
          <a:p>
            <a:endParaRPr lang="it-IT"/>
          </a:p>
        </p:txBody>
      </p:sp>
      <p:pic>
        <p:nvPicPr>
          <p:cNvPr id="7" name="Immagine 6">
            <a:extLst>
              <a:ext uri="{FF2B5EF4-FFF2-40B4-BE49-F238E27FC236}">
                <a16:creationId xmlns:a16="http://schemas.microsoft.com/office/drawing/2014/main" id="{61CD8339-D04E-4E4E-959D-BC00CD1B7138}"/>
              </a:ext>
            </a:extLst>
          </p:cNvPr>
          <p:cNvPicPr>
            <a:picLocks noChangeAspect="1"/>
          </p:cNvPicPr>
          <p:nvPr/>
        </p:nvPicPr>
        <p:blipFill>
          <a:blip r:embed="rId3"/>
          <a:stretch>
            <a:fillRect/>
          </a:stretch>
        </p:blipFill>
        <p:spPr>
          <a:xfrm>
            <a:off x="971600" y="1052736"/>
            <a:ext cx="7200800" cy="5043125"/>
          </a:xfrm>
          <a:prstGeom prst="rect">
            <a:avLst/>
          </a:prstGeom>
        </p:spPr>
      </p:pic>
    </p:spTree>
    <p:extLst>
      <p:ext uri="{BB962C8B-B14F-4D97-AF65-F5344CB8AC3E}">
        <p14:creationId xmlns:p14="http://schemas.microsoft.com/office/powerpoint/2010/main" val="3403118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15CFB5FB-4363-184B-8D1B-F203C9774452}"/>
              </a:ext>
            </a:extLst>
          </p:cNvPr>
          <p:cNvSpPr>
            <a:spLocks noGrp="1"/>
          </p:cNvSpPr>
          <p:nvPr>
            <p:ph type="ftr" sz="quarter" idx="11"/>
          </p:nvPr>
        </p:nvSpPr>
        <p:spPr>
          <a:xfrm>
            <a:off x="107504" y="6597352"/>
            <a:ext cx="6480720" cy="196131"/>
          </a:xfrm>
        </p:spPr>
        <p:txBody>
          <a:bodyPr/>
          <a:lstStyle/>
          <a:p>
            <a:pPr>
              <a:defRPr/>
            </a:pPr>
            <a:r>
              <a:rPr lang="it-IT" dirty="0"/>
              <a:t>Human body </a:t>
            </a:r>
            <a:r>
              <a:rPr lang="it-IT" dirty="0" err="1"/>
              <a:t>thermodynamics</a:t>
            </a:r>
            <a:r>
              <a:rPr lang="it-IT" dirty="0"/>
              <a:t> model</a:t>
            </a:r>
            <a:endParaRPr lang="en-US" dirty="0"/>
          </a:p>
        </p:txBody>
      </p:sp>
      <p:sp>
        <p:nvSpPr>
          <p:cNvPr id="3" name="Segnaposto numero diapositiva 2">
            <a:extLst>
              <a:ext uri="{FF2B5EF4-FFF2-40B4-BE49-F238E27FC236}">
                <a16:creationId xmlns:a16="http://schemas.microsoft.com/office/drawing/2014/main" id="{3B82862E-1993-EB4B-8BBE-0E5624DA8D30}"/>
              </a:ext>
            </a:extLst>
          </p:cNvPr>
          <p:cNvSpPr>
            <a:spLocks noGrp="1"/>
          </p:cNvSpPr>
          <p:nvPr>
            <p:ph type="sldNum" sz="quarter" idx="12"/>
          </p:nvPr>
        </p:nvSpPr>
        <p:spPr/>
        <p:txBody>
          <a:bodyPr/>
          <a:lstStyle/>
          <a:p>
            <a:fld id="{2CB06865-0A5C-4946-9ED1-740E2A2631BD}" type="slidenum">
              <a:rPr lang="en-US" smtClean="0"/>
              <a:pPr/>
              <a:t>12</a:t>
            </a:fld>
            <a:endParaRPr lang="en-US" dirty="0"/>
          </a:p>
        </p:txBody>
      </p:sp>
      <p:sp>
        <p:nvSpPr>
          <p:cNvPr id="4" name="Titolo 3">
            <a:extLst>
              <a:ext uri="{FF2B5EF4-FFF2-40B4-BE49-F238E27FC236}">
                <a16:creationId xmlns:a16="http://schemas.microsoft.com/office/drawing/2014/main" id="{6E0DC38F-550E-4349-890B-78F941297628}"/>
              </a:ext>
            </a:extLst>
          </p:cNvPr>
          <p:cNvSpPr>
            <a:spLocks noGrp="1"/>
          </p:cNvSpPr>
          <p:nvPr>
            <p:ph type="title"/>
          </p:nvPr>
        </p:nvSpPr>
        <p:spPr/>
        <p:txBody>
          <a:bodyPr/>
          <a:lstStyle/>
          <a:p>
            <a:pPr algn="l"/>
            <a:r>
              <a:rPr lang="it-IT" dirty="0"/>
              <a:t>Conclusioni e sviluppi futuri</a:t>
            </a:r>
          </a:p>
        </p:txBody>
      </p:sp>
      <p:sp>
        <p:nvSpPr>
          <p:cNvPr id="13" name="Segnaposto testo 12">
            <a:extLst>
              <a:ext uri="{FF2B5EF4-FFF2-40B4-BE49-F238E27FC236}">
                <a16:creationId xmlns:a16="http://schemas.microsoft.com/office/drawing/2014/main" id="{DD0FBB8B-3591-4949-99A8-C4EF3C48C771}"/>
              </a:ext>
            </a:extLst>
          </p:cNvPr>
          <p:cNvSpPr>
            <a:spLocks noGrp="1"/>
          </p:cNvSpPr>
          <p:nvPr>
            <p:ph type="body" sz="quarter" idx="13"/>
          </p:nvPr>
        </p:nvSpPr>
        <p:spPr>
          <a:xfrm>
            <a:off x="179388" y="964302"/>
            <a:ext cx="8785225" cy="5473700"/>
          </a:xfrm>
        </p:spPr>
        <p:txBody>
          <a:bodyPr>
            <a:normAutofit/>
          </a:bodyPr>
          <a:lstStyle/>
          <a:p>
            <a:pPr marL="0" indent="0">
              <a:buNone/>
            </a:pPr>
            <a:r>
              <a:rPr lang="it-IT" sz="2400" b="1" dirty="0">
                <a:solidFill>
                  <a:schemeClr val="tx1"/>
                </a:solidFill>
              </a:rPr>
              <a:t>Conclusioni:</a:t>
            </a:r>
          </a:p>
          <a:p>
            <a:r>
              <a:rPr lang="it-IT" sz="1800" dirty="0">
                <a:solidFill>
                  <a:schemeClr val="tx1"/>
                </a:solidFill>
              </a:rPr>
              <a:t>Siamo riusciti ad osservare l’andamento degli scambi energetici al variare della temperatura ambiente.</a:t>
            </a:r>
          </a:p>
          <a:p>
            <a:r>
              <a:rPr lang="it-IT" sz="1800" dirty="0">
                <a:solidFill>
                  <a:schemeClr val="tx1"/>
                </a:solidFill>
              </a:rPr>
              <a:t>Poco attendibile fuori da un range di temperatura 20-30</a:t>
            </a:r>
            <a:r>
              <a:rPr lang="it-IT" sz="1800" dirty="0">
                <a:solidFill>
                  <a:schemeClr val="tx1"/>
                </a:solidFill>
                <a:effectLst/>
                <a:latin typeface="Calibri" panose="020F0502020204030204" pitchFamily="34" charset="0"/>
                <a:ea typeface="Calibri" panose="020F0502020204030204" pitchFamily="34" charset="0"/>
              </a:rPr>
              <a:t>°C, ma si vede il l’effetto di «alette» degli arti.</a:t>
            </a:r>
          </a:p>
          <a:p>
            <a:pPr marL="0" indent="0">
              <a:buNone/>
            </a:pPr>
            <a:endParaRPr lang="it-IT" b="1" dirty="0">
              <a:solidFill>
                <a:schemeClr val="tx1"/>
              </a:solidFill>
              <a:latin typeface="Calibri" panose="020F0502020204030204" pitchFamily="34" charset="0"/>
            </a:endParaRPr>
          </a:p>
          <a:p>
            <a:pPr marL="0" indent="0">
              <a:buNone/>
            </a:pPr>
            <a:r>
              <a:rPr lang="it-IT" sz="2400" b="1" dirty="0">
                <a:solidFill>
                  <a:schemeClr val="tx1"/>
                </a:solidFill>
                <a:latin typeface="Calibri" panose="020F0502020204030204" pitchFamily="34" charset="0"/>
              </a:rPr>
              <a:t>Sviluppi futuri:</a:t>
            </a:r>
          </a:p>
          <a:p>
            <a:r>
              <a:rPr lang="it-IT" sz="1800" dirty="0">
                <a:solidFill>
                  <a:schemeClr val="tx1"/>
                </a:solidFill>
                <a:latin typeface="Calibri" panose="020F0502020204030204" pitchFamily="34" charset="0"/>
              </a:rPr>
              <a:t>L’introduzione della variabilità dei tessuti</a:t>
            </a:r>
          </a:p>
          <a:p>
            <a:r>
              <a:rPr lang="it-IT" sz="1800" dirty="0">
                <a:solidFill>
                  <a:schemeClr val="tx1"/>
                </a:solidFill>
                <a:latin typeface="Calibri" panose="020F0502020204030204" pitchFamily="34" charset="0"/>
              </a:rPr>
              <a:t>Lo studio sotto </a:t>
            </a:r>
            <a:r>
              <a:rPr lang="it-IT" sz="1800" dirty="0" smtClean="0">
                <a:solidFill>
                  <a:schemeClr val="tx1"/>
                </a:solidFill>
                <a:latin typeface="Calibri" panose="020F0502020204030204" pitchFamily="34" charset="0"/>
              </a:rPr>
              <a:t>sforzo </a:t>
            </a:r>
            <a:r>
              <a:rPr lang="it-IT" sz="1800" dirty="0">
                <a:solidFill>
                  <a:schemeClr val="tx1"/>
                </a:solidFill>
                <a:latin typeface="Calibri" panose="020F0502020204030204" pitchFamily="34" charset="0"/>
              </a:rPr>
              <a:t>e </a:t>
            </a:r>
            <a:r>
              <a:rPr lang="it-IT" sz="1800" dirty="0" smtClean="0">
                <a:solidFill>
                  <a:schemeClr val="tx1"/>
                </a:solidFill>
                <a:latin typeface="Calibri" panose="020F0502020204030204" pitchFamily="34" charset="0"/>
              </a:rPr>
              <a:t>supporto </a:t>
            </a:r>
            <a:r>
              <a:rPr lang="it-IT" sz="1800" dirty="0">
                <a:solidFill>
                  <a:schemeClr val="tx1"/>
                </a:solidFill>
                <a:latin typeface="Calibri" panose="020F0502020204030204" pitchFamily="34" charset="0"/>
              </a:rPr>
              <a:t>ai modelli con dati da </a:t>
            </a:r>
            <a:r>
              <a:rPr lang="it-IT" sz="1800" dirty="0" err="1">
                <a:solidFill>
                  <a:schemeClr val="tx1"/>
                </a:solidFill>
                <a:latin typeface="Calibri" panose="020F0502020204030204" pitchFamily="34" charset="0"/>
              </a:rPr>
              <a:t>termocamera</a:t>
            </a:r>
            <a:endParaRPr lang="it-IT" sz="1800" dirty="0">
              <a:solidFill>
                <a:schemeClr val="tx1"/>
              </a:solidFill>
              <a:latin typeface="Calibri" panose="020F0502020204030204" pitchFamily="34" charset="0"/>
            </a:endParaRPr>
          </a:p>
          <a:p>
            <a:r>
              <a:rPr lang="it-IT" sz="1800" dirty="0" smtClean="0">
                <a:solidFill>
                  <a:schemeClr val="tx1"/>
                </a:solidFill>
                <a:latin typeface="Calibri" panose="020F0502020204030204" pitchFamily="34" charset="0"/>
              </a:rPr>
              <a:t>L’introduzione </a:t>
            </a:r>
            <a:r>
              <a:rPr lang="it-IT" sz="1800" dirty="0">
                <a:solidFill>
                  <a:schemeClr val="tx1"/>
                </a:solidFill>
                <a:latin typeface="Calibri" panose="020F0502020204030204" pitchFamily="34" charset="0"/>
              </a:rPr>
              <a:t>dei </a:t>
            </a:r>
            <a:r>
              <a:rPr lang="it-IT" sz="1800" dirty="0" smtClean="0">
                <a:solidFill>
                  <a:schemeClr val="tx1"/>
                </a:solidFill>
                <a:latin typeface="Calibri" panose="020F0502020204030204" pitchFamily="34" charset="0"/>
              </a:rPr>
              <a:t>vestiti</a:t>
            </a:r>
          </a:p>
          <a:p>
            <a:r>
              <a:rPr lang="it-IT" sz="1800" dirty="0" smtClean="0">
                <a:solidFill>
                  <a:schemeClr val="tx1"/>
                </a:solidFill>
                <a:latin typeface="Calibri" panose="020F0502020204030204" pitchFamily="34" charset="0"/>
              </a:rPr>
              <a:t>Studio </a:t>
            </a:r>
            <a:r>
              <a:rPr lang="it-IT" sz="1800" dirty="0">
                <a:solidFill>
                  <a:schemeClr val="tx1"/>
                </a:solidFill>
                <a:latin typeface="Calibri" panose="020F0502020204030204" pitchFamily="34" charset="0"/>
              </a:rPr>
              <a:t>approfondito del metabolismo</a:t>
            </a:r>
          </a:p>
          <a:p>
            <a:pPr marL="0" indent="0">
              <a:buNone/>
            </a:pPr>
            <a:endParaRPr lang="it-IT" sz="1800" b="1" dirty="0" smtClean="0">
              <a:solidFill>
                <a:schemeClr val="tx1"/>
              </a:solidFill>
              <a:latin typeface="Calibri" panose="020F0502020204030204" pitchFamily="34" charset="0"/>
            </a:endParaRPr>
          </a:p>
          <a:p>
            <a:pPr marL="0" indent="0">
              <a:buNone/>
            </a:pPr>
            <a:r>
              <a:rPr lang="it-IT" sz="2400" b="1" dirty="0" smtClean="0">
                <a:solidFill>
                  <a:schemeClr val="tx1"/>
                </a:solidFill>
                <a:latin typeface="Calibri" panose="020F0502020204030204" pitchFamily="34" charset="0"/>
              </a:rPr>
              <a:t>Ringraziamenti</a:t>
            </a:r>
            <a:endParaRPr lang="it-IT" sz="2400" b="1" dirty="0">
              <a:solidFill>
                <a:schemeClr val="tx1"/>
              </a:solidFill>
              <a:latin typeface="Calibri" panose="020F0502020204030204" pitchFamily="34" charset="0"/>
            </a:endParaRPr>
          </a:p>
          <a:p>
            <a:pPr marL="0" indent="0">
              <a:buNone/>
            </a:pPr>
            <a:r>
              <a:rPr lang="it-IT" sz="1800" dirty="0" smtClean="0">
                <a:solidFill>
                  <a:schemeClr val="tx1"/>
                </a:solidFill>
                <a:latin typeface="Calibri" panose="020F0502020204030204" pitchFamily="34" charset="0"/>
              </a:rPr>
              <a:t>Agli </a:t>
            </a:r>
            <a:r>
              <a:rPr lang="it-IT" sz="1800" b="1" dirty="0" err="1" smtClean="0">
                <a:solidFill>
                  <a:schemeClr val="tx1"/>
                </a:solidFill>
                <a:latin typeface="Calibri" panose="020F0502020204030204" pitchFamily="34" charset="0"/>
              </a:rPr>
              <a:t>Ingg</a:t>
            </a:r>
            <a:r>
              <a:rPr lang="it-IT" sz="1800" dirty="0" smtClean="0">
                <a:solidFill>
                  <a:schemeClr val="tx1"/>
                </a:solidFill>
                <a:latin typeface="Calibri" panose="020F0502020204030204" pitchFamily="34" charset="0"/>
              </a:rPr>
              <a:t>. </a:t>
            </a:r>
            <a:r>
              <a:rPr lang="it-IT" sz="1800" b="1" dirty="0" smtClean="0">
                <a:solidFill>
                  <a:schemeClr val="tx1"/>
                </a:solidFill>
                <a:latin typeface="Calibri" panose="020F0502020204030204" pitchFamily="34" charset="0"/>
              </a:rPr>
              <a:t>Pietro </a:t>
            </a:r>
            <a:r>
              <a:rPr lang="it-IT" sz="1800" b="1" dirty="0" err="1" smtClean="0">
                <a:solidFill>
                  <a:schemeClr val="tx1"/>
                </a:solidFill>
                <a:latin typeface="Calibri" panose="020F0502020204030204" pitchFamily="34" charset="0"/>
              </a:rPr>
              <a:t>Ungar</a:t>
            </a:r>
            <a:r>
              <a:rPr lang="it-IT" sz="1800" b="1" dirty="0" smtClean="0">
                <a:solidFill>
                  <a:schemeClr val="tx1"/>
                </a:solidFill>
                <a:latin typeface="Calibri" panose="020F0502020204030204" pitchFamily="34" charset="0"/>
              </a:rPr>
              <a:t> </a:t>
            </a:r>
            <a:r>
              <a:rPr lang="it-IT" sz="1800" dirty="0" smtClean="0">
                <a:solidFill>
                  <a:schemeClr val="tx1"/>
                </a:solidFill>
                <a:latin typeface="Calibri" panose="020F0502020204030204" pitchFamily="34" charset="0"/>
              </a:rPr>
              <a:t>e </a:t>
            </a:r>
            <a:r>
              <a:rPr lang="it-IT" sz="1800" b="1" dirty="0" smtClean="0">
                <a:solidFill>
                  <a:schemeClr val="tx1"/>
                </a:solidFill>
                <a:latin typeface="Calibri" panose="020F0502020204030204" pitchFamily="34" charset="0"/>
              </a:rPr>
              <a:t>Lorenzo </a:t>
            </a:r>
            <a:r>
              <a:rPr lang="it-IT" sz="1800" b="1" dirty="0" err="1" smtClean="0">
                <a:solidFill>
                  <a:schemeClr val="tx1"/>
                </a:solidFill>
                <a:latin typeface="Calibri" panose="020F0502020204030204" pitchFamily="34" charset="0"/>
              </a:rPr>
              <a:t>Talluri</a:t>
            </a:r>
            <a:r>
              <a:rPr lang="it-IT" sz="1800" b="1" dirty="0" smtClean="0">
                <a:solidFill>
                  <a:schemeClr val="tx1"/>
                </a:solidFill>
                <a:latin typeface="Calibri" panose="020F0502020204030204" pitchFamily="34" charset="0"/>
              </a:rPr>
              <a:t> </a:t>
            </a:r>
            <a:r>
              <a:rPr lang="it-IT" sz="1800" dirty="0" smtClean="0">
                <a:solidFill>
                  <a:schemeClr val="tx1"/>
                </a:solidFill>
                <a:latin typeface="Calibri" panose="020F0502020204030204" pitchFamily="34" charset="0"/>
              </a:rPr>
              <a:t>per il supporto</a:t>
            </a:r>
            <a:endParaRPr lang="it-IT" sz="1800" dirty="0">
              <a:solidFill>
                <a:schemeClr val="tx1"/>
              </a:solidFill>
              <a:latin typeface="Calibri" panose="020F0502020204030204" pitchFamily="34" charset="0"/>
            </a:endParaRPr>
          </a:p>
          <a:p>
            <a:endParaRPr lang="it-IT" sz="1800" dirty="0" smtClean="0">
              <a:solidFill>
                <a:schemeClr val="tx1"/>
              </a:solidFill>
              <a:latin typeface="Calibri" panose="020F0502020204030204" pitchFamily="34" charset="0"/>
            </a:endParaRPr>
          </a:p>
          <a:p>
            <a:endParaRPr lang="it-IT" sz="1800" dirty="0">
              <a:solidFill>
                <a:schemeClr val="tx1"/>
              </a:solidFill>
            </a:endParaRPr>
          </a:p>
          <a:p>
            <a:endParaRPr lang="it-IT" dirty="0"/>
          </a:p>
          <a:p>
            <a:pPr marL="0" indent="0" algn="just">
              <a:buNone/>
            </a:pPr>
            <a:endParaRPr lang="it-IT" dirty="0">
              <a:solidFill>
                <a:schemeClr val="tx1"/>
              </a:solidFill>
            </a:endParaRPr>
          </a:p>
          <a:p>
            <a:pPr marL="0" indent="0" algn="just">
              <a:buNone/>
            </a:pPr>
            <a:endParaRPr lang="it-IT" dirty="0">
              <a:solidFill>
                <a:schemeClr val="tx1"/>
              </a:solidFill>
            </a:endParaRPr>
          </a:p>
          <a:p>
            <a:pPr marL="0" indent="0" algn="just">
              <a:buNone/>
            </a:pPr>
            <a:endParaRPr lang="it-IT" dirty="0">
              <a:solidFill>
                <a:schemeClr val="tx1"/>
              </a:solidFill>
            </a:endParaRPr>
          </a:p>
        </p:txBody>
      </p:sp>
    </p:spTree>
    <p:extLst>
      <p:ext uri="{BB962C8B-B14F-4D97-AF65-F5344CB8AC3E}">
        <p14:creationId xmlns:p14="http://schemas.microsoft.com/office/powerpoint/2010/main" val="35327239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3">
                                            <p:txEl>
                                              <p:pRg st="1" end="1"/>
                                            </p:txEl>
                                          </p:spTgt>
                                        </p:tgtEl>
                                        <p:attrNameLst>
                                          <p:attrName>style.visibility</p:attrName>
                                        </p:attrNameLst>
                                      </p:cBhvr>
                                      <p:to>
                                        <p:strVal val="visible"/>
                                      </p:to>
                                    </p:set>
                                    <p:animEffect transition="in" filter="wipe(down)">
                                      <p:cBhvr>
                                        <p:cTn id="10" dur="500"/>
                                        <p:tgtEl>
                                          <p:spTgt spid="1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animEffect transition="in" filter="wipe(down)">
                                      <p:cBhvr>
                                        <p:cTn id="13" dur="500"/>
                                        <p:tgtEl>
                                          <p:spTgt spid="1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3">
                                            <p:txEl>
                                              <p:pRg st="4" end="4"/>
                                            </p:txEl>
                                          </p:spTgt>
                                        </p:tgtEl>
                                        <p:attrNameLst>
                                          <p:attrName>style.visibility</p:attrName>
                                        </p:attrNameLst>
                                      </p:cBhvr>
                                      <p:to>
                                        <p:strVal val="visible"/>
                                      </p:to>
                                    </p:set>
                                    <p:animEffect transition="in" filter="wipe(down)">
                                      <p:cBhvr>
                                        <p:cTn id="18" dur="500"/>
                                        <p:tgtEl>
                                          <p:spTgt spid="13">
                                            <p:txEl>
                                              <p:pRg st="4" end="4"/>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13">
                                            <p:txEl>
                                              <p:pRg st="5" end="5"/>
                                            </p:txEl>
                                          </p:spTgt>
                                        </p:tgtEl>
                                        <p:attrNameLst>
                                          <p:attrName>style.visibility</p:attrName>
                                        </p:attrNameLst>
                                      </p:cBhvr>
                                      <p:to>
                                        <p:strVal val="visible"/>
                                      </p:to>
                                    </p:set>
                                    <p:animEffect transition="in" filter="wipe(down)">
                                      <p:cBhvr>
                                        <p:cTn id="21" dur="500"/>
                                        <p:tgtEl>
                                          <p:spTgt spid="13">
                                            <p:txEl>
                                              <p:pRg st="5" end="5"/>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13">
                                            <p:txEl>
                                              <p:pRg st="6" end="6"/>
                                            </p:txEl>
                                          </p:spTgt>
                                        </p:tgtEl>
                                        <p:attrNameLst>
                                          <p:attrName>style.visibility</p:attrName>
                                        </p:attrNameLst>
                                      </p:cBhvr>
                                      <p:to>
                                        <p:strVal val="visible"/>
                                      </p:to>
                                    </p:set>
                                    <p:animEffect transition="in" filter="wipe(down)">
                                      <p:cBhvr>
                                        <p:cTn id="24" dur="500"/>
                                        <p:tgtEl>
                                          <p:spTgt spid="13">
                                            <p:txEl>
                                              <p:pRg st="6" end="6"/>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13">
                                            <p:txEl>
                                              <p:pRg st="7" end="7"/>
                                            </p:txEl>
                                          </p:spTgt>
                                        </p:tgtEl>
                                        <p:attrNameLst>
                                          <p:attrName>style.visibility</p:attrName>
                                        </p:attrNameLst>
                                      </p:cBhvr>
                                      <p:to>
                                        <p:strVal val="visible"/>
                                      </p:to>
                                    </p:set>
                                    <p:animEffect transition="in" filter="wipe(down)">
                                      <p:cBhvr>
                                        <p:cTn id="27" dur="500"/>
                                        <p:tgtEl>
                                          <p:spTgt spid="13">
                                            <p:txEl>
                                              <p:pRg st="7" end="7"/>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13">
                                            <p:txEl>
                                              <p:pRg st="8" end="8"/>
                                            </p:txEl>
                                          </p:spTgt>
                                        </p:tgtEl>
                                        <p:attrNameLst>
                                          <p:attrName>style.visibility</p:attrName>
                                        </p:attrNameLst>
                                      </p:cBhvr>
                                      <p:to>
                                        <p:strVal val="visible"/>
                                      </p:to>
                                    </p:set>
                                    <p:animEffect transition="in" filter="wipe(down)">
                                      <p:cBhvr>
                                        <p:cTn id="30" dur="500"/>
                                        <p:tgtEl>
                                          <p:spTgt spid="13">
                                            <p:txEl>
                                              <p:pRg st="8" end="8"/>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13">
                                            <p:txEl>
                                              <p:pRg st="10" end="10"/>
                                            </p:txEl>
                                          </p:spTgt>
                                        </p:tgtEl>
                                        <p:attrNameLst>
                                          <p:attrName>style.visibility</p:attrName>
                                        </p:attrNameLst>
                                      </p:cBhvr>
                                      <p:to>
                                        <p:strVal val="visible"/>
                                      </p:to>
                                    </p:set>
                                    <p:animEffect transition="in" filter="wipe(down)">
                                      <p:cBhvr>
                                        <p:cTn id="33" dur="500"/>
                                        <p:tgtEl>
                                          <p:spTgt spid="13">
                                            <p:txEl>
                                              <p:pRg st="10" end="10"/>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13">
                                            <p:txEl>
                                              <p:pRg st="11" end="11"/>
                                            </p:txEl>
                                          </p:spTgt>
                                        </p:tgtEl>
                                        <p:attrNameLst>
                                          <p:attrName>style.visibility</p:attrName>
                                        </p:attrNameLst>
                                      </p:cBhvr>
                                      <p:to>
                                        <p:strVal val="visible"/>
                                      </p:to>
                                    </p:set>
                                    <p:animEffect transition="in" filter="wipe(down)">
                                      <p:cBhvr>
                                        <p:cTn id="36" dur="500"/>
                                        <p:tgtEl>
                                          <p:spTgt spid="1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15CFB5FB-4363-184B-8D1B-F203C9774452}"/>
              </a:ext>
            </a:extLst>
          </p:cNvPr>
          <p:cNvSpPr>
            <a:spLocks noGrp="1"/>
          </p:cNvSpPr>
          <p:nvPr>
            <p:ph type="ftr" sz="quarter" idx="11"/>
          </p:nvPr>
        </p:nvSpPr>
        <p:spPr>
          <a:xfrm>
            <a:off x="107504" y="6597352"/>
            <a:ext cx="6624736" cy="196131"/>
          </a:xfrm>
        </p:spPr>
        <p:txBody>
          <a:bodyPr/>
          <a:lstStyle/>
          <a:p>
            <a:pPr>
              <a:defRPr/>
            </a:pPr>
            <a:r>
              <a:rPr lang="it-IT" dirty="0"/>
              <a:t>Human body </a:t>
            </a:r>
            <a:r>
              <a:rPr lang="it-IT" dirty="0" err="1"/>
              <a:t>thermodynamics</a:t>
            </a:r>
            <a:r>
              <a:rPr lang="it-IT" dirty="0"/>
              <a:t> model</a:t>
            </a:r>
            <a:endParaRPr lang="en-US" dirty="0"/>
          </a:p>
        </p:txBody>
      </p:sp>
      <p:sp>
        <p:nvSpPr>
          <p:cNvPr id="3" name="Segnaposto numero diapositiva 2">
            <a:extLst>
              <a:ext uri="{FF2B5EF4-FFF2-40B4-BE49-F238E27FC236}">
                <a16:creationId xmlns:a16="http://schemas.microsoft.com/office/drawing/2014/main" id="{3B82862E-1993-EB4B-8BBE-0E5624DA8D30}"/>
              </a:ext>
            </a:extLst>
          </p:cNvPr>
          <p:cNvSpPr>
            <a:spLocks noGrp="1"/>
          </p:cNvSpPr>
          <p:nvPr>
            <p:ph type="sldNum" sz="quarter" idx="12"/>
          </p:nvPr>
        </p:nvSpPr>
        <p:spPr/>
        <p:txBody>
          <a:bodyPr/>
          <a:lstStyle/>
          <a:p>
            <a:fld id="{2CB06865-0A5C-4946-9ED1-740E2A2631BD}" type="slidenum">
              <a:rPr lang="en-US" smtClean="0"/>
              <a:pPr/>
              <a:t>13</a:t>
            </a:fld>
            <a:endParaRPr lang="en-US" dirty="0"/>
          </a:p>
        </p:txBody>
      </p:sp>
      <p:sp>
        <p:nvSpPr>
          <p:cNvPr id="4" name="Titolo 3">
            <a:extLst>
              <a:ext uri="{FF2B5EF4-FFF2-40B4-BE49-F238E27FC236}">
                <a16:creationId xmlns:a16="http://schemas.microsoft.com/office/drawing/2014/main" id="{6E0DC38F-550E-4349-890B-78F941297628}"/>
              </a:ext>
            </a:extLst>
          </p:cNvPr>
          <p:cNvSpPr>
            <a:spLocks noGrp="1"/>
          </p:cNvSpPr>
          <p:nvPr>
            <p:ph type="title"/>
          </p:nvPr>
        </p:nvSpPr>
        <p:spPr/>
        <p:txBody>
          <a:bodyPr/>
          <a:lstStyle/>
          <a:p>
            <a:pPr algn="l"/>
            <a:r>
              <a:rPr lang="it-IT" dirty="0"/>
              <a:t>Ringraziamenti</a:t>
            </a:r>
          </a:p>
        </p:txBody>
      </p:sp>
      <p:sp>
        <p:nvSpPr>
          <p:cNvPr id="5" name="Segnaposto testo 4">
            <a:extLst>
              <a:ext uri="{FF2B5EF4-FFF2-40B4-BE49-F238E27FC236}">
                <a16:creationId xmlns:a16="http://schemas.microsoft.com/office/drawing/2014/main" id="{1BFB5D69-D50F-2442-AF91-B0F75A0DB2D5}"/>
              </a:ext>
            </a:extLst>
          </p:cNvPr>
          <p:cNvSpPr>
            <a:spLocks noGrp="1"/>
          </p:cNvSpPr>
          <p:nvPr>
            <p:ph type="body" sz="quarter" idx="13"/>
          </p:nvPr>
        </p:nvSpPr>
        <p:spPr>
          <a:xfrm>
            <a:off x="251520" y="2996952"/>
            <a:ext cx="8713093" cy="2376264"/>
          </a:xfrm>
        </p:spPr>
        <p:txBody>
          <a:bodyPr>
            <a:normAutofit/>
          </a:bodyPr>
          <a:lstStyle/>
          <a:p>
            <a:pPr marL="0" indent="0" algn="ctr">
              <a:buNone/>
            </a:pPr>
            <a:r>
              <a:rPr lang="it-IT" sz="6000" dirty="0">
                <a:solidFill>
                  <a:schemeClr val="tx1"/>
                </a:solidFill>
              </a:rPr>
              <a:t>GRAZIE PER L’ATTENZIONE</a:t>
            </a:r>
          </a:p>
        </p:txBody>
      </p:sp>
    </p:spTree>
    <p:extLst>
      <p:ext uri="{BB962C8B-B14F-4D97-AF65-F5344CB8AC3E}">
        <p14:creationId xmlns:p14="http://schemas.microsoft.com/office/powerpoint/2010/main" val="2392531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1"/>
          </p:nvPr>
        </p:nvSpPr>
        <p:spPr>
          <a:xfrm>
            <a:off x="214040" y="6597352"/>
            <a:ext cx="6302176" cy="196131"/>
          </a:xfrm>
        </p:spPr>
        <p:txBody>
          <a:bodyPr/>
          <a:lstStyle/>
          <a:p>
            <a:pPr>
              <a:defRPr/>
            </a:pPr>
            <a:r>
              <a:rPr lang="it-IT" dirty="0"/>
              <a:t>Human body </a:t>
            </a:r>
            <a:r>
              <a:rPr lang="it-IT" dirty="0" err="1"/>
              <a:t>thermodynamics</a:t>
            </a:r>
            <a:r>
              <a:rPr lang="it-IT" dirty="0"/>
              <a:t> model</a:t>
            </a:r>
            <a:endParaRPr lang="en-US" dirty="0"/>
          </a:p>
        </p:txBody>
      </p:sp>
      <p:sp>
        <p:nvSpPr>
          <p:cNvPr id="5" name="Segnaposto numero diapositiva 4"/>
          <p:cNvSpPr>
            <a:spLocks noGrp="1"/>
          </p:cNvSpPr>
          <p:nvPr>
            <p:ph type="sldNum" sz="quarter" idx="12"/>
          </p:nvPr>
        </p:nvSpPr>
        <p:spPr/>
        <p:txBody>
          <a:bodyPr/>
          <a:lstStyle/>
          <a:p>
            <a:fld id="{2CB06865-0A5C-4946-9ED1-740E2A2631BD}" type="slidenum">
              <a:rPr lang="en-US" smtClean="0"/>
              <a:pPr/>
              <a:t>2</a:t>
            </a:fld>
            <a:endParaRPr lang="en-US" dirty="0"/>
          </a:p>
        </p:txBody>
      </p:sp>
      <p:sp>
        <p:nvSpPr>
          <p:cNvPr id="2" name="Titolo 1"/>
          <p:cNvSpPr>
            <a:spLocks noGrp="1"/>
          </p:cNvSpPr>
          <p:nvPr>
            <p:ph type="title"/>
          </p:nvPr>
        </p:nvSpPr>
        <p:spPr/>
        <p:txBody>
          <a:bodyPr/>
          <a:lstStyle/>
          <a:p>
            <a:pPr algn="l"/>
            <a:r>
              <a:rPr lang="en-US" dirty="0"/>
              <a:t>Introduzione</a:t>
            </a:r>
          </a:p>
        </p:txBody>
      </p:sp>
      <p:sp>
        <p:nvSpPr>
          <p:cNvPr id="3" name="Segnaposto testo 2"/>
          <p:cNvSpPr>
            <a:spLocks noGrp="1"/>
          </p:cNvSpPr>
          <p:nvPr>
            <p:ph type="body" sz="quarter" idx="13"/>
          </p:nvPr>
        </p:nvSpPr>
        <p:spPr/>
        <p:txBody>
          <a:bodyPr>
            <a:normAutofit/>
          </a:bodyPr>
          <a:lstStyle/>
          <a:p>
            <a:pPr marL="0" indent="0" algn="just">
              <a:buNone/>
            </a:pPr>
            <a:r>
              <a:rPr lang="it-IT" b="1" dirty="0">
                <a:solidFill>
                  <a:schemeClr val="tx1"/>
                </a:solidFill>
              </a:rPr>
              <a:t>Obbiettivo del lavoro: </a:t>
            </a:r>
          </a:p>
          <a:p>
            <a:pPr marL="0" indent="0" algn="just">
              <a:buNone/>
            </a:pPr>
            <a:endParaRPr lang="it-IT" sz="1800" b="1" dirty="0">
              <a:solidFill>
                <a:schemeClr val="tx1"/>
              </a:solidFill>
            </a:endParaRPr>
          </a:p>
          <a:p>
            <a:pPr marL="0" indent="0" algn="just">
              <a:buNone/>
            </a:pPr>
            <a:r>
              <a:rPr lang="it-IT" sz="2400" dirty="0">
                <a:solidFill>
                  <a:schemeClr val="tx1"/>
                </a:solidFill>
              </a:rPr>
              <a:t>Questo lavoro si inserisce all’interno del più ampio lavoro di ricerca «attività sportiva in soggetti diabetici: analisi funzionale e parametri termodinamici e biomedici».</a:t>
            </a:r>
          </a:p>
          <a:p>
            <a:pPr marL="0" indent="0" algn="just">
              <a:buNone/>
            </a:pPr>
            <a:endParaRPr lang="it-IT" sz="2400" dirty="0">
              <a:solidFill>
                <a:schemeClr val="tx1"/>
              </a:solidFill>
            </a:endParaRPr>
          </a:p>
          <a:p>
            <a:pPr marL="0" indent="0" algn="just">
              <a:buNone/>
            </a:pPr>
            <a:r>
              <a:rPr lang="it-IT"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Volevamo realizzare una simulazione di uno scambio termico per esempio per calcolare il metabolismo che deve essere presente per mantenere una certa distribuzione di temperatura o l’inverso.</a:t>
            </a:r>
          </a:p>
          <a:p>
            <a:pPr marL="171450" indent="-171450" algn="just">
              <a:buFontTx/>
              <a:buChar char="-"/>
            </a:pPr>
            <a:endParaRPr lang="it-IT" kern="1200" dirty="0">
              <a:solidFill>
                <a:schemeClr val="tx1"/>
              </a:solidFill>
              <a:effectLst/>
              <a:latin typeface="+mn-lt"/>
              <a:ea typeface="+mn-ea"/>
              <a:cs typeface="+mn-cs"/>
            </a:endParaRPr>
          </a:p>
          <a:p>
            <a:pPr marL="0" indent="0" algn="just">
              <a:buNone/>
            </a:pPr>
            <a:endParaRPr lang="it-IT" sz="24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it-IT"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it-IT"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it-IT" sz="2400" dirty="0">
              <a:solidFill>
                <a:schemeClr val="tx1"/>
              </a:solidFill>
            </a:endParaRPr>
          </a:p>
          <a:p>
            <a:pPr marL="0" indent="0" algn="just">
              <a:buNone/>
            </a:pPr>
            <a:endParaRPr lang="it-IT" dirty="0">
              <a:solidFill>
                <a:schemeClr val="tx1"/>
              </a:solidFill>
            </a:endParaRPr>
          </a:p>
          <a:p>
            <a:pPr marL="0" indent="0" algn="just">
              <a:buNone/>
            </a:pPr>
            <a:endParaRPr lang="it-IT" dirty="0">
              <a:solidFill>
                <a:schemeClr val="tx1"/>
              </a:solidFill>
            </a:endParaRPr>
          </a:p>
        </p:txBody>
      </p:sp>
    </p:spTree>
    <p:extLst>
      <p:ext uri="{BB962C8B-B14F-4D97-AF65-F5344CB8AC3E}">
        <p14:creationId xmlns:p14="http://schemas.microsoft.com/office/powerpoint/2010/main" val="399653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23653B9F-0D28-45D1-B7A2-FA71C5A91C53}"/>
              </a:ext>
            </a:extLst>
          </p:cNvPr>
          <p:cNvSpPr>
            <a:spLocks noGrp="1"/>
          </p:cNvSpPr>
          <p:nvPr>
            <p:ph type="ftr" sz="quarter" idx="11"/>
          </p:nvPr>
        </p:nvSpPr>
        <p:spPr/>
        <p:txBody>
          <a:bodyPr/>
          <a:lstStyle/>
          <a:p>
            <a:pPr>
              <a:defRPr/>
            </a:pPr>
            <a:r>
              <a:rPr lang="it-IT" dirty="0"/>
              <a:t>Human body </a:t>
            </a:r>
            <a:r>
              <a:rPr lang="it-IT" dirty="0" err="1"/>
              <a:t>thermodynamics</a:t>
            </a:r>
            <a:r>
              <a:rPr lang="it-IT" dirty="0"/>
              <a:t> model</a:t>
            </a:r>
            <a:endParaRPr lang="en-US" dirty="0"/>
          </a:p>
        </p:txBody>
      </p:sp>
      <p:sp>
        <p:nvSpPr>
          <p:cNvPr id="3" name="Segnaposto numero diapositiva 2">
            <a:extLst>
              <a:ext uri="{FF2B5EF4-FFF2-40B4-BE49-F238E27FC236}">
                <a16:creationId xmlns:a16="http://schemas.microsoft.com/office/drawing/2014/main" id="{2616BEDF-E5F4-461C-AEBB-AF7A2B35F504}"/>
              </a:ext>
            </a:extLst>
          </p:cNvPr>
          <p:cNvSpPr>
            <a:spLocks noGrp="1"/>
          </p:cNvSpPr>
          <p:nvPr>
            <p:ph type="sldNum" sz="quarter" idx="12"/>
          </p:nvPr>
        </p:nvSpPr>
        <p:spPr/>
        <p:txBody>
          <a:bodyPr/>
          <a:lstStyle/>
          <a:p>
            <a:fld id="{2CB06865-0A5C-4946-9ED1-740E2A2631BD}" type="slidenum">
              <a:rPr lang="en-US" smtClean="0"/>
              <a:pPr/>
              <a:t>3</a:t>
            </a:fld>
            <a:endParaRPr lang="en-US" dirty="0"/>
          </a:p>
        </p:txBody>
      </p:sp>
      <p:sp>
        <p:nvSpPr>
          <p:cNvPr id="4" name="Titolo 3">
            <a:extLst>
              <a:ext uri="{FF2B5EF4-FFF2-40B4-BE49-F238E27FC236}">
                <a16:creationId xmlns:a16="http://schemas.microsoft.com/office/drawing/2014/main" id="{1B9B5635-C193-4C62-B672-BBB6737D745F}"/>
              </a:ext>
            </a:extLst>
          </p:cNvPr>
          <p:cNvSpPr>
            <a:spLocks noGrp="1"/>
          </p:cNvSpPr>
          <p:nvPr>
            <p:ph type="title"/>
          </p:nvPr>
        </p:nvSpPr>
        <p:spPr>
          <a:xfrm>
            <a:off x="1979713" y="188640"/>
            <a:ext cx="1656183" cy="418058"/>
          </a:xfrm>
        </p:spPr>
        <p:txBody>
          <a:bodyPr/>
          <a:lstStyle/>
          <a:p>
            <a:r>
              <a:rPr lang="it-IT" dirty="0"/>
              <a:t>Modello</a:t>
            </a:r>
          </a:p>
        </p:txBody>
      </p:sp>
      <p:sp>
        <p:nvSpPr>
          <p:cNvPr id="5" name="Segnaposto testo 4">
            <a:extLst>
              <a:ext uri="{FF2B5EF4-FFF2-40B4-BE49-F238E27FC236}">
                <a16:creationId xmlns:a16="http://schemas.microsoft.com/office/drawing/2014/main" id="{38BC4176-77E7-486C-A96E-3C4E2FB220C6}"/>
              </a:ext>
            </a:extLst>
          </p:cNvPr>
          <p:cNvSpPr>
            <a:spLocks noGrp="1"/>
          </p:cNvSpPr>
          <p:nvPr>
            <p:ph type="body" sz="quarter" idx="13"/>
          </p:nvPr>
        </p:nvSpPr>
        <p:spPr/>
        <p:txBody>
          <a:bodyPr/>
          <a:lstStyle/>
          <a:p>
            <a:pPr marL="0" indent="0">
              <a:buNone/>
            </a:pPr>
            <a:r>
              <a:rPr lang="it-IT" sz="2400" dirty="0">
                <a:solidFill>
                  <a:schemeClr val="tx1"/>
                </a:solidFill>
              </a:rPr>
              <a:t>Il modello termodinamico trattato include la conduzione interna, gli scambi energetici con l’ambiente e il sistema termoregolatore del trasporto sanguigno.</a:t>
            </a:r>
          </a:p>
          <a:p>
            <a:pPr marL="0" indent="0">
              <a:buNone/>
            </a:pPr>
            <a:r>
              <a:rPr lang="it-IT" dirty="0"/>
              <a:t>							</a:t>
            </a:r>
          </a:p>
          <a:p>
            <a:pPr marL="0" indent="0">
              <a:buNone/>
            </a:pPr>
            <a:r>
              <a:rPr lang="it-IT" dirty="0"/>
              <a:t>						</a:t>
            </a:r>
            <a:r>
              <a:rPr lang="it-IT" sz="2400" dirty="0">
                <a:solidFill>
                  <a:schemeClr val="tx1"/>
                </a:solidFill>
              </a:rPr>
              <a:t>Assunzioni:</a:t>
            </a:r>
          </a:p>
          <a:p>
            <a:pPr marL="0" indent="0">
              <a:buNone/>
            </a:pPr>
            <a:r>
              <a:rPr lang="it-IT" sz="2400" dirty="0">
                <a:solidFill>
                  <a:schemeClr val="tx1"/>
                </a:solidFill>
              </a:rPr>
              <a:t>						- corpo nudo</a:t>
            </a:r>
          </a:p>
          <a:p>
            <a:pPr marL="0" indent="0">
              <a:buNone/>
            </a:pPr>
            <a:r>
              <a:rPr lang="it-IT" sz="2400" dirty="0">
                <a:solidFill>
                  <a:schemeClr val="tx1"/>
                </a:solidFill>
              </a:rPr>
              <a:t>						- regime stazionario</a:t>
            </a:r>
          </a:p>
          <a:p>
            <a:pPr marL="0" indent="0">
              <a:buNone/>
            </a:pPr>
            <a:r>
              <a:rPr lang="it-IT" sz="2400" dirty="0">
                <a:solidFill>
                  <a:schemeClr val="tx1"/>
                </a:solidFill>
              </a:rPr>
              <a:t>						- fissare temperature della pelle o metabolismo</a:t>
            </a:r>
          </a:p>
          <a:p>
            <a:pPr marL="0" indent="0">
              <a:buNone/>
            </a:pPr>
            <a:r>
              <a:rPr lang="it-IT" dirty="0"/>
              <a:t>					    </a:t>
            </a:r>
          </a:p>
          <a:p>
            <a:pPr marL="0" indent="0">
              <a:buNone/>
            </a:pPr>
            <a:r>
              <a:rPr lang="it-IT" dirty="0"/>
              <a:t>							 </a:t>
            </a:r>
          </a:p>
        </p:txBody>
      </p:sp>
      <p:sp>
        <p:nvSpPr>
          <p:cNvPr id="7" name="CasellaDiTesto 6">
            <a:extLst>
              <a:ext uri="{FF2B5EF4-FFF2-40B4-BE49-F238E27FC236}">
                <a16:creationId xmlns:a16="http://schemas.microsoft.com/office/drawing/2014/main" id="{6C860002-83DD-482D-985A-FF8203F16891}"/>
              </a:ext>
            </a:extLst>
          </p:cNvPr>
          <p:cNvSpPr txBox="1"/>
          <p:nvPr/>
        </p:nvSpPr>
        <p:spPr>
          <a:xfrm>
            <a:off x="3779912" y="1844824"/>
            <a:ext cx="45719" cy="369332"/>
          </a:xfrm>
          <a:prstGeom prst="rect">
            <a:avLst/>
          </a:prstGeom>
          <a:noFill/>
        </p:spPr>
        <p:txBody>
          <a:bodyPr wrap="square" rtlCol="0">
            <a:spAutoFit/>
          </a:bodyPr>
          <a:lstStyle/>
          <a:p>
            <a:endParaRPr lang="it-IT" dirty="0"/>
          </a:p>
        </p:txBody>
      </p:sp>
      <p:pic>
        <p:nvPicPr>
          <p:cNvPr id="8" name="Immagine 7">
            <a:extLst>
              <a:ext uri="{FF2B5EF4-FFF2-40B4-BE49-F238E27FC236}">
                <a16:creationId xmlns:a16="http://schemas.microsoft.com/office/drawing/2014/main" id="{DB8C7689-248E-45BC-9587-3447C1A921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2029490"/>
            <a:ext cx="2126329" cy="3857139"/>
          </a:xfrm>
          <a:prstGeom prst="rect">
            <a:avLst/>
          </a:prstGeom>
        </p:spPr>
      </p:pic>
    </p:spTree>
    <p:extLst>
      <p:ext uri="{BB962C8B-B14F-4D97-AF65-F5344CB8AC3E}">
        <p14:creationId xmlns:p14="http://schemas.microsoft.com/office/powerpoint/2010/main" val="313444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down)">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down)">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down)">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549F5A04-CDE6-40AF-A963-959EDCFB1E80}"/>
              </a:ext>
            </a:extLst>
          </p:cNvPr>
          <p:cNvSpPr>
            <a:spLocks noGrp="1"/>
          </p:cNvSpPr>
          <p:nvPr>
            <p:ph type="ftr" sz="quarter" idx="11"/>
          </p:nvPr>
        </p:nvSpPr>
        <p:spPr/>
        <p:txBody>
          <a:bodyPr/>
          <a:lstStyle/>
          <a:p>
            <a:pPr>
              <a:defRPr/>
            </a:pPr>
            <a:r>
              <a:rPr lang="it-IT" dirty="0"/>
              <a:t>Human body </a:t>
            </a:r>
            <a:r>
              <a:rPr lang="it-IT" dirty="0" err="1"/>
              <a:t>thermodynamics</a:t>
            </a:r>
            <a:r>
              <a:rPr lang="it-IT" dirty="0"/>
              <a:t> model</a:t>
            </a:r>
            <a:endParaRPr lang="en-US" dirty="0"/>
          </a:p>
        </p:txBody>
      </p:sp>
      <p:sp>
        <p:nvSpPr>
          <p:cNvPr id="3" name="Segnaposto numero diapositiva 2">
            <a:extLst>
              <a:ext uri="{FF2B5EF4-FFF2-40B4-BE49-F238E27FC236}">
                <a16:creationId xmlns:a16="http://schemas.microsoft.com/office/drawing/2014/main" id="{80AD4E09-206C-4421-A242-7D639BEC7801}"/>
              </a:ext>
            </a:extLst>
          </p:cNvPr>
          <p:cNvSpPr>
            <a:spLocks noGrp="1"/>
          </p:cNvSpPr>
          <p:nvPr>
            <p:ph type="sldNum" sz="quarter" idx="12"/>
          </p:nvPr>
        </p:nvSpPr>
        <p:spPr/>
        <p:txBody>
          <a:bodyPr/>
          <a:lstStyle/>
          <a:p>
            <a:fld id="{2CB06865-0A5C-4946-9ED1-740E2A2631BD}" type="slidenum">
              <a:rPr lang="en-US" smtClean="0"/>
              <a:pPr/>
              <a:t>4</a:t>
            </a:fld>
            <a:endParaRPr lang="en-US" dirty="0"/>
          </a:p>
        </p:txBody>
      </p:sp>
      <p:sp>
        <p:nvSpPr>
          <p:cNvPr id="4" name="Titolo 3">
            <a:extLst>
              <a:ext uri="{FF2B5EF4-FFF2-40B4-BE49-F238E27FC236}">
                <a16:creationId xmlns:a16="http://schemas.microsoft.com/office/drawing/2014/main" id="{0F6D945D-6507-483B-9109-F8F4ADF154DA}"/>
              </a:ext>
            </a:extLst>
          </p:cNvPr>
          <p:cNvSpPr>
            <a:spLocks noGrp="1"/>
          </p:cNvSpPr>
          <p:nvPr>
            <p:ph type="title"/>
          </p:nvPr>
        </p:nvSpPr>
        <p:spPr>
          <a:xfrm>
            <a:off x="1979713" y="188640"/>
            <a:ext cx="3240360" cy="418058"/>
          </a:xfrm>
        </p:spPr>
        <p:txBody>
          <a:bodyPr/>
          <a:lstStyle/>
          <a:p>
            <a:r>
              <a:rPr lang="it-IT" dirty="0"/>
              <a:t>Analisi Energetica</a:t>
            </a:r>
          </a:p>
        </p:txBody>
      </p:sp>
      <mc:AlternateContent xmlns:mc="http://schemas.openxmlformats.org/markup-compatibility/2006" xmlns:a14="http://schemas.microsoft.com/office/drawing/2010/main">
        <mc:Choice Requires="a14">
          <p:sp>
            <p:nvSpPr>
              <p:cNvPr id="5" name="Segnaposto testo 4">
                <a:extLst>
                  <a:ext uri="{FF2B5EF4-FFF2-40B4-BE49-F238E27FC236}">
                    <a16:creationId xmlns:a16="http://schemas.microsoft.com/office/drawing/2014/main" id="{D6FE9662-5091-4678-B7FF-4BE099E7BD77}"/>
                  </a:ext>
                </a:extLst>
              </p:cNvPr>
              <p:cNvSpPr>
                <a:spLocks noGrp="1"/>
              </p:cNvSpPr>
              <p:nvPr>
                <p:ph type="body" sz="quarter" idx="13"/>
              </p:nvPr>
            </p:nvSpPr>
            <p:spPr/>
            <p:txBody>
              <a:bodyPr>
                <a:normAutofit/>
              </a:bodyPr>
              <a:lstStyle/>
              <a:p>
                <a:pPr marL="0" indent="0">
                  <a:buNone/>
                </a:pPr>
                <a:r>
                  <a:rPr lang="it-IT" sz="2400" i="1" dirty="0">
                    <a:effectLst/>
                    <a:latin typeface="Cambria Math" panose="02040503050406030204" pitchFamily="18" charset="0"/>
                  </a:rPr>
                  <a:t> 					</a:t>
                </a:r>
                <a:r>
                  <a:rPr lang="it-IT" sz="2400" b="1" i="1" dirty="0">
                    <a:solidFill>
                      <a:schemeClr val="tx1"/>
                    </a:solidFill>
                    <a:effectLst/>
                    <a:latin typeface="Cambria Math" panose="02040503050406030204" pitchFamily="18" charset="0"/>
                  </a:rPr>
                  <a:t>Prima legge della termodinamica</a:t>
                </a:r>
              </a:p>
              <a:p>
                <a:pPr marL="0" indent="0">
                  <a:buNone/>
                </a:pPr>
                <a:endParaRPr lang="it-IT" sz="2400" i="1" dirty="0">
                  <a:effectLst/>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it-IT" sz="2400" i="1" smtClean="0">
                              <a:solidFill>
                                <a:schemeClr val="tx1"/>
                              </a:solidFill>
                              <a:effectLst/>
                              <a:latin typeface="Cambria Math" panose="02040503050406030204" pitchFamily="18" charset="0"/>
                            </a:rPr>
                          </m:ctrlPr>
                        </m:accPr>
                        <m:e>
                          <m:r>
                            <a:rPr lang="it-IT"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𝑈</m:t>
                          </m:r>
                        </m:e>
                      </m:acc>
                      <m:r>
                        <a:rPr lang="it-IT"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it-IT"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𝑀</m:t>
                      </m:r>
                      <m:r>
                        <a:rPr lang="it-IT"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d>
                        <m:dPr>
                          <m:ctrlPr>
                            <a:rPr lang="it-IT" sz="2400" i="1">
                              <a:solidFill>
                                <a:schemeClr val="tx1"/>
                              </a:solidFill>
                              <a:effectLst/>
                              <a:latin typeface="Cambria Math" panose="02040503050406030204" pitchFamily="18" charset="0"/>
                            </a:rPr>
                          </m:ctrlPr>
                        </m:dPr>
                        <m:e>
                          <m:sSub>
                            <m:sSubPr>
                              <m:ctrlPr>
                                <a:rPr lang="it-IT" sz="2400" i="1">
                                  <a:solidFill>
                                    <a:schemeClr val="tx1"/>
                                  </a:solidFill>
                                  <a:effectLst/>
                                  <a:latin typeface="Cambria Math" panose="02040503050406030204" pitchFamily="18" charset="0"/>
                                </a:rPr>
                              </m:ctrlPr>
                            </m:sSubPr>
                            <m:e>
                              <m:r>
                                <a:rPr lang="it-IT"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𝑄</m:t>
                              </m:r>
                            </m:e>
                            <m:sub>
                              <m:r>
                                <a:rPr lang="it-IT"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𝐶</m:t>
                              </m:r>
                            </m:sub>
                          </m:sSub>
                          <m:r>
                            <a:rPr lang="it-IT"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it-IT" sz="2400" i="1">
                                  <a:solidFill>
                                    <a:schemeClr val="tx1"/>
                                  </a:solidFill>
                                  <a:effectLst/>
                                  <a:latin typeface="Cambria Math" panose="02040503050406030204" pitchFamily="18" charset="0"/>
                                </a:rPr>
                              </m:ctrlPr>
                            </m:sSubPr>
                            <m:e>
                              <m:r>
                                <a:rPr lang="it-IT"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𝑄</m:t>
                              </m:r>
                            </m:e>
                            <m:sub>
                              <m:r>
                                <a:rPr lang="it-IT"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𝑟</m:t>
                              </m:r>
                            </m:sub>
                          </m:sSub>
                          <m:r>
                            <a:rPr lang="it-IT"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it-IT" sz="2400" i="1">
                                  <a:solidFill>
                                    <a:schemeClr val="tx1"/>
                                  </a:solidFill>
                                  <a:effectLst/>
                                  <a:latin typeface="Cambria Math" panose="02040503050406030204" pitchFamily="18" charset="0"/>
                                </a:rPr>
                              </m:ctrlPr>
                            </m:sSubPr>
                            <m:e>
                              <m:r>
                                <a:rPr lang="it-IT"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𝐻</m:t>
                              </m:r>
                            </m:e>
                            <m:sub>
                              <m:r>
                                <a:rPr lang="it-IT"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𝑒</m:t>
                              </m:r>
                            </m:sub>
                          </m:sSub>
                          <m:r>
                            <a:rPr lang="it-IT"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it-IT" sz="2400" i="1">
                                  <a:solidFill>
                                    <a:schemeClr val="tx1"/>
                                  </a:solidFill>
                                  <a:effectLst/>
                                  <a:latin typeface="Cambria Math" panose="02040503050406030204" pitchFamily="18" charset="0"/>
                                </a:rPr>
                              </m:ctrlPr>
                            </m:sSubPr>
                            <m:e>
                              <m:r>
                                <a:rPr lang="it-IT"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𝐻</m:t>
                              </m:r>
                            </m:e>
                            <m:sub>
                              <m:r>
                                <a:rPr lang="it-IT"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𝑟𝑒𝑠</m:t>
                              </m:r>
                            </m:sub>
                          </m:sSub>
                        </m:e>
                      </m:d>
                      <m:r>
                        <a:rPr lang="it-IT"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it-IT"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𝑊</m:t>
                      </m:r>
                      <m:r>
                        <a:rPr lang="it-IT"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it-IT" sz="2400" i="1">
                              <a:solidFill>
                                <a:schemeClr val="tx1"/>
                              </a:solidFill>
                              <a:effectLst/>
                              <a:latin typeface="Cambria Math" panose="02040503050406030204" pitchFamily="18" charset="0"/>
                            </a:rPr>
                          </m:ctrlPr>
                        </m:sSubPr>
                        <m:e>
                          <m:r>
                            <a:rPr lang="it-IT"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𝐻</m:t>
                          </m:r>
                        </m:e>
                        <m:sub>
                          <m:r>
                            <a:rPr lang="it-IT"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𝑏𝑙</m:t>
                          </m:r>
                        </m:sub>
                      </m:sSub>
                    </m:oMath>
                  </m:oMathPara>
                </a14:m>
                <a:endParaRPr lang="it-IT" dirty="0">
                  <a:solidFill>
                    <a:schemeClr val="tx1"/>
                  </a:solidFill>
                </a:endParaRPr>
              </a:p>
              <a:p>
                <a:pPr marL="0" indent="0">
                  <a:buNone/>
                </a:pPr>
                <a:endParaRPr lang="it-IT" dirty="0">
                  <a:solidFill>
                    <a:schemeClr val="tx1"/>
                  </a:solidFill>
                </a:endParaRPr>
              </a:p>
            </p:txBody>
          </p:sp>
        </mc:Choice>
        <mc:Fallback xmlns="">
          <p:sp>
            <p:nvSpPr>
              <p:cNvPr id="5" name="Segnaposto testo 4">
                <a:extLst>
                  <a:ext uri="{FF2B5EF4-FFF2-40B4-BE49-F238E27FC236}">
                    <a16:creationId xmlns:a16="http://schemas.microsoft.com/office/drawing/2014/main" id="{D6FE9662-5091-4678-B7FF-4BE099E7BD77}"/>
                  </a:ext>
                </a:extLst>
              </p:cNvPr>
              <p:cNvSpPr>
                <a:spLocks noGrp="1" noRot="1" noChangeAspect="1" noMove="1" noResize="1" noEditPoints="1" noAdjustHandles="1" noChangeArrowheads="1" noChangeShapeType="1" noTextEdit="1"/>
              </p:cNvSpPr>
              <p:nvPr>
                <p:ph type="body" sz="quarter" idx="13"/>
              </p:nvPr>
            </p:nvSpPr>
            <p:spPr>
              <a:blipFill>
                <a:blip r:embed="rId3"/>
                <a:stretch>
                  <a:fillRect t="-891"/>
                </a:stretch>
              </a:blipFill>
            </p:spPr>
            <p:txBody>
              <a:bodyPr/>
              <a:lstStyle/>
              <a:p>
                <a:r>
                  <a:rPr lang="it-IT">
                    <a:noFill/>
                  </a:rPr>
                  <a:t> </a:t>
                </a:r>
              </a:p>
            </p:txBody>
          </p:sp>
        </mc:Fallback>
      </mc:AlternateContent>
      <p:sp>
        <p:nvSpPr>
          <p:cNvPr id="8" name="CasellaDiTesto 7">
            <a:extLst>
              <a:ext uri="{FF2B5EF4-FFF2-40B4-BE49-F238E27FC236}">
                <a16:creationId xmlns:a16="http://schemas.microsoft.com/office/drawing/2014/main" id="{A3F15C9E-944B-4E8D-B8B4-C3365D8D786C}"/>
              </a:ext>
            </a:extLst>
          </p:cNvPr>
          <p:cNvSpPr txBox="1"/>
          <p:nvPr/>
        </p:nvSpPr>
        <p:spPr>
          <a:xfrm>
            <a:off x="1187624" y="1634043"/>
            <a:ext cx="45719" cy="369332"/>
          </a:xfrm>
          <a:prstGeom prst="rect">
            <a:avLst/>
          </a:prstGeom>
          <a:noFill/>
        </p:spPr>
        <p:txBody>
          <a:bodyPr wrap="square" rtlCol="0">
            <a:spAutoFit/>
          </a:bodyPr>
          <a:lstStyle/>
          <a:p>
            <a:endParaRPr lang="it-IT" dirty="0"/>
          </a:p>
        </p:txBody>
      </p:sp>
      <p:pic>
        <p:nvPicPr>
          <p:cNvPr id="7" name="Immagine 6">
            <a:extLst>
              <a:ext uri="{FF2B5EF4-FFF2-40B4-BE49-F238E27FC236}">
                <a16:creationId xmlns:a16="http://schemas.microsoft.com/office/drawing/2014/main" id="{4E844A25-6936-41B0-BC75-9D9C852870CF}"/>
              </a:ext>
            </a:extLst>
          </p:cNvPr>
          <p:cNvPicPr>
            <a:picLocks noChangeAspect="1"/>
          </p:cNvPicPr>
          <p:nvPr/>
        </p:nvPicPr>
        <p:blipFill>
          <a:blip r:embed="rId4"/>
          <a:stretch>
            <a:fillRect/>
          </a:stretch>
        </p:blipFill>
        <p:spPr>
          <a:xfrm>
            <a:off x="2634431" y="2434285"/>
            <a:ext cx="3875137" cy="3823640"/>
          </a:xfrm>
          <a:prstGeom prst="rect">
            <a:avLst/>
          </a:prstGeom>
        </p:spPr>
      </p:pic>
    </p:spTree>
    <p:extLst>
      <p:ext uri="{BB962C8B-B14F-4D97-AF65-F5344CB8AC3E}">
        <p14:creationId xmlns:p14="http://schemas.microsoft.com/office/powerpoint/2010/main" val="4213399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down)">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E3E11600-BA5A-477B-9FE4-2BFEDDB01EAE}"/>
              </a:ext>
            </a:extLst>
          </p:cNvPr>
          <p:cNvSpPr>
            <a:spLocks noGrp="1"/>
          </p:cNvSpPr>
          <p:nvPr>
            <p:ph type="ftr" sz="quarter" idx="11"/>
          </p:nvPr>
        </p:nvSpPr>
        <p:spPr/>
        <p:txBody>
          <a:bodyPr/>
          <a:lstStyle/>
          <a:p>
            <a:pPr>
              <a:defRPr/>
            </a:pPr>
            <a:r>
              <a:rPr lang="it-IT" dirty="0"/>
              <a:t>Human body </a:t>
            </a:r>
            <a:r>
              <a:rPr lang="it-IT" dirty="0" err="1"/>
              <a:t>thermodynamics</a:t>
            </a:r>
            <a:r>
              <a:rPr lang="it-IT"/>
              <a:t> model</a:t>
            </a:r>
            <a:endParaRPr lang="en-US" dirty="0"/>
          </a:p>
        </p:txBody>
      </p:sp>
      <p:sp>
        <p:nvSpPr>
          <p:cNvPr id="3" name="Segnaposto numero diapositiva 2">
            <a:extLst>
              <a:ext uri="{FF2B5EF4-FFF2-40B4-BE49-F238E27FC236}">
                <a16:creationId xmlns:a16="http://schemas.microsoft.com/office/drawing/2014/main" id="{754E570C-A94A-4ACF-80C6-CE3E66DC77BF}"/>
              </a:ext>
            </a:extLst>
          </p:cNvPr>
          <p:cNvSpPr>
            <a:spLocks noGrp="1"/>
          </p:cNvSpPr>
          <p:nvPr>
            <p:ph type="sldNum" sz="quarter" idx="12"/>
          </p:nvPr>
        </p:nvSpPr>
        <p:spPr/>
        <p:txBody>
          <a:bodyPr/>
          <a:lstStyle/>
          <a:p>
            <a:fld id="{2CB06865-0A5C-4946-9ED1-740E2A2631BD}" type="slidenum">
              <a:rPr lang="en-US" smtClean="0"/>
              <a:pPr/>
              <a:t>5</a:t>
            </a:fld>
            <a:endParaRPr lang="en-US" dirty="0"/>
          </a:p>
        </p:txBody>
      </p:sp>
      <p:sp>
        <p:nvSpPr>
          <p:cNvPr id="4" name="Titolo 3">
            <a:extLst>
              <a:ext uri="{FF2B5EF4-FFF2-40B4-BE49-F238E27FC236}">
                <a16:creationId xmlns:a16="http://schemas.microsoft.com/office/drawing/2014/main" id="{5640BB7C-BDEE-415A-85D3-E8819509AE1E}"/>
              </a:ext>
            </a:extLst>
          </p:cNvPr>
          <p:cNvSpPr>
            <a:spLocks noGrp="1"/>
          </p:cNvSpPr>
          <p:nvPr>
            <p:ph type="title"/>
          </p:nvPr>
        </p:nvSpPr>
        <p:spPr>
          <a:xfrm>
            <a:off x="1979713" y="188640"/>
            <a:ext cx="3240360" cy="418058"/>
          </a:xfrm>
        </p:spPr>
        <p:txBody>
          <a:bodyPr/>
          <a:lstStyle/>
          <a:p>
            <a:r>
              <a:rPr lang="it-IT" dirty="0"/>
              <a:t>Scambi di energia</a:t>
            </a:r>
          </a:p>
        </p:txBody>
      </p:sp>
      <mc:AlternateContent xmlns:mc="http://schemas.openxmlformats.org/markup-compatibility/2006" xmlns:a14="http://schemas.microsoft.com/office/drawing/2010/main">
        <mc:Choice Requires="a14">
          <p:sp>
            <p:nvSpPr>
              <p:cNvPr id="5" name="Segnaposto testo 4">
                <a:extLst>
                  <a:ext uri="{FF2B5EF4-FFF2-40B4-BE49-F238E27FC236}">
                    <a16:creationId xmlns:a16="http://schemas.microsoft.com/office/drawing/2014/main" id="{F66B7BB6-9D9D-4B73-B8F0-2CC3A27094E1}"/>
                  </a:ext>
                </a:extLst>
              </p:cNvPr>
              <p:cNvSpPr>
                <a:spLocks noGrp="1"/>
              </p:cNvSpPr>
              <p:nvPr>
                <p:ph type="body" sz="quarter" idx="13"/>
              </p:nvPr>
            </p:nvSpPr>
            <p:spPr/>
            <p:txBody>
              <a:bodyPr/>
              <a:lstStyle/>
              <a:p>
                <a:pPr marL="0" indent="0">
                  <a:buNone/>
                </a:pPr>
                <a:r>
                  <a:rPr lang="it-IT" sz="2800" i="1" dirty="0">
                    <a:effectLst/>
                    <a:latin typeface="Cambria Math" panose="02040503050406030204" pitchFamily="18" charset="0"/>
                  </a:rPr>
                  <a:t>			</a:t>
                </a:r>
                <a14:m>
                  <m:oMath xmlns:m="http://schemas.openxmlformats.org/officeDocument/2006/math">
                    <m:acc>
                      <m:accPr>
                        <m:chr m:val="̇"/>
                        <m:ctrlPr>
                          <a:rPr lang="it-IT" sz="2400" i="1" smtClean="0">
                            <a:solidFill>
                              <a:schemeClr val="tx1"/>
                            </a:solidFill>
                            <a:effectLst/>
                            <a:latin typeface="Cambria Math" panose="02040503050406030204" pitchFamily="18" charset="0"/>
                          </a:rPr>
                        </m:ctrlPr>
                      </m:accPr>
                      <m:e>
                        <m:r>
                          <a:rPr lang="it-IT"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𝑈</m:t>
                        </m:r>
                      </m:e>
                    </m:acc>
                    <m:r>
                      <a:rPr lang="it-IT"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it-IT"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𝑀</m:t>
                    </m:r>
                    <m:r>
                      <a:rPr lang="it-IT"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d>
                      <m:dPr>
                        <m:ctrlPr>
                          <a:rPr lang="it-IT" sz="2400" i="1">
                            <a:solidFill>
                              <a:schemeClr val="tx1"/>
                            </a:solidFill>
                            <a:effectLst/>
                            <a:latin typeface="Cambria Math" panose="02040503050406030204" pitchFamily="18" charset="0"/>
                          </a:rPr>
                        </m:ctrlPr>
                      </m:dPr>
                      <m:e>
                        <m:sSub>
                          <m:sSubPr>
                            <m:ctrlPr>
                              <a:rPr lang="it-IT" sz="2400" i="1">
                                <a:solidFill>
                                  <a:schemeClr val="tx1"/>
                                </a:solidFill>
                                <a:effectLst/>
                                <a:latin typeface="Cambria Math" panose="02040503050406030204" pitchFamily="18" charset="0"/>
                              </a:rPr>
                            </m:ctrlPr>
                          </m:sSubPr>
                          <m:e>
                            <m:r>
                              <a:rPr lang="it-IT"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𝑄</m:t>
                            </m:r>
                          </m:e>
                          <m:sub>
                            <m:r>
                              <a:rPr lang="it-IT"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𝐶</m:t>
                            </m:r>
                          </m:sub>
                        </m:sSub>
                        <m:r>
                          <a:rPr lang="it-IT"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it-IT" sz="2400" i="1">
                                <a:solidFill>
                                  <a:schemeClr val="tx1"/>
                                </a:solidFill>
                                <a:effectLst/>
                                <a:latin typeface="Cambria Math" panose="02040503050406030204" pitchFamily="18" charset="0"/>
                              </a:rPr>
                            </m:ctrlPr>
                          </m:sSubPr>
                          <m:e>
                            <m:r>
                              <a:rPr lang="it-IT"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𝑄</m:t>
                            </m:r>
                          </m:e>
                          <m:sub>
                            <m:r>
                              <a:rPr lang="it-IT"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𝑟</m:t>
                            </m:r>
                          </m:sub>
                        </m:sSub>
                        <m:r>
                          <a:rPr lang="it-IT"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it-IT" sz="2400" i="1">
                                <a:solidFill>
                                  <a:schemeClr val="tx1"/>
                                </a:solidFill>
                                <a:effectLst/>
                                <a:latin typeface="Cambria Math" panose="02040503050406030204" pitchFamily="18" charset="0"/>
                              </a:rPr>
                            </m:ctrlPr>
                          </m:sSubPr>
                          <m:e>
                            <m:r>
                              <a:rPr lang="it-IT"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𝐻</m:t>
                            </m:r>
                          </m:e>
                          <m:sub>
                            <m:r>
                              <a:rPr lang="it-IT"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𝑒</m:t>
                            </m:r>
                          </m:sub>
                        </m:sSub>
                        <m:r>
                          <a:rPr lang="it-IT"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it-IT" sz="2400" i="1">
                                <a:solidFill>
                                  <a:schemeClr val="tx1"/>
                                </a:solidFill>
                                <a:effectLst/>
                                <a:latin typeface="Cambria Math" panose="02040503050406030204" pitchFamily="18" charset="0"/>
                              </a:rPr>
                            </m:ctrlPr>
                          </m:sSubPr>
                          <m:e>
                            <m:r>
                              <a:rPr lang="it-IT"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𝐻</m:t>
                            </m:r>
                          </m:e>
                          <m:sub>
                            <m:r>
                              <a:rPr lang="it-IT"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𝑟𝑒𝑠</m:t>
                            </m:r>
                          </m:sub>
                        </m:sSub>
                      </m:e>
                    </m:d>
                    <m:r>
                      <a:rPr lang="it-IT"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it-IT"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𝑊</m:t>
                    </m:r>
                    <m:r>
                      <a:rPr lang="it-IT"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it-IT" sz="2400" i="1">
                            <a:solidFill>
                              <a:schemeClr val="tx1"/>
                            </a:solidFill>
                            <a:effectLst/>
                            <a:latin typeface="Cambria Math" panose="02040503050406030204" pitchFamily="18" charset="0"/>
                          </a:rPr>
                        </m:ctrlPr>
                      </m:sSubPr>
                      <m:e>
                        <m:r>
                          <a:rPr lang="it-IT"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𝐻</m:t>
                        </m:r>
                      </m:e>
                      <m:sub>
                        <m:r>
                          <a:rPr lang="it-IT"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𝑏𝑙</m:t>
                        </m:r>
                      </m:sub>
                    </m:sSub>
                  </m:oMath>
                </a14:m>
                <a:endParaRPr lang="it-IT" sz="2000" dirty="0">
                  <a:solidFill>
                    <a:schemeClr val="tx1"/>
                  </a:solidFill>
                </a:endParaRPr>
              </a:p>
              <a:p>
                <a:pPr marL="0" indent="0" algn="ctr">
                  <a:buNone/>
                </a:pPr>
                <a:endParaRPr lang="it-IT" sz="3200" i="1" dirty="0">
                  <a:solidFill>
                    <a:schemeClr val="tx1"/>
                  </a:solidFill>
                  <a:effectLst/>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it-IT" sz="2400" i="1" smtClean="0">
                              <a:solidFill>
                                <a:schemeClr val="tx1"/>
                              </a:solidFill>
                              <a:effectLst/>
                              <a:latin typeface="Cambria Math" panose="02040503050406030204" pitchFamily="18" charset="0"/>
                            </a:rPr>
                          </m:ctrlPr>
                        </m:sSubPr>
                        <m:e>
                          <m:r>
                            <a:rPr lang="it-IT"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𝑄</m:t>
                          </m:r>
                        </m:e>
                        <m:sub>
                          <m:r>
                            <a:rPr lang="it-IT"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𝐶</m:t>
                          </m:r>
                        </m:sub>
                      </m:sSub>
                      <m:r>
                        <a:rPr lang="it-IT"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it-IT"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𝐴</m:t>
                      </m:r>
                      <m:r>
                        <a:rPr lang="it-IT"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t-IT" sz="2400" i="1">
                              <a:solidFill>
                                <a:schemeClr val="tx1"/>
                              </a:solidFill>
                              <a:effectLst/>
                              <a:latin typeface="Cambria Math" panose="02040503050406030204" pitchFamily="18" charset="0"/>
                            </a:rPr>
                          </m:ctrlPr>
                        </m:sSubPr>
                        <m:e>
                          <m:r>
                            <a:rPr lang="it-IT"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𝑓</m:t>
                          </m:r>
                        </m:e>
                        <m:sub>
                          <m:r>
                            <a:rPr lang="it-IT"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𝑐𝑙</m:t>
                          </m:r>
                        </m:sub>
                      </m:sSub>
                      <m:r>
                        <a:rPr lang="it-IT"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t-IT" sz="2400" i="1">
                              <a:solidFill>
                                <a:schemeClr val="tx1"/>
                              </a:solidFill>
                              <a:effectLst/>
                              <a:latin typeface="Cambria Math" panose="02040503050406030204" pitchFamily="18" charset="0"/>
                            </a:rPr>
                          </m:ctrlPr>
                        </m:sSubPr>
                        <m:e>
                          <m:r>
                            <a:rPr lang="it-IT"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h</m:t>
                          </m:r>
                        </m:e>
                        <m:sub>
                          <m:r>
                            <a:rPr lang="it-IT"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𝑐</m:t>
                          </m:r>
                        </m:sub>
                      </m:sSub>
                      <m:r>
                        <a:rPr lang="it-IT"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t-IT" sz="2400" i="1">
                              <a:solidFill>
                                <a:schemeClr val="tx1"/>
                              </a:solidFill>
                              <a:effectLst/>
                              <a:latin typeface="Cambria Math" panose="02040503050406030204" pitchFamily="18" charset="0"/>
                            </a:rPr>
                          </m:ctrlPr>
                        </m:sSubPr>
                        <m:e>
                          <m:r>
                            <a:rPr lang="it-IT"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𝑇</m:t>
                          </m:r>
                        </m:e>
                        <m:sub>
                          <m:r>
                            <a:rPr lang="it-IT"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𝑠𝑘</m:t>
                          </m:r>
                        </m:sub>
                      </m:sSub>
                      <m:r>
                        <a:rPr lang="it-IT"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t-IT" sz="2400" i="1">
                              <a:solidFill>
                                <a:schemeClr val="tx1"/>
                              </a:solidFill>
                              <a:effectLst/>
                              <a:latin typeface="Cambria Math" panose="02040503050406030204" pitchFamily="18" charset="0"/>
                            </a:rPr>
                          </m:ctrlPr>
                        </m:sSubPr>
                        <m:e>
                          <m:r>
                            <a:rPr lang="it-IT"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𝑇</m:t>
                          </m:r>
                        </m:e>
                        <m:sub>
                          <m:r>
                            <a:rPr lang="it-IT"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𝑎𝑚𝑏</m:t>
                          </m:r>
                        </m:sub>
                      </m:sSub>
                      <m:r>
                        <a:rPr lang="it-IT"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it-IT" sz="2400" b="1" dirty="0">
                  <a:solidFill>
                    <a:schemeClr val="tx1"/>
                  </a:solidFill>
                </a:endParaRPr>
              </a:p>
              <a:p>
                <a:pPr marL="0" indent="0" algn="ctr">
                  <a:buNone/>
                </a:pPr>
                <a14:m>
                  <m:oMathPara xmlns:m="http://schemas.openxmlformats.org/officeDocument/2006/math">
                    <m:oMathParaPr>
                      <m:jc m:val="centerGroup"/>
                    </m:oMathParaPr>
                    <m:oMath xmlns:m="http://schemas.openxmlformats.org/officeDocument/2006/math">
                      <m:sSub>
                        <m:sSubPr>
                          <m:ctrlPr>
                            <a:rPr lang="it-IT" sz="2400" i="1">
                              <a:solidFill>
                                <a:schemeClr val="tx1"/>
                              </a:solidFill>
                              <a:latin typeface="Cambria Math" panose="02040503050406030204" pitchFamily="18" charset="0"/>
                            </a:rPr>
                          </m:ctrlPr>
                        </m:sSubPr>
                        <m:e>
                          <m:r>
                            <a:rPr lang="it-IT"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𝑄</m:t>
                          </m:r>
                        </m:e>
                        <m:sub>
                          <m:r>
                            <a:rPr lang="it-IT"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𝑟</m:t>
                          </m:r>
                        </m:sub>
                      </m:sSub>
                      <m:r>
                        <a:rPr lang="it-IT"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r>
                        <a:rPr lang="it-IT"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𝐴</m:t>
                      </m:r>
                      <m:r>
                        <a:rPr lang="it-IT"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it-IT" sz="2400" i="1">
                              <a:solidFill>
                                <a:schemeClr val="tx1"/>
                              </a:solidFill>
                              <a:latin typeface="Cambria Math" panose="02040503050406030204" pitchFamily="18" charset="0"/>
                            </a:rPr>
                          </m:ctrlPr>
                        </m:sSubPr>
                        <m:e>
                          <m:r>
                            <a:rPr lang="it-IT"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𝑓</m:t>
                          </m:r>
                        </m:e>
                        <m:sub>
                          <m:r>
                            <a:rPr lang="it-IT"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𝑐𝑙</m:t>
                          </m:r>
                        </m:sub>
                      </m:sSub>
                      <m:r>
                        <a:rPr lang="it-IT"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it-IT" sz="2400" i="1">
                              <a:solidFill>
                                <a:schemeClr val="tx1"/>
                              </a:solidFill>
                              <a:latin typeface="Cambria Math" panose="02040503050406030204" pitchFamily="18" charset="0"/>
                            </a:rPr>
                          </m:ctrlPr>
                        </m:sSubPr>
                        <m:e>
                          <m:r>
                            <a:rPr lang="it-IT"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𝜂</m:t>
                          </m:r>
                        </m:e>
                        <m:sub>
                          <m:r>
                            <a:rPr lang="it-IT"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𝑠𝑘</m:t>
                          </m:r>
                        </m:sub>
                      </m:sSub>
                      <m:r>
                        <a:rPr lang="it-IT"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 </m:t>
                      </m:r>
                      <m:r>
                        <a:rPr lang="it-IT"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𝜎</m:t>
                      </m:r>
                      <m:r>
                        <a:rPr lang="it-IT"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SubSup>
                        <m:sSubSupPr>
                          <m:ctrlPr>
                            <a:rPr lang="it-IT" sz="2400" i="1">
                              <a:solidFill>
                                <a:schemeClr val="tx1"/>
                              </a:solidFill>
                              <a:latin typeface="Cambria Math" panose="02040503050406030204" pitchFamily="18" charset="0"/>
                            </a:rPr>
                          </m:ctrlPr>
                        </m:sSubSupPr>
                        <m:e>
                          <m:r>
                            <a:rPr lang="it-IT"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𝑇</m:t>
                          </m:r>
                        </m:e>
                        <m:sub>
                          <m:r>
                            <a:rPr lang="it-IT"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𝑠𝑘</m:t>
                          </m:r>
                        </m:sub>
                        <m:sup>
                          <m:r>
                            <a:rPr lang="it-IT"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4</m:t>
                          </m:r>
                        </m:sup>
                      </m:sSubSup>
                      <m:r>
                        <a:rPr lang="it-IT"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SubSup>
                        <m:sSubSupPr>
                          <m:ctrlPr>
                            <a:rPr lang="it-IT" sz="2400" i="1">
                              <a:solidFill>
                                <a:schemeClr val="tx1"/>
                              </a:solidFill>
                              <a:latin typeface="Cambria Math" panose="02040503050406030204" pitchFamily="18" charset="0"/>
                            </a:rPr>
                          </m:ctrlPr>
                        </m:sSubSupPr>
                        <m:e>
                          <m:r>
                            <a:rPr lang="it-IT"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𝑇</m:t>
                          </m:r>
                        </m:e>
                        <m:sub>
                          <m:r>
                            <a:rPr lang="it-IT"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𝑎𝑚𝑏</m:t>
                          </m:r>
                        </m:sub>
                        <m:sup>
                          <m:r>
                            <a:rPr lang="it-IT"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4</m:t>
                          </m:r>
                        </m:sup>
                      </m:sSubSup>
                      <m:r>
                        <a:rPr lang="it-IT" sz="24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it-IT" sz="2400" b="1" dirty="0">
                  <a:solidFill>
                    <a:schemeClr val="tx1"/>
                  </a:solidFill>
                </a:endParaRPr>
              </a:p>
              <a:p>
                <a:pPr marL="0" indent="0" algn="ctr">
                  <a:buNone/>
                </a:pPr>
                <a14:m>
                  <m:oMathPara xmlns:m="http://schemas.openxmlformats.org/officeDocument/2006/math">
                    <m:oMathParaPr>
                      <m:jc m:val="centerGroup"/>
                    </m:oMathParaPr>
                    <m:oMath xmlns:m="http://schemas.openxmlformats.org/officeDocument/2006/math">
                      <m:sSub>
                        <m:sSubPr>
                          <m:ctrlPr>
                            <a:rPr lang="it-IT" sz="2400" i="1">
                              <a:solidFill>
                                <a:schemeClr val="tx1"/>
                              </a:solidFill>
                              <a:latin typeface="Cambria Math" panose="02040503050406030204" pitchFamily="18" charset="0"/>
                            </a:rPr>
                          </m:ctrlPr>
                        </m:sSubPr>
                        <m:e>
                          <m:r>
                            <a:rPr lang="it-IT"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𝐻</m:t>
                          </m:r>
                        </m:e>
                        <m:sub>
                          <m:r>
                            <a:rPr lang="it-IT"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𝑒</m:t>
                          </m:r>
                        </m:sub>
                      </m:sSub>
                      <m:r>
                        <a:rPr lang="it-IT"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r>
                        <a:rPr lang="it-IT"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𝐴</m:t>
                      </m:r>
                      <m:r>
                        <a:rPr lang="it-IT"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it-IT" sz="2400" i="1">
                              <a:solidFill>
                                <a:schemeClr val="tx1"/>
                              </a:solidFill>
                              <a:latin typeface="Cambria Math" panose="02040503050406030204" pitchFamily="18" charset="0"/>
                            </a:rPr>
                          </m:ctrlPr>
                        </m:sSubPr>
                        <m:e>
                          <m:r>
                            <a:rPr lang="it-IT"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𝑤</m:t>
                          </m:r>
                        </m:e>
                        <m:sub>
                          <m:r>
                            <a:rPr lang="it-IT"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𝑠𝑘</m:t>
                          </m:r>
                        </m:sub>
                      </m:sSub>
                      <m:r>
                        <a:rPr lang="it-IT"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it-IT" sz="2400" i="1">
                              <a:solidFill>
                                <a:schemeClr val="tx1"/>
                              </a:solidFill>
                              <a:latin typeface="Cambria Math" panose="02040503050406030204" pitchFamily="18" charset="0"/>
                            </a:rPr>
                          </m:ctrlPr>
                        </m:dPr>
                        <m:e>
                          <m:f>
                            <m:fPr>
                              <m:ctrlPr>
                                <a:rPr lang="it-IT" sz="2400" i="1">
                                  <a:solidFill>
                                    <a:schemeClr val="tx1"/>
                                  </a:solidFill>
                                  <a:latin typeface="Cambria Math" panose="02040503050406030204" pitchFamily="18" charset="0"/>
                                </a:rPr>
                              </m:ctrlPr>
                            </m:fPr>
                            <m:num>
                              <m:sSub>
                                <m:sSubPr>
                                  <m:ctrlPr>
                                    <a:rPr lang="it-IT" sz="2400" i="1">
                                      <a:solidFill>
                                        <a:schemeClr val="tx1"/>
                                      </a:solidFill>
                                      <a:latin typeface="Cambria Math" panose="02040503050406030204" pitchFamily="18" charset="0"/>
                                    </a:rPr>
                                  </m:ctrlPr>
                                </m:sSubPr>
                                <m:e>
                                  <m:r>
                                    <a:rPr lang="it-IT"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𝑃</m:t>
                                  </m:r>
                                </m:e>
                                <m:sub>
                                  <m:r>
                                    <a:rPr lang="it-IT"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𝑤</m:t>
                                  </m:r>
                                  <m:r>
                                    <a:rPr lang="it-IT"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r>
                                    <a:rPr lang="it-IT"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𝑠𝑘</m:t>
                                  </m:r>
                                </m:sub>
                              </m:sSub>
                              <m:r>
                                <a:rPr lang="it-IT"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it-IT" sz="2400" i="1">
                                      <a:solidFill>
                                        <a:schemeClr val="tx1"/>
                                      </a:solidFill>
                                      <a:latin typeface="Cambria Math" panose="02040503050406030204" pitchFamily="18" charset="0"/>
                                    </a:rPr>
                                  </m:ctrlPr>
                                </m:sSubPr>
                                <m:e>
                                  <m:r>
                                    <a:rPr lang="it-IT"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𝛷</m:t>
                                  </m:r>
                                </m:e>
                                <m:sub>
                                  <m:r>
                                    <a:rPr lang="it-IT"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𝑎</m:t>
                                  </m:r>
                                </m:sub>
                              </m:sSub>
                              <m:r>
                                <a:rPr lang="it-IT"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it-IT" sz="2400" i="1">
                                      <a:solidFill>
                                        <a:schemeClr val="tx1"/>
                                      </a:solidFill>
                                      <a:latin typeface="Cambria Math" panose="02040503050406030204" pitchFamily="18" charset="0"/>
                                    </a:rPr>
                                  </m:ctrlPr>
                                </m:sSubPr>
                                <m:e>
                                  <m:r>
                                    <a:rPr lang="it-IT"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𝑃</m:t>
                                  </m:r>
                                </m:e>
                                <m:sub>
                                  <m:r>
                                    <a:rPr lang="it-IT"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𝑤</m:t>
                                  </m:r>
                                  <m:r>
                                    <a:rPr lang="it-IT"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r>
                                    <a:rPr lang="it-IT"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𝑎</m:t>
                                  </m:r>
                                </m:sub>
                              </m:sSub>
                            </m:num>
                            <m:den>
                              <m:sSub>
                                <m:sSubPr>
                                  <m:ctrlPr>
                                    <a:rPr lang="it-IT" sz="2400" i="1">
                                      <a:solidFill>
                                        <a:schemeClr val="tx1"/>
                                      </a:solidFill>
                                      <a:latin typeface="Cambria Math" panose="02040503050406030204" pitchFamily="18" charset="0"/>
                                    </a:rPr>
                                  </m:ctrlPr>
                                </m:sSubPr>
                                <m:e>
                                  <m:r>
                                    <a:rPr lang="it-IT"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𝑅</m:t>
                                  </m:r>
                                </m:e>
                                <m:sub>
                                  <m:r>
                                    <a:rPr lang="it-IT"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𝑒</m:t>
                                  </m:r>
                                  <m:r>
                                    <a:rPr lang="it-IT"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r>
                                    <a:rPr lang="it-IT"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𝑐𝑙</m:t>
                                  </m:r>
                                </m:sub>
                              </m:sSub>
                              <m:r>
                                <a:rPr lang="it-IT"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f>
                                <m:fPr>
                                  <m:ctrlPr>
                                    <a:rPr lang="it-IT" sz="2400" i="1">
                                      <a:solidFill>
                                        <a:schemeClr val="tx1"/>
                                      </a:solidFill>
                                      <a:latin typeface="Cambria Math" panose="02040503050406030204" pitchFamily="18" charset="0"/>
                                    </a:rPr>
                                  </m:ctrlPr>
                                </m:fPr>
                                <m:num>
                                  <m:r>
                                    <a:rPr lang="it-IT"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1</m:t>
                                  </m:r>
                                </m:num>
                                <m:den>
                                  <m:sSub>
                                    <m:sSubPr>
                                      <m:ctrlPr>
                                        <a:rPr lang="it-IT" sz="2400" i="1">
                                          <a:solidFill>
                                            <a:schemeClr val="tx1"/>
                                          </a:solidFill>
                                          <a:latin typeface="Cambria Math" panose="02040503050406030204" pitchFamily="18" charset="0"/>
                                        </a:rPr>
                                      </m:ctrlPr>
                                    </m:sSubPr>
                                    <m:e>
                                      <m:r>
                                        <a:rPr lang="it-IT"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𝑓</m:t>
                                      </m:r>
                                    </m:e>
                                    <m:sub>
                                      <m:r>
                                        <a:rPr lang="it-IT"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𝑐𝑙</m:t>
                                      </m:r>
                                    </m:sub>
                                  </m:sSub>
                                  <m:r>
                                    <a:rPr lang="it-IT"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it-IT" sz="2400" i="1">
                                          <a:solidFill>
                                            <a:schemeClr val="tx1"/>
                                          </a:solidFill>
                                          <a:latin typeface="Cambria Math" panose="02040503050406030204" pitchFamily="18" charset="0"/>
                                        </a:rPr>
                                      </m:ctrlPr>
                                    </m:sSubPr>
                                    <m:e>
                                      <m:r>
                                        <a:rPr lang="it-IT"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h</m:t>
                                      </m:r>
                                    </m:e>
                                    <m:sub>
                                      <m:r>
                                        <a:rPr lang="it-IT"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𝑒𝑣</m:t>
                                      </m:r>
                                    </m:sub>
                                  </m:sSub>
                                </m:den>
                              </m:f>
                            </m:den>
                          </m:f>
                        </m:e>
                      </m:d>
                    </m:oMath>
                  </m:oMathPara>
                </a14:m>
                <a:endParaRPr lang="it-IT" sz="3200" dirty="0">
                  <a:solidFill>
                    <a:schemeClr val="tx1"/>
                  </a:solidFill>
                </a:endParaRPr>
              </a:p>
              <a:p>
                <a:pPr marL="0" indent="0" algn="ctr">
                  <a:buNone/>
                </a:pPr>
                <a14:m>
                  <m:oMathPara xmlns:m="http://schemas.openxmlformats.org/officeDocument/2006/math">
                    <m:oMathParaPr>
                      <m:jc m:val="centerGroup"/>
                    </m:oMathParaPr>
                    <m:oMath xmlns:m="http://schemas.openxmlformats.org/officeDocument/2006/math">
                      <m:sSub>
                        <m:sSubPr>
                          <m:ctrlPr>
                            <a:rPr lang="it-IT" sz="2200" i="1">
                              <a:solidFill>
                                <a:schemeClr val="tx1"/>
                              </a:solidFill>
                              <a:latin typeface="Cambria Math" panose="02040503050406030204" pitchFamily="18" charset="0"/>
                            </a:rPr>
                          </m:ctrlPr>
                        </m:sSubPr>
                        <m:e>
                          <m:r>
                            <a:rPr lang="it-IT" sz="22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𝐻</m:t>
                          </m:r>
                        </m:e>
                        <m:sub>
                          <m:r>
                            <a:rPr lang="it-IT" sz="22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𝑟𝑒𝑠</m:t>
                          </m:r>
                        </m:sub>
                      </m:sSub>
                      <m:r>
                        <a:rPr lang="it-IT" sz="220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it-IT" sz="2200" i="1">
                              <a:solidFill>
                                <a:schemeClr val="tx1"/>
                              </a:solidFill>
                              <a:latin typeface="Cambria Math" panose="02040503050406030204" pitchFamily="18" charset="0"/>
                            </a:rPr>
                          </m:ctrlPr>
                        </m:sSubPr>
                        <m:e>
                          <m:acc>
                            <m:accPr>
                              <m:chr m:val="̇"/>
                              <m:ctrlPr>
                                <a:rPr lang="it-IT" sz="2200" i="1">
                                  <a:solidFill>
                                    <a:schemeClr val="tx1"/>
                                  </a:solidFill>
                                  <a:latin typeface="Cambria Math" panose="02040503050406030204" pitchFamily="18" charset="0"/>
                                </a:rPr>
                              </m:ctrlPr>
                            </m:accPr>
                            <m:e>
                              <m:r>
                                <a:rPr lang="it-IT" sz="22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𝑚</m:t>
                              </m:r>
                            </m:e>
                          </m:acc>
                        </m:e>
                        <m:sub>
                          <m:r>
                            <a:rPr lang="it-IT" sz="22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𝑟𝑒𝑠</m:t>
                          </m:r>
                        </m:sub>
                      </m:sSub>
                      <m:r>
                        <a:rPr lang="it-IT" sz="220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it-IT" sz="2200" i="1">
                              <a:solidFill>
                                <a:schemeClr val="tx1"/>
                              </a:solidFill>
                              <a:latin typeface="Cambria Math" panose="02040503050406030204" pitchFamily="18" charset="0"/>
                            </a:rPr>
                          </m:ctrlPr>
                        </m:sSubPr>
                        <m:e>
                          <m:r>
                            <a:rPr lang="it-IT" sz="22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𝐶</m:t>
                          </m:r>
                        </m:e>
                        <m:sub>
                          <m:r>
                            <a:rPr lang="it-IT" sz="22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𝑝</m:t>
                          </m:r>
                          <m:r>
                            <a:rPr lang="it-IT" sz="220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r>
                            <a:rPr lang="it-IT" sz="22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𝑎</m:t>
                          </m:r>
                        </m:sub>
                      </m:sSub>
                      <m:r>
                        <a:rPr lang="it-IT" sz="220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d>
                        <m:dPr>
                          <m:ctrlPr>
                            <a:rPr lang="it-IT" sz="2200" i="1">
                              <a:solidFill>
                                <a:schemeClr val="tx1"/>
                              </a:solidFill>
                              <a:latin typeface="Cambria Math" panose="02040503050406030204" pitchFamily="18" charset="0"/>
                            </a:rPr>
                          </m:ctrlPr>
                        </m:dPr>
                        <m:e>
                          <m:sSub>
                            <m:sSubPr>
                              <m:ctrlPr>
                                <a:rPr lang="it-IT" sz="2200" i="1">
                                  <a:solidFill>
                                    <a:schemeClr val="tx1"/>
                                  </a:solidFill>
                                  <a:latin typeface="Cambria Math" panose="02040503050406030204" pitchFamily="18" charset="0"/>
                                </a:rPr>
                              </m:ctrlPr>
                            </m:sSubPr>
                            <m:e>
                              <m:r>
                                <a:rPr lang="it-IT" sz="22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𝑇</m:t>
                              </m:r>
                            </m:e>
                            <m:sub>
                              <m:r>
                                <a:rPr lang="it-IT" sz="22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𝑒𝑥</m:t>
                              </m:r>
                            </m:sub>
                          </m:sSub>
                          <m:r>
                            <a:rPr lang="it-IT" sz="220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it-IT" sz="2200" i="1">
                                  <a:solidFill>
                                    <a:schemeClr val="tx1"/>
                                  </a:solidFill>
                                  <a:latin typeface="Cambria Math" panose="02040503050406030204" pitchFamily="18" charset="0"/>
                                </a:rPr>
                              </m:ctrlPr>
                            </m:sSubPr>
                            <m:e>
                              <m:r>
                                <a:rPr lang="it-IT" sz="22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𝑇</m:t>
                              </m:r>
                            </m:e>
                            <m:sub>
                              <m:r>
                                <a:rPr lang="it-IT" sz="22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𝑎𝑚𝑏</m:t>
                              </m:r>
                            </m:sub>
                          </m:sSub>
                        </m:e>
                      </m:d>
                      <m:r>
                        <a:rPr lang="it-IT" sz="220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it-IT" sz="2200" i="1">
                              <a:solidFill>
                                <a:schemeClr val="tx1"/>
                              </a:solidFill>
                              <a:latin typeface="Cambria Math" panose="02040503050406030204" pitchFamily="18" charset="0"/>
                            </a:rPr>
                          </m:ctrlPr>
                        </m:sSubPr>
                        <m:e>
                          <m:acc>
                            <m:accPr>
                              <m:chr m:val="̇"/>
                              <m:ctrlPr>
                                <a:rPr lang="it-IT" sz="2200" i="1">
                                  <a:solidFill>
                                    <a:schemeClr val="tx1"/>
                                  </a:solidFill>
                                  <a:latin typeface="Cambria Math" panose="02040503050406030204" pitchFamily="18" charset="0"/>
                                </a:rPr>
                              </m:ctrlPr>
                            </m:accPr>
                            <m:e>
                              <m:r>
                                <a:rPr lang="it-IT" sz="22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𝑚</m:t>
                              </m:r>
                            </m:e>
                          </m:acc>
                        </m:e>
                        <m:sub>
                          <m:r>
                            <a:rPr lang="it-IT" sz="22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𝑟𝑒𝑠</m:t>
                          </m:r>
                        </m:sub>
                      </m:sSub>
                      <m:r>
                        <a:rPr lang="it-IT" sz="220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it-IT" sz="2200" i="1">
                              <a:solidFill>
                                <a:schemeClr val="tx1"/>
                              </a:solidFill>
                              <a:latin typeface="Cambria Math" panose="02040503050406030204" pitchFamily="18" charset="0"/>
                            </a:rPr>
                          </m:ctrlPr>
                        </m:sSubPr>
                        <m:e>
                          <m:r>
                            <a:rPr lang="it-IT" sz="22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𝑤</m:t>
                          </m:r>
                        </m:e>
                        <m:sub>
                          <m:r>
                            <a:rPr lang="it-IT" sz="22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𝑒𝑥</m:t>
                          </m:r>
                        </m:sub>
                      </m:sSub>
                      <m:r>
                        <a:rPr lang="it-IT" sz="220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it-IT" sz="2200" i="1">
                              <a:solidFill>
                                <a:schemeClr val="tx1"/>
                              </a:solidFill>
                              <a:latin typeface="Cambria Math" panose="02040503050406030204" pitchFamily="18" charset="0"/>
                            </a:rPr>
                          </m:ctrlPr>
                        </m:sSubPr>
                        <m:e>
                          <m:r>
                            <a:rPr lang="it-IT" sz="2200" i="1">
                              <a:solidFill>
                                <a:schemeClr val="tx1"/>
                              </a:solidFill>
                              <a:latin typeface="Cambria Math" panose="02040503050406030204" pitchFamily="18" charset="0"/>
                              <a:ea typeface="Calibri" panose="020F0502020204030204" pitchFamily="34" charset="0"/>
                              <a:cs typeface="Times New Roman" panose="02020603050405020304" pitchFamily="18" charset="0"/>
                            </a:rPr>
                            <m:t>h</m:t>
                          </m:r>
                        </m:e>
                        <m:sub>
                          <m:r>
                            <a:rPr lang="it-IT" sz="22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𝑤</m:t>
                          </m:r>
                          <m:r>
                            <a:rPr lang="it-IT" sz="220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r>
                            <a:rPr lang="it-IT" sz="22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𝑒𝑥</m:t>
                          </m:r>
                        </m:sub>
                      </m:sSub>
                      <m:r>
                        <a:rPr lang="it-IT" sz="220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it-IT" sz="2200" i="1">
                              <a:solidFill>
                                <a:schemeClr val="tx1"/>
                              </a:solidFill>
                              <a:latin typeface="Cambria Math" panose="02040503050406030204" pitchFamily="18" charset="0"/>
                            </a:rPr>
                          </m:ctrlPr>
                        </m:sSubPr>
                        <m:e>
                          <m:r>
                            <a:rPr lang="it-IT" sz="22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𝑤</m:t>
                          </m:r>
                        </m:e>
                        <m:sub>
                          <m:r>
                            <a:rPr lang="it-IT" sz="22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𝑎</m:t>
                          </m:r>
                        </m:sub>
                      </m:sSub>
                      <m:r>
                        <a:rPr lang="it-IT" sz="220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it-IT" sz="2200" i="1">
                              <a:solidFill>
                                <a:schemeClr val="tx1"/>
                              </a:solidFill>
                              <a:latin typeface="Cambria Math" panose="02040503050406030204" pitchFamily="18" charset="0"/>
                            </a:rPr>
                          </m:ctrlPr>
                        </m:sSubPr>
                        <m:e>
                          <m:r>
                            <a:rPr lang="it-IT" sz="2200" i="1">
                              <a:solidFill>
                                <a:schemeClr val="tx1"/>
                              </a:solidFill>
                              <a:latin typeface="Cambria Math" panose="02040503050406030204" pitchFamily="18" charset="0"/>
                              <a:ea typeface="Calibri" panose="020F0502020204030204" pitchFamily="34" charset="0"/>
                              <a:cs typeface="Times New Roman" panose="02020603050405020304" pitchFamily="18" charset="0"/>
                            </a:rPr>
                            <m:t>h</m:t>
                          </m:r>
                        </m:e>
                        <m:sub>
                          <m:r>
                            <a:rPr lang="it-IT" sz="22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𝑤</m:t>
                          </m:r>
                          <m:r>
                            <a:rPr lang="it-IT" sz="220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r>
                            <a:rPr lang="it-IT" sz="22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𝑎</m:t>
                          </m:r>
                        </m:sub>
                      </m:sSub>
                      <m:r>
                        <a:rPr lang="it-IT" sz="220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oMath>
                  </m:oMathPara>
                </a14:m>
                <a:endParaRPr lang="it-IT" sz="2200" dirty="0">
                  <a:solidFill>
                    <a:schemeClr val="tx1"/>
                  </a:solidFill>
                </a:endParaRPr>
              </a:p>
              <a:p>
                <a:pPr marL="0" indent="0">
                  <a:buNone/>
                </a:pPr>
                <a:endParaRPr lang="it-IT" dirty="0"/>
              </a:p>
            </p:txBody>
          </p:sp>
        </mc:Choice>
        <mc:Fallback xmlns="">
          <p:sp>
            <p:nvSpPr>
              <p:cNvPr id="5" name="Segnaposto testo 4">
                <a:extLst>
                  <a:ext uri="{FF2B5EF4-FFF2-40B4-BE49-F238E27FC236}">
                    <a16:creationId xmlns:a16="http://schemas.microsoft.com/office/drawing/2014/main" id="{F66B7BB6-9D9D-4B73-B8F0-2CC3A27094E1}"/>
                  </a:ext>
                </a:extLst>
              </p:cNvPr>
              <p:cNvSpPr>
                <a:spLocks noGrp="1" noRot="1" noChangeAspect="1" noMove="1" noResize="1" noEditPoints="1" noAdjustHandles="1" noChangeArrowheads="1" noChangeShapeType="1" noTextEdit="1"/>
              </p:cNvSpPr>
              <p:nvPr>
                <p:ph type="body" sz="quarter" idx="13"/>
              </p:nvPr>
            </p:nvSpPr>
            <p:spPr>
              <a:blipFill>
                <a:blip r:embed="rId3"/>
                <a:stretch>
                  <a:fillRect/>
                </a:stretch>
              </a:blipFill>
            </p:spPr>
            <p:txBody>
              <a:bodyPr/>
              <a:lstStyle/>
              <a:p>
                <a:r>
                  <a:rPr lang="it-IT">
                    <a:noFill/>
                  </a:rPr>
                  <a:t> </a:t>
                </a:r>
              </a:p>
            </p:txBody>
          </p:sp>
        </mc:Fallback>
      </mc:AlternateContent>
      <p:pic>
        <p:nvPicPr>
          <p:cNvPr id="6" name="Immagine 5">
            <a:extLst>
              <a:ext uri="{FF2B5EF4-FFF2-40B4-BE49-F238E27FC236}">
                <a16:creationId xmlns:a16="http://schemas.microsoft.com/office/drawing/2014/main" id="{C4F63940-19A1-410D-AF34-5E41567DF269}"/>
              </a:ext>
            </a:extLst>
          </p:cNvPr>
          <p:cNvPicPr>
            <a:picLocks noChangeAspect="1"/>
          </p:cNvPicPr>
          <p:nvPr/>
        </p:nvPicPr>
        <p:blipFill>
          <a:blip r:embed="rId4"/>
          <a:stretch>
            <a:fillRect/>
          </a:stretch>
        </p:blipFill>
        <p:spPr>
          <a:xfrm>
            <a:off x="2787321" y="2601119"/>
            <a:ext cx="3121268" cy="2592288"/>
          </a:xfrm>
          <a:prstGeom prst="rect">
            <a:avLst/>
          </a:prstGeom>
        </p:spPr>
      </p:pic>
    </p:spTree>
    <p:extLst>
      <p:ext uri="{BB962C8B-B14F-4D97-AF65-F5344CB8AC3E}">
        <p14:creationId xmlns:p14="http://schemas.microsoft.com/office/powerpoint/2010/main" val="552716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6" presetClass="path" presetSubtype="0" accel="50000" decel="50000" fill="hold" nodeType="clickEffect">
                                  <p:stCondLst>
                                    <p:cond delay="0"/>
                                  </p:stCondLst>
                                  <p:childTnLst>
                                    <p:animMotion origin="layout" path="M -8.33333E-7 2.96296E-6 L -8.33333E-7 0.12384 C -8.33333E-7 0.17986 0.06858 0.24953 0.12465 0.24953 C 0.16597 0.24953 0.30504 0.24444 0.34722 0.24444 " pathEditMode="relative" rAng="0" ptsTypes="AAAA">
                                      <p:cBhvr>
                                        <p:cTn id="6" dur="2000" fill="hold"/>
                                        <p:tgtEl>
                                          <p:spTgt spid="6"/>
                                        </p:tgtEl>
                                        <p:attrNameLst>
                                          <p:attrName>ppt_x</p:attrName>
                                          <p:attrName>ppt_y</p:attrName>
                                        </p:attrNameLst>
                                      </p:cBhvr>
                                      <p:rCtr x="17361" y="12477"/>
                                    </p:animMotion>
                                  </p:childTnLst>
                                </p:cTn>
                              </p:par>
                              <p:par>
                                <p:cTn id="7" presetID="6" presetClass="emph" presetSubtype="0" fill="hold" nodeType="withEffect">
                                  <p:stCondLst>
                                    <p:cond delay="0"/>
                                  </p:stCondLst>
                                  <p:childTnLst>
                                    <p:animScale>
                                      <p:cBhvr>
                                        <p:cTn id="8" dur="2000" fill="hold"/>
                                        <p:tgtEl>
                                          <p:spTgt spid="6"/>
                                        </p:tgtEl>
                                      </p:cBhvr>
                                      <p:by x="75000" y="75000"/>
                                    </p:animScale>
                                  </p:childTnLst>
                                </p:cTn>
                              </p:par>
                            </p:childTnLst>
                          </p:cTn>
                        </p:par>
                        <p:par>
                          <p:cTn id="9" fill="hold">
                            <p:stCondLst>
                              <p:cond delay="2000"/>
                            </p:stCondLst>
                            <p:childTnLst>
                              <p:par>
                                <p:cTn id="10" presetID="22" presetClass="entr" presetSubtype="4" fill="hold" nodeType="after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down)">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grpId="0" nodeType="clickEffect">
                                  <p:stCondLst>
                                    <p:cond delay="0"/>
                                  </p:stCondLst>
                                  <p:childTnLst>
                                    <p:animEffect transition="out" filter="wipe(down)">
                                      <p:cBhvr>
                                        <p:cTn id="16" dur="500"/>
                                        <p:tgtEl>
                                          <p:spTgt spid="5">
                                            <p:txEl>
                                              <p:pRg st="2" end="2"/>
                                            </p:txEl>
                                          </p:spTgt>
                                        </p:tgtEl>
                                      </p:cBhvr>
                                    </p:animEffect>
                                    <p:set>
                                      <p:cBhvr>
                                        <p:cTn id="17" dur="1" fill="hold">
                                          <p:stCondLst>
                                            <p:cond delay="499"/>
                                          </p:stCondLst>
                                        </p:cTn>
                                        <p:tgtEl>
                                          <p:spTgt spid="5">
                                            <p:txEl>
                                              <p:pRg st="2" end="2"/>
                                            </p:txEl>
                                          </p:spTgt>
                                        </p:tgtEl>
                                        <p:attrNameLst>
                                          <p:attrName>style.visibility</p:attrName>
                                        </p:attrNameLst>
                                      </p:cBhvr>
                                      <p:to>
                                        <p:strVal val="hidden"/>
                                      </p:to>
                                    </p:set>
                                  </p:childTnLst>
                                </p:cTn>
                              </p:par>
                              <p:par>
                                <p:cTn id="18" presetID="22" presetClass="entr" presetSubtype="4" fill="hold"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wipe(down)">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xit" presetSubtype="4" fill="hold" nodeType="clickEffect">
                                  <p:stCondLst>
                                    <p:cond delay="0"/>
                                  </p:stCondLst>
                                  <p:childTnLst>
                                    <p:animEffect transition="out" filter="wipe(down)">
                                      <p:cBhvr>
                                        <p:cTn id="24" dur="500"/>
                                        <p:tgtEl>
                                          <p:spTgt spid="5">
                                            <p:txEl>
                                              <p:pRg st="3" end="3"/>
                                            </p:txEl>
                                          </p:spTgt>
                                        </p:tgtEl>
                                      </p:cBhvr>
                                    </p:animEffect>
                                    <p:set>
                                      <p:cBhvr>
                                        <p:cTn id="25" dur="1" fill="hold">
                                          <p:stCondLst>
                                            <p:cond delay="499"/>
                                          </p:stCondLst>
                                        </p:cTn>
                                        <p:tgtEl>
                                          <p:spTgt spid="5">
                                            <p:txEl>
                                              <p:pRg st="3" end="3"/>
                                            </p:txEl>
                                          </p:spTgt>
                                        </p:tgtEl>
                                        <p:attrNameLst>
                                          <p:attrName>style.visibility</p:attrName>
                                        </p:attrNameLst>
                                      </p:cBhvr>
                                      <p:to>
                                        <p:strVal val="hidden"/>
                                      </p:to>
                                    </p:set>
                                  </p:childTnLst>
                                </p:cTn>
                              </p:par>
                              <p:par>
                                <p:cTn id="26" presetID="22" presetClass="entr" presetSubtype="4" fill="hold" nodeType="with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wipe(down)">
                                      <p:cBhvr>
                                        <p:cTn id="28" dur="500"/>
                                        <p:tgtEl>
                                          <p:spTgt spid="5">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xit" presetSubtype="4" fill="hold" grpId="1" nodeType="clickEffect">
                                  <p:stCondLst>
                                    <p:cond delay="0"/>
                                  </p:stCondLst>
                                  <p:childTnLst>
                                    <p:animEffect transition="out" filter="wipe(down)">
                                      <p:cBhvr>
                                        <p:cTn id="32" dur="500"/>
                                        <p:tgtEl>
                                          <p:spTgt spid="5">
                                            <p:txEl>
                                              <p:pRg st="4" end="4"/>
                                            </p:txEl>
                                          </p:spTgt>
                                        </p:tgtEl>
                                      </p:cBhvr>
                                    </p:animEffect>
                                    <p:set>
                                      <p:cBhvr>
                                        <p:cTn id="33" dur="1" fill="hold">
                                          <p:stCondLst>
                                            <p:cond delay="499"/>
                                          </p:stCondLst>
                                        </p:cTn>
                                        <p:tgtEl>
                                          <p:spTgt spid="5">
                                            <p:txEl>
                                              <p:pRg st="4" end="4"/>
                                            </p:txEl>
                                          </p:spTgt>
                                        </p:tgtEl>
                                        <p:attrNameLst>
                                          <p:attrName>style.visibility</p:attrName>
                                        </p:attrNameLst>
                                      </p:cBhvr>
                                      <p:to>
                                        <p:strVal val="hidden"/>
                                      </p:to>
                                    </p:set>
                                  </p:childTnLst>
                                </p:cTn>
                              </p:par>
                              <p:par>
                                <p:cTn id="34" presetID="22" presetClass="entr" presetSubtype="4" fill="hold" grpId="1" nodeType="withEffect">
                                  <p:stCondLst>
                                    <p:cond delay="0"/>
                                  </p:stCondLst>
                                  <p:childTnLst>
                                    <p:set>
                                      <p:cBhvr>
                                        <p:cTn id="35" dur="1" fill="hold">
                                          <p:stCondLst>
                                            <p:cond delay="0"/>
                                          </p:stCondLst>
                                        </p:cTn>
                                        <p:tgtEl>
                                          <p:spTgt spid="5">
                                            <p:txEl>
                                              <p:pRg st="5" end="5"/>
                                            </p:txEl>
                                          </p:spTgt>
                                        </p:tgtEl>
                                        <p:attrNameLst>
                                          <p:attrName>style.visibility</p:attrName>
                                        </p:attrNameLst>
                                      </p:cBhvr>
                                      <p:to>
                                        <p:strVal val="visible"/>
                                      </p:to>
                                    </p:set>
                                    <p:animEffect transition="in" filter="wipe(down)">
                                      <p:cBhvr>
                                        <p:cTn id="36"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5" grpId="1"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D8C9A4E4-310E-4872-90B3-86982BF5F85D}"/>
              </a:ext>
            </a:extLst>
          </p:cNvPr>
          <p:cNvSpPr>
            <a:spLocks noGrp="1"/>
          </p:cNvSpPr>
          <p:nvPr>
            <p:ph type="ftr" sz="quarter" idx="11"/>
          </p:nvPr>
        </p:nvSpPr>
        <p:spPr/>
        <p:txBody>
          <a:bodyPr/>
          <a:lstStyle/>
          <a:p>
            <a:pPr>
              <a:defRPr/>
            </a:pPr>
            <a:r>
              <a:rPr lang="it-IT" dirty="0"/>
              <a:t>Human body </a:t>
            </a:r>
            <a:r>
              <a:rPr lang="it-IT" dirty="0" err="1"/>
              <a:t>thermodynamics</a:t>
            </a:r>
            <a:r>
              <a:rPr lang="it-IT" dirty="0"/>
              <a:t> model</a:t>
            </a:r>
            <a:endParaRPr lang="en-US" dirty="0"/>
          </a:p>
        </p:txBody>
      </p:sp>
      <p:sp>
        <p:nvSpPr>
          <p:cNvPr id="3" name="Segnaposto numero diapositiva 2">
            <a:extLst>
              <a:ext uri="{FF2B5EF4-FFF2-40B4-BE49-F238E27FC236}">
                <a16:creationId xmlns:a16="http://schemas.microsoft.com/office/drawing/2014/main" id="{484CEA51-E0A3-4B4E-8240-89E28C24BCFA}"/>
              </a:ext>
            </a:extLst>
          </p:cNvPr>
          <p:cNvSpPr>
            <a:spLocks noGrp="1"/>
          </p:cNvSpPr>
          <p:nvPr>
            <p:ph type="sldNum" sz="quarter" idx="12"/>
          </p:nvPr>
        </p:nvSpPr>
        <p:spPr/>
        <p:txBody>
          <a:bodyPr/>
          <a:lstStyle/>
          <a:p>
            <a:fld id="{2CB06865-0A5C-4946-9ED1-740E2A2631BD}" type="slidenum">
              <a:rPr lang="en-US" smtClean="0"/>
              <a:pPr/>
              <a:t>6</a:t>
            </a:fld>
            <a:endParaRPr lang="en-US" dirty="0"/>
          </a:p>
        </p:txBody>
      </p:sp>
      <p:sp>
        <p:nvSpPr>
          <p:cNvPr id="4" name="Titolo 3">
            <a:extLst>
              <a:ext uri="{FF2B5EF4-FFF2-40B4-BE49-F238E27FC236}">
                <a16:creationId xmlns:a16="http://schemas.microsoft.com/office/drawing/2014/main" id="{055EEAE6-7544-486D-A381-B794C2CF6FD6}"/>
              </a:ext>
            </a:extLst>
          </p:cNvPr>
          <p:cNvSpPr>
            <a:spLocks noGrp="1"/>
          </p:cNvSpPr>
          <p:nvPr>
            <p:ph type="title"/>
          </p:nvPr>
        </p:nvSpPr>
        <p:spPr>
          <a:xfrm>
            <a:off x="1979713" y="188640"/>
            <a:ext cx="3528392" cy="418058"/>
          </a:xfrm>
        </p:spPr>
        <p:txBody>
          <a:bodyPr/>
          <a:lstStyle/>
          <a:p>
            <a:r>
              <a:rPr lang="it-IT" dirty="0"/>
              <a:t>Conduzione interna</a:t>
            </a:r>
          </a:p>
        </p:txBody>
      </p:sp>
      <p:sp>
        <p:nvSpPr>
          <p:cNvPr id="5" name="Segnaposto testo 4">
            <a:extLst>
              <a:ext uri="{FF2B5EF4-FFF2-40B4-BE49-F238E27FC236}">
                <a16:creationId xmlns:a16="http://schemas.microsoft.com/office/drawing/2014/main" id="{5C3214FA-BAE3-4655-96E4-B59D43407DE4}"/>
              </a:ext>
            </a:extLst>
          </p:cNvPr>
          <p:cNvSpPr>
            <a:spLocks noGrp="1"/>
          </p:cNvSpPr>
          <p:nvPr>
            <p:ph type="body" sz="quarter" idx="13"/>
          </p:nvPr>
        </p:nvSpPr>
        <p:spPr/>
        <p:txBody>
          <a:bodyPr/>
          <a:lstStyle/>
          <a:p>
            <a:pPr marL="0" indent="0">
              <a:buNone/>
            </a:pPr>
            <a:r>
              <a:rPr lang="it-IT" sz="2800" dirty="0">
                <a:solidFill>
                  <a:schemeClr val="tx1"/>
                </a:solidFill>
              </a:rPr>
              <a:t>Cilindro pieno con generazione interna di calore dovuta al metabolismo e al flusso sanguigno</a:t>
            </a:r>
          </a:p>
          <a:p>
            <a:pPr marL="0" indent="0">
              <a:buNone/>
            </a:pPr>
            <a:endParaRPr lang="it-IT" dirty="0"/>
          </a:p>
        </p:txBody>
      </p:sp>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8B3DFA50-DD69-40F8-87E0-4F0CB34348F4}"/>
                  </a:ext>
                </a:extLst>
              </p:cNvPr>
              <p:cNvSpPr txBox="1"/>
              <p:nvPr/>
            </p:nvSpPr>
            <p:spPr>
              <a:xfrm>
                <a:off x="3923928" y="2276872"/>
                <a:ext cx="4590534" cy="89992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2400" i="1" smtClean="0">
                              <a:latin typeface="Cambria Math" panose="02040503050406030204" pitchFamily="18" charset="0"/>
                            </a:rPr>
                          </m:ctrlPr>
                        </m:sSubPr>
                        <m:e>
                          <m:r>
                            <a:rPr lang="it-IT" sz="2400" i="1">
                              <a:latin typeface="Cambria Math" panose="02040503050406030204" pitchFamily="18" charset="0"/>
                              <a:ea typeface="Calibri" panose="020F0502020204030204" pitchFamily="34" charset="0"/>
                              <a:cs typeface="Times New Roman" panose="02020603050405020304" pitchFamily="18" charset="0"/>
                            </a:rPr>
                            <m:t>𝑇</m:t>
                          </m:r>
                        </m:e>
                        <m:sub>
                          <m:r>
                            <a:rPr lang="it-IT" sz="2400" i="1">
                              <a:latin typeface="Cambria Math" panose="02040503050406030204" pitchFamily="18" charset="0"/>
                              <a:ea typeface="Calibri" panose="020F0502020204030204" pitchFamily="34" charset="0"/>
                              <a:cs typeface="Times New Roman" panose="02020603050405020304" pitchFamily="18" charset="0"/>
                            </a:rPr>
                            <m:t>𝑠𝑘</m:t>
                          </m:r>
                        </m:sub>
                      </m:sSub>
                      <m:r>
                        <a:rPr lang="it-IT" sz="2400" i="1">
                          <a:latin typeface="Cambria Math" panose="02040503050406030204" pitchFamily="18" charset="0"/>
                          <a:ea typeface="Calibri" panose="020F0502020204030204" pitchFamily="34" charset="0"/>
                          <a:cs typeface="Times New Roman" panose="02020603050405020304" pitchFamily="18" charset="0"/>
                        </a:rPr>
                        <m:t>[</m:t>
                      </m:r>
                      <m:r>
                        <a:rPr lang="it-IT" sz="2400" i="1">
                          <a:latin typeface="Cambria Math" panose="02040503050406030204" pitchFamily="18" charset="0"/>
                          <a:ea typeface="Calibri" panose="020F0502020204030204" pitchFamily="34" charset="0"/>
                          <a:cs typeface="Times New Roman" panose="02020603050405020304" pitchFamily="18" charset="0"/>
                        </a:rPr>
                        <m:t>𝑖</m:t>
                      </m:r>
                      <m:r>
                        <a:rPr lang="it-IT" sz="2400" i="1">
                          <a:latin typeface="Cambria Math" panose="02040503050406030204" pitchFamily="18" charset="0"/>
                          <a:ea typeface="Calibri" panose="020F0502020204030204" pitchFamily="34" charset="0"/>
                          <a:cs typeface="Times New Roman" panose="02020603050405020304" pitchFamily="18" charset="0"/>
                        </a:rPr>
                        <m:t>]=</m:t>
                      </m:r>
                      <m:sSub>
                        <m:sSubPr>
                          <m:ctrlPr>
                            <a:rPr lang="it-IT" sz="2400" i="1">
                              <a:latin typeface="Cambria Math" panose="02040503050406030204" pitchFamily="18" charset="0"/>
                            </a:rPr>
                          </m:ctrlPr>
                        </m:sSubPr>
                        <m:e>
                          <m:r>
                            <a:rPr lang="it-IT" sz="2400" i="1">
                              <a:latin typeface="Cambria Math" panose="02040503050406030204" pitchFamily="18" charset="0"/>
                              <a:ea typeface="Calibri" panose="020F0502020204030204" pitchFamily="34" charset="0"/>
                              <a:cs typeface="Times New Roman" panose="02020603050405020304" pitchFamily="18" charset="0"/>
                            </a:rPr>
                            <m:t>𝑇</m:t>
                          </m:r>
                        </m:e>
                        <m:sub>
                          <m:r>
                            <a:rPr lang="it-IT" sz="2400" i="1">
                              <a:latin typeface="Cambria Math" panose="02040503050406030204" pitchFamily="18" charset="0"/>
                              <a:ea typeface="Calibri" panose="020F0502020204030204" pitchFamily="34" charset="0"/>
                              <a:cs typeface="Times New Roman" panose="02020603050405020304" pitchFamily="18" charset="0"/>
                            </a:rPr>
                            <m:t>𝑖𝑛𝑡</m:t>
                          </m:r>
                        </m:sub>
                      </m:sSub>
                      <m:r>
                        <a:rPr lang="it-IT" sz="2400" i="1">
                          <a:latin typeface="Cambria Math" panose="02040503050406030204" pitchFamily="18" charset="0"/>
                          <a:ea typeface="Calibri" panose="020F0502020204030204" pitchFamily="34" charset="0"/>
                          <a:cs typeface="Times New Roman" panose="02020603050405020304" pitchFamily="18" charset="0"/>
                        </a:rPr>
                        <m:t>[</m:t>
                      </m:r>
                      <m:r>
                        <a:rPr lang="it-IT" sz="2400" i="1">
                          <a:latin typeface="Cambria Math" panose="02040503050406030204" pitchFamily="18" charset="0"/>
                          <a:ea typeface="Calibri" panose="020F0502020204030204" pitchFamily="34" charset="0"/>
                          <a:cs typeface="Times New Roman" panose="02020603050405020304" pitchFamily="18" charset="0"/>
                        </a:rPr>
                        <m:t>𝑖</m:t>
                      </m:r>
                      <m:r>
                        <a:rPr lang="it-IT" sz="2400" i="1">
                          <a:latin typeface="Cambria Math" panose="02040503050406030204" pitchFamily="18" charset="0"/>
                          <a:ea typeface="Calibri" panose="020F0502020204030204" pitchFamily="34" charset="0"/>
                          <a:cs typeface="Times New Roman" panose="02020603050405020304" pitchFamily="18" charset="0"/>
                        </a:rPr>
                        <m:t>]−</m:t>
                      </m:r>
                      <m:f>
                        <m:fPr>
                          <m:ctrlPr>
                            <a:rPr lang="it-IT" sz="2400" i="1">
                              <a:latin typeface="Cambria Math" panose="02040503050406030204" pitchFamily="18" charset="0"/>
                            </a:rPr>
                          </m:ctrlPr>
                        </m:fPr>
                        <m:num>
                          <m:sSub>
                            <m:sSubPr>
                              <m:ctrlPr>
                                <a:rPr lang="it-IT" sz="2400" i="1">
                                  <a:latin typeface="Cambria Math" panose="02040503050406030204" pitchFamily="18" charset="0"/>
                                </a:rPr>
                              </m:ctrlPr>
                            </m:sSubPr>
                            <m:e>
                              <m:r>
                                <a:rPr lang="it-IT" sz="2400" i="1">
                                  <a:latin typeface="Cambria Math" panose="02040503050406030204" pitchFamily="18" charset="0"/>
                                  <a:ea typeface="Calibri" panose="020F0502020204030204" pitchFamily="34" charset="0"/>
                                  <a:cs typeface="Times New Roman" panose="02020603050405020304" pitchFamily="18" charset="0"/>
                                </a:rPr>
                                <m:t>𝑀</m:t>
                              </m:r>
                            </m:e>
                            <m:sub>
                              <m:r>
                                <a:rPr lang="it-IT" sz="2400" i="1">
                                  <a:latin typeface="Cambria Math" panose="02040503050406030204" pitchFamily="18" charset="0"/>
                                  <a:ea typeface="Calibri" panose="020F0502020204030204" pitchFamily="34" charset="0"/>
                                  <a:cs typeface="Times New Roman" panose="02020603050405020304" pitchFamily="18" charset="0"/>
                                </a:rPr>
                                <m:t>𝑣𝑜𝑙</m:t>
                              </m:r>
                            </m:sub>
                          </m:sSub>
                          <m:r>
                            <a:rPr lang="it-IT" sz="2400" i="1">
                              <a:latin typeface="Cambria Math" panose="02040503050406030204" pitchFamily="18" charset="0"/>
                              <a:ea typeface="Calibri" panose="020F0502020204030204" pitchFamily="34" charset="0"/>
                              <a:cs typeface="Times New Roman" panose="02020603050405020304" pitchFamily="18" charset="0"/>
                            </a:rPr>
                            <m:t>[</m:t>
                          </m:r>
                          <m:r>
                            <a:rPr lang="it-IT" sz="2400" i="1">
                              <a:latin typeface="Cambria Math" panose="02040503050406030204" pitchFamily="18" charset="0"/>
                              <a:ea typeface="Calibri" panose="020F0502020204030204" pitchFamily="34" charset="0"/>
                              <a:cs typeface="Times New Roman" panose="02020603050405020304" pitchFamily="18" charset="0"/>
                            </a:rPr>
                            <m:t>𝑖</m:t>
                          </m:r>
                          <m:r>
                            <a:rPr lang="it-IT" sz="2400" i="1">
                              <a:latin typeface="Cambria Math" panose="02040503050406030204" pitchFamily="18" charset="0"/>
                              <a:ea typeface="Calibri" panose="020F0502020204030204" pitchFamily="34" charset="0"/>
                              <a:cs typeface="Times New Roman" panose="02020603050405020304" pitchFamily="18" charset="0"/>
                            </a:rPr>
                            <m:t>]∗</m:t>
                          </m:r>
                          <m:sSup>
                            <m:sSupPr>
                              <m:ctrlPr>
                                <a:rPr lang="it-IT" sz="2400" i="1">
                                  <a:latin typeface="Cambria Math" panose="02040503050406030204" pitchFamily="18" charset="0"/>
                                </a:rPr>
                              </m:ctrlPr>
                            </m:sSupPr>
                            <m:e>
                              <m:r>
                                <a:rPr lang="it-IT" sz="2400" i="1">
                                  <a:latin typeface="Cambria Math" panose="02040503050406030204" pitchFamily="18" charset="0"/>
                                  <a:ea typeface="Calibri" panose="020F0502020204030204" pitchFamily="34" charset="0"/>
                                  <a:cs typeface="Times New Roman" panose="02020603050405020304" pitchFamily="18" charset="0"/>
                                </a:rPr>
                                <m:t>𝑟</m:t>
                              </m:r>
                              <m:r>
                                <a:rPr lang="it-IT" sz="2400" i="1">
                                  <a:latin typeface="Cambria Math" panose="02040503050406030204" pitchFamily="18" charset="0"/>
                                  <a:ea typeface="Calibri" panose="020F0502020204030204" pitchFamily="34" charset="0"/>
                                  <a:cs typeface="Times New Roman" panose="02020603050405020304" pitchFamily="18" charset="0"/>
                                </a:rPr>
                                <m:t>[</m:t>
                              </m:r>
                              <m:r>
                                <a:rPr lang="it-IT" sz="2400" i="1">
                                  <a:latin typeface="Cambria Math" panose="02040503050406030204" pitchFamily="18" charset="0"/>
                                  <a:ea typeface="Calibri" panose="020F0502020204030204" pitchFamily="34" charset="0"/>
                                  <a:cs typeface="Times New Roman" panose="02020603050405020304" pitchFamily="18" charset="0"/>
                                </a:rPr>
                                <m:t>𝑖</m:t>
                              </m:r>
                              <m:r>
                                <a:rPr lang="it-IT" sz="2400" i="1">
                                  <a:latin typeface="Cambria Math" panose="02040503050406030204" pitchFamily="18" charset="0"/>
                                  <a:ea typeface="Calibri" panose="020F0502020204030204" pitchFamily="34" charset="0"/>
                                  <a:cs typeface="Times New Roman" panose="02020603050405020304" pitchFamily="18" charset="0"/>
                                </a:rPr>
                                <m:t>]</m:t>
                              </m:r>
                            </m:e>
                            <m:sup>
                              <m:r>
                                <a:rPr lang="it-IT" sz="2400" i="1">
                                  <a:latin typeface="Cambria Math" panose="02040503050406030204" pitchFamily="18" charset="0"/>
                                  <a:ea typeface="Calibri" panose="020F0502020204030204" pitchFamily="34" charset="0"/>
                                  <a:cs typeface="Times New Roman" panose="02020603050405020304" pitchFamily="18" charset="0"/>
                                </a:rPr>
                                <m:t>2</m:t>
                              </m:r>
                            </m:sup>
                          </m:sSup>
                        </m:num>
                        <m:den>
                          <m:r>
                            <a:rPr lang="it-IT" sz="2400" i="1">
                              <a:latin typeface="Cambria Math" panose="02040503050406030204" pitchFamily="18" charset="0"/>
                              <a:ea typeface="Calibri" panose="020F0502020204030204" pitchFamily="34" charset="0"/>
                              <a:cs typeface="Times New Roman" panose="02020603050405020304" pitchFamily="18" charset="0"/>
                            </a:rPr>
                            <m:t>4∗</m:t>
                          </m:r>
                          <m:r>
                            <a:rPr lang="it-IT" sz="2400" i="1">
                              <a:latin typeface="Cambria Math" panose="02040503050406030204" pitchFamily="18" charset="0"/>
                              <a:ea typeface="Calibri" panose="020F0502020204030204" pitchFamily="34" charset="0"/>
                              <a:cs typeface="Times New Roman" panose="02020603050405020304" pitchFamily="18" charset="0"/>
                            </a:rPr>
                            <m:t>𝐾</m:t>
                          </m:r>
                          <m:r>
                            <a:rPr lang="it-IT" sz="2400" i="1">
                              <a:latin typeface="Cambria Math" panose="02040503050406030204" pitchFamily="18" charset="0"/>
                              <a:ea typeface="Calibri" panose="020F0502020204030204" pitchFamily="34" charset="0"/>
                              <a:cs typeface="Times New Roman" panose="02020603050405020304" pitchFamily="18" charset="0"/>
                            </a:rPr>
                            <m:t>[</m:t>
                          </m:r>
                          <m:r>
                            <a:rPr lang="it-IT" sz="2400" i="1">
                              <a:latin typeface="Cambria Math" panose="02040503050406030204" pitchFamily="18" charset="0"/>
                              <a:ea typeface="Calibri" panose="020F0502020204030204" pitchFamily="34" charset="0"/>
                              <a:cs typeface="Times New Roman" panose="02020603050405020304" pitchFamily="18" charset="0"/>
                            </a:rPr>
                            <m:t>𝑖</m:t>
                          </m:r>
                          <m:r>
                            <a:rPr lang="it-IT" sz="2400" i="1">
                              <a:latin typeface="Cambria Math" panose="02040503050406030204" pitchFamily="18" charset="0"/>
                              <a:ea typeface="Calibri" panose="020F0502020204030204" pitchFamily="34" charset="0"/>
                              <a:cs typeface="Times New Roman" panose="02020603050405020304" pitchFamily="18" charset="0"/>
                            </a:rPr>
                            <m:t>]</m:t>
                          </m:r>
                        </m:den>
                      </m:f>
                    </m:oMath>
                  </m:oMathPara>
                </a14:m>
                <a:endParaRPr lang="it-IT" sz="2400" dirty="0"/>
              </a:p>
            </p:txBody>
          </p:sp>
        </mc:Choice>
        <mc:Fallback xmlns="">
          <p:sp>
            <p:nvSpPr>
              <p:cNvPr id="6" name="CasellaDiTesto 5">
                <a:extLst>
                  <a:ext uri="{FF2B5EF4-FFF2-40B4-BE49-F238E27FC236}">
                    <a16:creationId xmlns:a16="http://schemas.microsoft.com/office/drawing/2014/main" id="{8B3DFA50-DD69-40F8-87E0-4F0CB34348F4}"/>
                  </a:ext>
                </a:extLst>
              </p:cNvPr>
              <p:cNvSpPr txBox="1">
                <a:spLocks noRot="1" noChangeAspect="1" noMove="1" noResize="1" noEditPoints="1" noAdjustHandles="1" noChangeArrowheads="1" noChangeShapeType="1" noTextEdit="1"/>
              </p:cNvSpPr>
              <p:nvPr/>
            </p:nvSpPr>
            <p:spPr>
              <a:xfrm>
                <a:off x="3923928" y="2276872"/>
                <a:ext cx="4590534" cy="899926"/>
              </a:xfrm>
              <a:prstGeom prst="rect">
                <a:avLst/>
              </a:prstGeom>
              <a:blipFill>
                <a:blip r:embed="rId3"/>
                <a:stretch>
                  <a:fillRect/>
                </a:stretch>
              </a:blipFill>
            </p:spPr>
            <p:txBody>
              <a:bodyPr/>
              <a:lstStyle/>
              <a:p>
                <a:r>
                  <a:rPr lang="it-IT">
                    <a:noFill/>
                  </a:rPr>
                  <a:t> </a:t>
                </a:r>
              </a:p>
            </p:txBody>
          </p:sp>
        </mc:Fallback>
      </mc:AlternateContent>
      <p:sp>
        <p:nvSpPr>
          <p:cNvPr id="7" name="Cilindro 6">
            <a:extLst>
              <a:ext uri="{FF2B5EF4-FFF2-40B4-BE49-F238E27FC236}">
                <a16:creationId xmlns:a16="http://schemas.microsoft.com/office/drawing/2014/main" id="{44C77625-CD75-48A7-AA05-A9B487208472}"/>
              </a:ext>
            </a:extLst>
          </p:cNvPr>
          <p:cNvSpPr/>
          <p:nvPr/>
        </p:nvSpPr>
        <p:spPr>
          <a:xfrm>
            <a:off x="1223628" y="3176798"/>
            <a:ext cx="1800200" cy="277315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cxnSp>
        <p:nvCxnSpPr>
          <p:cNvPr id="9" name="Connettore a gomito 8">
            <a:extLst>
              <a:ext uri="{FF2B5EF4-FFF2-40B4-BE49-F238E27FC236}">
                <a16:creationId xmlns:a16="http://schemas.microsoft.com/office/drawing/2014/main" id="{35D2A34B-05C3-4843-BB3F-1650842B1512}"/>
              </a:ext>
            </a:extLst>
          </p:cNvPr>
          <p:cNvCxnSpPr/>
          <p:nvPr/>
        </p:nvCxnSpPr>
        <p:spPr>
          <a:xfrm flipV="1">
            <a:off x="3059832" y="2875446"/>
            <a:ext cx="936104" cy="84158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Connettore a gomito 10">
            <a:extLst>
              <a:ext uri="{FF2B5EF4-FFF2-40B4-BE49-F238E27FC236}">
                <a16:creationId xmlns:a16="http://schemas.microsoft.com/office/drawing/2014/main" id="{E6138378-6288-4244-B3A8-AB4C3BE406A3}"/>
              </a:ext>
            </a:extLst>
          </p:cNvPr>
          <p:cNvCxnSpPr/>
          <p:nvPr/>
        </p:nvCxnSpPr>
        <p:spPr>
          <a:xfrm flipV="1">
            <a:off x="2123728" y="3068960"/>
            <a:ext cx="3384377" cy="151216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Freccia in su 11">
            <a:extLst>
              <a:ext uri="{FF2B5EF4-FFF2-40B4-BE49-F238E27FC236}">
                <a16:creationId xmlns:a16="http://schemas.microsoft.com/office/drawing/2014/main" id="{8224C89C-9886-4F2E-8E05-57302EF07037}"/>
              </a:ext>
            </a:extLst>
          </p:cNvPr>
          <p:cNvSpPr/>
          <p:nvPr/>
        </p:nvSpPr>
        <p:spPr>
          <a:xfrm>
            <a:off x="1790741" y="2750826"/>
            <a:ext cx="665973" cy="684002"/>
          </a:xfrm>
          <a:prstGeom prst="up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it-IT"/>
          </a:p>
        </p:txBody>
      </p:sp>
      <p:sp>
        <p:nvSpPr>
          <p:cNvPr id="13" name="CasellaDiTesto 12">
            <a:extLst>
              <a:ext uri="{FF2B5EF4-FFF2-40B4-BE49-F238E27FC236}">
                <a16:creationId xmlns:a16="http://schemas.microsoft.com/office/drawing/2014/main" id="{4DA48D07-EF00-434D-8D1E-E66DA7F2E025}"/>
              </a:ext>
            </a:extLst>
          </p:cNvPr>
          <p:cNvSpPr txBox="1"/>
          <p:nvPr/>
        </p:nvSpPr>
        <p:spPr>
          <a:xfrm>
            <a:off x="4120978" y="2984157"/>
            <a:ext cx="914400" cy="914400"/>
          </a:xfrm>
          <a:prstGeom prst="rect">
            <a:avLst/>
          </a:prstGeom>
          <a:noFill/>
        </p:spPr>
        <p:txBody>
          <a:bodyPr wrap="square" rtlCol="0">
            <a:spAutoFit/>
          </a:bodyPr>
          <a:lstStyle/>
          <a:p>
            <a:endParaRPr lang="it-IT" dirty="0"/>
          </a:p>
        </p:txBody>
      </p:sp>
      <mc:AlternateContent xmlns:mc="http://schemas.openxmlformats.org/markup-compatibility/2006" xmlns:a14="http://schemas.microsoft.com/office/drawing/2010/main">
        <mc:Choice Requires="a14">
          <p:sp>
            <p:nvSpPr>
              <p:cNvPr id="14" name="CasellaDiTesto 13">
                <a:extLst>
                  <a:ext uri="{FF2B5EF4-FFF2-40B4-BE49-F238E27FC236}">
                    <a16:creationId xmlns:a16="http://schemas.microsoft.com/office/drawing/2014/main" id="{7AF0CD8C-96CE-4A3C-94EF-9C07D54F0C72}"/>
                  </a:ext>
                </a:extLst>
              </p:cNvPr>
              <p:cNvSpPr txBox="1"/>
              <p:nvPr/>
            </p:nvSpPr>
            <p:spPr>
              <a:xfrm>
                <a:off x="1223628" y="2475590"/>
                <a:ext cx="66597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2400" i="1" smtClean="0">
                              <a:solidFill>
                                <a:schemeClr val="tx1"/>
                              </a:solidFill>
                              <a:latin typeface="Cambria Math" panose="02040503050406030204" pitchFamily="18" charset="0"/>
                            </a:rPr>
                          </m:ctrlPr>
                        </m:sSubPr>
                        <m:e>
                          <m:r>
                            <a:rPr lang="it-IT"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𝑀</m:t>
                          </m:r>
                        </m:e>
                        <m:sub>
                          <m:r>
                            <a:rPr lang="it-IT"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𝑣𝑜𝑙</m:t>
                          </m:r>
                        </m:sub>
                      </m:sSub>
                    </m:oMath>
                  </m:oMathPara>
                </a14:m>
                <a:endParaRPr lang="it-IT" sz="2400" dirty="0"/>
              </a:p>
            </p:txBody>
          </p:sp>
        </mc:Choice>
        <mc:Fallback xmlns="">
          <p:sp>
            <p:nvSpPr>
              <p:cNvPr id="14" name="CasellaDiTesto 13">
                <a:extLst>
                  <a:ext uri="{FF2B5EF4-FFF2-40B4-BE49-F238E27FC236}">
                    <a16:creationId xmlns:a16="http://schemas.microsoft.com/office/drawing/2014/main" id="{7AF0CD8C-96CE-4A3C-94EF-9C07D54F0C72}"/>
                  </a:ext>
                </a:extLst>
              </p:cNvPr>
              <p:cNvSpPr txBox="1">
                <a:spLocks noRot="1" noChangeAspect="1" noMove="1" noResize="1" noEditPoints="1" noAdjustHandles="1" noChangeArrowheads="1" noChangeShapeType="1" noTextEdit="1"/>
              </p:cNvSpPr>
              <p:nvPr/>
            </p:nvSpPr>
            <p:spPr>
              <a:xfrm>
                <a:off x="1223628" y="2475590"/>
                <a:ext cx="665973" cy="461665"/>
              </a:xfrm>
              <a:prstGeom prst="rect">
                <a:avLst/>
              </a:prstGeom>
              <a:blipFill>
                <a:blip r:embed="rId4"/>
                <a:stretch>
                  <a:fillRect l="-2752" r="-12844" b="-2632"/>
                </a:stretch>
              </a:blipFill>
            </p:spPr>
            <p:txBody>
              <a:bodyPr/>
              <a:lstStyle/>
              <a:p>
                <a:r>
                  <a:rPr lang="it-IT">
                    <a:noFill/>
                  </a:rPr>
                  <a:t> </a:t>
                </a:r>
              </a:p>
            </p:txBody>
          </p:sp>
        </mc:Fallback>
      </mc:AlternateContent>
    </p:spTree>
    <p:extLst>
      <p:ext uri="{BB962C8B-B14F-4D97-AF65-F5344CB8AC3E}">
        <p14:creationId xmlns:p14="http://schemas.microsoft.com/office/powerpoint/2010/main" val="3818794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down)">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wipe(down)">
                                      <p:cBhvr>
                                        <p:cTn id="25" dur="500"/>
                                        <p:tgtEl>
                                          <p:spTgt spid="6">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down)">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down)">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89F68BC2-BFF6-4D4B-902E-107DCC46E23A}"/>
              </a:ext>
            </a:extLst>
          </p:cNvPr>
          <p:cNvSpPr>
            <a:spLocks noGrp="1"/>
          </p:cNvSpPr>
          <p:nvPr>
            <p:ph type="ftr" sz="quarter" idx="11"/>
          </p:nvPr>
        </p:nvSpPr>
        <p:spPr/>
        <p:txBody>
          <a:bodyPr/>
          <a:lstStyle/>
          <a:p>
            <a:pPr>
              <a:defRPr/>
            </a:pPr>
            <a:r>
              <a:rPr lang="it-IT" dirty="0"/>
              <a:t>Human body </a:t>
            </a:r>
            <a:r>
              <a:rPr lang="it-IT" dirty="0" err="1"/>
              <a:t>thermodynamics</a:t>
            </a:r>
            <a:r>
              <a:rPr lang="it-IT" dirty="0"/>
              <a:t> model</a:t>
            </a:r>
            <a:endParaRPr lang="en-US" dirty="0"/>
          </a:p>
        </p:txBody>
      </p:sp>
      <p:sp>
        <p:nvSpPr>
          <p:cNvPr id="3" name="Segnaposto numero diapositiva 2">
            <a:extLst>
              <a:ext uri="{FF2B5EF4-FFF2-40B4-BE49-F238E27FC236}">
                <a16:creationId xmlns:a16="http://schemas.microsoft.com/office/drawing/2014/main" id="{8AF8D143-397F-424F-BB61-7FAA05E0713C}"/>
              </a:ext>
            </a:extLst>
          </p:cNvPr>
          <p:cNvSpPr>
            <a:spLocks noGrp="1"/>
          </p:cNvSpPr>
          <p:nvPr>
            <p:ph type="sldNum" sz="quarter" idx="12"/>
          </p:nvPr>
        </p:nvSpPr>
        <p:spPr/>
        <p:txBody>
          <a:bodyPr/>
          <a:lstStyle/>
          <a:p>
            <a:fld id="{2CB06865-0A5C-4946-9ED1-740E2A2631BD}" type="slidenum">
              <a:rPr lang="en-US" smtClean="0"/>
              <a:pPr/>
              <a:t>7</a:t>
            </a:fld>
            <a:endParaRPr lang="en-US" dirty="0"/>
          </a:p>
        </p:txBody>
      </p:sp>
      <p:sp>
        <p:nvSpPr>
          <p:cNvPr id="4" name="Titolo 3">
            <a:extLst>
              <a:ext uri="{FF2B5EF4-FFF2-40B4-BE49-F238E27FC236}">
                <a16:creationId xmlns:a16="http://schemas.microsoft.com/office/drawing/2014/main" id="{CDD2C36A-369B-4D6F-BC66-8D83D858FD99}"/>
              </a:ext>
            </a:extLst>
          </p:cNvPr>
          <p:cNvSpPr>
            <a:spLocks noGrp="1"/>
          </p:cNvSpPr>
          <p:nvPr>
            <p:ph type="title"/>
          </p:nvPr>
        </p:nvSpPr>
        <p:spPr>
          <a:xfrm>
            <a:off x="1979712" y="173162"/>
            <a:ext cx="3384501" cy="418058"/>
          </a:xfrm>
        </p:spPr>
        <p:txBody>
          <a:bodyPr/>
          <a:lstStyle/>
          <a:p>
            <a:r>
              <a:rPr lang="it-IT" dirty="0"/>
              <a:t>Termoregolazione</a:t>
            </a:r>
          </a:p>
        </p:txBody>
      </p:sp>
      <p:sp>
        <p:nvSpPr>
          <p:cNvPr id="5" name="Segnaposto testo 4">
            <a:extLst>
              <a:ext uri="{FF2B5EF4-FFF2-40B4-BE49-F238E27FC236}">
                <a16:creationId xmlns:a16="http://schemas.microsoft.com/office/drawing/2014/main" id="{387B4876-6FC4-499D-AA4E-B28F15F9636B}"/>
              </a:ext>
            </a:extLst>
          </p:cNvPr>
          <p:cNvSpPr>
            <a:spLocks noGrp="1"/>
          </p:cNvSpPr>
          <p:nvPr>
            <p:ph type="body" sz="quarter" idx="13"/>
          </p:nvPr>
        </p:nvSpPr>
        <p:spPr/>
        <p:txBody>
          <a:bodyPr>
            <a:normAutofit/>
          </a:bodyPr>
          <a:lstStyle/>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r>
              <a:rPr lang="it-IT" dirty="0"/>
              <a:t>                                          </a:t>
            </a:r>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r>
              <a:rPr lang="it-IT" sz="1100" i="1" dirty="0">
                <a:latin typeface="Calibri" panose="020F0502020204030204" pitchFamily="34" charset="0"/>
                <a:ea typeface="Calibri" panose="020F0502020204030204" pitchFamily="34" charset="0"/>
                <a:cs typeface="Calibri" panose="020F0502020204030204" pitchFamily="34" charset="0"/>
              </a:rPr>
              <a:t>Figura 1. E. </a:t>
            </a:r>
            <a:r>
              <a:rPr lang="it-IT" sz="1100" i="1" dirty="0" err="1">
                <a:latin typeface="Calibri" panose="020F0502020204030204" pitchFamily="34" charset="0"/>
                <a:ea typeface="Calibri" panose="020F0502020204030204" pitchFamily="34" charset="0"/>
                <a:cs typeface="Calibri" panose="020F0502020204030204" pitchFamily="34" charset="0"/>
              </a:rPr>
              <a:t>Wissler</a:t>
            </a:r>
            <a:r>
              <a:rPr lang="it-IT" sz="1100" i="1" dirty="0">
                <a:latin typeface="Calibri" panose="020F0502020204030204" pitchFamily="34" charset="0"/>
                <a:ea typeface="Calibri" panose="020F0502020204030204" pitchFamily="34" charset="0"/>
                <a:cs typeface="Calibri" panose="020F0502020204030204" pitchFamily="34" charset="0"/>
              </a:rPr>
              <a:t>, Steady-state temperature </a:t>
            </a:r>
            <a:r>
              <a:rPr lang="it-IT" sz="1100" i="1" dirty="0" err="1">
                <a:latin typeface="Calibri" panose="020F0502020204030204" pitchFamily="34" charset="0"/>
                <a:ea typeface="Calibri" panose="020F0502020204030204" pitchFamily="34" charset="0"/>
                <a:cs typeface="Calibri" panose="020F0502020204030204" pitchFamily="34" charset="0"/>
              </a:rPr>
              <a:t>distribution</a:t>
            </a:r>
            <a:r>
              <a:rPr lang="it-IT" sz="1100" i="1" dirty="0">
                <a:latin typeface="Calibri" panose="020F0502020204030204" pitchFamily="34" charset="0"/>
                <a:ea typeface="Calibri" panose="020F0502020204030204" pitchFamily="34" charset="0"/>
                <a:cs typeface="Calibri" panose="020F0502020204030204" pitchFamily="34" charset="0"/>
              </a:rPr>
              <a:t>, 1961</a:t>
            </a:r>
            <a:endParaRPr lang="it-IT" dirty="0"/>
          </a:p>
        </p:txBody>
      </p:sp>
      <p:sp>
        <p:nvSpPr>
          <p:cNvPr id="7" name="Rettangolo 6">
            <a:extLst>
              <a:ext uri="{FF2B5EF4-FFF2-40B4-BE49-F238E27FC236}">
                <a16:creationId xmlns:a16="http://schemas.microsoft.com/office/drawing/2014/main" id="{066EEC1B-A88C-4D7E-BF72-FBE80F457A27}"/>
              </a:ext>
            </a:extLst>
          </p:cNvPr>
          <p:cNvSpPr/>
          <p:nvPr/>
        </p:nvSpPr>
        <p:spPr>
          <a:xfrm>
            <a:off x="3707904" y="908050"/>
            <a:ext cx="5112568" cy="187287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2000" dirty="0">
                <a:solidFill>
                  <a:schemeClr val="tx1"/>
                </a:solidFill>
              </a:rPr>
              <a:t>Il corpo umano è una macchina che ha come scopo mantenere la temperatura interna del tronco e dell’ipotalamo fisse intorno ai 37°C.</a:t>
            </a:r>
          </a:p>
        </p:txBody>
      </p:sp>
      <p:pic>
        <p:nvPicPr>
          <p:cNvPr id="9" name="Immagine 8">
            <a:extLst>
              <a:ext uri="{FF2B5EF4-FFF2-40B4-BE49-F238E27FC236}">
                <a16:creationId xmlns:a16="http://schemas.microsoft.com/office/drawing/2014/main" id="{5B900401-0A99-406F-AF2F-09E050651160}"/>
              </a:ext>
            </a:extLst>
          </p:cNvPr>
          <p:cNvPicPr>
            <a:picLocks noChangeAspect="1"/>
          </p:cNvPicPr>
          <p:nvPr/>
        </p:nvPicPr>
        <p:blipFill>
          <a:blip r:embed="rId3"/>
          <a:stretch>
            <a:fillRect/>
          </a:stretch>
        </p:blipFill>
        <p:spPr>
          <a:xfrm>
            <a:off x="179388" y="908052"/>
            <a:ext cx="3051182" cy="4609180"/>
          </a:xfrm>
          <a:prstGeom prst="rect">
            <a:avLst/>
          </a:prstGeom>
        </p:spPr>
      </p:pic>
      <p:sp>
        <p:nvSpPr>
          <p:cNvPr id="10" name="CasellaDiTesto 9">
            <a:extLst>
              <a:ext uri="{FF2B5EF4-FFF2-40B4-BE49-F238E27FC236}">
                <a16:creationId xmlns:a16="http://schemas.microsoft.com/office/drawing/2014/main" id="{1F9CFCDC-FAB5-4C56-95FC-6726A5569C58}"/>
              </a:ext>
            </a:extLst>
          </p:cNvPr>
          <p:cNvSpPr txBox="1"/>
          <p:nvPr/>
        </p:nvSpPr>
        <p:spPr>
          <a:xfrm>
            <a:off x="4031940" y="3356992"/>
            <a:ext cx="4464496" cy="1354217"/>
          </a:xfrm>
          <a:prstGeom prst="rect">
            <a:avLst/>
          </a:prstGeom>
          <a:noFill/>
        </p:spPr>
        <p:txBody>
          <a:bodyPr wrap="square" rtlCol="0">
            <a:spAutoFit/>
          </a:bodyPr>
          <a:lstStyle/>
          <a:p>
            <a:r>
              <a:rPr lang="it-IT" sz="2200" dirty="0"/>
              <a:t>Cosa comporta la termoregolazione</a:t>
            </a:r>
            <a:r>
              <a:rPr lang="it-IT" sz="2000" dirty="0"/>
              <a:t>: </a:t>
            </a:r>
          </a:p>
          <a:p>
            <a:pPr marL="171450" indent="-171450">
              <a:buFontTx/>
              <a:buChar char="-"/>
            </a:pPr>
            <a:r>
              <a:rPr lang="it-IT" sz="2000" dirty="0"/>
              <a:t>Regola il flusso sanguigno</a:t>
            </a:r>
          </a:p>
          <a:p>
            <a:pPr marL="171450" indent="-171450">
              <a:buFontTx/>
              <a:buChar char="-"/>
            </a:pPr>
            <a:r>
              <a:rPr lang="it-IT" sz="2000" dirty="0"/>
              <a:t>Attiva la sudorazione/brividi</a:t>
            </a:r>
          </a:p>
          <a:p>
            <a:pPr marL="171450" indent="-171450">
              <a:buFontTx/>
              <a:buChar char="-"/>
            </a:pPr>
            <a:r>
              <a:rPr lang="it-IT" sz="2000" dirty="0"/>
              <a:t>Incremento attività metabolica</a:t>
            </a:r>
          </a:p>
        </p:txBody>
      </p:sp>
    </p:spTree>
    <p:extLst>
      <p:ext uri="{BB962C8B-B14F-4D97-AF65-F5344CB8AC3E}">
        <p14:creationId xmlns:p14="http://schemas.microsoft.com/office/powerpoint/2010/main" val="4219413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9" end="9"/>
                                            </p:txEl>
                                          </p:spTgt>
                                        </p:tgtEl>
                                        <p:attrNameLst>
                                          <p:attrName>style.visibility</p:attrName>
                                        </p:attrNameLst>
                                      </p:cBhvr>
                                      <p:to>
                                        <p:strVal val="visible"/>
                                      </p:to>
                                    </p:set>
                                    <p:animEffect transition="in" filter="wipe(down)">
                                      <p:cBhvr>
                                        <p:cTn id="12" dur="500"/>
                                        <p:tgtEl>
                                          <p:spTgt spid="5">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wipe(down)">
                                      <p:cBhvr>
                                        <p:cTn id="22" dur="500"/>
                                        <p:tgtEl>
                                          <p:spTgt spid="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animEffect transition="in" filter="wipe(down)">
                                      <p:cBhvr>
                                        <p:cTn id="27" dur="500"/>
                                        <p:tgtEl>
                                          <p:spTgt spid="10">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
                                            <p:txEl>
                                              <p:pRg st="2" end="2"/>
                                            </p:txEl>
                                          </p:spTgt>
                                        </p:tgtEl>
                                        <p:attrNameLst>
                                          <p:attrName>style.visibility</p:attrName>
                                        </p:attrNameLst>
                                      </p:cBhvr>
                                      <p:to>
                                        <p:strVal val="visible"/>
                                      </p:to>
                                    </p:set>
                                    <p:animEffect transition="in" filter="wipe(down)">
                                      <p:cBhvr>
                                        <p:cTn id="32" dur="500"/>
                                        <p:tgtEl>
                                          <p:spTgt spid="10">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0">
                                            <p:txEl>
                                              <p:pRg st="3" end="3"/>
                                            </p:txEl>
                                          </p:spTgt>
                                        </p:tgtEl>
                                        <p:attrNameLst>
                                          <p:attrName>style.visibility</p:attrName>
                                        </p:attrNameLst>
                                      </p:cBhvr>
                                      <p:to>
                                        <p:strVal val="visible"/>
                                      </p:to>
                                    </p:set>
                                    <p:animEffect transition="in" filter="wipe(down)">
                                      <p:cBhvr>
                                        <p:cTn id="37"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B07BD688-0549-49DB-9F0C-DFBB19A9F1E1}"/>
              </a:ext>
            </a:extLst>
          </p:cNvPr>
          <p:cNvSpPr>
            <a:spLocks noGrp="1"/>
          </p:cNvSpPr>
          <p:nvPr>
            <p:ph type="ftr" sz="quarter" idx="11"/>
          </p:nvPr>
        </p:nvSpPr>
        <p:spPr/>
        <p:txBody>
          <a:bodyPr/>
          <a:lstStyle/>
          <a:p>
            <a:pPr>
              <a:defRPr/>
            </a:pPr>
            <a:r>
              <a:rPr lang="it-IT" dirty="0"/>
              <a:t>Human body </a:t>
            </a:r>
            <a:r>
              <a:rPr lang="it-IT" dirty="0" err="1"/>
              <a:t>thermodynamics</a:t>
            </a:r>
            <a:r>
              <a:rPr lang="it-IT" dirty="0"/>
              <a:t> model</a:t>
            </a:r>
            <a:endParaRPr lang="en-US" dirty="0"/>
          </a:p>
        </p:txBody>
      </p:sp>
      <p:sp>
        <p:nvSpPr>
          <p:cNvPr id="3" name="Segnaposto numero diapositiva 2">
            <a:extLst>
              <a:ext uri="{FF2B5EF4-FFF2-40B4-BE49-F238E27FC236}">
                <a16:creationId xmlns:a16="http://schemas.microsoft.com/office/drawing/2014/main" id="{9C735544-6696-46AD-9C58-E64288B9AD94}"/>
              </a:ext>
            </a:extLst>
          </p:cNvPr>
          <p:cNvSpPr>
            <a:spLocks noGrp="1"/>
          </p:cNvSpPr>
          <p:nvPr>
            <p:ph type="sldNum" sz="quarter" idx="12"/>
          </p:nvPr>
        </p:nvSpPr>
        <p:spPr/>
        <p:txBody>
          <a:bodyPr/>
          <a:lstStyle/>
          <a:p>
            <a:fld id="{2CB06865-0A5C-4946-9ED1-740E2A2631BD}" type="slidenum">
              <a:rPr lang="en-US" smtClean="0"/>
              <a:pPr/>
              <a:t>8</a:t>
            </a:fld>
            <a:endParaRPr lang="en-US" dirty="0"/>
          </a:p>
        </p:txBody>
      </p:sp>
      <p:sp>
        <p:nvSpPr>
          <p:cNvPr id="4" name="Titolo 3">
            <a:extLst>
              <a:ext uri="{FF2B5EF4-FFF2-40B4-BE49-F238E27FC236}">
                <a16:creationId xmlns:a16="http://schemas.microsoft.com/office/drawing/2014/main" id="{C266243B-0954-41EE-9FC3-A929440EDA92}"/>
              </a:ext>
            </a:extLst>
          </p:cNvPr>
          <p:cNvSpPr>
            <a:spLocks noGrp="1"/>
          </p:cNvSpPr>
          <p:nvPr>
            <p:ph type="title"/>
          </p:nvPr>
        </p:nvSpPr>
        <p:spPr>
          <a:xfrm>
            <a:off x="1979713" y="188640"/>
            <a:ext cx="5112568" cy="418058"/>
          </a:xfrm>
        </p:spPr>
        <p:txBody>
          <a:bodyPr/>
          <a:lstStyle/>
          <a:p>
            <a:r>
              <a:rPr lang="it-IT" dirty="0"/>
              <a:t>Modello del flusso sanguigno</a:t>
            </a:r>
          </a:p>
        </p:txBody>
      </p:sp>
      <mc:AlternateContent xmlns:mc="http://schemas.openxmlformats.org/markup-compatibility/2006" xmlns:a14="http://schemas.microsoft.com/office/drawing/2010/main">
        <mc:Choice Requires="a14">
          <p:sp>
            <p:nvSpPr>
              <p:cNvPr id="5" name="Segnaposto testo 4">
                <a:extLst>
                  <a:ext uri="{FF2B5EF4-FFF2-40B4-BE49-F238E27FC236}">
                    <a16:creationId xmlns:a16="http://schemas.microsoft.com/office/drawing/2014/main" id="{EC4F179D-FDDA-48DF-92FA-8290EEC6837B}"/>
                  </a:ext>
                </a:extLst>
              </p:cNvPr>
              <p:cNvSpPr>
                <a:spLocks noGrp="1"/>
              </p:cNvSpPr>
              <p:nvPr>
                <p:ph type="body" sz="quarter" idx="13"/>
              </p:nvPr>
            </p:nvSpPr>
            <p:spPr/>
            <p:txBody>
              <a:bodyPr/>
              <a:lstStyle/>
              <a:p>
                <a:pPr marL="0" indent="0">
                  <a:buNone/>
                </a:pPr>
                <a:endParaRPr lang="it-IT" sz="1800" i="1" dirty="0">
                  <a:effectLst/>
                  <a:latin typeface="Cambria Math" panose="02040503050406030204" pitchFamily="18" charset="0"/>
                  <a:ea typeface="Calibri" panose="020F0502020204030204" pitchFamily="34"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it-IT" sz="24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t-IT" sz="2400" i="1">
                              <a:solidFill>
                                <a:schemeClr val="tx1"/>
                              </a:solidFill>
                              <a:effectLst/>
                              <a:latin typeface="Cambria Math" panose="02040503050406030204" pitchFamily="18" charset="0"/>
                            </a:rPr>
                          </m:ctrlPr>
                        </m:sSubPr>
                        <m:e>
                          <m:r>
                            <a:rPr lang="it-IT" sz="2400" b="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𝐻</m:t>
                          </m:r>
                        </m:e>
                        <m:sub>
                          <m:r>
                            <a:rPr lang="it-IT" sz="2400" b="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𝑏𝑙</m:t>
                          </m:r>
                        </m:sub>
                      </m:sSub>
                      <m:r>
                        <a:rPr lang="it-IT" sz="2400" b="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t-IT" sz="2400" i="1" smtClean="0">
                              <a:solidFill>
                                <a:schemeClr val="tx1"/>
                              </a:solidFill>
                              <a:latin typeface="Cambria Math" panose="02040503050406030204" pitchFamily="18" charset="0"/>
                            </a:rPr>
                          </m:ctrlPr>
                        </m:sSubPr>
                        <m:e>
                          <m:acc>
                            <m:accPr>
                              <m:chr m:val="̇"/>
                              <m:ctrlPr>
                                <a:rPr lang="it-IT" sz="2400" i="1" smtClean="0">
                                  <a:solidFill>
                                    <a:schemeClr val="tx1"/>
                                  </a:solidFill>
                                  <a:latin typeface="Cambria Math" panose="02040503050406030204" pitchFamily="18" charset="0"/>
                                </a:rPr>
                              </m:ctrlPr>
                            </m:accPr>
                            <m:e>
                              <m:r>
                                <a:rPr lang="it-IT" sz="24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𝑚</m:t>
                              </m:r>
                            </m:e>
                          </m:acc>
                        </m:e>
                        <m:sub>
                          <m:r>
                            <a:rPr lang="it-IT" sz="2400" b="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𝑏𝑙</m:t>
                          </m:r>
                        </m:sub>
                      </m:sSub>
                      <m:r>
                        <a:rPr lang="it-IT" sz="2400" b="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t-IT" sz="2400" i="1">
                              <a:solidFill>
                                <a:schemeClr val="tx1"/>
                              </a:solidFill>
                              <a:effectLst/>
                              <a:latin typeface="Cambria Math" panose="02040503050406030204" pitchFamily="18" charset="0"/>
                            </a:rPr>
                          </m:ctrlPr>
                        </m:sSubPr>
                        <m:e>
                          <m:r>
                            <a:rPr lang="it-IT" sz="2400" b="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𝑐</m:t>
                          </m:r>
                        </m:e>
                        <m:sub>
                          <m:r>
                            <a:rPr lang="it-IT" sz="2400" b="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𝑝</m:t>
                          </m:r>
                          <m:r>
                            <a:rPr lang="it-IT" sz="2400" b="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it-IT" sz="2400" b="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𝑣𝑒</m:t>
                          </m:r>
                        </m:sub>
                      </m:sSub>
                      <m:r>
                        <a:rPr lang="it-IT" sz="2400" b="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d>
                        <m:dPr>
                          <m:ctrlPr>
                            <a:rPr lang="it-IT" sz="2400" i="1">
                              <a:solidFill>
                                <a:schemeClr val="tx1"/>
                              </a:solidFill>
                              <a:effectLst/>
                              <a:latin typeface="Cambria Math" panose="02040503050406030204" pitchFamily="18" charset="0"/>
                            </a:rPr>
                          </m:ctrlPr>
                        </m:dPr>
                        <m:e>
                          <m:sSub>
                            <m:sSubPr>
                              <m:ctrlPr>
                                <a:rPr lang="it-IT" sz="2400" i="1">
                                  <a:solidFill>
                                    <a:schemeClr val="tx1"/>
                                  </a:solidFill>
                                  <a:effectLst/>
                                  <a:latin typeface="Cambria Math" panose="02040503050406030204" pitchFamily="18" charset="0"/>
                                </a:rPr>
                              </m:ctrlPr>
                            </m:sSubPr>
                            <m:e>
                              <m:r>
                                <a:rPr lang="it-IT" sz="2400" b="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𝑇</m:t>
                              </m:r>
                            </m:e>
                            <m:sub>
                              <m:r>
                                <a:rPr lang="it-IT" sz="2400" b="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𝑣𝑒</m:t>
                              </m:r>
                              <m:r>
                                <a:rPr lang="it-IT" sz="2400" b="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it-IT" sz="2400" b="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𝑖𝑛</m:t>
                              </m:r>
                            </m:sub>
                          </m:sSub>
                          <m:r>
                            <a:rPr lang="it-IT" sz="2400" b="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t-IT" sz="2400" i="1">
                                  <a:solidFill>
                                    <a:schemeClr val="tx1"/>
                                  </a:solidFill>
                                  <a:effectLst/>
                                  <a:latin typeface="Cambria Math" panose="02040503050406030204" pitchFamily="18" charset="0"/>
                                </a:rPr>
                              </m:ctrlPr>
                            </m:sSubPr>
                            <m:e>
                              <m:r>
                                <a:rPr lang="it-IT" sz="2400" b="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𝑇</m:t>
                              </m:r>
                            </m:e>
                            <m:sub>
                              <m:r>
                                <a:rPr lang="it-IT" sz="2400" b="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𝑎𝑟</m:t>
                              </m:r>
                              <m:r>
                                <a:rPr lang="it-IT" sz="2400" b="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it-IT" sz="2400" b="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𝑜𝑢𝑡</m:t>
                              </m:r>
                            </m:sub>
                          </m:sSub>
                        </m:e>
                      </m:d>
                      <m:r>
                        <a:rPr lang="it-IT" sz="2400" b="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it-IT" sz="2400" b="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𝜀</m:t>
                      </m:r>
                    </m:oMath>
                  </m:oMathPara>
                </a14:m>
                <a:endParaRPr lang="it-IT" sz="2400" dirty="0">
                  <a:solidFill>
                    <a:schemeClr val="tx1"/>
                  </a:solidFill>
                  <a:effectLst/>
                  <a:ea typeface="Calibri" panose="020F0502020204030204" pitchFamily="34" charset="0"/>
                  <a:cs typeface="Times New Roman" panose="02020603050405020304" pitchFamily="18" charset="0"/>
                </a:endParaRPr>
              </a:p>
              <a:p>
                <a:pPr marL="0" indent="0">
                  <a:buNone/>
                </a:pPr>
                <a:endParaRPr lang="it-IT" sz="1800" b="1" i="1" dirty="0">
                  <a:effectLst/>
                  <a:latin typeface="Cambria Math" panose="02040503050406030204" pitchFamily="18" charset="0"/>
                  <a:ea typeface="Calibri" panose="020F0502020204030204" pitchFamily="34" charset="0"/>
                  <a:cs typeface="Times New Roman" panose="02020603050405020304" pitchFamily="18" charset="0"/>
                </a:endParaRPr>
              </a:p>
              <a:p>
                <a:pPr marL="0" indent="0">
                  <a:buNone/>
                </a:pPr>
                <a:endParaRPr lang="it-IT" sz="2000" i="1" dirty="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it-IT" sz="20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eqArr>
                            <m:eqArrPr>
                              <m:ctrlPr>
                                <a:rPr lang="it-IT"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eqArrPr>
                            <m:e>
                              <m:sSub>
                                <m:sSubPr>
                                  <m:ctrlPr>
                                    <a:rPr lang="it-IT" sz="2000"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sSubPr>
                                <m:e>
                                  <m:r>
                                    <a:rPr lang="it-IT" sz="2000" b="0" i="1"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𝑇</m:t>
                                  </m:r>
                                </m:e>
                                <m:sub>
                                  <m:r>
                                    <a:rPr lang="it-IT" sz="2000" b="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r>
                                    <a:rPr lang="it-IT" sz="2000" b="0" i="1"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𝑎𝑟</m:t>
                                  </m:r>
                                  <m:r>
                                    <a:rPr lang="it-IT" sz="2000" b="0" i="1"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r>
                                    <a:rPr lang="it-IT" sz="2000" b="0" i="1"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𝑜𝑢𝑡</m:t>
                                  </m:r>
                                </m:sub>
                              </m:sSub>
                              <m:r>
                                <a:rPr lang="it-IT" sz="2000" b="0" i="1"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sSub>
                                <m:sSubPr>
                                  <m:ctrlPr>
                                    <a:rPr lang="it-IT" sz="2000"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sSubPr>
                                <m:e>
                                  <m:r>
                                    <a:rPr lang="it-IT" sz="2000" b="0" i="1"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𝑇</m:t>
                                  </m:r>
                                </m:e>
                                <m:sub>
                                  <m:r>
                                    <a:rPr lang="it-IT" sz="2000" b="0" i="1"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𝑖𝑛𝑡</m:t>
                                  </m:r>
                                </m:sub>
                              </m:sSub>
                              <m:d>
                                <m:dPr>
                                  <m:begChr m:val="["/>
                                  <m:endChr m:val="]"/>
                                  <m:ctrlPr>
                                    <a:rPr lang="it-IT" sz="2000"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dPr>
                                <m:e>
                                  <m:r>
                                    <a:rPr lang="it-IT" sz="2000" b="0" i="1"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1</m:t>
                                  </m:r>
                                </m:e>
                              </m:d>
                            </m:e>
                            <m:e>
                              <m:sSub>
                                <m:sSubPr>
                                  <m:ctrlPr>
                                    <a:rPr lang="it-IT" sz="2000"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sSubPr>
                                <m:e>
                                  <m:r>
                                    <a:rPr lang="it-IT" sz="2000" b="0" i="1"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𝑇</m:t>
                                  </m:r>
                                </m:e>
                                <m:sub>
                                  <m:r>
                                    <a:rPr lang="it-IT" sz="2000" b="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r>
                                    <a:rPr lang="it-IT" sz="2000" b="0" i="1"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𝑣𝑒</m:t>
                                  </m:r>
                                  <m:r>
                                    <a:rPr lang="it-IT" sz="2000" b="0" i="1"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r>
                                    <a:rPr lang="it-IT" sz="2000" b="0" i="1"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𝑖𝑛</m:t>
                                  </m:r>
                                </m:sub>
                              </m:sSub>
                              <m:r>
                                <a:rPr lang="it-IT" sz="2000" b="0" i="1"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r>
                                <a:rPr lang="it-IT" sz="2000" b="0" i="1"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𝑖</m:t>
                              </m:r>
                              <m:r>
                                <a:rPr lang="it-IT" sz="2000" b="0" i="1"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sSub>
                                <m:sSubPr>
                                  <m:ctrlPr>
                                    <a:rPr lang="it-IT" sz="2000"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sSubPr>
                                <m:e>
                                  <m:r>
                                    <a:rPr lang="it-IT" sz="2000" b="0" i="1"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𝑇</m:t>
                                  </m:r>
                                </m:e>
                                <m:sub>
                                  <m:r>
                                    <a:rPr lang="it-IT" sz="2000" b="0" i="1"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𝑖𝑛𝑡</m:t>
                                  </m:r>
                                </m:sub>
                              </m:sSub>
                              <m:r>
                                <a:rPr lang="it-IT" sz="2000" b="0" i="1"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r>
                                <a:rPr lang="it-IT" sz="2000" b="0" i="1"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𝑖</m:t>
                              </m:r>
                              <m:r>
                                <a:rPr lang="it-IT" sz="2000" b="0" i="1"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e>
                          </m:eqArr>
                        </m:e>
                      </m:d>
                    </m:oMath>
                  </m:oMathPara>
                </a14:m>
                <a:endParaRPr lang="it-IT" sz="2000" b="0" i="1" dirty="0">
                  <a:solidFill>
                    <a:schemeClr val="tx1"/>
                  </a:solidFill>
                  <a:effectLst/>
                  <a:latin typeface="Cambria Math" panose="02040503050406030204" pitchFamily="18" charset="0"/>
                  <a:ea typeface="Calibri" panose="020F0502020204030204" pitchFamily="34" charset="0"/>
                  <a:cs typeface="Arial" panose="020B0604020202020204" pitchFamily="34" charset="0"/>
                </a:endParaRPr>
              </a:p>
              <a:p>
                <a:pPr marL="0" indent="0">
                  <a:buNone/>
                </a:pPr>
                <a:endParaRPr lang="it-IT" sz="2000" b="0" i="1" dirty="0">
                  <a:solidFill>
                    <a:schemeClr val="tx1"/>
                  </a:solidFill>
                  <a:latin typeface="Cambria Math" panose="02040503050406030204" pitchFamily="18" charset="0"/>
                  <a:ea typeface="Calibri" panose="020F0502020204030204" pitchFamily="34" charset="0"/>
                  <a:cs typeface="Times New Roman" panose="02020603050405020304" pitchFamily="18" charset="0"/>
                </a:endParaRPr>
              </a:p>
              <a:p>
                <a:pPr marL="0" indent="0">
                  <a:buNone/>
                </a:pPr>
                <a:endParaRPr lang="it-IT" sz="2000" b="0" i="1" dirty="0">
                  <a:solidFill>
                    <a:schemeClr val="tx1"/>
                  </a:solidFill>
                  <a:latin typeface="Cambria Math" panose="02040503050406030204" pitchFamily="18" charset="0"/>
                  <a:ea typeface="Calibri" panose="020F0502020204030204" pitchFamily="34" charset="0"/>
                  <a:cs typeface="Times New Roman" panose="02020603050405020304" pitchFamily="18" charset="0"/>
                </a:endParaRPr>
              </a:p>
              <a:p>
                <a:pPr marL="0" indent="0">
                  <a:buNone/>
                </a:pPr>
                <a14:m>
                  <m:oMath xmlns:m="http://schemas.openxmlformats.org/officeDocument/2006/math">
                    <m:r>
                      <a:rPr lang="it-IT" sz="20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𝜀</m:t>
                    </m:r>
                  </m:oMath>
                </a14:m>
                <a:r>
                  <a:rPr lang="it-IT" sz="2000" dirty="0">
                    <a:solidFill>
                      <a:schemeClr val="tx1"/>
                    </a:solidFill>
                    <a:effectLst/>
                    <a:ea typeface="Calibri" panose="020F0502020204030204" pitchFamily="34" charset="0"/>
                    <a:cs typeface="Times New Roman" panose="02020603050405020304" pitchFamily="18" charset="0"/>
                  </a:rPr>
                  <a:t> modella due effetti:  </a:t>
                </a:r>
              </a:p>
              <a:p>
                <a:pPr marL="0" indent="0">
                  <a:buNone/>
                </a:pPr>
                <a:r>
                  <a:rPr lang="it-IT" sz="2000" dirty="0">
                    <a:solidFill>
                      <a:schemeClr val="tx1"/>
                    </a:solidFill>
                    <a:effectLst/>
                    <a:ea typeface="Calibri" panose="020F0502020204030204" pitchFamily="34" charset="0"/>
                    <a:cs typeface="Times New Roman" panose="02020603050405020304" pitchFamily="18" charset="0"/>
                  </a:rPr>
                  <a:t>-  temperature non uniformi</a:t>
                </a:r>
              </a:p>
              <a:p>
                <a:pPr marL="0" indent="0">
                  <a:buNone/>
                </a:pPr>
                <a:r>
                  <a:rPr lang="it-IT" sz="2000" dirty="0">
                    <a:solidFill>
                      <a:schemeClr val="tx1"/>
                    </a:solidFill>
                    <a:ea typeface="Calibri" panose="020F0502020204030204" pitchFamily="34" charset="0"/>
                    <a:cs typeface="Times New Roman" panose="02020603050405020304" pitchFamily="18" charset="0"/>
                  </a:rPr>
                  <a:t>-  permette di simulare vasocostrizione e vasodilatazione</a:t>
                </a:r>
                <a:endParaRPr lang="it-IT" sz="2000" dirty="0">
                  <a:solidFill>
                    <a:schemeClr val="tx1"/>
                  </a:solidFill>
                  <a:effectLst/>
                  <a:ea typeface="Calibri" panose="020F0502020204030204" pitchFamily="34" charset="0"/>
                  <a:cs typeface="Times New Roman" panose="02020603050405020304" pitchFamily="18" charset="0"/>
                </a:endParaRPr>
              </a:p>
              <a:p>
                <a:pPr marL="0" indent="0">
                  <a:buNone/>
                </a:pPr>
                <a:endParaRPr lang="it-IT" sz="3600" dirty="0"/>
              </a:p>
            </p:txBody>
          </p:sp>
        </mc:Choice>
        <mc:Fallback xmlns="">
          <p:sp>
            <p:nvSpPr>
              <p:cNvPr id="5" name="Segnaposto testo 4">
                <a:extLst>
                  <a:ext uri="{FF2B5EF4-FFF2-40B4-BE49-F238E27FC236}">
                    <a16:creationId xmlns:a16="http://schemas.microsoft.com/office/drawing/2014/main" id="{EC4F179D-FDDA-48DF-92FA-8290EEC6837B}"/>
                  </a:ext>
                </a:extLst>
              </p:cNvPr>
              <p:cNvSpPr>
                <a:spLocks noGrp="1" noRot="1" noChangeAspect="1" noMove="1" noResize="1" noEditPoints="1" noAdjustHandles="1" noChangeArrowheads="1" noChangeShapeType="1" noTextEdit="1"/>
              </p:cNvSpPr>
              <p:nvPr>
                <p:ph type="body" sz="quarter" idx="13"/>
              </p:nvPr>
            </p:nvSpPr>
            <p:spPr>
              <a:blipFill>
                <a:blip r:embed="rId3"/>
                <a:stretch>
                  <a:fillRect l="-693"/>
                </a:stretch>
              </a:blipFill>
            </p:spPr>
            <p:txBody>
              <a:bodyPr/>
              <a:lstStyle/>
              <a:p>
                <a:r>
                  <a:rPr lang="it-IT">
                    <a:noFill/>
                  </a:rPr>
                  <a:t> </a:t>
                </a:r>
              </a:p>
            </p:txBody>
          </p:sp>
        </mc:Fallback>
      </mc:AlternateContent>
      <p:sp>
        <p:nvSpPr>
          <p:cNvPr id="7" name="Cilindro 6">
            <a:extLst>
              <a:ext uri="{FF2B5EF4-FFF2-40B4-BE49-F238E27FC236}">
                <a16:creationId xmlns:a16="http://schemas.microsoft.com/office/drawing/2014/main" id="{BB78969D-FE2F-401F-9408-C72D9EBDB7AD}"/>
              </a:ext>
            </a:extLst>
          </p:cNvPr>
          <p:cNvSpPr/>
          <p:nvPr/>
        </p:nvSpPr>
        <p:spPr>
          <a:xfrm rot="5400000">
            <a:off x="270113" y="5282490"/>
            <a:ext cx="826660" cy="1008112"/>
          </a:xfrm>
          <a:prstGeom prst="can">
            <a:avLst>
              <a:gd name="adj" fmla="val 132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Freccia a destra 7">
            <a:extLst>
              <a:ext uri="{FF2B5EF4-FFF2-40B4-BE49-F238E27FC236}">
                <a16:creationId xmlns:a16="http://schemas.microsoft.com/office/drawing/2014/main" id="{52DCE94F-5F29-49DF-B610-54B9F5226912}"/>
              </a:ext>
            </a:extLst>
          </p:cNvPr>
          <p:cNvSpPr/>
          <p:nvPr/>
        </p:nvSpPr>
        <p:spPr>
          <a:xfrm>
            <a:off x="1125083" y="5408246"/>
            <a:ext cx="495340" cy="288454"/>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it-IT"/>
          </a:p>
        </p:txBody>
      </p:sp>
      <p:sp>
        <p:nvSpPr>
          <p:cNvPr id="9" name="Freccia a sinistra 8">
            <a:extLst>
              <a:ext uri="{FF2B5EF4-FFF2-40B4-BE49-F238E27FC236}">
                <a16:creationId xmlns:a16="http://schemas.microsoft.com/office/drawing/2014/main" id="{62402A41-95D6-443F-9E81-1F4DEC0848D8}"/>
              </a:ext>
            </a:extLst>
          </p:cNvPr>
          <p:cNvSpPr/>
          <p:nvPr/>
        </p:nvSpPr>
        <p:spPr>
          <a:xfrm>
            <a:off x="1113879" y="5912302"/>
            <a:ext cx="495340" cy="269103"/>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62457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down)">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wipe(down)">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animEffect transition="in" filter="wipe(down)">
                                      <p:cBhvr>
                                        <p:cTn id="17" dur="500"/>
                                        <p:tgtEl>
                                          <p:spTgt spid="5">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8" end="8"/>
                                            </p:txEl>
                                          </p:spTgt>
                                        </p:tgtEl>
                                        <p:attrNameLst>
                                          <p:attrName>style.visibility</p:attrName>
                                        </p:attrNameLst>
                                      </p:cBhvr>
                                      <p:to>
                                        <p:strVal val="visible"/>
                                      </p:to>
                                    </p:set>
                                    <p:animEffect transition="in" filter="wipe(down)">
                                      <p:cBhvr>
                                        <p:cTn id="22" dur="500"/>
                                        <p:tgtEl>
                                          <p:spTgt spid="5">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animEffect transition="in" filter="wipe(down)">
                                      <p:cBhvr>
                                        <p:cTn id="27"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F2929CC6-DB9D-431C-832A-5385940B938D}"/>
              </a:ext>
            </a:extLst>
          </p:cNvPr>
          <p:cNvSpPr>
            <a:spLocks noGrp="1"/>
          </p:cNvSpPr>
          <p:nvPr>
            <p:ph type="ftr" sz="quarter" idx="11"/>
          </p:nvPr>
        </p:nvSpPr>
        <p:spPr/>
        <p:txBody>
          <a:bodyPr/>
          <a:lstStyle/>
          <a:p>
            <a:pPr>
              <a:defRPr/>
            </a:pPr>
            <a:r>
              <a:rPr lang="it-IT" dirty="0"/>
              <a:t>Human body </a:t>
            </a:r>
            <a:r>
              <a:rPr lang="it-IT" dirty="0" err="1"/>
              <a:t>thermodynamics</a:t>
            </a:r>
            <a:r>
              <a:rPr lang="it-IT" dirty="0"/>
              <a:t> model</a:t>
            </a:r>
            <a:endParaRPr lang="en-US" dirty="0"/>
          </a:p>
        </p:txBody>
      </p:sp>
      <p:sp>
        <p:nvSpPr>
          <p:cNvPr id="3" name="Segnaposto numero diapositiva 2">
            <a:extLst>
              <a:ext uri="{FF2B5EF4-FFF2-40B4-BE49-F238E27FC236}">
                <a16:creationId xmlns:a16="http://schemas.microsoft.com/office/drawing/2014/main" id="{EEAE9F11-E31F-4C48-BB1D-83E596C89EE7}"/>
              </a:ext>
            </a:extLst>
          </p:cNvPr>
          <p:cNvSpPr>
            <a:spLocks noGrp="1"/>
          </p:cNvSpPr>
          <p:nvPr>
            <p:ph type="sldNum" sz="quarter" idx="12"/>
          </p:nvPr>
        </p:nvSpPr>
        <p:spPr/>
        <p:txBody>
          <a:bodyPr/>
          <a:lstStyle/>
          <a:p>
            <a:fld id="{2CB06865-0A5C-4946-9ED1-740E2A2631BD}" type="slidenum">
              <a:rPr lang="en-US" smtClean="0"/>
              <a:pPr/>
              <a:t>9</a:t>
            </a:fld>
            <a:endParaRPr lang="en-US" dirty="0"/>
          </a:p>
        </p:txBody>
      </p:sp>
      <p:sp>
        <p:nvSpPr>
          <p:cNvPr id="4" name="Titolo 3">
            <a:extLst>
              <a:ext uri="{FF2B5EF4-FFF2-40B4-BE49-F238E27FC236}">
                <a16:creationId xmlns:a16="http://schemas.microsoft.com/office/drawing/2014/main" id="{22A48ACE-121D-4E1C-A1A2-B0C9D9E68015}"/>
              </a:ext>
            </a:extLst>
          </p:cNvPr>
          <p:cNvSpPr>
            <a:spLocks noGrp="1"/>
          </p:cNvSpPr>
          <p:nvPr>
            <p:ph type="title"/>
          </p:nvPr>
        </p:nvSpPr>
        <p:spPr>
          <a:xfrm>
            <a:off x="1979713" y="188640"/>
            <a:ext cx="1584176" cy="418058"/>
          </a:xfrm>
        </p:spPr>
        <p:txBody>
          <a:bodyPr/>
          <a:lstStyle/>
          <a:p>
            <a:r>
              <a:rPr lang="it-IT" dirty="0"/>
              <a:t>Risultati</a:t>
            </a:r>
          </a:p>
        </p:txBody>
      </p:sp>
      <p:sp>
        <p:nvSpPr>
          <p:cNvPr id="5" name="Segnaposto testo 4">
            <a:extLst>
              <a:ext uri="{FF2B5EF4-FFF2-40B4-BE49-F238E27FC236}">
                <a16:creationId xmlns:a16="http://schemas.microsoft.com/office/drawing/2014/main" id="{9917511F-DC6F-43B5-B2EB-2B5DB195BAD8}"/>
              </a:ext>
            </a:extLst>
          </p:cNvPr>
          <p:cNvSpPr>
            <a:spLocks noGrp="1"/>
          </p:cNvSpPr>
          <p:nvPr>
            <p:ph type="body" sz="quarter" idx="13"/>
          </p:nvPr>
        </p:nvSpPr>
        <p:spPr/>
        <p:txBody>
          <a:bodyPr/>
          <a:lstStyle/>
          <a:p>
            <a:pPr marL="0" indent="0">
              <a:buNone/>
            </a:pPr>
            <a:endParaRPr lang="it-IT" dirty="0"/>
          </a:p>
        </p:txBody>
      </p:sp>
      <p:pic>
        <p:nvPicPr>
          <p:cNvPr id="10" name="Immagine 9">
            <a:extLst>
              <a:ext uri="{FF2B5EF4-FFF2-40B4-BE49-F238E27FC236}">
                <a16:creationId xmlns:a16="http://schemas.microsoft.com/office/drawing/2014/main" id="{46AEBD3B-0036-47E8-904E-44673D7B464B}"/>
              </a:ext>
            </a:extLst>
          </p:cNvPr>
          <p:cNvPicPr>
            <a:picLocks noChangeAspect="1"/>
          </p:cNvPicPr>
          <p:nvPr/>
        </p:nvPicPr>
        <p:blipFill>
          <a:blip r:embed="rId3"/>
          <a:stretch>
            <a:fillRect/>
          </a:stretch>
        </p:blipFill>
        <p:spPr>
          <a:xfrm>
            <a:off x="683568" y="986863"/>
            <a:ext cx="7488832" cy="5183311"/>
          </a:xfrm>
          <a:prstGeom prst="rect">
            <a:avLst/>
          </a:prstGeom>
        </p:spPr>
      </p:pic>
    </p:spTree>
    <p:extLst>
      <p:ext uri="{BB962C8B-B14F-4D97-AF65-F5344CB8AC3E}">
        <p14:creationId xmlns:p14="http://schemas.microsoft.com/office/powerpoint/2010/main" val="120598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Unifi">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8308</TotalTime>
  <Words>1549</Words>
  <Application>Microsoft Office PowerPoint</Application>
  <PresentationFormat>Presentazione su schermo (4:3)</PresentationFormat>
  <Paragraphs>149</Paragraphs>
  <Slides>13</Slides>
  <Notes>13</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13</vt:i4>
      </vt:variant>
    </vt:vector>
  </HeadingPairs>
  <TitlesOfParts>
    <vt:vector size="20" baseType="lpstr">
      <vt:lpstr>Arial</vt:lpstr>
      <vt:lpstr>Calibri</vt:lpstr>
      <vt:lpstr>Cambria Math</vt:lpstr>
      <vt:lpstr>Leelawadee</vt:lpstr>
      <vt:lpstr>Symbol</vt:lpstr>
      <vt:lpstr>Times New Roman</vt:lpstr>
      <vt:lpstr>Unifi</vt:lpstr>
      <vt:lpstr>Human body thermodynamics model</vt:lpstr>
      <vt:lpstr>Introduzione</vt:lpstr>
      <vt:lpstr>Modello</vt:lpstr>
      <vt:lpstr>Analisi Energetica</vt:lpstr>
      <vt:lpstr>Scambi di energia</vt:lpstr>
      <vt:lpstr>Conduzione interna</vt:lpstr>
      <vt:lpstr>Termoregolazione</vt:lpstr>
      <vt:lpstr>Modello del flusso sanguigno</vt:lpstr>
      <vt:lpstr>Risultati</vt:lpstr>
      <vt:lpstr>Risultati</vt:lpstr>
      <vt:lpstr>Risultati</vt:lpstr>
      <vt:lpstr>Conclusioni e sviluppi futuri</vt:lpstr>
      <vt:lpstr>Ringraziamenti</vt:lpstr>
    </vt:vector>
  </TitlesOfParts>
  <Company>UNIFI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GC</dc:creator>
  <cp:lastModifiedBy>Daniele Fiaschi</cp:lastModifiedBy>
  <cp:revision>287</cp:revision>
  <dcterms:created xsi:type="dcterms:W3CDTF">2014-01-08T11:46:39Z</dcterms:created>
  <dcterms:modified xsi:type="dcterms:W3CDTF">2021-12-05T18:00:52Z</dcterms:modified>
</cp:coreProperties>
</file>