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emf" ContentType="image/x-emf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8" r:id="rId5"/>
  </p:sldMasterIdLst>
  <p:notesMasterIdLst>
    <p:notesMasterId r:id="rId7"/>
  </p:notesMasterIdLst>
  <p:sldIdLst>
    <p:sldId id="256" r:id="rId9"/>
    <p:sldId id="257" r:id="rId10"/>
    <p:sldId id="258" r:id="rId11"/>
    <p:sldId id="260" r:id="rId12"/>
    <p:sldId id="259" r:id="rId13"/>
    <p:sldId id="264" r:id="rId14"/>
    <p:sldId id="266" r:id="rId15"/>
    <p:sldId id="267" r:id="rId16"/>
    <p:sldId id="261" r:id="rId17"/>
    <p:sldId id="265" r:id="rId18"/>
    <p:sldId id="262" r:id="rId19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9" userDrawn="0">
          <p15:clr>
            <a:srgbClr val="A4A3A4"/>
          </p15:clr>
        </p15:guide>
        <p15:guide id="2" pos="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A85C6"/>
    <a:srgbClr val="E19B1D"/>
    <a:srgbClr val="82D5E6"/>
    <a:srgbClr val="76CFEE"/>
    <a:srgbClr val="77C0ED"/>
    <a:srgbClr val="BFCFDE"/>
    <a:srgbClr val="E0A91E"/>
    <a:srgbClr val="CE9B1C"/>
    <a:srgbClr val="E4B338"/>
    <a:srgbClr val="F7C537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768" autoAdjust="0"/>
  </p:normalViewPr>
  <p:slideViewPr>
    <p:cSldViewPr snapToGrid="0" snapToObjects="1">
      <p:cViewPr varScale="1">
        <p:scale>
          <a:sx n="124" d="100"/>
          <a:sy n="124" d="100"/>
        </p:scale>
        <p:origin x="246" y="102"/>
      </p:cViewPr>
      <p:guideLst>
        <p:guide orient="horz" pos="105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" y="0"/>
            <a:ext cx="2425699" cy="1819274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2943224" y="492918"/>
            <a:ext cx="6200776" cy="4650582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7315200" y="3771900"/>
            <a:ext cx="1828800" cy="1371601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Footer Placeholder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Slide Number Placeholder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Placeholder 15"/>
          <p:cNvSpPr txBox="1">
            <a:spLocks noGrp="1" noChangeArrowheads="1"/>
          </p:cNvSpPr>
          <p:nvPr>
            <p:ph type="title"/>
          </p:nvPr>
        </p:nvSpPr>
        <p:spPr>
          <a:xfrm>
            <a:off x="1257935" y="1305560"/>
            <a:ext cx="4897755" cy="12179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0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Date Placeholder 2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Footer Placeholder 2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3" name="Slide Number Placeholder 2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2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바닥글 개체 틀 2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8" name="슬라이드 번호 개체 틀 2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Subtitle 3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34950" y="486410"/>
            <a:ext cx="8682990" cy="7454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Text Placeholder 3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5630" cy="21082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2018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4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38707170105.jpeg"></Relationship><Relationship Id="rId6" Type="http://schemas.openxmlformats.org/officeDocument/2006/relationships/image" Target="../media/fImage387071781173.jpeg"></Relationship><Relationship Id="rId7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331761883483.png"></Relationship><Relationship Id="rId2" Type="http://schemas.openxmlformats.org/officeDocument/2006/relationships/image" Target="../media/fImage495151896182.png"></Relationship><Relationship Id="rId3" Type="http://schemas.openxmlformats.org/officeDocument/2006/relationships/image" Target="../media/fImage3323190619.png"></Relationship><Relationship Id="rId4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44442423648.emf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363345" y="1400175"/>
            <a:ext cx="4129405" cy="12611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600" b="0">
                <a:solidFill>
                  <a:schemeClr val="bg1"/>
                </a:solidFill>
                <a:latin typeface="Arial" charset="0"/>
                <a:ea typeface="Arial" charset="0"/>
              </a:rPr>
              <a:t>Wealthy</a:t>
            </a:r>
            <a:r>
              <a:rPr lang="ko-KR" altLang="ko-KR" sz="460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4600" b="0">
                <a:solidFill>
                  <a:schemeClr val="bg1"/>
                </a:solidFill>
                <a:latin typeface="Arial" charset="0"/>
                <a:ea typeface="Arial" charset="0"/>
              </a:rPr>
              <a:t>Health</a:t>
            </a:r>
            <a:endParaRPr lang="ko-KR" altLang="en-US" sz="4600" b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000" b="0">
                <a:solidFill>
                  <a:schemeClr val="bg1"/>
                </a:solidFill>
                <a:latin typeface="Arial" charset="0"/>
                <a:ea typeface="Arial" charset="0"/>
              </a:rPr>
              <a:t>‘건강</a:t>
            </a:r>
            <a:r>
              <a:rPr lang="ko-KR" altLang="ko-KR" sz="3000" b="0">
                <a:solidFill>
                  <a:schemeClr val="bg1"/>
                </a:solidFill>
                <a:latin typeface="Arial" charset="0"/>
                <a:ea typeface="Arial" charset="0"/>
              </a:rPr>
              <a:t>식단</a:t>
            </a:r>
            <a:r>
              <a:rPr lang="ko-KR" altLang="ko-KR" sz="3000" b="0">
                <a:solidFill>
                  <a:schemeClr val="bg1"/>
                </a:solidFill>
                <a:latin typeface="Arial" charset="0"/>
                <a:ea typeface="Arial" charset="0"/>
              </a:rPr>
              <a:t>’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을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위한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App</a:t>
            </a:r>
            <a:endParaRPr lang="ko-KR" altLang="en-US" sz="200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9" name="도형 1"/>
          <p:cNvCxnSpPr/>
          <p:nvPr/>
        </p:nvCxnSpPr>
        <p:spPr>
          <a:xfrm rot="0">
            <a:off x="5668010" y="4356100"/>
            <a:ext cx="2426970" cy="1270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2"/>
          <p:cNvCxnSpPr/>
          <p:nvPr/>
        </p:nvCxnSpPr>
        <p:spPr>
          <a:xfrm rot="0">
            <a:off x="5668010" y="3723005"/>
            <a:ext cx="2426970" cy="1270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3"/>
          <p:cNvSpPr txBox="1">
            <a:spLocks/>
          </p:cNvSpPr>
          <p:nvPr/>
        </p:nvSpPr>
        <p:spPr>
          <a:xfrm rot="0">
            <a:off x="5693410" y="3735070"/>
            <a:ext cx="488315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허세린</a:t>
            </a:r>
            <a:endParaRPr lang="ko-KR" altLang="en-US" sz="800" b="1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텍스트 상자 4"/>
          <p:cNvSpPr txBox="1">
            <a:spLocks/>
          </p:cNvSpPr>
          <p:nvPr/>
        </p:nvSpPr>
        <p:spPr>
          <a:xfrm rot="0">
            <a:off x="5693410" y="3937000"/>
            <a:ext cx="1788160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ICT융합대학 컴퓨터학부 컴퓨터SW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텍스트 상자 6"/>
          <p:cNvSpPr txBox="1">
            <a:spLocks/>
          </p:cNvSpPr>
          <p:nvPr/>
        </p:nvSpPr>
        <p:spPr>
          <a:xfrm rot="0">
            <a:off x="5693410" y="4140200"/>
            <a:ext cx="755015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Student No</a:t>
            </a:r>
            <a:r>
              <a:rPr sz="800" b="1">
                <a:solidFill>
                  <a:srgbClr val="5B4837"/>
                </a:solidFill>
                <a:latin typeface="Arial" charset="0"/>
                <a:ea typeface="Arial" charset="0"/>
              </a:rPr>
              <a:t>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텍스트 상자 9"/>
          <p:cNvSpPr txBox="1">
            <a:spLocks/>
          </p:cNvSpPr>
          <p:nvPr/>
        </p:nvSpPr>
        <p:spPr>
          <a:xfrm rot="0">
            <a:off x="6330950" y="4156710"/>
            <a:ext cx="635635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19017093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9" name="도형 11"/>
          <p:cNvCxnSpPr/>
          <p:nvPr/>
        </p:nvCxnSpPr>
        <p:spPr>
          <a:xfrm rot="0">
            <a:off x="5669280" y="3940175"/>
            <a:ext cx="2425700" cy="127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2"/>
          <p:cNvCxnSpPr/>
          <p:nvPr/>
        </p:nvCxnSpPr>
        <p:spPr>
          <a:xfrm rot="0">
            <a:off x="5669280" y="4140200"/>
            <a:ext cx="2425700" cy="127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2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>
            <p:ph type="title"/>
          </p:nvPr>
        </p:nvSpPr>
        <p:spPr>
          <a:xfrm rot="0">
            <a:off x="163830" y="52070"/>
            <a:ext cx="5676900" cy="212090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04.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사업계획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Wealthy Health의 다양한 사업성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6" name="도형 25"/>
          <p:cNvSpPr>
            <a:spLocks/>
          </p:cNvSpPr>
          <p:nvPr/>
        </p:nvSpPr>
        <p:spPr>
          <a:xfrm rot="0">
            <a:off x="4885055" y="1212215"/>
            <a:ext cx="3994150" cy="1355725"/>
          </a:xfrm>
          <a:prstGeom prst="roundRect"/>
          <a:solidFill>
            <a:schemeClr val="tx1">
              <a:lumMod val="65000"/>
              <a:lumOff val="35000"/>
            </a:schemeClr>
          </a:solidFill>
          <a:ln w="254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9"/>
          <p:cNvSpPr>
            <a:spLocks/>
          </p:cNvSpPr>
          <p:nvPr/>
        </p:nvSpPr>
        <p:spPr>
          <a:xfrm rot="0">
            <a:off x="285750" y="2826385"/>
            <a:ext cx="3994150" cy="1470660"/>
          </a:xfrm>
          <a:prstGeom prst="roundRect"/>
          <a:solidFill>
            <a:schemeClr val="tx1">
              <a:lumMod val="65000"/>
              <a:lumOff val="35000"/>
            </a:schemeClr>
          </a:solidFill>
          <a:ln w="254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19"/>
          <p:cNvSpPr>
            <a:spLocks/>
          </p:cNvSpPr>
          <p:nvPr/>
        </p:nvSpPr>
        <p:spPr>
          <a:xfrm rot="0">
            <a:off x="3628390" y="2050415"/>
            <a:ext cx="1854835" cy="1123950"/>
          </a:xfrm>
          <a:prstGeom prst="ellipse"/>
          <a:solidFill>
            <a:schemeClr val="bg1">
              <a:lumMod val="85000"/>
              <a:lumOff val="0"/>
            </a:schemeClr>
          </a:solidFill>
          <a:ln w="254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사업연관성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0"/>
          <p:cNvSpPr txBox="1">
            <a:spLocks/>
          </p:cNvSpPr>
          <p:nvPr/>
        </p:nvSpPr>
        <p:spPr>
          <a:xfrm rot="0">
            <a:off x="5001260" y="1283970"/>
            <a:ext cx="51752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병원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1"/>
          <p:cNvSpPr txBox="1">
            <a:spLocks/>
          </p:cNvSpPr>
          <p:nvPr/>
        </p:nvSpPr>
        <p:spPr>
          <a:xfrm rot="0">
            <a:off x="5348605" y="1560195"/>
            <a:ext cx="3218815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건강검진만으로 끝나는 것이 아닌,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앱의 연동성으로 추후 꾸준한 관리 가능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→검진을 해주었던 병원으로 다시 방문하도록 유도하여 진료를 가능하게 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33"/>
          <p:cNvSpPr txBox="1">
            <a:spLocks/>
          </p:cNvSpPr>
          <p:nvPr/>
        </p:nvSpPr>
        <p:spPr>
          <a:xfrm rot="0">
            <a:off x="348615" y="2898140"/>
            <a:ext cx="227266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언택트 시대의 다이어트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34"/>
          <p:cNvSpPr txBox="1">
            <a:spLocks/>
          </p:cNvSpPr>
          <p:nvPr/>
        </p:nvSpPr>
        <p:spPr>
          <a:xfrm rot="0">
            <a:off x="606425" y="3174365"/>
            <a:ext cx="3218815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식단을 기록하는 것이 아닌,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식단을 제공하고 공유함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→여러 식단을 시도하고 건강하게 식단관리를 하고싶어하는 고객층의 니즈 맞춤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0005" y="1565910"/>
            <a:ext cx="3202940" cy="800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</a:t>
            </a:r>
            <a:r>
              <a:rPr lang="en-US" altLang="ko-KR" sz="460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you.</a:t>
            </a:r>
            <a:endParaRPr lang="en-US" altLang="ko-KR" sz="4600" b="1" dirty="0" smtClean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11" name="도형 2"/>
          <p:cNvCxnSpPr/>
          <p:nvPr/>
        </p:nvCxnSpPr>
        <p:spPr>
          <a:xfrm rot="0">
            <a:off x="5855335" y="4213225"/>
            <a:ext cx="2427605" cy="1905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3"/>
          <p:cNvCxnSpPr/>
          <p:nvPr/>
        </p:nvCxnSpPr>
        <p:spPr>
          <a:xfrm rot="0">
            <a:off x="5855335" y="3580130"/>
            <a:ext cx="2427605" cy="1905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4"/>
          <p:cNvSpPr txBox="1">
            <a:spLocks/>
          </p:cNvSpPr>
          <p:nvPr/>
        </p:nvSpPr>
        <p:spPr>
          <a:xfrm rot="0">
            <a:off x="5880735" y="3592195"/>
            <a:ext cx="488950" cy="2159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허세린</a:t>
            </a:r>
            <a:endParaRPr lang="ko-KR" altLang="en-US" sz="800" b="1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텍스트 상자 5"/>
          <p:cNvSpPr txBox="1">
            <a:spLocks/>
          </p:cNvSpPr>
          <p:nvPr/>
        </p:nvSpPr>
        <p:spPr>
          <a:xfrm rot="0">
            <a:off x="5880735" y="3794125"/>
            <a:ext cx="1788795" cy="2159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ICT융합대학</a:t>
            </a: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 </a:t>
            </a: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컴퓨터학부</a:t>
            </a: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 </a:t>
            </a: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컴퓨터SW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텍스트 상자 6"/>
          <p:cNvSpPr txBox="1">
            <a:spLocks/>
          </p:cNvSpPr>
          <p:nvPr/>
        </p:nvSpPr>
        <p:spPr>
          <a:xfrm rot="0">
            <a:off x="5880735" y="3997325"/>
            <a:ext cx="755650" cy="2159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Student</a:t>
            </a:r>
            <a:r>
              <a:rPr 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 </a:t>
            </a:r>
            <a:r>
              <a:rPr 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No</a:t>
            </a:r>
            <a:r>
              <a:rPr sz="800" b="1">
                <a:solidFill>
                  <a:srgbClr val="5B4837"/>
                </a:solidFill>
                <a:latin typeface="Arial" charset="0"/>
                <a:ea typeface="Arial" charset="0"/>
              </a:rPr>
              <a:t>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텍스트 상자 7"/>
          <p:cNvSpPr txBox="1">
            <a:spLocks/>
          </p:cNvSpPr>
          <p:nvPr/>
        </p:nvSpPr>
        <p:spPr>
          <a:xfrm rot="0">
            <a:off x="6518275" y="4013835"/>
            <a:ext cx="636270" cy="2159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19017093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도형 8"/>
          <p:cNvCxnSpPr/>
          <p:nvPr/>
        </p:nvCxnSpPr>
        <p:spPr>
          <a:xfrm rot="0">
            <a:off x="5856605" y="3797300"/>
            <a:ext cx="2426335" cy="1905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9"/>
          <p:cNvCxnSpPr/>
          <p:nvPr/>
        </p:nvCxnSpPr>
        <p:spPr>
          <a:xfrm rot="0">
            <a:off x="5856605" y="3997325"/>
            <a:ext cx="2426335" cy="1905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8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05155" y="440690"/>
            <a:ext cx="1712595" cy="1702435"/>
            <a:chOff x="605155" y="440690"/>
            <a:chExt cx="1712595" cy="1702435"/>
          </a:xfrm>
        </p:grpSpPr>
        <p:sp>
          <p:nvSpPr>
            <p:cNvPr id="26" name="직사각형 25"/>
            <p:cNvSpPr/>
            <p:nvPr/>
          </p:nvSpPr>
          <p:spPr>
            <a:xfrm>
              <a:off x="605155" y="440690"/>
              <a:ext cx="1712595" cy="17024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605155" y="440690"/>
              <a:ext cx="1712595" cy="1702435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제목 1"/>
          <p:cNvSpPr txBox="1">
            <a:spLocks/>
          </p:cNvSpPr>
          <p:nvPr/>
        </p:nvSpPr>
        <p:spPr>
          <a:xfrm>
            <a:off x="723900" y="653415"/>
            <a:ext cx="14605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kumimoji="0" lang="ko-KR" altLang="en-US" sz="1000" b="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en-US" altLang="ko-KR" sz="1800" dirty="0" smtClean="0">
                <a:latin typeface="Arial" pitchFamily="34" charset="0"/>
                <a:ea typeface="Verdana" pitchFamily="34" charset="0"/>
              </a:rPr>
              <a:t>Table of </a:t>
            </a:r>
            <a:br>
              <a:rPr kumimoji="1" lang="en-US" altLang="ko-KR" sz="1800" dirty="0" smtClean="0">
                <a:latin typeface="Arial" pitchFamily="34" charset="0"/>
                <a:ea typeface="Verdana" pitchFamily="34" charset="0"/>
              </a:rPr>
            </a:br>
            <a:r>
              <a:rPr kumimoji="1" lang="en-US" altLang="ko-KR" sz="2000" b="1" dirty="0" smtClean="0">
                <a:latin typeface="Arial" pitchFamily="34" charset="0"/>
                <a:ea typeface="Verdana" pitchFamily="34" charset="0"/>
              </a:rPr>
              <a:t>contents</a:t>
            </a:r>
            <a:endParaRPr kumimoji="1" lang="en-US" altLang="ko-KR" sz="2000" b="1" dirty="0">
              <a:latin typeface="Arial" pitchFamily="34" charset="0"/>
              <a:ea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0885" y="2204720"/>
            <a:ext cx="14154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C00000"/>
                </a:solidFill>
                <a:ea typeface="Verdana" charset="0"/>
              </a:rPr>
              <a:t>01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제품설명</a:t>
            </a:r>
            <a:endParaRPr lang="ko-KR" altLang="en-US" sz="18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0885" y="2860675"/>
            <a:ext cx="14154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C00000"/>
                </a:solidFill>
                <a:ea typeface="Verdana" charset="0"/>
              </a:rPr>
              <a:t>02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시장조사</a:t>
            </a:r>
            <a:endParaRPr lang="ko-KR" altLang="en-US" sz="18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0885" y="3528695"/>
            <a:ext cx="14154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C00000"/>
                </a:solidFill>
                <a:ea typeface="Verdana" charset="0"/>
              </a:rPr>
              <a:t>03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개발계획</a:t>
            </a:r>
            <a:endParaRPr lang="ko-KR" altLang="en-US" sz="18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0885" y="4241800"/>
            <a:ext cx="14154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C00000"/>
                </a:solidFill>
                <a:ea typeface="Verdana" charset="0"/>
              </a:rPr>
              <a:t>04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사업계획</a:t>
            </a:r>
            <a:endParaRPr lang="ko-KR" altLang="en-US" sz="18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 rot="0">
            <a:off x="5074285" y="2204720"/>
            <a:ext cx="2762250" cy="5530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1-1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App 구상동기 및 기능소개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1-2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App내부 프로그램 개요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4285" y="2828925"/>
            <a:ext cx="2386965" cy="5530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2-1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시장조사 및 Wealthy Health의 강점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4285" y="3490595"/>
            <a:ext cx="1489710" cy="5530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3-1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프로그램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개발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3-2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User Interface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4285" y="4171950"/>
            <a:ext cx="2224405" cy="5530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4-1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App의 SWOT분석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4-2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Wealthy Health의 다양한 사업성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359150" y="2204720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359150" y="2860675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359150" y="3491230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59150" y="4169410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7535" cy="212725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01.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제품설명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1-1.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App 구상동기 및 기능소개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278130" y="524510"/>
            <a:ext cx="1158240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8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건강식단과</a:t>
            </a:r>
            <a:r>
              <a:rPr lang="ko-KR" altLang="ko-KR" sz="8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altLang="ko-KR" sz="8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레시피</a:t>
            </a:r>
            <a:endParaRPr lang="ko-KR" altLang="en-US" sz="800" b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160655" y="811530"/>
            <a:ext cx="3246120" cy="41573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•구상동기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앱스토어를 보면,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다이어트를 위한 식단 기록 App들이 즐비하는 것을 알 수 있</a:t>
            </a: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음</a:t>
            </a: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기록함과 동시에 자신의 섭취칼로리들을 알 수 있고, 이를 일기처럼 남겨두는 것.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하지만 실제로 필요한 것은 ‘먹고난 후’가 아닌 ‘먹기 전’이라고 생각하기에,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지병 및 다이어트에 관련한 재료를 통해 식단과 간단한 레시피를 볼 수 있는 앱이 있으면 좋겠다고 생각하여 개발하기로 함.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•기능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1)진단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여러 건강에 대한 정보를 입력할 수 있음. 이 결과에 따라 (위험)질병 진단 가능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2)정보 전달 및 공유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진단된 질병 예방에 좋은 음식 및 재료 정보를 제공하고, 식단과 레시피를 제공함. 자신만의 레시피가 있다면 공유 가능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7094220" y="102235"/>
            <a:ext cx="1824990" cy="13843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2" name="타원 31"/>
          <p:cNvSpPr>
            <a:spLocks/>
          </p:cNvSpPr>
          <p:nvPr/>
        </p:nvSpPr>
        <p:spPr>
          <a:xfrm rot="0">
            <a:off x="5494020" y="525145"/>
            <a:ext cx="1876425" cy="1876425"/>
          </a:xfrm>
          <a:prstGeom prst="ellipse"/>
          <a:solidFill>
            <a:schemeClr val="tx1">
              <a:lumMod val="85000"/>
              <a:lumOff val="15000"/>
            </a:schemeClr>
          </a:solidFill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 rot="18780000">
            <a:off x="6238875" y="3826510"/>
            <a:ext cx="316865" cy="316865"/>
            <a:chOff x="6238875" y="3826510"/>
            <a:chExt cx="316865" cy="316865"/>
          </a:xfrm>
        </p:grpSpPr>
        <p:cxnSp>
          <p:nvCxnSpPr>
            <p:cNvPr id="34" name="직선 연결선 33"/>
            <p:cNvCxnSpPr/>
            <p:nvPr/>
          </p:nvCxnSpPr>
          <p:spPr>
            <a:xfrm rot="0">
              <a:off x="6238875" y="3826510"/>
              <a:ext cx="316865" cy="316865"/>
            </a:xfrm>
            <a:prstGeom prst="line"/>
            <a:ln w="38100" cap="flat" cmpd="sng">
              <a:solidFill>
                <a:srgbClr val="C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0" flipH="1">
              <a:off x="6238875" y="3826510"/>
              <a:ext cx="316865" cy="316865"/>
            </a:xfrm>
            <a:prstGeom prst="line"/>
            <a:ln w="38100" cap="flat" cmpd="sng">
              <a:solidFill>
                <a:srgbClr val="C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/>
          <p:cNvCxnSpPr/>
          <p:nvPr/>
        </p:nvCxnSpPr>
        <p:spPr>
          <a:xfrm rot="0" flipH="1" flipV="1">
            <a:off x="7150100" y="2418715"/>
            <a:ext cx="271145" cy="349885"/>
          </a:xfrm>
          <a:prstGeom prst="straightConnector1"/>
          <a:ln w="38100" cap="flat" cmpd="sng">
            <a:solidFill>
              <a:srgbClr val="C00000">
                <a:alpha val="100000"/>
              </a:srgbClr>
            </a:solidFill>
            <a:prstDash val="solid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/>
          </p:cNvSpPr>
          <p:nvPr/>
        </p:nvSpPr>
        <p:spPr>
          <a:xfrm rot="0">
            <a:off x="5539105" y="1226185"/>
            <a:ext cx="181610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Wealthy Health</a:t>
            </a:r>
            <a:endParaRPr lang="ko-KR" altLang="en-US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ko-KR" altLang="ko-KR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기능</a:t>
            </a:r>
            <a:endParaRPr lang="ko-KR" altLang="en-US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타원 40"/>
          <p:cNvSpPr>
            <a:spLocks/>
          </p:cNvSpPr>
          <p:nvPr/>
        </p:nvSpPr>
        <p:spPr>
          <a:xfrm rot="0">
            <a:off x="3968750" y="2896235"/>
            <a:ext cx="1876425" cy="1876425"/>
          </a:xfrm>
          <a:prstGeom prst="ellipse"/>
          <a:solidFill>
            <a:schemeClr val="tx1">
              <a:lumMod val="85000"/>
              <a:lumOff val="15000"/>
            </a:schemeClr>
          </a:solidFill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 rot="0">
            <a:off x="4316730" y="3685540"/>
            <a:ext cx="11614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지병 진단</a:t>
            </a:r>
            <a:endParaRPr lang="ko-KR" altLang="en-US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6950710" y="2896235"/>
            <a:ext cx="1876425" cy="1876425"/>
          </a:xfrm>
          <a:prstGeom prst="ellipse"/>
          <a:solidFill>
            <a:schemeClr val="tx1">
              <a:lumMod val="85000"/>
              <a:lumOff val="15000"/>
            </a:schemeClr>
          </a:solidFill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rot="0">
            <a:off x="7200900" y="3561080"/>
            <a:ext cx="14909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정보 전달 및 공유</a:t>
            </a:r>
            <a:endParaRPr lang="ko-KR" altLang="en-US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6" name="도형 1"/>
          <p:cNvCxnSpPr/>
          <p:nvPr/>
        </p:nvCxnSpPr>
        <p:spPr>
          <a:xfrm rot="0" flipV="1">
            <a:off x="5379720" y="2416175"/>
            <a:ext cx="370840" cy="353060"/>
          </a:xfrm>
          <a:prstGeom prst="straightConnector1"/>
          <a:ln w="38100" cap="flat" cmpd="sng">
            <a:solidFill>
              <a:srgbClr val="C00000">
                <a:alpha val="100000"/>
              </a:srgbClr>
            </a:solidFill>
            <a:prstDash val="solid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659765" y="683895"/>
            <a:ext cx="3754755" cy="4442460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6900" cy="212090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제품설명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1-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App 내부 프로그램 개요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094220" y="102235"/>
            <a:ext cx="1824990" cy="13843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0" flipH="1">
            <a:off x="732790" y="712470"/>
            <a:ext cx="3411855" cy="1381760"/>
          </a:xfrm>
          <a:prstGeom prst="line"/>
          <a:ln w="127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/>
          </p:cNvSpPr>
          <p:nvPr/>
        </p:nvSpPr>
        <p:spPr>
          <a:xfrm rot="0">
            <a:off x="857250" y="2285365"/>
            <a:ext cx="3413760" cy="6464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01)</a:t>
            </a:r>
            <a:r>
              <a:rPr lang="en-US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기본 신체 정보 및 건강정보 입력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-혈압, 시력, 콜레스테롤, 혈당량 등 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-병원 건강검진 결과 연동가능(개발미흡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예상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 rot="0">
            <a:off x="857250" y="3042285"/>
            <a:ext cx="3020695" cy="6464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02)</a:t>
            </a:r>
            <a:r>
              <a:rPr lang="en-US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위험질병 진단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-수업시간 실습했던 질병진단 프로그램 참고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857250" y="3752215"/>
            <a:ext cx="3021330" cy="6464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03) 다이어트 이용자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-희망 몸무게 입력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-인바디 결과 연동가능(개발미흡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예상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1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9765" y="686435"/>
            <a:ext cx="3771265" cy="1480185"/>
          </a:xfrm>
          <a:prstGeom prst="rect"/>
          <a:noFill/>
        </p:spPr>
      </p:pic>
      <p:sp>
        <p:nvSpPr>
          <p:cNvPr id="9" name="직사각형 8"/>
          <p:cNvSpPr>
            <a:spLocks/>
          </p:cNvSpPr>
          <p:nvPr/>
        </p:nvSpPr>
        <p:spPr>
          <a:xfrm rot="0">
            <a:off x="741045" y="1936750"/>
            <a:ext cx="3582670" cy="35369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749935" y="1943735"/>
            <a:ext cx="3568700" cy="322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01 </a:t>
            </a:r>
            <a:r>
              <a:rPr lang="ko-KR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진단</a:t>
            </a:r>
            <a:endParaRPr lang="ko-KR" altLang="en-US" sz="15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도형 14"/>
          <p:cNvSpPr>
            <a:spLocks/>
          </p:cNvSpPr>
          <p:nvPr/>
        </p:nvSpPr>
        <p:spPr>
          <a:xfrm rot="0">
            <a:off x="4778375" y="702310"/>
            <a:ext cx="3754755" cy="442404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cxnSp>
        <p:nvCxnSpPr>
          <p:cNvPr id="53" name="도형 15"/>
          <p:cNvCxnSpPr/>
          <p:nvPr/>
        </p:nvCxnSpPr>
        <p:spPr>
          <a:xfrm rot="0" flipH="1">
            <a:off x="4851400" y="730885"/>
            <a:ext cx="3411855" cy="1381760"/>
          </a:xfrm>
          <a:prstGeom prst="line"/>
          <a:ln w="127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16"/>
          <p:cNvSpPr txBox="1">
            <a:spLocks/>
          </p:cNvSpPr>
          <p:nvPr/>
        </p:nvSpPr>
        <p:spPr>
          <a:xfrm>
            <a:off x="5064760" y="2303780"/>
            <a:ext cx="3378200" cy="2863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01) 진단된 질병예방에 좋은 식품정보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-재료정보(채소 종류 및 피해야하는 음식 등을 질병별로 정리)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-재료별 정보를 먼저 정리해 두고, 해당 질병이 확정되면 자동으로 출력되는 프로그램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02) 식단짜기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-재료 list 정리 : 영양성분,칼로리 등 여러기준으로 분류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-random으로 주 2~5회 식단 출력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03) 레시피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-짜여진 식단에서 요리마다 레시피 열람 가능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-이용객들의 커뮤니티 생성(레시피 공유 가능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-개발미흡 예상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9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8375" y="704850"/>
            <a:ext cx="3771265" cy="1480185"/>
          </a:xfrm>
          <a:prstGeom prst="rect"/>
          <a:noFill/>
        </p:spPr>
      </p:pic>
      <p:sp>
        <p:nvSpPr>
          <p:cNvPr id="60" name="도형 22"/>
          <p:cNvSpPr>
            <a:spLocks/>
          </p:cNvSpPr>
          <p:nvPr/>
        </p:nvSpPr>
        <p:spPr>
          <a:xfrm rot="0">
            <a:off x="4859655" y="1955165"/>
            <a:ext cx="3582670" cy="35369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61" name="텍스트 상자 23"/>
          <p:cNvSpPr txBox="1">
            <a:spLocks/>
          </p:cNvSpPr>
          <p:nvPr/>
        </p:nvSpPr>
        <p:spPr>
          <a:xfrm rot="0">
            <a:off x="4877435" y="1953260"/>
            <a:ext cx="3568700" cy="322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ko-KR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정보 전달 및 공유</a:t>
            </a:r>
            <a:endParaRPr lang="ko-KR" altLang="en-US" sz="15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0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7535" cy="212725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02.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시장조사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-1.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시장조사 및 Wealthy Health의 강점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1153160" y="404495"/>
            <a:ext cx="5402580" cy="2781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최근 식단 관련 App           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10" name="그림 3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5100" y="1069340"/>
            <a:ext cx="742950" cy="740410"/>
          </a:xfrm>
          <a:prstGeom prst="rect"/>
          <a:noFill/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9955" y="712470"/>
          <a:ext cx="7038975" cy="2623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755"/>
                <a:gridCol w="1855470"/>
                <a:gridCol w="1407160"/>
                <a:gridCol w="1408430"/>
                <a:gridCol w="1407160"/>
              </a:tblGrid>
              <a:tr h="320040"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앱 명칭</a:t>
                      </a:r>
                      <a:endParaRPr lang="ko-KR" altLang="en-US" sz="1000" kern="1200" b="1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간단한 앱 소개</a:t>
                      </a:r>
                      <a:endParaRPr lang="ko-KR" altLang="en-US" sz="1000" kern="1200" b="1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식단 기록 여부</a:t>
                      </a:r>
                      <a:endParaRPr lang="ko-KR" altLang="en-US" sz="1000" kern="1200" b="1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식단 제공 여부</a:t>
                      </a:r>
                      <a:endParaRPr lang="ko-KR" altLang="en-US" sz="1000" kern="1200" b="1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커뮤니티 여부</a:t>
                      </a:r>
                      <a:endParaRPr lang="ko-KR" altLang="en-US" sz="1000" kern="1200" b="1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눔(Noom)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과학적으로 증명된 행동 심리학을 기반으로 나만의 건강한 생활 습관을 만들어 갈 수 있도록 도와주는 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24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</a:t>
                      </a:r>
                      <a:endParaRPr lang="ko-KR" altLang="en-US" sz="24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</a:tr>
              <a:tr h="767715"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야지오(YAZIO)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무료 칼로리 카운터 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음식일기를 통해 칼로리와 영양성분을 기록하고 활동 사항들을 기록할 수 있음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</a:tr>
              <a:tr h="767715"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밀리그램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식단, 운동, 신체를 기록하여 점수를 기록할 수 있으며 사진으로 식단기록이 가능한 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</a:tr>
            </a:tbl>
          </a:graphicData>
        </a:graphic>
      </p:graphicFrame>
      <p:pic>
        <p:nvPicPr>
          <p:cNvPr id="11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640" y="1805305"/>
            <a:ext cx="741045" cy="789305"/>
          </a:xfrm>
          <a:prstGeom prst="rect"/>
          <a:noFill/>
        </p:spPr>
      </p:pic>
      <p:pic>
        <p:nvPicPr>
          <p:cNvPr id="12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1610" y="2607310"/>
            <a:ext cx="673735" cy="709295"/>
          </a:xfrm>
          <a:prstGeom prst="rect"/>
          <a:noFill/>
        </p:spPr>
      </p:pic>
      <p:sp>
        <p:nvSpPr>
          <p:cNvPr id="13" name="텍스트 상자 40"/>
          <p:cNvSpPr txBox="1">
            <a:spLocks/>
          </p:cNvSpPr>
          <p:nvPr/>
        </p:nvSpPr>
        <p:spPr>
          <a:xfrm rot="0">
            <a:off x="790575" y="3742055"/>
            <a:ext cx="7161530" cy="11093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Wealthy Health는!!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위의 세 가지 앱들이 가지고 있지 않은 ‘식단제공’ 기술을 포함시켜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기록을 넘어, 건강과 다이어트에 도움을 줄 식단을 제공해 줄 예정이다.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이로써 유저들은 식단을 직접 짜는 데서 오는 어려움을 해소하고 시간을 단축시킬 수 있으며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더욱 건강한 몸을 관리/유지할 수 있게 된다.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"/>
          <p:cNvSpPr txBox="1">
            <a:spLocks/>
          </p:cNvSpPr>
          <p:nvPr/>
        </p:nvSpPr>
        <p:spPr>
          <a:xfrm rot="0">
            <a:off x="6177915" y="3387725"/>
            <a:ext cx="177419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latin typeface="맑은 고딕" charset="0"/>
                <a:ea typeface="맑은 고딕" charset="0"/>
              </a:rPr>
              <a:t>출처: Apple 앱스토어 앱 소개 부분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3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63830" y="52070"/>
            <a:ext cx="5677535" cy="21272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개발계획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-1.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프로그램 개발 일정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02335" y="367665"/>
            <a:ext cx="540258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10주차 ~  </a:t>
            </a:r>
            <a:r>
              <a:rPr lang="ko-KR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14주차</a:t>
            </a:r>
            <a:r>
              <a:rPr lang="ko-KR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graphicFrame>
        <p:nvGraphicFramePr>
          <p:cNvPr id="9" name="표 10"/>
          <p:cNvGraphicFramePr>
            <a:graphicFrameLocks noGrp="1"/>
          </p:cNvGraphicFramePr>
          <p:nvPr/>
        </p:nvGraphicFramePr>
        <p:xfrm>
          <a:off x="962025" y="64516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12주차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13주차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14주차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analysis01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analysis02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showinfo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recipe01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recipe02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recipe03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0" name="텍스트 상자 11"/>
          <p:cNvSpPr txBox="1">
            <a:spLocks/>
          </p:cNvSpPr>
          <p:nvPr/>
        </p:nvSpPr>
        <p:spPr>
          <a:xfrm rot="0">
            <a:off x="463550" y="3476625"/>
            <a:ext cx="7676515" cy="1571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</a:t>
            </a:r>
            <a:r>
              <a:rPr lang="ko-KR" sz="1200">
                <a:latin typeface="맑은 고딕" charset="0"/>
                <a:ea typeface="맑은 고딕" charset="0"/>
              </a:rPr>
              <a:t>analysis01: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기본적인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건강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수치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체크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</a:t>
            </a:r>
            <a:r>
              <a:rPr lang="ko-KR" sz="1200">
                <a:latin typeface="맑은 고딕" charset="0"/>
                <a:ea typeface="맑은 고딕" charset="0"/>
              </a:rPr>
              <a:t>analysis02: analysis01에서 입력한 수치를 바탕으로 질병 진단하기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</a:t>
            </a:r>
            <a:r>
              <a:rPr lang="ko-KR" sz="1200">
                <a:latin typeface="Arial" charset="0"/>
                <a:ea typeface="Arial" charset="0"/>
              </a:rPr>
              <a:t>showinfo: 진단된 질병에 관한 기본 정보 및 재료 정보 제공</a:t>
            </a:r>
            <a:endParaRPr lang="ko-KR" altLang="en-US" sz="1200">
              <a:latin typeface="Arial" charset="0"/>
              <a:ea typeface="Arial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Arial" charset="0"/>
              <a:ea typeface="Arial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•recipe01: 랜덤으로 식단 짜기-영양성분 및 효능, 칼로리 등의 기준으로 배열 만들기</a:t>
            </a:r>
            <a:endParaRPr lang="ko-KR" altLang="en-US" sz="1200">
              <a:latin typeface="Arial" charset="0"/>
              <a:ea typeface="Arial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•recipe02: 제공되는 요리의 조리법 정보 제공-메뉴선택하면 레시피 출력</a:t>
            </a:r>
            <a:endParaRPr lang="ko-KR" altLang="en-US" sz="1200">
              <a:latin typeface="Arial" charset="0"/>
              <a:ea typeface="Arial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•recipe03: 자신만의 조리법 입력 및 출력 가능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도형 2"/>
          <p:cNvSpPr>
            <a:spLocks/>
          </p:cNvSpPr>
          <p:nvPr/>
        </p:nvSpPr>
        <p:spPr>
          <a:xfrm rot="0">
            <a:off x="2014855" y="106045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031490" y="140843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31490" y="178308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038600" y="178308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029710" y="2157095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5046345" y="2531745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5055235" y="287909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6062345" y="288798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63830" y="52070"/>
            <a:ext cx="5678170" cy="21336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개발계획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User Interface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7094220" y="102235"/>
            <a:ext cx="1825625" cy="139065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</a:t>
            </a: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Health</a:t>
            </a: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9" name="도형 1"/>
          <p:cNvSpPr>
            <a:spLocks/>
          </p:cNvSpPr>
          <p:nvPr/>
        </p:nvSpPr>
        <p:spPr>
          <a:xfrm rot="0">
            <a:off x="659765" y="766445"/>
            <a:ext cx="2790825" cy="4225925"/>
          </a:xfrm>
          <a:prstGeom prst="roundRect"/>
          <a:solidFill>
            <a:schemeClr val="tx2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1"/>
          <p:cNvSpPr txBox="1">
            <a:spLocks/>
          </p:cNvSpPr>
          <p:nvPr/>
        </p:nvSpPr>
        <p:spPr>
          <a:xfrm rot="0">
            <a:off x="1631315" y="383540"/>
            <a:ext cx="83883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analysis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3"/>
          <p:cNvSpPr>
            <a:spLocks/>
          </p:cNvSpPr>
          <p:nvPr/>
        </p:nvSpPr>
        <p:spPr>
          <a:xfrm rot="0">
            <a:off x="989330" y="1016000"/>
            <a:ext cx="2122170" cy="633730"/>
          </a:xfrm>
          <a:prstGeom prst="roundRect">
            <a:avLst>
              <a:gd name="adj" fmla="val 42228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a장미다방" charset="0"/>
                <a:ea typeface="a장미다방" charset="0"/>
              </a:rPr>
              <a:t>안녕하세요~ serin님</a:t>
            </a:r>
            <a:endParaRPr lang="ko-KR" altLang="en-US" sz="1100">
              <a:solidFill>
                <a:schemeClr val="tx1"/>
              </a:solidFill>
              <a:latin typeface="a장미다방" charset="0"/>
              <a:ea typeface="a장미다방" charset="0"/>
            </a:endParaRPr>
          </a:p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a장미다방" charset="0"/>
                <a:ea typeface="a장미다방" charset="0"/>
              </a:rPr>
              <a:t>Wealthy Health 입니다!!</a:t>
            </a:r>
            <a:endParaRPr lang="ko-KR" altLang="en-US" sz="1100">
              <a:solidFill>
                <a:schemeClr val="tx1"/>
              </a:solidFill>
              <a:latin typeface="a장미다방" charset="0"/>
              <a:ea typeface="a장미다방" charset="0"/>
            </a:endParaRPr>
          </a:p>
        </p:txBody>
      </p:sp>
      <p:sp>
        <p:nvSpPr>
          <p:cNvPr id="12" name="도형 16"/>
          <p:cNvSpPr>
            <a:spLocks/>
          </p:cNvSpPr>
          <p:nvPr/>
        </p:nvSpPr>
        <p:spPr>
          <a:xfrm rot="0">
            <a:off x="998220" y="1756410"/>
            <a:ext cx="2113915" cy="3013710"/>
          </a:xfrm>
          <a:prstGeom prst="round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0"/>
          <p:cNvSpPr txBox="1">
            <a:spLocks/>
          </p:cNvSpPr>
          <p:nvPr/>
        </p:nvSpPr>
        <p:spPr>
          <a:xfrm rot="0">
            <a:off x="962660" y="2005965"/>
            <a:ext cx="151638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혈압수치를 입력해주세요 :</a:t>
            </a:r>
            <a:endParaRPr lang="ko-KR" altLang="en-US" sz="1100">
              <a:latin typeface="LG Smart UI Light" charset="0"/>
              <a:ea typeface="LG Smart UI Light" charset="0"/>
            </a:endParaRPr>
          </a:p>
        </p:txBody>
      </p:sp>
      <p:sp>
        <p:nvSpPr>
          <p:cNvPr id="14" name="도형 21"/>
          <p:cNvSpPr>
            <a:spLocks/>
          </p:cNvSpPr>
          <p:nvPr/>
        </p:nvSpPr>
        <p:spPr>
          <a:xfrm rot="0">
            <a:off x="2468880" y="2023745"/>
            <a:ext cx="580390" cy="232410"/>
          </a:xfrm>
          <a:prstGeom prst="roundRect"/>
          <a:solidFill>
            <a:schemeClr val="bg1"/>
          </a:solidFill>
          <a:ln w="254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5"/>
          <p:cNvSpPr txBox="1">
            <a:spLocks/>
          </p:cNvSpPr>
          <p:nvPr/>
        </p:nvSpPr>
        <p:spPr>
          <a:xfrm rot="0">
            <a:off x="954405" y="2380615"/>
            <a:ext cx="151638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혈당수치를 입력해주세요 :</a:t>
            </a:r>
            <a:endParaRPr lang="ko-KR" altLang="en-US" sz="1100">
              <a:latin typeface="LG Smart UI Light" charset="0"/>
              <a:ea typeface="LG Smart UI Light" charset="0"/>
            </a:endParaRPr>
          </a:p>
        </p:txBody>
      </p:sp>
      <p:sp>
        <p:nvSpPr>
          <p:cNvPr id="16" name="도형 26"/>
          <p:cNvSpPr>
            <a:spLocks/>
          </p:cNvSpPr>
          <p:nvPr/>
        </p:nvSpPr>
        <p:spPr>
          <a:xfrm rot="0">
            <a:off x="2469515" y="2407920"/>
            <a:ext cx="580390" cy="232410"/>
          </a:xfrm>
          <a:prstGeom prst="roundRect"/>
          <a:solidFill>
            <a:schemeClr val="bg1"/>
          </a:solidFill>
          <a:ln w="254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27"/>
          <p:cNvSpPr txBox="1">
            <a:spLocks/>
          </p:cNvSpPr>
          <p:nvPr/>
        </p:nvSpPr>
        <p:spPr>
          <a:xfrm rot="0">
            <a:off x="946150" y="2755265"/>
            <a:ext cx="151638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신장을 입력해주세요 :</a:t>
            </a:r>
            <a:endParaRPr lang="ko-KR" altLang="en-US" sz="1100">
              <a:latin typeface="LG Smart UI Light" charset="0"/>
              <a:ea typeface="LG Smart UI Light" charset="0"/>
            </a:endParaRPr>
          </a:p>
        </p:txBody>
      </p:sp>
      <p:sp>
        <p:nvSpPr>
          <p:cNvPr id="18" name="텍스트 상자 28"/>
          <p:cNvSpPr txBox="1">
            <a:spLocks/>
          </p:cNvSpPr>
          <p:nvPr/>
        </p:nvSpPr>
        <p:spPr>
          <a:xfrm rot="0">
            <a:off x="955675" y="3094990"/>
            <a:ext cx="151638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몸무게를 입력해주세요 :</a:t>
            </a:r>
            <a:endParaRPr lang="ko-KR" altLang="en-US" sz="1100">
              <a:latin typeface="LG Smart UI Light" charset="0"/>
              <a:ea typeface="LG Smart UI Light" charset="0"/>
            </a:endParaRPr>
          </a:p>
        </p:txBody>
      </p:sp>
      <p:sp>
        <p:nvSpPr>
          <p:cNvPr id="19" name="도형 29"/>
          <p:cNvSpPr>
            <a:spLocks/>
          </p:cNvSpPr>
          <p:nvPr/>
        </p:nvSpPr>
        <p:spPr>
          <a:xfrm rot="0">
            <a:off x="2273935" y="2764790"/>
            <a:ext cx="580390" cy="232410"/>
          </a:xfrm>
          <a:prstGeom prst="roundRect"/>
          <a:solidFill>
            <a:schemeClr val="bg1"/>
          </a:solidFill>
          <a:ln w="254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30"/>
          <p:cNvSpPr>
            <a:spLocks/>
          </p:cNvSpPr>
          <p:nvPr/>
        </p:nvSpPr>
        <p:spPr>
          <a:xfrm rot="0">
            <a:off x="2327275" y="3148330"/>
            <a:ext cx="580390" cy="232410"/>
          </a:xfrm>
          <a:prstGeom prst="roundRect"/>
          <a:solidFill>
            <a:schemeClr val="bg1"/>
          </a:solidFill>
          <a:ln w="254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31"/>
          <p:cNvSpPr>
            <a:spLocks/>
          </p:cNvSpPr>
          <p:nvPr/>
        </p:nvSpPr>
        <p:spPr>
          <a:xfrm rot="0">
            <a:off x="1532890" y="4323715"/>
            <a:ext cx="1035050" cy="330200"/>
          </a:xfrm>
          <a:prstGeom prst="rightArrow"/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LG Smart UI Light" charset="0"/>
                <a:ea typeface="LG Smart UI Light" charset="0"/>
              </a:rPr>
              <a:t>다음</a:t>
            </a:r>
            <a:endParaRPr lang="ko-KR" altLang="en-US" sz="1100">
              <a:solidFill>
                <a:schemeClr val="tx1"/>
              </a:solidFill>
              <a:latin typeface="LG Smart UI Light" charset="0"/>
              <a:ea typeface="LG Smart UI Light" charset="0"/>
            </a:endParaRPr>
          </a:p>
        </p:txBody>
      </p:sp>
      <p:sp>
        <p:nvSpPr>
          <p:cNvPr id="22" name="도형 41"/>
          <p:cNvSpPr>
            <a:spLocks/>
          </p:cNvSpPr>
          <p:nvPr/>
        </p:nvSpPr>
        <p:spPr>
          <a:xfrm rot="0">
            <a:off x="5509895" y="767080"/>
            <a:ext cx="2790825" cy="4225925"/>
          </a:xfrm>
          <a:prstGeom prst="roundRect"/>
          <a:solidFill>
            <a:schemeClr val="tx2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42"/>
          <p:cNvSpPr txBox="1">
            <a:spLocks/>
          </p:cNvSpPr>
          <p:nvPr/>
        </p:nvSpPr>
        <p:spPr>
          <a:xfrm rot="0">
            <a:off x="6445885" y="384175"/>
            <a:ext cx="92710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showinfo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4" name="도형 43"/>
          <p:cNvSpPr>
            <a:spLocks/>
          </p:cNvSpPr>
          <p:nvPr/>
        </p:nvSpPr>
        <p:spPr>
          <a:xfrm rot="0">
            <a:off x="5839460" y="981075"/>
            <a:ext cx="2122170" cy="633730"/>
          </a:xfrm>
          <a:prstGeom prst="roundRect">
            <a:avLst>
              <a:gd name="adj" fmla="val 42228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a장미다방" charset="0"/>
                <a:ea typeface="a장미다방" charset="0"/>
              </a:rPr>
              <a:t>저체중</a:t>
            </a:r>
            <a:endParaRPr lang="ko-KR" altLang="en-US" sz="1100">
              <a:solidFill>
                <a:schemeClr val="tx1"/>
              </a:solidFill>
              <a:latin typeface="a장미다방" charset="0"/>
              <a:ea typeface="a장미다방" charset="0"/>
            </a:endParaRPr>
          </a:p>
        </p:txBody>
      </p:sp>
      <p:sp>
        <p:nvSpPr>
          <p:cNvPr id="25" name="도형 44"/>
          <p:cNvSpPr>
            <a:spLocks/>
          </p:cNvSpPr>
          <p:nvPr/>
        </p:nvSpPr>
        <p:spPr>
          <a:xfrm rot="0">
            <a:off x="5669915" y="1757045"/>
            <a:ext cx="2442845" cy="3013710"/>
          </a:xfrm>
          <a:prstGeom prst="round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45"/>
          <p:cNvSpPr txBox="1">
            <a:spLocks/>
          </p:cNvSpPr>
          <p:nvPr/>
        </p:nvSpPr>
        <p:spPr>
          <a:xfrm rot="0">
            <a:off x="5669280" y="2006600"/>
            <a:ext cx="2185035" cy="2091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LG Smart UI Light" charset="0"/>
                <a:ea typeface="LG Smart UI Light" charset="0"/>
              </a:rPr>
              <a:t>저체중은 다양한 원인이 있지만, 활동량보다 섭취량이 적거나, 과도한 활동, 흡수 불량, 정신적요인 등이 원인이 됩니다.</a:t>
            </a:r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sz="1000">
                <a:latin typeface="LG Smart UI Light" charset="0"/>
                <a:ea typeface="LG Smart UI Light" charset="0"/>
              </a:rPr>
              <a:t>저체중 환자는 면역력이 약하고</a:t>
            </a:r>
            <a:r>
              <a:rPr lang="ko-KR" sz="1000">
                <a:latin typeface="LG Smart UI Light" charset="0"/>
                <a:ea typeface="LG Smart UI Light" charset="0"/>
              </a:rPr>
              <a:t> </a:t>
            </a:r>
            <a:r>
              <a:rPr sz="1000">
                <a:latin typeface="LG Smart UI Light" charset="0"/>
                <a:ea typeface="LG Smart UI Light" charset="0"/>
              </a:rPr>
              <a:t>어린이의 경우 성장이 지연될 수 있으며, 여성의 경우 무월경 상태가 나타날 수 있습니다.</a:t>
            </a:r>
            <a:r>
              <a:rPr lang="ko-KR" sz="1000">
                <a:latin typeface="LG Smart UI Light" charset="0"/>
                <a:ea typeface="LG Smart UI Light" charset="0"/>
              </a:rPr>
              <a:t> </a:t>
            </a:r>
            <a:r>
              <a:rPr sz="1000">
                <a:latin typeface="LG Smart UI Light" charset="0"/>
                <a:ea typeface="LG Smart UI Light" charset="0"/>
              </a:rPr>
              <a:t>저체중이라고 해서 무조건적으로 식사량을 늘리는 것은 좋은 방법이 아닙니다.</a:t>
            </a:r>
            <a:r>
              <a:rPr lang="ko-KR" sz="1000">
                <a:latin typeface="LG Smart UI Light" charset="0"/>
                <a:ea typeface="LG Smart UI Light" charset="0"/>
              </a:rPr>
              <a:t> </a:t>
            </a:r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sz="1000">
                <a:latin typeface="LG Smart UI Light" charset="0"/>
                <a:ea typeface="LG Smart UI Light" charset="0"/>
              </a:rPr>
              <a:t>1일 3회의 규칙적인 식사와 평소보다 500~1000칼로리를 증가시킨 고열량 식사를 해야합니다.음주나 흡연은 영양소의 흡수를 방해하므로 최대한 삼가하고, 유제품을 섭취하는 것이 좋습니다.</a:t>
            </a:r>
            <a:r>
              <a:rPr lang="ko-KR" sz="1000">
                <a:latin typeface="LG Smart UI Light" charset="0"/>
                <a:ea typeface="LG Smart UI Light" charset="0"/>
              </a:rPr>
              <a:t> </a:t>
            </a:r>
            <a:r>
              <a:rPr sz="1000">
                <a:latin typeface="LG Smart UI Light" charset="0"/>
                <a:ea typeface="LG Smart UI Light" charset="0"/>
              </a:rPr>
              <a:t>또한, 고기나 생선, </a:t>
            </a:r>
            <a:endParaRPr lang="ko-KR" altLang="en-US" sz="1000">
              <a:latin typeface="LG Smart UI Light" charset="0"/>
              <a:ea typeface="LG Smart UI Light" charset="0"/>
            </a:endParaRPr>
          </a:p>
        </p:txBody>
      </p:sp>
      <p:sp>
        <p:nvSpPr>
          <p:cNvPr id="27" name="도형 52"/>
          <p:cNvSpPr>
            <a:spLocks/>
          </p:cNvSpPr>
          <p:nvPr/>
        </p:nvSpPr>
        <p:spPr>
          <a:xfrm rot="0">
            <a:off x="7880350" y="1898650"/>
            <a:ext cx="89535" cy="2345055"/>
          </a:xfrm>
          <a:prstGeom prst="rect"/>
          <a:solidFill>
            <a:schemeClr val="tx2">
              <a:lumMod val="20000"/>
              <a:lumOff val="80000"/>
            </a:schemeClr>
          </a:solidFill>
          <a:ln w="317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59"/>
          <p:cNvSpPr>
            <a:spLocks/>
          </p:cNvSpPr>
          <p:nvPr/>
        </p:nvSpPr>
        <p:spPr>
          <a:xfrm rot="0">
            <a:off x="7872095" y="1908175"/>
            <a:ext cx="106680" cy="1765300"/>
          </a:xfrm>
          <a:prstGeom prst="rect"/>
          <a:solidFill>
            <a:schemeClr val="tx2">
              <a:lumMod val="60000"/>
              <a:lumOff val="40000"/>
            </a:schemeClr>
          </a:solidFill>
          <a:ln w="317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61"/>
          <p:cNvSpPr>
            <a:spLocks/>
          </p:cNvSpPr>
          <p:nvPr/>
        </p:nvSpPr>
        <p:spPr>
          <a:xfrm rot="0">
            <a:off x="7096125" y="4324350"/>
            <a:ext cx="723265" cy="330200"/>
          </a:xfrm>
          <a:prstGeom prst="rightArrow"/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LG Smart UI Light" charset="0"/>
                <a:ea typeface="LG Smart UI Light" charset="0"/>
              </a:rPr>
              <a:t>다음</a:t>
            </a:r>
            <a:endParaRPr lang="ko-KR" altLang="en-US" sz="1100">
              <a:solidFill>
                <a:schemeClr val="tx1"/>
              </a:solidFill>
              <a:latin typeface="LG Smart UI Light" charset="0"/>
              <a:ea typeface="LG Smart UI Light" charset="0"/>
            </a:endParaRPr>
          </a:p>
        </p:txBody>
      </p:sp>
      <p:sp>
        <p:nvSpPr>
          <p:cNvPr id="30" name="도형 62"/>
          <p:cNvSpPr>
            <a:spLocks/>
          </p:cNvSpPr>
          <p:nvPr/>
        </p:nvSpPr>
        <p:spPr>
          <a:xfrm rot="10800000">
            <a:off x="6026785" y="4324985"/>
            <a:ext cx="723265" cy="330200"/>
          </a:xfrm>
          <a:prstGeom prst="rightArrow"/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100">
              <a:solidFill>
                <a:schemeClr val="tx1"/>
              </a:solidFill>
              <a:latin typeface="LG Smart UI Light" charset="0"/>
              <a:ea typeface="LG Smart UI Light" charset="0"/>
            </a:endParaRPr>
          </a:p>
        </p:txBody>
      </p:sp>
      <p:sp>
        <p:nvSpPr>
          <p:cNvPr id="31" name="텍스트 상자 63"/>
          <p:cNvSpPr txBox="1">
            <a:spLocks/>
          </p:cNvSpPr>
          <p:nvPr/>
        </p:nvSpPr>
        <p:spPr>
          <a:xfrm rot="0">
            <a:off x="6240145" y="4359275"/>
            <a:ext cx="50863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이전</a:t>
            </a:r>
            <a:endParaRPr lang="ko-KR" altLang="en-US" sz="1100">
              <a:latin typeface="LG Smart UI Light" charset="0"/>
              <a:ea typeface="LG Smart UI Light" charset="0"/>
            </a:endParaRPr>
          </a:p>
        </p:txBody>
      </p:sp>
      <p:sp>
        <p:nvSpPr>
          <p:cNvPr id="32" name="텍스트 상자 80"/>
          <p:cNvSpPr txBox="1">
            <a:spLocks/>
          </p:cNvSpPr>
          <p:nvPr/>
        </p:nvSpPr>
        <p:spPr>
          <a:xfrm rot="0">
            <a:off x="960120" y="3833495"/>
            <a:ext cx="1638300" cy="431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건강검진 자료 업로드를 </a:t>
            </a:r>
            <a:endParaRPr lang="ko-KR" altLang="en-US" sz="11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원하시면 옆을 클릭해주세요.</a:t>
            </a:r>
            <a:endParaRPr lang="ko-KR" altLang="en-US" sz="1100">
              <a:latin typeface="LG Smart UI Light" charset="0"/>
              <a:ea typeface="LG Smart UI Light" charset="0"/>
            </a:endParaRPr>
          </a:p>
        </p:txBody>
      </p:sp>
      <p:pic>
        <p:nvPicPr>
          <p:cNvPr id="33" name="그림 82" descr="C:/Users/serin/AppData/Roaming/PolarisOffice/ETemp/5140_20655976/fImage44442423648.em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4125" y="3760470"/>
            <a:ext cx="520700" cy="476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63830" y="52070"/>
            <a:ext cx="5678170" cy="21336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개발계획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User Interface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7094220" y="102235"/>
            <a:ext cx="1825625" cy="139065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</a:t>
            </a: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Health</a:t>
            </a: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659765" y="766445"/>
            <a:ext cx="2790825" cy="4225925"/>
          </a:xfrm>
          <a:prstGeom prst="roundRect"/>
          <a:solidFill>
            <a:schemeClr val="tx2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711325" y="347980"/>
            <a:ext cx="67881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recipe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89330" y="1016000"/>
            <a:ext cx="2122170" cy="633730"/>
          </a:xfrm>
          <a:prstGeom prst="roundRect">
            <a:avLst>
              <a:gd name="adj" fmla="val 42228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a장미다방" charset="0"/>
                <a:ea typeface="a장미다방" charset="0"/>
              </a:rPr>
              <a:t>규칙적인 하루 세끼 식사와 중간중간 너무 자극적이지 않은 간식을 섭취해주세요.</a:t>
            </a:r>
            <a:endParaRPr lang="ko-KR" altLang="en-US" sz="1100">
              <a:solidFill>
                <a:schemeClr val="tx1"/>
              </a:solidFill>
              <a:latin typeface="a장미다방" charset="0"/>
              <a:ea typeface="a장미다방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98220" y="1756410"/>
            <a:ext cx="2113915" cy="3013710"/>
          </a:xfrm>
          <a:prstGeom prst="round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1532890" y="4323715"/>
            <a:ext cx="1035050" cy="330200"/>
          </a:xfrm>
          <a:prstGeom prst="rightArrow"/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LG Smart UI Light" charset="0"/>
                <a:ea typeface="LG Smart UI Light" charset="0"/>
              </a:rPr>
              <a:t>조리법 확인</a:t>
            </a:r>
            <a:endParaRPr lang="ko-KR" altLang="en-US" sz="1100">
              <a:solidFill>
                <a:schemeClr val="tx1"/>
              </a:solidFill>
              <a:latin typeface="LG Smart UI Light" charset="0"/>
              <a:ea typeface="LG Smart UI Light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5509895" y="767080"/>
            <a:ext cx="2790825" cy="4225925"/>
          </a:xfrm>
          <a:prstGeom prst="roundRect"/>
          <a:solidFill>
            <a:schemeClr val="tx2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561455" y="348615"/>
            <a:ext cx="68643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recipe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5839460" y="981075"/>
            <a:ext cx="2122170" cy="633730"/>
          </a:xfrm>
          <a:prstGeom prst="roundRect">
            <a:avLst>
              <a:gd name="adj" fmla="val 42228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a장미다방" charset="0"/>
                <a:ea typeface="a장미다방" charset="0"/>
              </a:rPr>
              <a:t>고등어구이</a:t>
            </a:r>
            <a:endParaRPr lang="ko-KR" altLang="en-US" sz="1100">
              <a:solidFill>
                <a:schemeClr val="tx1"/>
              </a:solidFill>
              <a:latin typeface="a장미다방" charset="0"/>
              <a:ea typeface="a장미다방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5669915" y="1757045"/>
            <a:ext cx="2442845" cy="3013710"/>
          </a:xfrm>
          <a:prstGeom prst="round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5776595" y="1890395"/>
            <a:ext cx="2185035" cy="2091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LG Smart UI Light" charset="0"/>
                <a:ea typeface="LG Smart UI Light" charset="0"/>
              </a:rPr>
              <a:t>1.물기를 최대한 제거해주세요</a:t>
            </a:r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sz="1000">
                <a:latin typeface="LG Smart UI Light" charset="0"/>
                <a:ea typeface="LG Smart UI Light" charset="0"/>
              </a:rPr>
              <a:t>2.밀가루나 부침가루를 묻혀 가루는 살살 털어내고 준비해주세요.</a:t>
            </a:r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sz="1000">
                <a:latin typeface="LG Smart UI Light" charset="0"/>
                <a:ea typeface="LG Smart UI Light" charset="0"/>
              </a:rPr>
              <a:t>3.기름을 넉넉하게 두른 팬에서 센불로 1차 튀기듯 구워주세요.</a:t>
            </a:r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sz="1000">
                <a:latin typeface="LG Smart UI Light" charset="0"/>
                <a:ea typeface="LG Smart UI Light" charset="0"/>
              </a:rPr>
              <a:t>4.두어번 뒤집는 정도로 끝내야 살이 망가지지 않고 좋아요.</a:t>
            </a:r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endParaRPr lang="ko-KR" altLang="en-US" sz="10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sz="1000">
                <a:latin typeface="LG Smart UI Light" charset="0"/>
                <a:ea typeface="LG Smart UI Light" charset="0"/>
              </a:rPr>
              <a:t>5.가장자리가 노릇노릇할때 뒤집으면 됩니다.</a:t>
            </a:r>
            <a:endParaRPr lang="ko-KR" altLang="en-US" sz="1000">
              <a:latin typeface="LG Smart UI Light" charset="0"/>
              <a:ea typeface="LG Smart UI Light" charset="0"/>
            </a:endParaRPr>
          </a:p>
        </p:txBody>
      </p:sp>
      <p:sp>
        <p:nvSpPr>
          <p:cNvPr id="27" name="텍스트 상자 64"/>
          <p:cNvSpPr txBox="1">
            <a:spLocks/>
          </p:cNvSpPr>
          <p:nvPr/>
        </p:nvSpPr>
        <p:spPr>
          <a:xfrm rot="0">
            <a:off x="1087755" y="1916430"/>
            <a:ext cx="7226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LG Smart UI Light" charset="0"/>
                <a:ea typeface="LG Smart UI Light" charset="0"/>
              </a:rPr>
              <a:t>한끼 식단</a:t>
            </a:r>
            <a:endParaRPr lang="ko-KR" altLang="en-US" sz="1200">
              <a:latin typeface="LG Smart UI Light" charset="0"/>
              <a:ea typeface="LG Smart UI Light" charset="0"/>
            </a:endParaRPr>
          </a:p>
        </p:txBody>
      </p:sp>
      <p:sp>
        <p:nvSpPr>
          <p:cNvPr id="28" name="도형 65"/>
          <p:cNvSpPr>
            <a:spLocks/>
          </p:cNvSpPr>
          <p:nvPr/>
        </p:nvSpPr>
        <p:spPr>
          <a:xfrm rot="0">
            <a:off x="1167765" y="2308860"/>
            <a:ext cx="1828165" cy="1097280"/>
          </a:xfrm>
          <a:prstGeom prst="roundRect"/>
          <a:solidFill>
            <a:schemeClr val="bg1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72"/>
          <p:cNvSpPr txBox="1">
            <a:spLocks/>
          </p:cNvSpPr>
          <p:nvPr/>
        </p:nvSpPr>
        <p:spPr>
          <a:xfrm rot="0">
            <a:off x="1283970" y="2371725"/>
            <a:ext cx="1542415" cy="9378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현미밥</a:t>
            </a:r>
            <a:endParaRPr lang="ko-KR" altLang="en-US" sz="11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계란말이, 고등어구이</a:t>
            </a:r>
            <a:endParaRPr lang="ko-KR" altLang="en-US" sz="11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감귤</a:t>
            </a:r>
            <a:endParaRPr lang="ko-KR" altLang="en-US" sz="1100">
              <a:latin typeface="LG Smart UI Light" charset="0"/>
              <a:ea typeface="LG Smart UI Light" charset="0"/>
            </a:endParaRPr>
          </a:p>
          <a:p>
            <a:pPr marL="0" indent="0" algn="l" hangingPunct="1"/>
            <a:endParaRPr lang="ko-KR" altLang="en-US" sz="1100">
              <a:latin typeface="LG Smart UI Light" charset="0"/>
              <a:ea typeface="LG Smart UI Light" charset="0"/>
            </a:endParaRPr>
          </a:p>
          <a:p>
            <a:pPr marL="0" indent="0" algn="l" hangingPunct="1"/>
            <a:r>
              <a:rPr lang="ko-KR" sz="1100">
                <a:latin typeface="LG Smart UI Light" charset="0"/>
                <a:ea typeface="LG Smart UI Light" charset="0"/>
              </a:rPr>
              <a:t>푸딩, 케이크</a:t>
            </a:r>
            <a:endParaRPr lang="ko-KR" altLang="en-US" sz="1100">
              <a:latin typeface="LG Smart UI Light" charset="0"/>
              <a:ea typeface="LG Smart UI Light" charset="0"/>
            </a:endParaRPr>
          </a:p>
        </p:txBody>
      </p:sp>
      <p:sp>
        <p:nvSpPr>
          <p:cNvPr id="30" name="도형 75"/>
          <p:cNvSpPr>
            <a:spLocks/>
          </p:cNvSpPr>
          <p:nvPr/>
        </p:nvSpPr>
        <p:spPr>
          <a:xfrm rot="0">
            <a:off x="7915910" y="1943100"/>
            <a:ext cx="89535" cy="2345055"/>
          </a:xfrm>
          <a:prstGeom prst="rect"/>
          <a:solidFill>
            <a:schemeClr val="tx2">
              <a:lumMod val="20000"/>
              <a:lumOff val="80000"/>
            </a:schemeClr>
          </a:solidFill>
          <a:ln w="317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76"/>
          <p:cNvSpPr>
            <a:spLocks/>
          </p:cNvSpPr>
          <p:nvPr/>
        </p:nvSpPr>
        <p:spPr>
          <a:xfrm rot="0">
            <a:off x="7916545" y="1934845"/>
            <a:ext cx="106680" cy="1765300"/>
          </a:xfrm>
          <a:prstGeom prst="rect"/>
          <a:solidFill>
            <a:schemeClr val="tx2">
              <a:lumMod val="60000"/>
              <a:lumOff val="40000"/>
            </a:schemeClr>
          </a:solidFill>
          <a:ln w="317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77"/>
          <p:cNvSpPr>
            <a:spLocks/>
          </p:cNvSpPr>
          <p:nvPr/>
        </p:nvSpPr>
        <p:spPr>
          <a:xfrm rot="0">
            <a:off x="6132830" y="4350385"/>
            <a:ext cx="1596390" cy="303530"/>
          </a:xfrm>
          <a:prstGeom prst="roundRect"/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LG Smart UI Light" charset="0"/>
                <a:ea typeface="LG Smart UI Light" charset="0"/>
              </a:rPr>
              <a:t>종료하기</a:t>
            </a:r>
            <a:endParaRPr lang="ko-KR" altLang="en-US" sz="1200">
              <a:solidFill>
                <a:schemeClr val="tx1"/>
              </a:solidFill>
              <a:latin typeface="LG Smart UI Light" charset="0"/>
              <a:ea typeface="LG Smart U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6900" cy="2120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04.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사업계획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-1.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App의 SWOT분석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094220" y="102235"/>
            <a:ext cx="1824990" cy="13843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2274570" y="4279900"/>
            <a:ext cx="580644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ko-KR">
                <a:latin typeface="Arial" charset="0"/>
                <a:ea typeface="Arial" charset="0"/>
              </a:rPr>
              <a:t>식단을 제공한다는 강점을 살려 다른앱과의 유사성을 떨어뜨리는 방향으로 개발</a:t>
            </a:r>
            <a:endParaRPr lang="ko-KR" altLang="en-US"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" y="4279900"/>
            <a:ext cx="88265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130" y="645795"/>
            <a:ext cx="883285" cy="21526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8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  <a:endParaRPr lang="ko-KR" altLang="en-US" sz="800" b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6005" y="680085"/>
            <a:ext cx="2750185" cy="16148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61280" y="680085"/>
            <a:ext cx="2750185" cy="16148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26005" y="2379980"/>
            <a:ext cx="2750185" cy="16148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61280" y="2379980"/>
            <a:ext cx="2750185" cy="16148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326005" y="680085"/>
            <a:ext cx="543560" cy="543560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/>
          </p:cNvSpPr>
          <p:nvPr/>
        </p:nvSpPr>
        <p:spPr>
          <a:xfrm rot="0">
            <a:off x="2324100" y="680085"/>
            <a:ext cx="1607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ko-KR" alt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0315" y="680085"/>
            <a:ext cx="3117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endParaRPr lang="ko-KR" alt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7368540" y="3451225"/>
            <a:ext cx="543560" cy="543560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24100" y="3706495"/>
            <a:ext cx="3117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endParaRPr lang="ko-KR" alt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399020" y="680085"/>
            <a:ext cx="512445" cy="537210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0315" y="3706495"/>
            <a:ext cx="3117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ko-KR" alt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6005" y="3457575"/>
            <a:ext cx="512445" cy="533400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>
            <a:spLocks/>
          </p:cNvSpPr>
          <p:nvPr/>
        </p:nvSpPr>
        <p:spPr>
          <a:xfrm rot="0">
            <a:off x="4510405" y="1868170"/>
            <a:ext cx="1213485" cy="1027430"/>
          </a:xfrm>
          <a:prstGeom prst="ellipse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9525" cap="flat" cmpd="sng">
                  <a:solidFill>
                    <a:srgbClr val="FC4700">
                      <a:alpha val="10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</a:rPr>
              <a:t>SWOT</a:t>
            </a:r>
            <a:endParaRPr lang="ko-KR" altLang="en-US" b="1">
              <a:ln w="9525" cap="flat" cmpd="sng">
                <a:solidFill>
                  <a:srgbClr val="FC4700">
                    <a:alpha val="100000"/>
                  </a:srgbClr>
                </a:solidFill>
                <a:prstDash val="solid"/>
                <a:round/>
              </a:ln>
              <a:solidFill>
                <a:srgbClr val="FF0000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b="1">
                <a:ln w="9525" cap="flat" cmpd="sng">
                  <a:solidFill>
                    <a:srgbClr val="FC4700">
                      <a:alpha val="10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</a:rPr>
              <a:t>분석</a:t>
            </a:r>
            <a:endParaRPr lang="ko-KR" altLang="en-US" b="1">
              <a:ln w="9525" cap="flat" cmpd="sng">
                <a:solidFill>
                  <a:srgbClr val="FC4700">
                    <a:alpha val="100000"/>
                  </a:srgbClr>
                </a:solidFill>
                <a:prstDash val="solid"/>
                <a:round/>
              </a:ln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2748280" y="898525"/>
            <a:ext cx="17145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Strenght (강점)</a:t>
            </a:r>
            <a:endParaRPr lang="ko-KR" altLang="en-US" sz="1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2444115" y="1262380"/>
            <a:ext cx="2351405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  <a:cs typeface="Arial" charset="0"/>
              </a:rPr>
              <a:t>식단 기록만이 아닌 </a:t>
            </a:r>
            <a:r>
              <a:rPr lang="ko-KR" altLang="ko-KR" sz="12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여러 질병을 예방할 수 있는 식단, 건강하고 전략적인 다이어트를 위한 식단 제공</a:t>
            </a:r>
            <a:endParaRPr lang="ko-KR" altLang="en-US" sz="120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60720" y="898525"/>
            <a:ext cx="171450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Weakness (약점)</a:t>
            </a:r>
            <a:endParaRPr lang="ko-KR" altLang="en-US" sz="1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 rot="0">
            <a:off x="5304155" y="1262380"/>
            <a:ext cx="238823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커뮤니티 및 기타 기능 구현 미흡</a:t>
            </a:r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 rot="0">
            <a:off x="2748280" y="2567940"/>
            <a:ext cx="17145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Opportunity (기회)</a:t>
            </a:r>
            <a:endParaRPr lang="ko-KR" altLang="en-US" sz="1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35250" y="2975610"/>
            <a:ext cx="2160270" cy="2768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유저들의 정확한 니즈 파악</a:t>
            </a:r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60720" y="2612390"/>
            <a:ext cx="171450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Threat (위협)</a:t>
            </a:r>
            <a:endParaRPr lang="ko-KR" altLang="en-US" sz="1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2120" y="2975610"/>
            <a:ext cx="2160270" cy="2768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다른 앱과의 유사성</a:t>
            </a:r>
            <a:endParaRPr lang="ko-KR" altLang="en-US" sz="1200">
              <a:solidFill>
                <a:schemeClr val="bg1">
                  <a:lumMod val="8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7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112</Paragraphs>
  <Words>428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허세린</dc:creator>
  <cp:lastModifiedBy>허세린</cp:lastModifiedBy>
  <dc:title>제목</dc:title>
  <cp:version>9.102.61.42357</cp:version>
  <dcterms:modified xsi:type="dcterms:W3CDTF">2016-10-04T04:51:38Z</dcterms:modified>
</cp:coreProperties>
</file>