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2" r:id="rId17"/>
    <p:sldId id="267" r:id="rId18"/>
    <p:sldId id="268" r:id="rId19"/>
    <p:sldId id="263" r:id="rId20"/>
    <p:sldId id="264" r:id="rId21"/>
    <p:sldId id="280" r:id="rId22"/>
    <p:sldId id="265" r:id="rId23"/>
    <p:sldId id="266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28"/>
  </p:normalViewPr>
  <p:slideViewPr>
    <p:cSldViewPr snapToGrid="0" snapToObjects="1">
      <p:cViewPr varScale="1">
        <p:scale>
          <a:sx n="70" d="100"/>
          <a:sy n="70" d="100"/>
        </p:scale>
        <p:origin x="151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in I" userId="7d7ff845063d208e" providerId="LiveId" clId="{145BFFC5-074D-480C-8F3B-D6DB5A85B4F8}"/>
    <pc:docChg chg="custSel delSld modSld">
      <pc:chgData name="Serin I" userId="7d7ff845063d208e" providerId="LiveId" clId="{145BFFC5-074D-480C-8F3B-D6DB5A85B4F8}" dt="2024-11-15T06:46:28.685" v="5" actId="47"/>
      <pc:docMkLst>
        <pc:docMk/>
      </pc:docMkLst>
      <pc:sldChg chg="modSp mod">
        <pc:chgData name="Serin I" userId="7d7ff845063d208e" providerId="LiveId" clId="{145BFFC5-074D-480C-8F3B-D6DB5A85B4F8}" dt="2024-11-15T06:43:40.834" v="0" actId="20577"/>
        <pc:sldMkLst>
          <pc:docMk/>
          <pc:sldMk cId="0" sldId="256"/>
        </pc:sldMkLst>
        <pc:spChg chg="mod">
          <ac:chgData name="Serin I" userId="7d7ff845063d208e" providerId="LiveId" clId="{145BFFC5-074D-480C-8F3B-D6DB5A85B4F8}" dt="2024-11-15T06:43:40.834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Serin I" userId="7d7ff845063d208e" providerId="LiveId" clId="{145BFFC5-074D-480C-8F3B-D6DB5A85B4F8}" dt="2024-11-15T06:46:18.224" v="4" actId="1076"/>
        <pc:sldMkLst>
          <pc:docMk/>
          <pc:sldMk cId="3471097840" sldId="280"/>
        </pc:sldMkLst>
        <pc:picChg chg="add mod">
          <ac:chgData name="Serin I" userId="7d7ff845063d208e" providerId="LiveId" clId="{145BFFC5-074D-480C-8F3B-D6DB5A85B4F8}" dt="2024-11-15T06:46:18.224" v="4" actId="1076"/>
          <ac:picMkLst>
            <pc:docMk/>
            <pc:sldMk cId="3471097840" sldId="280"/>
            <ac:picMk id="4" creationId="{82B210D0-B23B-AD79-7E07-13B8BED5E0AB}"/>
          </ac:picMkLst>
        </pc:picChg>
        <pc:picChg chg="del">
          <ac:chgData name="Serin I" userId="7d7ff845063d208e" providerId="LiveId" clId="{145BFFC5-074D-480C-8F3B-D6DB5A85B4F8}" dt="2024-11-15T06:44:06.392" v="1" actId="478"/>
          <ac:picMkLst>
            <pc:docMk/>
            <pc:sldMk cId="3471097840" sldId="280"/>
            <ac:picMk id="5" creationId="{DD3B037E-2A6B-0C4C-8AD8-6715A5729222}"/>
          </ac:picMkLst>
        </pc:picChg>
      </pc:sldChg>
      <pc:sldChg chg="del">
        <pc:chgData name="Serin I" userId="7d7ff845063d208e" providerId="LiveId" clId="{145BFFC5-074D-480C-8F3B-D6DB5A85B4F8}" dt="2024-11-15T06:46:28.685" v="5" actId="47"/>
        <pc:sldMkLst>
          <pc:docMk/>
          <pc:sldMk cId="3403334844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71E-3D5B-6146-A559-49CFB55288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6634-5657-F446-92DD-507134D3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6634-5657-F446-92DD-507134D35D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297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596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7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9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4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034" y="1330774"/>
            <a:ext cx="6816436" cy="2098226"/>
          </a:xfrm>
        </p:spPr>
        <p:txBody>
          <a:bodyPr/>
          <a:lstStyle/>
          <a:p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Cloud Airlines Project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FFFF"/>
                </a:solidFill>
              </a:rPr>
              <a:t>16/10/2024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6" y="1524001"/>
            <a:ext cx="4680856" cy="4452256"/>
          </a:xfrm>
        </p:spPr>
        <p:txBody>
          <a:bodyPr>
            <a:normAutofit fontScale="92500" lnSpcReduction="10000"/>
          </a:bodyPr>
          <a:lstStyle/>
          <a:p>
            <a:r>
              <a:rPr lang="en-IN" sz="1700" dirty="0">
                <a:solidFill>
                  <a:srgbClr val="FFFFFF"/>
                </a:solidFill>
              </a:rPr>
              <a:t>Load Factor Occupied (Weekday vs Weekend)</a:t>
            </a:r>
          </a:p>
          <a:p>
            <a:pPr marL="0" indent="0">
              <a:buNone/>
            </a:pPr>
            <a:endParaRPr lang="en-IN" sz="17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Definition: This KPI shows the percentage of seats filled on weekdays vs weekends.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Significance: It helps airlines understand travel patterns and adjust services, pricing, or promotions accordingly. For instance, higher weekday occupancy may suggest a strong business </a:t>
            </a:r>
            <a:r>
              <a:rPr lang="en-IN" sz="1700" dirty="0" err="1">
                <a:solidFill>
                  <a:srgbClr val="FFFFFF"/>
                </a:solidFill>
              </a:rPr>
              <a:t>traveler</a:t>
            </a:r>
            <a:r>
              <a:rPr lang="en-IN" sz="1700" dirty="0">
                <a:solidFill>
                  <a:srgbClr val="FFFFFF"/>
                </a:solidFill>
              </a:rPr>
              <a:t> base, while weekend occupancy may represent leisure travel.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Insight: In the data, weekdays account for 71.18% of the load factor, indicating that most passengers are flying on weekdays. This could suggest a predominance of business </a:t>
            </a:r>
            <a:r>
              <a:rPr lang="en-IN" sz="1700" dirty="0" err="1">
                <a:solidFill>
                  <a:srgbClr val="FFFFFF"/>
                </a:solidFill>
              </a:rPr>
              <a:t>travelers</a:t>
            </a:r>
            <a:r>
              <a:rPr lang="en-IN" sz="1700" dirty="0">
                <a:solidFill>
                  <a:srgbClr val="FFFFFF"/>
                </a:solidFill>
              </a:rPr>
              <a:t>, providing an opportunity for weekday-centric loyalty programs or business travel packages.</a:t>
            </a: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218DB-8FD4-8D45-8D6E-2443BFFE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4" y="2427515"/>
            <a:ext cx="3371791" cy="27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6" y="1034143"/>
            <a:ext cx="4136570" cy="4942114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Top 10 Carriers Based on Load Factor</a:t>
            </a:r>
          </a:p>
          <a:p>
            <a:pPr marL="0" indent="0">
              <a:buNone/>
            </a:pPr>
            <a:endParaRPr lang="en-IN" sz="16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Definition</a:t>
            </a:r>
            <a:r>
              <a:rPr lang="en-IN" sz="1600" dirty="0">
                <a:solidFill>
                  <a:schemeClr val="bg1"/>
                </a:solidFill>
              </a:rPr>
              <a:t>: This KPI ranks airlines based on the percentage of their seats filled by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Significance</a:t>
            </a:r>
            <a:r>
              <a:rPr lang="en-IN" sz="1600" dirty="0">
                <a:solidFill>
                  <a:schemeClr val="bg1"/>
                </a:solidFill>
              </a:rPr>
              <a:t>: It gives insights into which airlines are most efficient at filling their available capacity. A higher load factor often indicates better financial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Insight</a:t>
            </a:r>
            <a:r>
              <a:rPr lang="en-IN" sz="1600" dirty="0">
                <a:solidFill>
                  <a:schemeClr val="bg1"/>
                </a:solidFill>
              </a:rPr>
              <a:t>: </a:t>
            </a:r>
            <a:r>
              <a:rPr lang="en-IN" sz="1600" b="1" dirty="0">
                <a:solidFill>
                  <a:schemeClr val="bg1"/>
                </a:solidFill>
              </a:rPr>
              <a:t>Delta Air Lines Inc.</a:t>
            </a:r>
            <a:r>
              <a:rPr lang="en-IN" sz="1600" dirty="0">
                <a:solidFill>
                  <a:schemeClr val="bg1"/>
                </a:solidFill>
              </a:rPr>
              <a:t> leads with a load factor of </a:t>
            </a:r>
            <a:r>
              <a:rPr lang="en-IN" sz="1600" b="1" dirty="0">
                <a:solidFill>
                  <a:schemeClr val="bg1"/>
                </a:solidFill>
              </a:rPr>
              <a:t>19.60%</a:t>
            </a:r>
            <a:r>
              <a:rPr lang="en-IN" sz="1600" dirty="0">
                <a:solidFill>
                  <a:schemeClr val="bg1"/>
                </a:solidFill>
              </a:rPr>
              <a:t>, followed by </a:t>
            </a:r>
            <a:r>
              <a:rPr lang="en-IN" sz="1600" b="1" dirty="0">
                <a:solidFill>
                  <a:schemeClr val="bg1"/>
                </a:solidFill>
              </a:rPr>
              <a:t>Southwest Airlines</a:t>
            </a:r>
            <a:r>
              <a:rPr lang="en-IN" sz="1600" dirty="0">
                <a:solidFill>
                  <a:schemeClr val="bg1"/>
                </a:solidFill>
              </a:rPr>
              <a:t> at </a:t>
            </a:r>
            <a:r>
              <a:rPr lang="en-IN" sz="1600" b="1" dirty="0">
                <a:solidFill>
                  <a:schemeClr val="bg1"/>
                </a:solidFill>
              </a:rPr>
              <a:t>18.92%</a:t>
            </a:r>
            <a:r>
              <a:rPr lang="en-IN" sz="1600" dirty="0">
                <a:solidFill>
                  <a:schemeClr val="bg1"/>
                </a:solidFill>
              </a:rPr>
              <a:t>. Airlines with lower load factors, such as </a:t>
            </a:r>
            <a:r>
              <a:rPr lang="en-IN" sz="1600" b="1" dirty="0">
                <a:solidFill>
                  <a:schemeClr val="bg1"/>
                </a:solidFill>
              </a:rPr>
              <a:t>Allegiant Air</a:t>
            </a:r>
            <a:r>
              <a:rPr lang="en-IN" sz="1600" dirty="0">
                <a:solidFill>
                  <a:schemeClr val="bg1"/>
                </a:solidFill>
              </a:rPr>
              <a:t> and </a:t>
            </a:r>
            <a:r>
              <a:rPr lang="en-IN" sz="1600" b="1" dirty="0">
                <a:solidFill>
                  <a:schemeClr val="bg1"/>
                </a:solidFill>
              </a:rPr>
              <a:t>Atlantic Southeast Airlines</a:t>
            </a:r>
            <a:r>
              <a:rPr lang="en-IN" sz="1600" dirty="0">
                <a:solidFill>
                  <a:schemeClr val="bg1"/>
                </a:solidFill>
              </a:rPr>
              <a:t>, may need to improve their marketing or operational strategies.</a:t>
            </a: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3CC4-8506-DE49-B62F-9569E3D1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43" y="1785256"/>
            <a:ext cx="3708990" cy="3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3548743"/>
            <a:ext cx="7990114" cy="2981066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Top 10 Carrier Names Based on Passenger Preference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Definition</a:t>
            </a:r>
            <a:r>
              <a:rPr lang="en-IN" sz="1600" dirty="0">
                <a:solidFill>
                  <a:schemeClr val="bg1"/>
                </a:solidFill>
              </a:rPr>
              <a:t>: This KPI ranks airlines based on the number of passengers who prefer them, which could be influenced by service quality, pricing, or route availability.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Significance</a:t>
            </a:r>
            <a:r>
              <a:rPr lang="en-IN" sz="1600" dirty="0">
                <a:solidFill>
                  <a:schemeClr val="bg1"/>
                </a:solidFill>
              </a:rPr>
              <a:t>: It reflects brand loyalty and customer satisfaction. Carriers with higher passenger preference may have stronger customer relationships and competitive advantages.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Insight</a:t>
            </a:r>
            <a:r>
              <a:rPr lang="en-IN" sz="1600" dirty="0">
                <a:solidFill>
                  <a:schemeClr val="bg1"/>
                </a:solidFill>
              </a:rPr>
              <a:t>: </a:t>
            </a:r>
            <a:r>
              <a:rPr lang="en-IN" sz="1600" b="1" dirty="0">
                <a:solidFill>
                  <a:schemeClr val="bg1"/>
                </a:solidFill>
              </a:rPr>
              <a:t>Delta Air Lines Inc.</a:t>
            </a:r>
            <a:r>
              <a:rPr lang="en-IN" sz="1600" dirty="0">
                <a:solidFill>
                  <a:schemeClr val="bg1"/>
                </a:solidFill>
              </a:rPr>
              <a:t> ranks highest with </a:t>
            </a:r>
            <a:r>
              <a:rPr lang="en-IN" sz="1600" b="1" dirty="0">
                <a:solidFill>
                  <a:schemeClr val="bg1"/>
                </a:solidFill>
              </a:rPr>
              <a:t>8,271 passengers</a:t>
            </a:r>
            <a:r>
              <a:rPr lang="en-IN" sz="1600" dirty="0">
                <a:solidFill>
                  <a:schemeClr val="bg1"/>
                </a:solidFill>
              </a:rPr>
              <a:t>, followed by </a:t>
            </a:r>
            <a:r>
              <a:rPr lang="en-IN" sz="1600" b="1" dirty="0">
                <a:solidFill>
                  <a:schemeClr val="bg1"/>
                </a:solidFill>
              </a:rPr>
              <a:t>Southwest Airlines Co.</a:t>
            </a:r>
            <a:r>
              <a:rPr lang="en-IN" sz="1600" dirty="0">
                <a:solidFill>
                  <a:schemeClr val="bg1"/>
                </a:solidFill>
              </a:rPr>
              <a:t> with </a:t>
            </a:r>
            <a:r>
              <a:rPr lang="en-IN" sz="1600" b="1" dirty="0">
                <a:solidFill>
                  <a:schemeClr val="bg1"/>
                </a:solidFill>
              </a:rPr>
              <a:t>8,019 passengers</a:t>
            </a:r>
            <a:r>
              <a:rPr lang="en-IN" sz="1600" dirty="0">
                <a:solidFill>
                  <a:schemeClr val="bg1"/>
                </a:solidFill>
              </a:rPr>
              <a:t>. This aligns with their high load factor, suggesting that these airlines are effectively attracting and retaining passengers.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85A05-1BFB-4146-8222-B052580B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328191"/>
            <a:ext cx="5874203" cy="30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9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143000"/>
            <a:ext cx="4495800" cy="5310609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Top Routes Based on Number of Flights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Definition: This KPI lists the most popular routes in terms of the number of flights operated between city pairs.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Significance: Identifying the most frequented routes helps airlines focus resources on optimizing service and pricing for those routes, and it may also highlight potential bottlenecks or capacity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Insight: Chicago, IL – Detroit, MI is the busiest route with 95 flights, followed by Washington, DC – New York, NY with 88 flights. These high-demand routes could benefit from additional flights, larger aircraft, or pricing strategies to maximize profitability.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C1EB0-D24A-4540-9680-7A76F3F7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90" y="2257683"/>
            <a:ext cx="3510566" cy="28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661665"/>
            <a:ext cx="8208735" cy="2791944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Top 5 Destination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Definition</a:t>
            </a:r>
            <a:r>
              <a:rPr lang="en-IN" sz="1600" dirty="0">
                <a:solidFill>
                  <a:schemeClr val="bg1"/>
                </a:solidFill>
              </a:rPr>
              <a:t>: This KPI ranks the most popular destination countries based on the number of flights.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Significance</a:t>
            </a:r>
            <a:r>
              <a:rPr lang="en-IN" sz="1600" dirty="0">
                <a:solidFill>
                  <a:schemeClr val="bg1"/>
                </a:solidFill>
              </a:rPr>
              <a:t>: It highlights the airline's geographical focus and provides insights into potential expansion or service improvement opportunities in key markets.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Insight</a:t>
            </a:r>
            <a:r>
              <a:rPr lang="en-IN" sz="1600" dirty="0">
                <a:solidFill>
                  <a:schemeClr val="bg1"/>
                </a:solidFill>
              </a:rPr>
              <a:t>: The </a:t>
            </a:r>
            <a:r>
              <a:rPr lang="en-IN" sz="1600" b="1" dirty="0">
                <a:solidFill>
                  <a:schemeClr val="bg1"/>
                </a:solidFill>
              </a:rPr>
              <a:t>United States</a:t>
            </a:r>
            <a:r>
              <a:rPr lang="en-IN" sz="1600" dirty="0">
                <a:solidFill>
                  <a:schemeClr val="bg1"/>
                </a:solidFill>
              </a:rPr>
              <a:t> dominates with </a:t>
            </a:r>
            <a:r>
              <a:rPr lang="en-IN" sz="1600" b="1" dirty="0">
                <a:solidFill>
                  <a:schemeClr val="bg1"/>
                </a:solidFill>
              </a:rPr>
              <a:t>103,713 flights</a:t>
            </a:r>
            <a:r>
              <a:rPr lang="en-IN" sz="1600" dirty="0">
                <a:solidFill>
                  <a:schemeClr val="bg1"/>
                </a:solidFill>
              </a:rPr>
              <a:t>, followed by </a:t>
            </a:r>
            <a:r>
              <a:rPr lang="en-IN" sz="1600" b="1" dirty="0">
                <a:solidFill>
                  <a:schemeClr val="bg1"/>
                </a:solidFill>
              </a:rPr>
              <a:t>Mexico</a:t>
            </a:r>
            <a:r>
              <a:rPr lang="en-IN" sz="1600" dirty="0">
                <a:solidFill>
                  <a:schemeClr val="bg1"/>
                </a:solidFill>
              </a:rPr>
              <a:t> and </a:t>
            </a:r>
            <a:r>
              <a:rPr lang="en-IN" sz="1600" b="1" dirty="0">
                <a:solidFill>
                  <a:schemeClr val="bg1"/>
                </a:solidFill>
              </a:rPr>
              <a:t>Canada</a:t>
            </a:r>
            <a:r>
              <a:rPr lang="en-IN" sz="1600" dirty="0">
                <a:solidFill>
                  <a:schemeClr val="bg1"/>
                </a:solidFill>
              </a:rPr>
              <a:t> with significantly fewer flights. This suggests a strong domestic market focus, with limited international operations.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BA3FC-73C7-874D-87D7-EAC33AFF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70" y="404391"/>
            <a:ext cx="4860473" cy="27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266092"/>
            <a:ext cx="4340051" cy="5187517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Top 10 Carrier Names Based on Passenger Preferences (</a:t>
            </a:r>
            <a:r>
              <a:rPr lang="en-IN" sz="1600" b="1" dirty="0" err="1">
                <a:solidFill>
                  <a:schemeClr val="bg1"/>
                </a:solidFill>
              </a:rPr>
              <a:t>Treemap</a:t>
            </a:r>
            <a:r>
              <a:rPr lang="en-IN" sz="1600" b="1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Definition: This KPI visually represents the percentage of passengers preferring each airline in a </a:t>
            </a:r>
            <a:r>
              <a:rPr lang="en-IN" sz="1600" b="1" dirty="0" err="1">
                <a:solidFill>
                  <a:schemeClr val="bg1"/>
                </a:solidFill>
              </a:rPr>
              <a:t>treemap</a:t>
            </a:r>
            <a:r>
              <a:rPr lang="en-IN" sz="1600" b="1" dirty="0">
                <a:solidFill>
                  <a:schemeClr val="bg1"/>
                </a:solidFill>
              </a:rPr>
              <a:t> format, giving a proportional sense of the distribution.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Significance: This visualization provides a quick overview of the market share of each carrier, helping airlines benchmark themselves against competitors.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Insight: Delta Air Lines Inc. leads with 17% of the passenger market share, followed by Southwest Airlines Co. at 16%. This reinforces the earlier KPI indicating that these two airlines have high customer preference and operational success.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1CE1-9B34-2C44-9A09-D666F897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47" y="1770185"/>
            <a:ext cx="3386442" cy="35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7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03071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Yearly &amp; Quarterly 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Load factor percentage shows consistent growth from 2008 to 2013, peaking at 17.42% in 2011.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Quarter 3 consistently has the highest load factor (26.31%), indicating higher demand during this period.</a:t>
            </a:r>
          </a:p>
          <a:p>
            <a:pPr marL="530352" lvl="1" indent="0">
              <a:buNone/>
            </a:pPr>
            <a:endParaRPr sz="1600" dirty="0">
              <a:solidFill>
                <a:srgbClr val="FFFFFF"/>
              </a:solidFill>
            </a:endParaRPr>
          </a:p>
          <a:p>
            <a:r>
              <a:rPr lang="en-IN" sz="1600" dirty="0">
                <a:solidFill>
                  <a:srgbClr val="FFFFFF"/>
                </a:solidFill>
              </a:rPr>
              <a:t>Monthly Load Factor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July and August have the highest load factor percentages (9.05% and 9.01% respectively), implying peak travel periods during summer months.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January and February are the lowest, which could suggest opportunities for boosting demand during these months through promotions or marketing strategies.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03071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Carrier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Delta Air Lines Inc. leads in load factor percentage (19.60%) and passenger preference.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Southwest Airlines Co. and US Airways Inc. are also major players in both load factor and passenger preferences.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Airlines like Allegiant Air and Atlantic Southeast Airlines have relatively lower load factors, indicating potential areas for optimization.</a:t>
            </a:r>
          </a:p>
          <a:p>
            <a:pPr marL="530352" lvl="1" indent="0">
              <a:buNone/>
            </a:pP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Top Routes and Flights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The busiest route is </a:t>
            </a:r>
            <a:r>
              <a:rPr lang="en-IN" sz="1600" b="1" dirty="0">
                <a:solidFill>
                  <a:schemeClr val="bg1"/>
                </a:solidFill>
              </a:rPr>
              <a:t>Chicago, IL – Detroit, MI</a:t>
            </a:r>
            <a:r>
              <a:rPr lang="en-IN" sz="1600" dirty="0">
                <a:solidFill>
                  <a:schemeClr val="bg1"/>
                </a:solidFill>
              </a:rPr>
              <a:t>, followed by </a:t>
            </a:r>
            <a:r>
              <a:rPr lang="en-IN" sz="1600" b="1" dirty="0">
                <a:solidFill>
                  <a:schemeClr val="bg1"/>
                </a:solidFill>
              </a:rPr>
              <a:t>Washington, DC – New York, NY</a:t>
            </a:r>
            <a:r>
              <a:rPr lang="en-IN" sz="1600" dirty="0">
                <a:solidFill>
                  <a:schemeClr val="bg1"/>
                </a:solidFill>
              </a:rPr>
              <a:t>, highlighting significant traffic on these city pairs.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Top 16 routes</a:t>
            </a:r>
            <a:r>
              <a:rPr lang="en-IN" sz="1600" dirty="0">
                <a:solidFill>
                  <a:schemeClr val="bg1"/>
                </a:solidFill>
              </a:rPr>
              <a:t> account for a majority of the traffic, with </a:t>
            </a:r>
            <a:r>
              <a:rPr lang="en-IN" sz="1600" b="1" dirty="0">
                <a:solidFill>
                  <a:schemeClr val="bg1"/>
                </a:solidFill>
              </a:rPr>
              <a:t>Chicago-Detroit</a:t>
            </a:r>
            <a:r>
              <a:rPr lang="en-IN" sz="1600" dirty="0">
                <a:solidFill>
                  <a:schemeClr val="bg1"/>
                </a:solidFill>
              </a:rPr>
              <a:t> topping the chart at </a:t>
            </a:r>
            <a:r>
              <a:rPr lang="en-IN" sz="1600" b="1" dirty="0">
                <a:solidFill>
                  <a:schemeClr val="bg1"/>
                </a:solidFill>
              </a:rPr>
              <a:t>95 flights</a:t>
            </a:r>
            <a:r>
              <a:rPr lang="en-IN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18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03071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Passenger Preference and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Delta Air Lines Inc. dominates both in terms of load factor and passenger preference, capturing 17% of the passenger preference market.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Shorter flights (distance group 1) dominate the number of flights, with 58,047 flights being in this group. This is followed by medium-distance flights (group 2) at 28,131 flights.</a:t>
            </a:r>
          </a:p>
          <a:p>
            <a:pPr marL="530352" lvl="1" indent="0">
              <a:buNone/>
            </a:pP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Weekend vs Weekday Occupancy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Weekdays</a:t>
            </a:r>
            <a:r>
              <a:rPr lang="en-IN" sz="1600" dirty="0">
                <a:solidFill>
                  <a:schemeClr val="bg1"/>
                </a:solidFill>
              </a:rPr>
              <a:t> have a significantly higher occupancy rate at </a:t>
            </a:r>
            <a:r>
              <a:rPr lang="en-IN" sz="1600" b="1" dirty="0">
                <a:solidFill>
                  <a:schemeClr val="bg1"/>
                </a:solidFill>
              </a:rPr>
              <a:t>71%</a:t>
            </a:r>
            <a:r>
              <a:rPr lang="en-IN" sz="1600" dirty="0">
                <a:solidFill>
                  <a:schemeClr val="bg1"/>
                </a:solidFill>
              </a:rPr>
              <a:t> compared to weekends (</a:t>
            </a:r>
            <a:r>
              <a:rPr lang="en-IN" sz="1600" b="1" dirty="0">
                <a:solidFill>
                  <a:schemeClr val="bg1"/>
                </a:solidFill>
              </a:rPr>
              <a:t>29%</a:t>
            </a:r>
            <a:r>
              <a:rPr lang="en-IN" sz="1600" dirty="0">
                <a:solidFill>
                  <a:schemeClr val="bg1"/>
                </a:solidFill>
              </a:rPr>
              <a:t>). This suggests that business travel may be contributing heavily to weekday traffic, while weekend travel is more leisure-based.</a:t>
            </a:r>
          </a:p>
        </p:txBody>
      </p:sp>
    </p:spTree>
    <p:extLst>
      <p:ext uri="{BB962C8B-B14F-4D97-AF65-F5344CB8AC3E}">
        <p14:creationId xmlns:p14="http://schemas.microsoft.com/office/powerpoint/2010/main" val="319712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dirty="0">
                <a:solidFill>
                  <a:srgbClr val="FFFFFF"/>
                </a:solidFill>
              </a:rPr>
              <a:t>Dashboard Walkthrough - Slide 1</a:t>
            </a:r>
          </a:p>
        </p:txBody>
      </p:sp>
      <p:pic>
        <p:nvPicPr>
          <p:cNvPr id="3" name="Picture 2" descr="ef3329d2-d23f-411b-822d-d6b449971e8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FFFFFF"/>
                </a:solidFill>
              </a:rPr>
              <a:t>Objective</a:t>
            </a:r>
          </a:p>
          <a:p>
            <a:r>
              <a:rPr sz="1800" dirty="0">
                <a:solidFill>
                  <a:srgbClr val="FFFFFF"/>
                </a:solidFill>
              </a:rPr>
              <a:t>Key Insights</a:t>
            </a:r>
          </a:p>
          <a:p>
            <a:r>
              <a:rPr sz="1800" dirty="0">
                <a:solidFill>
                  <a:srgbClr val="FFFFFF"/>
                </a:solidFill>
              </a:rPr>
              <a:t>Data Overview</a:t>
            </a:r>
          </a:p>
          <a:p>
            <a:r>
              <a:rPr sz="1800" dirty="0">
                <a:solidFill>
                  <a:srgbClr val="FFFFFF"/>
                </a:solidFill>
              </a:rPr>
              <a:t>Analytics Approach</a:t>
            </a:r>
          </a:p>
          <a:p>
            <a:r>
              <a:rPr sz="1800" dirty="0">
                <a:solidFill>
                  <a:srgbClr val="FFFFFF"/>
                </a:solidFill>
              </a:rPr>
              <a:t>Dashboard Walkthrough</a:t>
            </a:r>
          </a:p>
          <a:p>
            <a:r>
              <a:rPr sz="1800" dirty="0">
                <a:solidFill>
                  <a:srgbClr val="FFFFFF"/>
                </a:solidFill>
              </a:rPr>
              <a:t>Recommendations</a:t>
            </a:r>
          </a:p>
          <a:p>
            <a:r>
              <a:rPr sz="1800" dirty="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</a:rPr>
              <a:t>Dashboard Walkthrough - Slide 2</a:t>
            </a:r>
          </a:p>
        </p:txBody>
      </p:sp>
      <p:pic>
        <p:nvPicPr>
          <p:cNvPr id="3" name="Picture 2" descr="ada2fa21-df3e-42ad-8fe6-dcc460e81fb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481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dirty="0">
                <a:solidFill>
                  <a:srgbClr val="FFFFFF"/>
                </a:solidFill>
              </a:rPr>
              <a:t>Dashboard Walkthrough </a:t>
            </a:r>
            <a:r>
              <a:rPr lang="en-IN" sz="1800" dirty="0">
                <a:solidFill>
                  <a:srgbClr val="FFFFFF"/>
                </a:solidFill>
              </a:rPr>
              <a:t>-</a:t>
            </a:r>
            <a:r>
              <a:rPr sz="1800" dirty="0">
                <a:solidFill>
                  <a:srgbClr val="FFFFFF"/>
                </a:solidFill>
              </a:rPr>
              <a:t> Slide</a:t>
            </a:r>
            <a:r>
              <a:rPr lang="en-US" sz="1800" dirty="0">
                <a:solidFill>
                  <a:srgbClr val="FFFFFF"/>
                </a:solidFill>
              </a:rPr>
              <a:t> 3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210D0-B23B-AD79-7E07-13B8BED5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" y="1230795"/>
            <a:ext cx="8413845" cy="51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Promotional Strategies: Targeted campaigns and </a:t>
            </a:r>
            <a:r>
              <a:rPr lang="en-IN" sz="1600" u="sng" dirty="0">
                <a:solidFill>
                  <a:srgbClr val="FFFFFF"/>
                </a:solidFill>
              </a:rPr>
              <a:t>promotions during off-peak months</a:t>
            </a:r>
            <a:r>
              <a:rPr lang="en-IN" sz="1600" dirty="0">
                <a:solidFill>
                  <a:srgbClr val="FFFFFF"/>
                </a:solidFill>
              </a:rPr>
              <a:t>, especially January and February, to boost demand during these periods.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Optimize Short-Haul Operations: Short-haul flights dominate the network; </a:t>
            </a:r>
            <a:r>
              <a:rPr lang="en-IN" sz="1600" u="sng" dirty="0">
                <a:solidFill>
                  <a:srgbClr val="FFFFFF"/>
                </a:solidFill>
              </a:rPr>
              <a:t>optimizing flight operations and load factor</a:t>
            </a:r>
            <a:r>
              <a:rPr lang="en-IN" sz="1600" dirty="0">
                <a:solidFill>
                  <a:srgbClr val="FFFFFF"/>
                </a:solidFill>
              </a:rPr>
              <a:t> for these routes can yield significant improvements in overall performance.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Improve Underperforming Airlines: Airlines with lower load factors, such as Allegiant Air and Atlantic Southeast Airlines, may need to revise their operational strategies and consider </a:t>
            </a:r>
            <a:r>
              <a:rPr lang="en-IN" sz="1600" u="sng" dirty="0">
                <a:solidFill>
                  <a:srgbClr val="FFFFFF"/>
                </a:solidFill>
              </a:rPr>
              <a:t>pricing or service adjustments</a:t>
            </a:r>
            <a:r>
              <a:rPr lang="en-IN" sz="1600" dirty="0">
                <a:solidFill>
                  <a:srgbClr val="FFFFFF"/>
                </a:solidFill>
              </a:rPr>
              <a:t> to improve performance.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Focus on Business Travel: With a significantly higher weekday load factor, airlines should </a:t>
            </a:r>
            <a:r>
              <a:rPr lang="en-IN" sz="1600" u="sng" dirty="0">
                <a:solidFill>
                  <a:srgbClr val="FFFFFF"/>
                </a:solidFill>
              </a:rPr>
              <a:t>explore business travel packages</a:t>
            </a:r>
            <a:r>
              <a:rPr lang="en-IN" sz="1600" dirty="0">
                <a:solidFill>
                  <a:srgbClr val="FFFFFF"/>
                </a:solidFill>
              </a:rPr>
              <a:t> or </a:t>
            </a:r>
            <a:r>
              <a:rPr lang="en-IN" sz="1600" u="sng" dirty="0">
                <a:solidFill>
                  <a:srgbClr val="FFFFFF"/>
                </a:solidFill>
              </a:rPr>
              <a:t>loyalty programs</a:t>
            </a:r>
            <a:r>
              <a:rPr lang="en-IN" sz="1600" dirty="0">
                <a:solidFill>
                  <a:srgbClr val="FFFFFF"/>
                </a:solidFill>
              </a:rPr>
              <a:t> aimed at weekday passengers.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Summary of Insights: The analysis highlights peak performance periods, top-performing airlines, and key routes. It also identifies opportunities to boost load factors in off-peak months and underperforming airlines.</a:t>
            </a:r>
          </a:p>
          <a:p>
            <a:pPr marL="0" indent="0">
              <a:buNone/>
            </a:pPr>
            <a:endParaRPr lang="en-IN" sz="16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Increased demand in Q3 and summer months: Highest load factor during Q3, particularly in July and August. Strategies focused on: maintaining this peak performance &amp; exploring campaigns for off-peak.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Top airlines driving performance: Delta Air Lines and Southwest Airlines are consistently performing well in terms of load factors and passenger preference.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Key routes dominate air traffic: Chicago-Detroit and Washington-New York are the busiest routes. Any changes in these routes can significantly impact overall network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Short-haul flights dominate: A large number of flights fall into shorter distance groups, which suggests that a focus on optimizing short-haul operations can yield significant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Weekday focus for optimization: With 71% of load factor being on weekdays, airlines should consider targeted offers or improved services for weekday </a:t>
            </a:r>
            <a:r>
              <a:rPr lang="en-IN" sz="1600" dirty="0" err="1">
                <a:solidFill>
                  <a:srgbClr val="FFFFFF"/>
                </a:solidFill>
              </a:rPr>
              <a:t>travelers</a:t>
            </a:r>
            <a:r>
              <a:rPr lang="en-IN" sz="1600" dirty="0">
                <a:solidFill>
                  <a:srgbClr val="FFFFFF"/>
                </a:solidFill>
              </a:rPr>
              <a:t>, likely consisting of business passengers.</a:t>
            </a:r>
          </a:p>
        </p:txBody>
      </p:sp>
    </p:spTree>
    <p:extLst>
      <p:ext uri="{BB962C8B-B14F-4D97-AF65-F5344CB8AC3E}">
        <p14:creationId xmlns:p14="http://schemas.microsoft.com/office/powerpoint/2010/main" val="99730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803" y="1579179"/>
            <a:ext cx="72009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Optimize airline performance</a:t>
            </a:r>
          </a:p>
          <a:p>
            <a:r>
              <a:rPr dirty="0">
                <a:solidFill>
                  <a:srgbClr val="FFFFFF"/>
                </a:solidFill>
              </a:rPr>
              <a:t>Improve route utilization</a:t>
            </a:r>
          </a:p>
          <a:p>
            <a:r>
              <a:rPr dirty="0">
                <a:solidFill>
                  <a:srgbClr val="FFFFFF"/>
                </a:solidFill>
              </a:rPr>
              <a:t>Enhance operational decisions</a:t>
            </a:r>
            <a:endParaRPr lang="en-US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aim is to provide data-driven insights to improve route utilization, flight occupancy, and passenger satisfaction.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</a:rPr>
              <a:t>Identify load factor trends</a:t>
            </a:r>
          </a:p>
          <a:p>
            <a:r>
              <a:rPr sz="2400" dirty="0">
                <a:solidFill>
                  <a:srgbClr val="FFFFFF"/>
                </a:solidFill>
              </a:rPr>
              <a:t>Analyze top routes and airlines</a:t>
            </a:r>
          </a:p>
          <a:p>
            <a:r>
              <a:rPr sz="2400" dirty="0">
                <a:solidFill>
                  <a:srgbClr val="FFFFFF"/>
                </a:solidFill>
              </a:rPr>
              <a:t>Improve off-peak and underperforming segments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429000"/>
            <a:ext cx="7200900" cy="2438400"/>
          </a:xfrm>
        </p:spPr>
        <p:txBody>
          <a:bodyPr/>
          <a:lstStyle/>
          <a:p>
            <a:r>
              <a:rPr sz="1800" dirty="0">
                <a:solidFill>
                  <a:srgbClr val="FFFFFF"/>
                </a:solidFill>
              </a:rPr>
              <a:t>Data from 2008 to 2013</a:t>
            </a:r>
          </a:p>
          <a:p>
            <a:r>
              <a:rPr sz="1800" dirty="0">
                <a:solidFill>
                  <a:srgbClr val="FFFFFF"/>
                </a:solidFill>
              </a:rPr>
              <a:t>207 airlines analyzed</a:t>
            </a:r>
          </a:p>
          <a:p>
            <a:r>
              <a:rPr sz="1800" dirty="0">
                <a:solidFill>
                  <a:srgbClr val="FFFFFF"/>
                </a:solidFill>
              </a:rPr>
              <a:t>1.1 million passengers</a:t>
            </a:r>
          </a:p>
          <a:p>
            <a:r>
              <a:rPr lang="en-IN" sz="1800" dirty="0">
                <a:solidFill>
                  <a:srgbClr val="FFFFFF"/>
                </a:solidFill>
              </a:rPr>
              <a:t>Key Metrics: Yearly, quarterly, and monthly load factors, airline performance, route traffic, and passenger preferences are </a:t>
            </a:r>
            <a:r>
              <a:rPr lang="en-IN" sz="1800" dirty="0" err="1">
                <a:solidFill>
                  <a:srgbClr val="FFFFFF"/>
                </a:solidFill>
              </a:rPr>
              <a:t>analyzed</a:t>
            </a:r>
            <a:r>
              <a:rPr lang="en-IN" sz="1800" dirty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14C12-90CB-5A4D-A135-7E4F91C9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30009"/>
            <a:ext cx="7409355" cy="883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The analysis focuses on year-wise, quarter-wise, and month-wise load factor trends to identify peak performance periods.</a:t>
            </a:r>
          </a:p>
          <a:p>
            <a:r>
              <a:rPr lang="en-IN" dirty="0">
                <a:solidFill>
                  <a:srgbClr val="FFFFFF"/>
                </a:solidFill>
              </a:rPr>
              <a:t>Looked at top airlines by load factor and passenger preferences, and examine the busiest routes based on the number of flights.</a:t>
            </a:r>
          </a:p>
          <a:p>
            <a:r>
              <a:rPr lang="en-IN" dirty="0">
                <a:solidFill>
                  <a:srgbClr val="FFFFFF"/>
                </a:solidFill>
              </a:rPr>
              <a:t>Visualizations used extensively to track performance KPIs and provide actionable insights.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3062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(KPI) featured</a:t>
            </a:r>
            <a:endParaRPr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39686"/>
            <a:ext cx="4680857" cy="4452256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rgbClr val="FFFFFF"/>
                </a:solidFill>
              </a:rPr>
              <a:t>Year-wise Load Factor Percentage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Definition: The load factor is the percentage of available seating capacity that has been filled by passengers over a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Significance: This KPI helps in identifying the yearly trends in flight occupancy. A rising trend indicates growing demand, whereas a declining trend may signal issues like reduced demand or operational inefficiencies.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Insight: In the data, the load factor generally increases year after year, with a peak in 2011. This suggests the airline has been gradually optimizing operations or increasing passenger demand.</a:t>
            </a: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29E42-2C26-3341-B98E-72EDF54C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16" y="2204357"/>
            <a:ext cx="3069714" cy="29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1524001"/>
            <a:ext cx="4680857" cy="4452256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rgbClr val="FFFFFF"/>
                </a:solidFill>
              </a:rPr>
              <a:t>Quarter-wise Load Factor Percentage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Definition: This measures the percentage of occupied seats during different quarters of the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Significance: This KPI helps understand seasonal patterns in passenger demand. Certain quarters, like Q3 (July to September), may have higher load factors due to peak travel seasons such as summer holidays.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Insight: In the dashboard, Q3 has the highest load factor (26.31%), indicating a seasonal peak in demand, likely due to summer vacations or holiday travel. Q1 and Q4 show comparatively lower values, suggesting opportunities to boost demand during these periods.</a:t>
            </a: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DE7AA-C315-CE40-B1E7-CC8CFCA2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48" y="1926772"/>
            <a:ext cx="3109573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3548743"/>
            <a:ext cx="7990114" cy="2981066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rgbClr val="FFFFFF"/>
                </a:solidFill>
              </a:rPr>
              <a:t>Month-wise Load Factor Percentage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Definition: The load factor broken down by each month of the year, reflecting the percentage of seats filled month over month.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Significance: This KPI highlights monthly variations in passenger traffic and helps airlines adjust capacity or pricing strategies. It can be useful for identifying off-peak months that might benefit from promotions.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FFFF"/>
                </a:solidFill>
              </a:rPr>
              <a:t>Insight: The dashboard reveals that July and August have the highest load factors (9.05% and 9.01%, respectively), indicating peak travel periods. January and February have the lowest load factors, suggesting potential opportunities for marketing campaigns or discounted fares during these months.</a:t>
            </a: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2D141-AFB7-FA40-99D5-78B789B0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36" y="524944"/>
            <a:ext cx="4918299" cy="26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19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{54EF45A0-0C81-6947-B846-614FD566F930}tf10001072</Template>
  <TotalTime>187</TotalTime>
  <Words>1704</Words>
  <Application>Microsoft Office PowerPoint</Application>
  <PresentationFormat>On-screen Show (4:3)</PresentationFormat>
  <Paragraphs>109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Times New Roman</vt:lpstr>
      <vt:lpstr>Crop</vt:lpstr>
      <vt:lpstr>High Cloud Airlines Project Dashboard Insights</vt:lpstr>
      <vt:lpstr>Agenda</vt:lpstr>
      <vt:lpstr>Objective</vt:lpstr>
      <vt:lpstr>Problem Statement</vt:lpstr>
      <vt:lpstr>Data Overview</vt:lpstr>
      <vt:lpstr>Analytics Approach</vt:lpstr>
      <vt:lpstr>Key Performance Indicators (KPI) featured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PowerPoint Presentation</vt:lpstr>
      <vt:lpstr>PowerPoint Presentation</vt:lpstr>
      <vt:lpstr>Dashboard Walkthrough - Slide 1</vt:lpstr>
      <vt:lpstr>Dashboard Walkthrough - Slide 2</vt:lpstr>
      <vt:lpstr>Dashboard Walkthrough - Slide 3</vt:lpstr>
      <vt:lpstr>Recommendations</vt:lpstr>
      <vt:lpstr>Conclusion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Cloud Airlines Project Dashboard Insights</dc:title>
  <dc:subject/>
  <dc:creator>Administrator</dc:creator>
  <cp:keywords/>
  <dc:description>generated using python-pptx</dc:description>
  <cp:lastModifiedBy>Serin I</cp:lastModifiedBy>
  <cp:revision>7</cp:revision>
  <dcterms:created xsi:type="dcterms:W3CDTF">2013-01-27T09:14:16Z</dcterms:created>
  <dcterms:modified xsi:type="dcterms:W3CDTF">2024-11-15T06:46:29Z</dcterms:modified>
  <cp:category/>
</cp:coreProperties>
</file>