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96" r:id="rId2"/>
    <p:sldId id="279" r:id="rId3"/>
    <p:sldId id="278" r:id="rId4"/>
    <p:sldId id="281" r:id="rId5"/>
    <p:sldId id="286" r:id="rId6"/>
    <p:sldId id="287" r:id="rId7"/>
    <p:sldId id="288" r:id="rId8"/>
    <p:sldId id="282" r:id="rId9"/>
    <p:sldId id="283" r:id="rId10"/>
    <p:sldId id="289" r:id="rId11"/>
    <p:sldId id="284" r:id="rId12"/>
    <p:sldId id="290" r:id="rId13"/>
    <p:sldId id="285" r:id="rId14"/>
    <p:sldId id="291" r:id="rId15"/>
    <p:sldId id="292" r:id="rId16"/>
    <p:sldId id="293" r:id="rId17"/>
    <p:sldId id="294" r:id="rId18"/>
    <p:sldId id="295" r:id="rId19"/>
    <p:sldId id="280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686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F7F29-26BD-49BD-AF8B-0B69192A32A3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6314E-ED7F-43F0-BB1E-0EFB9A5038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4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1D870-87BB-4383-9DFB-EA80144A554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666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RVIR_PPT_background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1" cy="6858001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3850712" y="6087881"/>
            <a:ext cx="1764884" cy="583545"/>
            <a:chOff x="6960574" y="5933349"/>
            <a:chExt cx="2045287" cy="676258"/>
          </a:xfrm>
        </p:grpSpPr>
        <p:sp>
          <p:nvSpPr>
            <p:cNvPr id="10" name="Rounded Rectangle 9"/>
            <p:cNvSpPr/>
            <p:nvPr/>
          </p:nvSpPr>
          <p:spPr>
            <a:xfrm>
              <a:off x="6960574" y="5933349"/>
              <a:ext cx="2045287" cy="67625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23000" dir="5400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NASA-Logo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19829" y="6075825"/>
              <a:ext cx="470971" cy="376776"/>
            </a:xfrm>
            <a:prstGeom prst="rect">
              <a:avLst/>
            </a:prstGeom>
          </p:spPr>
        </p:pic>
        <p:pic>
          <p:nvPicPr>
            <p:cNvPr id="12" name="Picture 11" descr="USAID Logo_Blue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98610" y="6093771"/>
              <a:ext cx="1202659" cy="36691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4960" y="418288"/>
            <a:ext cx="7772400" cy="2159880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SERVIR Global Groups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2783" y="4798885"/>
            <a:ext cx="6400800" cy="536513"/>
          </a:xfrm>
        </p:spPr>
        <p:txBody>
          <a:bodyPr anchor="b">
            <a:noAutofit/>
          </a:bodyPr>
          <a:lstStyle>
            <a:lvl1pPr marL="0" indent="0" algn="l">
              <a:buNone/>
              <a:defRPr sz="2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Groups for the Applied Science Team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82098" y="5435600"/>
            <a:ext cx="4179887" cy="455613"/>
          </a:xfrm>
        </p:spPr>
        <p:txBody>
          <a:bodyPr anchor="t">
            <a:noAutofit/>
          </a:bodyPr>
          <a:lstStyle>
            <a:lvl1pPr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By Billy Ashmall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097" y="6113423"/>
            <a:ext cx="2394621" cy="608544"/>
          </a:xfrm>
          <a:prstGeom prst="rect">
            <a:avLst/>
          </a:prstGeom>
        </p:spPr>
      </p:pic>
      <p:pic>
        <p:nvPicPr>
          <p:cNvPr id="13" name="Picture 2" descr="http://agcommons.files.wordpress.com/2009/11/rcmrd_logo2.jpg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7628" y="6105333"/>
            <a:ext cx="495932" cy="548640"/>
          </a:xfrm>
          <a:prstGeom prst="rect">
            <a:avLst/>
          </a:prstGeom>
          <a:noFill/>
        </p:spPr>
      </p:pic>
      <p:pic>
        <p:nvPicPr>
          <p:cNvPr id="14" name="Picture 5" descr="http://t3.gstatic.com/images?q=tbn:ANd9GcTmOgek_gOgtUcCOcn6FoeM5U60y7eimBEWU7p9hckt7C8IrAo&amp;t=1&amp;usg=__qtSegkn91O3IRLhuZ4wYMHFBm1Y=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5592" y="6163985"/>
            <a:ext cx="1367006" cy="431337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4629" y="6105333"/>
            <a:ext cx="548640" cy="5486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RVIR_PPT_background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501440" y="418288"/>
            <a:ext cx="8062336" cy="2159880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4400" i="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559263" y="4483561"/>
            <a:ext cx="8004513" cy="536513"/>
          </a:xfrm>
        </p:spPr>
        <p:txBody>
          <a:bodyPr anchor="b">
            <a:noAutofit/>
          </a:bodyPr>
          <a:lstStyle>
            <a:lvl1pPr marL="0" indent="0" algn="l">
              <a:buNone/>
              <a:defRPr sz="2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58578" y="5207866"/>
            <a:ext cx="5227153" cy="455613"/>
          </a:xfrm>
        </p:spPr>
        <p:txBody>
          <a:bodyPr anchor="t">
            <a:noAutofit/>
          </a:bodyPr>
          <a:lstStyle>
            <a:lvl1pPr>
              <a:buNone/>
              <a:defRPr sz="1600" baseline="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Huntsville, AL, 15 July 2015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650194" y="6087881"/>
            <a:ext cx="5108102" cy="5835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28600" dist="23000" dir="5400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NASA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680" y="6156231"/>
            <a:ext cx="581710" cy="465367"/>
          </a:xfrm>
          <a:prstGeom prst="rect">
            <a:avLst/>
          </a:prstGeom>
        </p:spPr>
      </p:pic>
      <p:pic>
        <p:nvPicPr>
          <p:cNvPr id="12" name="Picture 11" descr="USAID Logo_Blu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493" y="6226310"/>
            <a:ext cx="1037778" cy="316610"/>
          </a:xfrm>
          <a:prstGeom prst="rect">
            <a:avLst/>
          </a:prstGeom>
        </p:spPr>
      </p:pic>
      <p:pic>
        <p:nvPicPr>
          <p:cNvPr id="13" name="Picture 2" descr="http://agcommons.files.wordpress.com/2009/11/rcmrd_logo2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53716" y="6156232"/>
            <a:ext cx="403914" cy="446842"/>
          </a:xfrm>
          <a:prstGeom prst="rect">
            <a:avLst/>
          </a:prstGeom>
          <a:noFill/>
        </p:spPr>
      </p:pic>
      <p:pic>
        <p:nvPicPr>
          <p:cNvPr id="14" name="Picture 5" descr="http://t3.gstatic.com/images?q=tbn:ANd9GcTmOgek_gOgtUcCOcn6FoeM5U60y7eimBEWU7p9hckt7C8IrAo&amp;t=1&amp;usg=__qtSegkn91O3IRLhuZ4wYMHFBm1Y=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7769" y="6186134"/>
            <a:ext cx="1367006" cy="431337"/>
          </a:xfrm>
          <a:prstGeom prst="rect">
            <a:avLst/>
          </a:prstGeom>
          <a:noFill/>
        </p:spPr>
      </p:pic>
      <p:pic>
        <p:nvPicPr>
          <p:cNvPr id="15" name="Picture 14" descr="Global.png"/>
          <p:cNvPicPr>
            <a:picLocks noChangeAspect="1"/>
          </p:cNvPicPr>
          <p:nvPr userDrawn="1"/>
        </p:nvPicPr>
        <p:blipFill rotWithShape="1">
          <a:blip r:embed="rId7"/>
          <a:srcRect r="47387"/>
          <a:stretch/>
        </p:blipFill>
        <p:spPr>
          <a:xfrm>
            <a:off x="624959" y="6120346"/>
            <a:ext cx="2323736" cy="5510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900" y="6218922"/>
            <a:ext cx="76200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6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ERVIR_PPT_banner1.psd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981075"/>
          </a:xfrm>
          <a:prstGeom prst="rect">
            <a:avLst/>
          </a:prstGeom>
          <a:effectLst>
            <a:outerShdw blurRad="266700" dir="2700000">
              <a:srgbClr val="000000"/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17533" cy="981075"/>
          </a:xfrm>
        </p:spPr>
        <p:txBody>
          <a:bodyPr anchor="ctr"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C770-AE6E-D34F-A67C-971CD57B26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7200" y="1582738"/>
            <a:ext cx="8213725" cy="439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3153" y="537835"/>
            <a:ext cx="1474682" cy="3747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RVIR_PPT_banner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38775"/>
            <a:ext cx="9144000" cy="141922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359170"/>
            <a:ext cx="9144000" cy="498829"/>
          </a:xfrm>
          <a:prstGeom prst="rect">
            <a:avLst/>
          </a:prstGeom>
          <a:solidFill>
            <a:srgbClr val="081015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353" y="113765"/>
            <a:ext cx="8669870" cy="817568"/>
          </a:xfrm>
        </p:spPr>
        <p:txBody>
          <a:bodyPr anchor="t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93353" y="6416417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EFC770-AE6E-D34F-A67C-971CD57B26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7200" y="1582738"/>
            <a:ext cx="8213725" cy="39883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2487" y="6363042"/>
            <a:ext cx="1474682" cy="3747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RVIR_PPT_banner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65376" cy="6858000"/>
          </a:xfrm>
          <a:prstGeom prst="rect">
            <a:avLst/>
          </a:prstGeom>
          <a:effectLst>
            <a:outerShdw blurRad="406400" dir="2700000">
              <a:srgbClr val="000000"/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51" y="105298"/>
            <a:ext cx="1579284" cy="2824162"/>
          </a:xfrm>
        </p:spPr>
        <p:txBody>
          <a:bodyPr anchor="t">
            <a:norm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06588" y="6297081"/>
            <a:ext cx="2133600" cy="365125"/>
          </a:xfrm>
        </p:spPr>
        <p:txBody>
          <a:bodyPr/>
          <a:lstStyle/>
          <a:p>
            <a:fld id="{94EFC770-AE6E-D34F-A67C-971CD57B26D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6374" y="6282814"/>
            <a:ext cx="1450428" cy="368596"/>
          </a:xfrm>
          <a:prstGeom prst="rect">
            <a:avLst/>
          </a:prstGeom>
        </p:spPr>
      </p:pic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413398" y="964378"/>
            <a:ext cx="6273403" cy="50422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2413399" y="287645"/>
            <a:ext cx="6273402" cy="5806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ERVIR_PPT_banner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65376" cy="6858000"/>
          </a:xfrm>
          <a:prstGeom prst="rect">
            <a:avLst/>
          </a:prstGeom>
          <a:effectLst>
            <a:outerShdw blurRad="406400" dir="2700000">
              <a:srgbClr val="000000"/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51" y="105298"/>
            <a:ext cx="1579284" cy="2824162"/>
          </a:xfrm>
        </p:spPr>
        <p:txBody>
          <a:bodyPr anchor="t">
            <a:norm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06588" y="6297081"/>
            <a:ext cx="2133600" cy="365125"/>
          </a:xfrm>
        </p:spPr>
        <p:txBody>
          <a:bodyPr/>
          <a:lstStyle/>
          <a:p>
            <a:fld id="{94EFC770-AE6E-D34F-A67C-971CD57B26D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6374" y="6282814"/>
            <a:ext cx="1450428" cy="368596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413398" y="964378"/>
            <a:ext cx="6273403" cy="50422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2413399" y="287645"/>
            <a:ext cx="6273402" cy="5806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ERVIR_PPT_banner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65376" cy="6858000"/>
          </a:xfrm>
          <a:prstGeom prst="rect">
            <a:avLst/>
          </a:prstGeom>
          <a:effectLst>
            <a:outerShdw blurRad="406400" dir="2700000">
              <a:srgbClr val="000000"/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51" y="105298"/>
            <a:ext cx="1579284" cy="2824162"/>
          </a:xfrm>
        </p:spPr>
        <p:txBody>
          <a:bodyPr anchor="t">
            <a:norm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06588" y="6297081"/>
            <a:ext cx="2133600" cy="365125"/>
          </a:xfrm>
        </p:spPr>
        <p:txBody>
          <a:bodyPr/>
          <a:lstStyle/>
          <a:p>
            <a:fld id="{94EFC770-AE6E-D34F-A67C-971CD57B26D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6374" y="6282814"/>
            <a:ext cx="1450428" cy="368596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413398" y="964378"/>
            <a:ext cx="6273403" cy="50422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2413399" y="287645"/>
            <a:ext cx="6273402" cy="5806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ERVIR_PPT_banner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65376" cy="6858000"/>
          </a:xfrm>
          <a:prstGeom prst="rect">
            <a:avLst/>
          </a:prstGeom>
          <a:effectLst>
            <a:outerShdw blurRad="406400" dir="2700000">
              <a:srgbClr val="000000"/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51" y="105298"/>
            <a:ext cx="1579284" cy="2824162"/>
          </a:xfrm>
        </p:spPr>
        <p:txBody>
          <a:bodyPr anchor="t">
            <a:norm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006588" y="6297081"/>
            <a:ext cx="2133600" cy="365125"/>
          </a:xfrm>
        </p:spPr>
        <p:txBody>
          <a:bodyPr/>
          <a:lstStyle/>
          <a:p>
            <a:fld id="{94EFC770-AE6E-D34F-A67C-971CD57B26D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6374" y="6282814"/>
            <a:ext cx="1450428" cy="368596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413398" y="964378"/>
            <a:ext cx="6273403" cy="50422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2413399" y="287645"/>
            <a:ext cx="6273402" cy="5806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RVIR_PPT_background4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80" y="0"/>
            <a:ext cx="9144000" cy="685800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1405396"/>
            <a:ext cx="9144000" cy="2746336"/>
          </a:xfrm>
          <a:prstGeom prst="rect">
            <a:avLst/>
          </a:prstGeom>
          <a:solidFill>
            <a:srgbClr val="081015">
              <a:alpha val="41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05396"/>
            <a:ext cx="7633293" cy="274633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5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1557" y="4258497"/>
            <a:ext cx="1474682" cy="3747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ERVIR_PPT_background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1" cy="685800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1405396"/>
            <a:ext cx="9144000" cy="2746336"/>
          </a:xfrm>
          <a:prstGeom prst="rect">
            <a:avLst/>
          </a:prstGeom>
          <a:solidFill>
            <a:srgbClr val="081015">
              <a:alpha val="41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05396"/>
            <a:ext cx="7633293" cy="274633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5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1999" y="4376736"/>
            <a:ext cx="1474682" cy="37475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FC770-AE6E-D34F-A67C-971CD57B26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ervir.github.io/SERVIR-Github-Demo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01440" y="418288"/>
            <a:ext cx="8496256" cy="2159880"/>
          </a:xfrm>
        </p:spPr>
        <p:txBody>
          <a:bodyPr/>
          <a:lstStyle/>
          <a:p>
            <a:r>
              <a:rPr lang="en-US" dirty="0"/>
              <a:t>GitHub demo/tutorial</a:t>
            </a:r>
            <a:endParaRPr lang="en-US" i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58578" y="5322442"/>
            <a:ext cx="5227153" cy="642929"/>
          </a:xfrm>
        </p:spPr>
        <p:txBody>
          <a:bodyPr/>
          <a:lstStyle/>
          <a:p>
            <a:r>
              <a:rPr lang="en-US" dirty="0"/>
              <a:t>SERVIR Global GIT Exchange</a:t>
            </a:r>
          </a:p>
          <a:p>
            <a:r>
              <a:rPr lang="en-US" dirty="0"/>
              <a:t>Created By: Billy Ashmall</a:t>
            </a:r>
          </a:p>
          <a:p>
            <a:pPr lvl="0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31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and commit changes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82738"/>
            <a:ext cx="5343099" cy="4394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Click the blue link README.md</a:t>
            </a:r>
          </a:p>
          <a:p>
            <a:r>
              <a:rPr lang="en-US" dirty="0" smtClean="0"/>
              <a:t>Click the pencil icon in the top right corner</a:t>
            </a:r>
          </a:p>
          <a:p>
            <a:r>
              <a:rPr lang="en-US" dirty="0" smtClean="0"/>
              <a:t>In the editor write what the goal of the project is.</a:t>
            </a:r>
          </a:p>
          <a:p>
            <a:r>
              <a:rPr lang="en-US" dirty="0" smtClean="0"/>
              <a:t>Scroll to the bottom of the page and click Commit Changes button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63246" y="1367682"/>
            <a:ext cx="3580754" cy="530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9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Pull </a:t>
            </a:r>
            <a:r>
              <a:rPr lang="en-US" dirty="0"/>
              <a:t>Request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Pull Requests are </a:t>
            </a:r>
            <a:r>
              <a:rPr lang="en-US" dirty="0" smtClean="0"/>
              <a:t>made to collaborate your new branch contribution to the master.</a:t>
            </a:r>
          </a:p>
          <a:p>
            <a:r>
              <a:rPr lang="en-US" dirty="0"/>
              <a:t>Pull requests </a:t>
            </a:r>
            <a:r>
              <a:rPr lang="en-US" dirty="0" smtClean="0"/>
              <a:t>show </a:t>
            </a:r>
            <a:r>
              <a:rPr lang="en-US" i="1" dirty="0" smtClean="0"/>
              <a:t>diffs</a:t>
            </a:r>
            <a:r>
              <a:rPr lang="en-US" dirty="0"/>
              <a:t>, or differences, of the content from both branches</a:t>
            </a:r>
            <a:r>
              <a:rPr lang="en-US" dirty="0" smtClean="0"/>
              <a:t>.</a:t>
            </a:r>
          </a:p>
          <a:p>
            <a:r>
              <a:rPr lang="en-US" dirty="0"/>
              <a:t>As soon as you make a commit, you can open a pull request and start a discussion, even before the code is finished.</a:t>
            </a:r>
          </a:p>
        </p:txBody>
      </p:sp>
    </p:spTree>
    <p:extLst>
      <p:ext uri="{BB962C8B-B14F-4D97-AF65-F5344CB8AC3E}">
        <p14:creationId xmlns:p14="http://schemas.microsoft.com/office/powerpoint/2010/main" val="352658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Pull Request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82737"/>
            <a:ext cx="8213725" cy="498183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Click the tab at the top that says Pull Requests</a:t>
            </a:r>
          </a:p>
          <a:p>
            <a:r>
              <a:rPr lang="en-US" dirty="0" smtClean="0"/>
              <a:t>Click </a:t>
            </a:r>
            <a:r>
              <a:rPr lang="en-US" dirty="0"/>
              <a:t>the green New pull request </a:t>
            </a:r>
            <a:r>
              <a:rPr lang="en-US" dirty="0" smtClean="0"/>
              <a:t>button.</a:t>
            </a:r>
          </a:p>
          <a:p>
            <a:r>
              <a:rPr lang="en-US" dirty="0" smtClean="0"/>
              <a:t>Expand the dropdown to the right which says </a:t>
            </a:r>
            <a:r>
              <a:rPr lang="en-US" dirty="0" err="1" smtClean="0"/>
              <a:t>compare:master</a:t>
            </a:r>
            <a:r>
              <a:rPr lang="en-US" dirty="0" smtClean="0"/>
              <a:t> and select readme-edits.</a:t>
            </a:r>
          </a:p>
          <a:p>
            <a:r>
              <a:rPr lang="en-US" dirty="0"/>
              <a:t>Look over your changes in the diffs on the Compare page, make sure they’re what you want to submit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Click </a:t>
            </a:r>
            <a:r>
              <a:rPr lang="en-US" dirty="0"/>
              <a:t>the big green Create Pull Request button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Give a title and description for your changes</a:t>
            </a:r>
          </a:p>
          <a:p>
            <a:r>
              <a:rPr lang="en-US" dirty="0" smtClean="0"/>
              <a:t>Click Create pull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7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your Pull Request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82738"/>
            <a:ext cx="8213725" cy="5022778"/>
          </a:xfrm>
        </p:spPr>
        <p:txBody>
          <a:bodyPr>
            <a:normAutofit/>
          </a:bodyPr>
          <a:lstStyle/>
          <a:p>
            <a:r>
              <a:rPr lang="en-US" dirty="0" smtClean="0"/>
              <a:t>A merge brings these changes together by actually merging the two branches .</a:t>
            </a:r>
          </a:p>
          <a:p>
            <a:r>
              <a:rPr lang="en-US" dirty="0"/>
              <a:t>Click the green Merge pull request button to merge the changes </a:t>
            </a:r>
            <a:r>
              <a:rPr lang="en-US" dirty="0" smtClean="0"/>
              <a:t>into the master branch</a:t>
            </a:r>
          </a:p>
          <a:p>
            <a:r>
              <a:rPr lang="en-US" dirty="0"/>
              <a:t>Click Confirm merge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Notice the Delete branch button?  Since you have merged all of the changes we can go ahead and click it to remove the edit branch.</a:t>
            </a:r>
          </a:p>
          <a:p>
            <a:r>
              <a:rPr lang="en-US" dirty="0" smtClean="0"/>
              <a:t>Now we just have the master branch again.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0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Desktop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82737"/>
            <a:ext cx="8213725" cy="498183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GitHub Desktop is the easiest way to get code on </a:t>
            </a:r>
            <a:r>
              <a:rPr lang="en-US" dirty="0" smtClean="0"/>
              <a:t>GitHub.com</a:t>
            </a:r>
          </a:p>
          <a:p>
            <a:r>
              <a:rPr lang="en-US" dirty="0"/>
              <a:t>You won’t need to learn any command-line instructions, SSH keys, or complicated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terminology</a:t>
            </a:r>
          </a:p>
          <a:p>
            <a:r>
              <a:rPr lang="en-US" dirty="0"/>
              <a:t>All you’ll need is your Mac or Windows computer and a GitHub.com account</a:t>
            </a:r>
            <a:r>
              <a:rPr lang="en-US" dirty="0" smtClean="0"/>
              <a:t>.</a:t>
            </a:r>
          </a:p>
          <a:p>
            <a:r>
              <a:rPr lang="en-US" dirty="0"/>
              <a:t>You can </a:t>
            </a:r>
            <a:r>
              <a:rPr lang="en-US" dirty="0" smtClean="0"/>
              <a:t>download GitHub Desktop </a:t>
            </a:r>
            <a:r>
              <a:rPr lang="en-US" dirty="0" smtClean="0">
                <a:hlinkClick r:id="rId2"/>
              </a:rPr>
              <a:t>https://desktop.github.com</a:t>
            </a:r>
            <a:r>
              <a:rPr lang="en-US" dirty="0" smtClean="0"/>
              <a:t> here. </a:t>
            </a:r>
          </a:p>
          <a:p>
            <a:r>
              <a:rPr lang="en-US" dirty="0" smtClean="0"/>
              <a:t>Once </a:t>
            </a:r>
            <a:r>
              <a:rPr lang="en-US" dirty="0"/>
              <a:t>you install GitHub Desktop, a short set up wizard will walk you through some basic configuration and will help you connect GitHub Desktop with your GitHub.com account.</a:t>
            </a:r>
          </a:p>
        </p:txBody>
      </p:sp>
    </p:spTree>
    <p:extLst>
      <p:ext uri="{BB962C8B-B14F-4D97-AF65-F5344CB8AC3E}">
        <p14:creationId xmlns:p14="http://schemas.microsoft.com/office/powerpoint/2010/main" val="277140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your repository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82737"/>
            <a:ext cx="8213725" cy="4872653"/>
          </a:xfrm>
        </p:spPr>
        <p:txBody>
          <a:bodyPr>
            <a:normAutofit/>
          </a:bodyPr>
          <a:lstStyle/>
          <a:p>
            <a:r>
              <a:rPr lang="en-US" dirty="0" smtClean="0"/>
              <a:t>Create a local copy of your repository by clicking the +</a:t>
            </a:r>
          </a:p>
          <a:p>
            <a:r>
              <a:rPr lang="en-US" dirty="0" smtClean="0"/>
              <a:t>Click the clone tab and select the repository you want to clone</a:t>
            </a:r>
          </a:p>
          <a:p>
            <a:r>
              <a:rPr lang="en-US" dirty="0" smtClean="0"/>
              <a:t>Select where you would like the repository to reside on your machine.  No need to create the top folder it will be created for you</a:t>
            </a:r>
          </a:p>
          <a:p>
            <a:r>
              <a:rPr lang="en-US" dirty="0" smtClean="0"/>
              <a:t>You now have a local editable copy of your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39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and add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82738"/>
            <a:ext cx="8550322" cy="318033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Click the branch button at the top left</a:t>
            </a:r>
          </a:p>
          <a:p>
            <a:r>
              <a:rPr lang="en-US" dirty="0" smtClean="0"/>
              <a:t>Enter name and click create</a:t>
            </a:r>
          </a:p>
          <a:p>
            <a:r>
              <a:rPr lang="en-US" dirty="0" smtClean="0"/>
              <a:t>Click open this repository in Explorer</a:t>
            </a:r>
          </a:p>
          <a:p>
            <a:r>
              <a:rPr lang="en-US" dirty="0" smtClean="0"/>
              <a:t>Right click and add new text file rename it index.html</a:t>
            </a:r>
          </a:p>
          <a:p>
            <a:r>
              <a:rPr lang="en-US" dirty="0" smtClean="0"/>
              <a:t>Open the file in your favorite editor, add some basic html and save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7041" y="4568295"/>
            <a:ext cx="39940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 smtClean="0"/>
              <a:t>	&lt;</a:t>
            </a:r>
            <a:r>
              <a:rPr lang="en-US" dirty="0"/>
              <a:t>head&gt;</a:t>
            </a:r>
          </a:p>
          <a:p>
            <a:r>
              <a:rPr lang="en-US" dirty="0" smtClean="0"/>
              <a:t>		&lt;</a:t>
            </a:r>
            <a:r>
              <a:rPr lang="en-US" dirty="0"/>
              <a:t>title&gt;Sample&lt;/title&gt;</a:t>
            </a:r>
          </a:p>
          <a:p>
            <a:r>
              <a:rPr lang="en-US" dirty="0" smtClean="0"/>
              <a:t>	&lt;/</a:t>
            </a:r>
            <a:r>
              <a:rPr lang="en-US" dirty="0"/>
              <a:t>head&gt;</a:t>
            </a:r>
          </a:p>
          <a:p>
            <a:r>
              <a:rPr lang="en-US" dirty="0" smtClean="0"/>
              <a:t>	&lt;</a:t>
            </a:r>
            <a:r>
              <a:rPr lang="en-US" dirty="0"/>
              <a:t>body&gt;</a:t>
            </a:r>
          </a:p>
          <a:p>
            <a:r>
              <a:rPr lang="en-US" dirty="0" smtClean="0"/>
              <a:t>		&lt;</a:t>
            </a:r>
            <a:r>
              <a:rPr lang="en-US" dirty="0"/>
              <a:t>h1&gt;This is just a sample&lt;/h1&gt;</a:t>
            </a:r>
          </a:p>
          <a:p>
            <a:r>
              <a:rPr lang="en-US" dirty="0" smtClean="0"/>
              <a:t>	&lt;/</a:t>
            </a:r>
            <a:r>
              <a:rPr lang="en-US" dirty="0"/>
              <a:t>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1583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and request Pull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Click the publish button.</a:t>
            </a:r>
          </a:p>
          <a:p>
            <a:r>
              <a:rPr lang="en-US" dirty="0" smtClean="0"/>
              <a:t>In the left panel add description</a:t>
            </a:r>
          </a:p>
          <a:p>
            <a:r>
              <a:rPr lang="en-US" dirty="0" smtClean="0"/>
              <a:t>Click Commit to Code-adding-branch</a:t>
            </a:r>
          </a:p>
          <a:p>
            <a:r>
              <a:rPr lang="en-US" dirty="0" smtClean="0"/>
              <a:t>Click the Pull request button</a:t>
            </a:r>
          </a:p>
          <a:p>
            <a:r>
              <a:rPr lang="en-US" dirty="0" smtClean="0"/>
              <a:t>Add description and click Send pull request</a:t>
            </a:r>
          </a:p>
          <a:p>
            <a:r>
              <a:rPr lang="en-US" dirty="0" smtClean="0"/>
              <a:t>Your pull request was created!</a:t>
            </a:r>
          </a:p>
          <a:p>
            <a:r>
              <a:rPr lang="en-US" dirty="0" smtClean="0"/>
              <a:t>Click view it on GitHub and Merge it! (the same way you merged earlier)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93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the index.html page online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Create new branch and name it </a:t>
            </a:r>
            <a:r>
              <a:rPr lang="en-US" dirty="0" err="1" smtClean="0"/>
              <a:t>gh</a:t>
            </a:r>
            <a:r>
              <a:rPr lang="en-US" dirty="0" smtClean="0"/>
              <a:t>-pages</a:t>
            </a:r>
          </a:p>
          <a:p>
            <a:r>
              <a:rPr lang="en-US" dirty="0" smtClean="0"/>
              <a:t>In browser navigate to {username}.github.io/{</a:t>
            </a:r>
            <a:r>
              <a:rPr lang="en-US" dirty="0" err="1" smtClean="0"/>
              <a:t>repositoryName</a:t>
            </a:r>
            <a:r>
              <a:rPr lang="en-US" dirty="0" smtClean="0"/>
              <a:t>}</a:t>
            </a:r>
          </a:p>
          <a:p>
            <a:r>
              <a:rPr lang="en-US" dirty="0"/>
              <a:t>For example </a:t>
            </a:r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://servir.github.io/SERVIR-Github-Demo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034135" cy="981075"/>
          </a:xfrm>
        </p:spPr>
        <p:txBody>
          <a:bodyPr/>
          <a:lstStyle/>
          <a:p>
            <a:r>
              <a:rPr lang="en-US" dirty="0"/>
              <a:t>Here’s what </a:t>
            </a:r>
            <a:r>
              <a:rPr lang="en-US" dirty="0" smtClean="0"/>
              <a:t>we accomplished </a:t>
            </a:r>
            <a:r>
              <a:rPr lang="en-US" dirty="0"/>
              <a:t>in </a:t>
            </a:r>
            <a:r>
              <a:rPr lang="en-US" dirty="0" smtClean="0"/>
              <a:t>this session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82738"/>
            <a:ext cx="8213725" cy="4927244"/>
          </a:xfrm>
        </p:spPr>
        <p:txBody>
          <a:bodyPr>
            <a:normAutofit/>
          </a:bodyPr>
          <a:lstStyle/>
          <a:p>
            <a:r>
              <a:rPr lang="en-US" dirty="0"/>
              <a:t>Created an open source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  <a:p>
            <a:r>
              <a:rPr lang="en-US" dirty="0"/>
              <a:t>Started and managed a new branch</a:t>
            </a:r>
          </a:p>
          <a:p>
            <a:r>
              <a:rPr lang="en-US" dirty="0"/>
              <a:t>Changed a file and committed those </a:t>
            </a:r>
            <a:r>
              <a:rPr lang="en-US" dirty="0" smtClean="0"/>
              <a:t>changes</a:t>
            </a:r>
          </a:p>
          <a:p>
            <a:r>
              <a:rPr lang="en-US" dirty="0" smtClean="0"/>
              <a:t>Opened Pull Request</a:t>
            </a:r>
          </a:p>
          <a:p>
            <a:r>
              <a:rPr lang="en-US" dirty="0" smtClean="0"/>
              <a:t>Merged two branches</a:t>
            </a:r>
          </a:p>
          <a:p>
            <a:r>
              <a:rPr lang="en-US" dirty="0" smtClean="0"/>
              <a:t>Deleted merged branch</a:t>
            </a:r>
          </a:p>
          <a:p>
            <a:r>
              <a:rPr lang="en-US" dirty="0" smtClean="0"/>
              <a:t>Used GitHub Desktop</a:t>
            </a:r>
          </a:p>
          <a:p>
            <a:r>
              <a:rPr lang="en-US" dirty="0" smtClean="0"/>
              <a:t>Published a branch webpage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62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going to cover today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82737"/>
            <a:ext cx="8213725" cy="4981835"/>
          </a:xfrm>
        </p:spPr>
        <p:txBody>
          <a:bodyPr>
            <a:normAutofit/>
          </a:bodyPr>
          <a:lstStyle/>
          <a:p>
            <a:r>
              <a:rPr lang="en-US" dirty="0" smtClean="0"/>
              <a:t>What is GitHub</a:t>
            </a:r>
          </a:p>
          <a:p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smtClean="0"/>
              <a:t>Repository</a:t>
            </a:r>
          </a:p>
          <a:p>
            <a:r>
              <a:rPr lang="en-US" dirty="0"/>
              <a:t>Create a </a:t>
            </a:r>
            <a:r>
              <a:rPr lang="en-US" dirty="0" smtClean="0"/>
              <a:t>Branch</a:t>
            </a:r>
          </a:p>
          <a:p>
            <a:r>
              <a:rPr lang="en-US" dirty="0"/>
              <a:t>Make and commit </a:t>
            </a:r>
            <a:r>
              <a:rPr lang="en-US" dirty="0" smtClean="0"/>
              <a:t>changes</a:t>
            </a:r>
          </a:p>
          <a:p>
            <a:r>
              <a:rPr lang="en-US" dirty="0"/>
              <a:t>Open a Pull </a:t>
            </a:r>
            <a:r>
              <a:rPr lang="en-US" dirty="0" smtClean="0"/>
              <a:t>Request</a:t>
            </a:r>
          </a:p>
          <a:p>
            <a:r>
              <a:rPr lang="en-US" dirty="0"/>
              <a:t>Merge your Pull </a:t>
            </a:r>
            <a:r>
              <a:rPr lang="en-US" dirty="0" smtClean="0"/>
              <a:t>Request</a:t>
            </a:r>
          </a:p>
          <a:p>
            <a:r>
              <a:rPr lang="en-US" dirty="0"/>
              <a:t>How to use GitHub </a:t>
            </a:r>
            <a:r>
              <a:rPr lang="en-US" dirty="0" smtClean="0"/>
              <a:t>Desktop</a:t>
            </a:r>
          </a:p>
          <a:p>
            <a:r>
              <a:rPr lang="en-US" dirty="0"/>
              <a:t>How to view a site on you GitHub Branch</a:t>
            </a:r>
          </a:p>
        </p:txBody>
      </p:sp>
    </p:spTree>
    <p:extLst>
      <p:ext uri="{BB962C8B-B14F-4D97-AF65-F5344CB8AC3E}">
        <p14:creationId xmlns:p14="http://schemas.microsoft.com/office/powerpoint/2010/main" val="111259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600" dirty="0" smtClean="0"/>
              <a:t>Please direct any questions or comments to Billy Ashmall billy.ashmall@nasa.gov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GitHub is a code hosting platform for version control and collaboration.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lets you and others work together on projects from anywhere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makes tracking code changes easier</a:t>
            </a:r>
          </a:p>
          <a:p>
            <a:r>
              <a:rPr lang="en-US" dirty="0" smtClean="0"/>
              <a:t>Makes project documentation easy to access.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0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Repository?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repository is a single location that you can organize your projects.</a:t>
            </a:r>
          </a:p>
          <a:p>
            <a:r>
              <a:rPr lang="en-US" dirty="0" smtClean="0"/>
              <a:t>I recommend that you use a single repository for each project.</a:t>
            </a:r>
          </a:p>
          <a:p>
            <a:r>
              <a:rPr lang="en-US" dirty="0" smtClean="0"/>
              <a:t>Repositories can house any kind of digital media like code files, images, data sets or anything else that your project requires.</a:t>
            </a:r>
          </a:p>
          <a:p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/>
              <a:t>recommend including a </a:t>
            </a:r>
            <a:r>
              <a:rPr lang="en-US" i="1" dirty="0" smtClean="0"/>
              <a:t>README</a:t>
            </a:r>
            <a:r>
              <a:rPr lang="en-US" dirty="0" smtClean="0"/>
              <a:t> </a:t>
            </a:r>
            <a:r>
              <a:rPr lang="en-US" dirty="0"/>
              <a:t>file with information about your project.</a:t>
            </a:r>
          </a:p>
        </p:txBody>
      </p:sp>
    </p:spTree>
    <p:extLst>
      <p:ext uri="{BB962C8B-B14F-4D97-AF65-F5344CB8AC3E}">
        <p14:creationId xmlns:p14="http://schemas.microsoft.com/office/powerpoint/2010/main" val="286938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Repository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Navigate to github.com and login or create new account.</a:t>
            </a:r>
          </a:p>
          <a:p>
            <a:r>
              <a:rPr lang="en-US" dirty="0" smtClean="0"/>
              <a:t>Once logged in, in </a:t>
            </a:r>
            <a:r>
              <a:rPr lang="en-US" dirty="0"/>
              <a:t>the upper right corner, next to your </a:t>
            </a:r>
            <a:r>
              <a:rPr lang="en-US" dirty="0" smtClean="0"/>
              <a:t>avatar, </a:t>
            </a:r>
            <a:r>
              <a:rPr lang="en-US" dirty="0"/>
              <a:t>click </a:t>
            </a:r>
            <a:r>
              <a:rPr lang="en-US" dirty="0" smtClean="0"/>
              <a:t>+</a:t>
            </a:r>
            <a:r>
              <a:rPr lang="en-US" dirty="0"/>
              <a:t> </a:t>
            </a:r>
            <a:r>
              <a:rPr lang="en-US" dirty="0" smtClean="0"/>
              <a:t>then </a:t>
            </a:r>
            <a:r>
              <a:rPr lang="en-US" dirty="0"/>
              <a:t>select New repository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Enter name, description, and check Initialize with README</a:t>
            </a:r>
          </a:p>
          <a:p>
            <a:r>
              <a:rPr lang="en-US" dirty="0" smtClean="0"/>
              <a:t>Click Create Repository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16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3477" y="-204028"/>
            <a:ext cx="9450953" cy="726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branch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Branching is the way to work on different versions of a repository at one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branch gives you an environment where you can try new things, add new features, test ideas.</a:t>
            </a:r>
          </a:p>
          <a:p>
            <a:r>
              <a:rPr lang="en-US" dirty="0" smtClean="0"/>
              <a:t>Changes in the branch do not affect the master until you are ready to merge.</a:t>
            </a:r>
          </a:p>
          <a:p>
            <a:r>
              <a:rPr lang="en-US" dirty="0" smtClean="0"/>
              <a:t>Every repository starts with the master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6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82738"/>
            <a:ext cx="5179325" cy="52752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Go to your new </a:t>
            </a:r>
            <a:r>
              <a:rPr lang="en-US" dirty="0" smtClean="0"/>
              <a:t>repository</a:t>
            </a:r>
          </a:p>
          <a:p>
            <a:r>
              <a:rPr lang="en-US" dirty="0"/>
              <a:t>Click the drop down </a:t>
            </a:r>
            <a:r>
              <a:rPr lang="en-US" dirty="0" smtClean="0"/>
              <a:t>that </a:t>
            </a:r>
            <a:r>
              <a:rPr lang="en-US" dirty="0"/>
              <a:t>says branch: master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the textbox, type readme-edits</a:t>
            </a:r>
          </a:p>
          <a:p>
            <a:r>
              <a:rPr lang="en-US" dirty="0"/>
              <a:t>Click </a:t>
            </a:r>
            <a:r>
              <a:rPr lang="en-US" dirty="0" smtClean="0"/>
              <a:t>the blue Create branch:  readme-edits from ‘master’</a:t>
            </a:r>
          </a:p>
          <a:p>
            <a:r>
              <a:rPr lang="en-US" dirty="0" smtClean="0"/>
              <a:t>You now have a </a:t>
            </a:r>
            <a:r>
              <a:rPr lang="en-US" dirty="0"/>
              <a:t>master </a:t>
            </a:r>
            <a:r>
              <a:rPr lang="en-US" dirty="0" smtClean="0"/>
              <a:t>and a readme-edits branch. </a:t>
            </a:r>
            <a:r>
              <a:rPr lang="en-US" dirty="0"/>
              <a:t>They </a:t>
            </a:r>
            <a:r>
              <a:rPr lang="en-US" dirty="0" smtClean="0"/>
              <a:t>are currently exactly </a:t>
            </a:r>
            <a:r>
              <a:rPr lang="en-US" dirty="0"/>
              <a:t>the same, </a:t>
            </a:r>
            <a:r>
              <a:rPr lang="en-US" dirty="0" smtClean="0"/>
              <a:t>but we’ll </a:t>
            </a:r>
            <a:r>
              <a:rPr lang="en-US" dirty="0"/>
              <a:t>add our changes to the new </a:t>
            </a:r>
            <a:r>
              <a:rPr lang="en-US" dirty="0" smtClean="0"/>
              <a:t>branch soon.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50"/>
          <a:stretch/>
        </p:blipFill>
        <p:spPr>
          <a:xfrm>
            <a:off x="5484686" y="1583945"/>
            <a:ext cx="3659314" cy="48498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390" y="3779838"/>
            <a:ext cx="3372217" cy="1623302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2" tIns="0" rIns="95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Now you have two branches, 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8"/>
              </a:rPr>
              <a:t>master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 and 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8"/>
              </a:rPr>
              <a:t>readme-edits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Helvetica Neue"/>
              </a:rPr>
              <a:t>. They look exactly the same, but not for long! Next we’ll add our changes to the new branch.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63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and commit changes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582738"/>
            <a:ext cx="8213725" cy="491359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Now it’s time to make some edits to our branch.</a:t>
            </a:r>
          </a:p>
          <a:p>
            <a:r>
              <a:rPr lang="en-US" dirty="0"/>
              <a:t>On GitHub, saved changes are called </a:t>
            </a:r>
            <a:r>
              <a:rPr lang="en-US" i="1" dirty="0" smtClean="0"/>
              <a:t>commits</a:t>
            </a:r>
          </a:p>
          <a:p>
            <a:r>
              <a:rPr lang="en-US" dirty="0"/>
              <a:t>Each commit has an </a:t>
            </a:r>
            <a:r>
              <a:rPr lang="en-US" dirty="0" smtClean="0"/>
              <a:t>associated </a:t>
            </a:r>
            <a:r>
              <a:rPr lang="en-US" i="1" dirty="0" smtClean="0"/>
              <a:t>commit message</a:t>
            </a:r>
            <a:r>
              <a:rPr lang="en-US" dirty="0"/>
              <a:t> </a:t>
            </a:r>
            <a:r>
              <a:rPr lang="en-US" dirty="0" smtClean="0"/>
              <a:t>describing why </a:t>
            </a:r>
            <a:r>
              <a:rPr lang="en-US" dirty="0"/>
              <a:t>a particular change was </a:t>
            </a:r>
            <a:r>
              <a:rPr lang="en-US" dirty="0" smtClean="0"/>
              <a:t>made</a:t>
            </a:r>
          </a:p>
          <a:p>
            <a:r>
              <a:rPr lang="en-US" dirty="0"/>
              <a:t>Commit messages </a:t>
            </a:r>
            <a:r>
              <a:rPr lang="en-US" dirty="0" smtClean="0"/>
              <a:t>help to capture </a:t>
            </a:r>
            <a:r>
              <a:rPr lang="en-US" dirty="0"/>
              <a:t>the history of your changes, so other contributors can understand </a:t>
            </a:r>
            <a:r>
              <a:rPr lang="en-US" dirty="0" smtClean="0"/>
              <a:t>exactly what </a:t>
            </a:r>
            <a:r>
              <a:rPr lang="en-US" dirty="0"/>
              <a:t>you’ve done and why.</a:t>
            </a:r>
          </a:p>
        </p:txBody>
      </p:sp>
    </p:spTree>
    <p:extLst>
      <p:ext uri="{BB962C8B-B14F-4D97-AF65-F5344CB8AC3E}">
        <p14:creationId xmlns:p14="http://schemas.microsoft.com/office/powerpoint/2010/main" val="406307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rvir Slides Template 9-21-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Servir Slides Template 9-21-12</Template>
  <TotalTime>54818</TotalTime>
  <Words>810</Words>
  <Application>Microsoft Office PowerPoint</Application>
  <PresentationFormat>On-screen Show (4:3)</PresentationFormat>
  <Paragraphs>116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 Unicode MS</vt:lpstr>
      <vt:lpstr>Arial</vt:lpstr>
      <vt:lpstr>Calibri</vt:lpstr>
      <vt:lpstr>Helvetica Neue</vt:lpstr>
      <vt:lpstr>Servir Slides Template 9-21-12</vt:lpstr>
      <vt:lpstr>GitHub demo/tutorial</vt:lpstr>
      <vt:lpstr>What are we going to cover today</vt:lpstr>
      <vt:lpstr>What is GitHub?</vt:lpstr>
      <vt:lpstr>What is a Repository?</vt:lpstr>
      <vt:lpstr>Create a Repository</vt:lpstr>
      <vt:lpstr>PowerPoint Presentation</vt:lpstr>
      <vt:lpstr>What is a branch</vt:lpstr>
      <vt:lpstr>Create a Branch</vt:lpstr>
      <vt:lpstr>Make and commit changes</vt:lpstr>
      <vt:lpstr>Make and commit changes</vt:lpstr>
      <vt:lpstr>What is a Pull Request</vt:lpstr>
      <vt:lpstr>Open a Pull Request</vt:lpstr>
      <vt:lpstr>Merge your Pull Request</vt:lpstr>
      <vt:lpstr>GitHub Desktop</vt:lpstr>
      <vt:lpstr>Clone your repository</vt:lpstr>
      <vt:lpstr>Branch and add code</vt:lpstr>
      <vt:lpstr>Publish and request Pull</vt:lpstr>
      <vt:lpstr>Display the index.html page online</vt:lpstr>
      <vt:lpstr>Here’s what we accomplished in this session</vt:lpstr>
      <vt:lpstr>Please direct any questions or comments to Billy Ashmall billy.ashmall@nasa.gov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Billy Ashmall</dc:creator>
  <cp:lastModifiedBy>ASHMALL, BILLY (MSFC-ZP11)[USRA]</cp:lastModifiedBy>
  <cp:revision>45</cp:revision>
  <dcterms:created xsi:type="dcterms:W3CDTF">2013-03-27T17:32:01Z</dcterms:created>
  <dcterms:modified xsi:type="dcterms:W3CDTF">2016-04-12T20:15:51Z</dcterms:modified>
</cp:coreProperties>
</file>