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8686800" cx="12801600"/>
  <p:notesSz cx="6858000" cy="9144000"/>
  <p:embeddedFontLst>
    <p:embeddedFont>
      <p:font typeface="Yellowtail"/>
      <p:regular r:id="rId12"/>
    </p:embeddedFont>
    <p:embeddedFont>
      <p:font typeface="Roboto Condensed"/>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Condensed-regular.fntdata"/><Relationship Id="rId12" Type="http://schemas.openxmlformats.org/officeDocument/2006/relationships/font" Target="fonts/Yellowtail-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Condensed-italic.fntdata"/><Relationship Id="rId14" Type="http://schemas.openxmlformats.org/officeDocument/2006/relationships/font" Target="fonts/RobotoCondensed-bold.fntdata"/><Relationship Id="rId16" Type="http://schemas.openxmlformats.org/officeDocument/2006/relationships/font" Target="fonts/RobotoCondensed-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902677" y="685800"/>
            <a:ext cx="50532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902677" y="685800"/>
            <a:ext cx="50532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902677" y="685800"/>
            <a:ext cx="50532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902677" y="685800"/>
            <a:ext cx="50532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902677" y="685800"/>
            <a:ext cx="50532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902677" y="685800"/>
            <a:ext cx="50532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902677" y="685800"/>
            <a:ext cx="50532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902677" y="685800"/>
            <a:ext cx="50532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436391" y="1257504"/>
            <a:ext cx="11928900" cy="34668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436380" y="4786522"/>
            <a:ext cx="11928900" cy="13389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11861440" y="7875655"/>
            <a:ext cx="768300" cy="664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436380" y="1868122"/>
            <a:ext cx="11928900" cy="33162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436380" y="5323757"/>
            <a:ext cx="11928900" cy="2196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11861440" y="7875655"/>
            <a:ext cx="768300" cy="664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11861440" y="7875655"/>
            <a:ext cx="768300" cy="664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436380" y="3632546"/>
            <a:ext cx="11928900" cy="14214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11861440" y="7875655"/>
            <a:ext cx="768300" cy="664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436380" y="751597"/>
            <a:ext cx="11928900" cy="967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436380" y="1946402"/>
            <a:ext cx="11928900" cy="57698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11861440" y="7875655"/>
            <a:ext cx="768300" cy="664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436380" y="751597"/>
            <a:ext cx="11928900" cy="967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36379" y="1946402"/>
            <a:ext cx="5599800" cy="57698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6765360" y="1946402"/>
            <a:ext cx="5599800" cy="57698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11861440" y="7875655"/>
            <a:ext cx="768300" cy="664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436380" y="751597"/>
            <a:ext cx="11928900" cy="967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11861440" y="7875655"/>
            <a:ext cx="768300" cy="664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436379" y="938346"/>
            <a:ext cx="3931200" cy="12765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436379" y="2346880"/>
            <a:ext cx="3931200" cy="53697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11861440" y="7875655"/>
            <a:ext cx="768300" cy="664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686350" y="760253"/>
            <a:ext cx="8914800" cy="69087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11861440" y="7875655"/>
            <a:ext cx="768300" cy="664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6400800" y="-211"/>
            <a:ext cx="6400800" cy="8686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371700" y="2082695"/>
            <a:ext cx="5663400" cy="2503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371700" y="4734082"/>
            <a:ext cx="5663400" cy="20859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6915300" y="1222882"/>
            <a:ext cx="5371800" cy="62409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11861440" y="7875655"/>
            <a:ext cx="768300" cy="664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436380" y="7144971"/>
            <a:ext cx="8398200" cy="1021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11861440" y="7875655"/>
            <a:ext cx="768300" cy="664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36380" y="751597"/>
            <a:ext cx="11928900" cy="9672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436380" y="1946402"/>
            <a:ext cx="11928900" cy="5769899"/>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11861440" y="7875655"/>
            <a:ext cx="768300" cy="6648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urface-water.appspot.com/" TargetMode="External"/><Relationship Id="rId4" Type="http://schemas.openxmlformats.org/officeDocument/2006/relationships/hyperlink" Target="http://eco-dash.appspot.com/" TargetMode="External"/><Relationship Id="rId5" Type="http://schemas.openxmlformats.org/officeDocument/2006/relationships/hyperlink" Target="http://climateserv.nsstc.nasa.go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8.png"/><Relationship Id="rId4" Type="http://schemas.openxmlformats.org/officeDocument/2006/relationships/image" Target="../media/image01.png"/><Relationship Id="rId5" Type="http://schemas.openxmlformats.org/officeDocument/2006/relationships/image" Target="../media/image03.png"/><Relationship Id="rId6" Type="http://schemas.openxmlformats.org/officeDocument/2006/relationships/image" Target="../media/image00.png"/><Relationship Id="rId7" Type="http://schemas.openxmlformats.org/officeDocument/2006/relationships/image" Target="../media/image0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8.png"/><Relationship Id="rId4" Type="http://schemas.openxmlformats.org/officeDocument/2006/relationships/image" Target="../media/image01.png"/><Relationship Id="rId5" Type="http://schemas.openxmlformats.org/officeDocument/2006/relationships/image" Target="../media/image03.png"/><Relationship Id="rId6"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8.png"/><Relationship Id="rId4" Type="http://schemas.openxmlformats.org/officeDocument/2006/relationships/image" Target="../media/image01.png"/><Relationship Id="rId5" Type="http://schemas.openxmlformats.org/officeDocument/2006/relationships/image" Target="../media/image03.png"/><Relationship Id="rId6" Type="http://schemas.openxmlformats.org/officeDocument/2006/relationships/image" Target="../media/image00.png"/><Relationship Id="rId7"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08.png"/><Relationship Id="rId4" Type="http://schemas.openxmlformats.org/officeDocument/2006/relationships/image" Target="../media/image01.png"/><Relationship Id="rId5" Type="http://schemas.openxmlformats.org/officeDocument/2006/relationships/image" Target="../media/image03.png"/><Relationship Id="rId6" Type="http://schemas.openxmlformats.org/officeDocument/2006/relationships/image" Target="../media/image00.png"/><Relationship Id="rId7" Type="http://schemas.openxmlformats.org/officeDocument/2006/relationships/image" Target="../media/image05.png"/><Relationship Id="rId8" Type="http://schemas.openxmlformats.org/officeDocument/2006/relationships/image" Target="../media/image0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8.png"/><Relationship Id="rId4" Type="http://schemas.openxmlformats.org/officeDocument/2006/relationships/image" Target="../media/image01.png"/><Relationship Id="rId5" Type="http://schemas.openxmlformats.org/officeDocument/2006/relationships/image" Target="../media/image03.png"/><Relationship Id="rId6"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08.png"/><Relationship Id="rId4" Type="http://schemas.openxmlformats.org/officeDocument/2006/relationships/image" Target="../media/image01.png"/><Relationship Id="rId5" Type="http://schemas.openxmlformats.org/officeDocument/2006/relationships/image" Target="../media/image03.png"/><Relationship Id="rId6" Type="http://schemas.openxmlformats.org/officeDocument/2006/relationships/image" Target="../media/image00.png"/><Relationship Id="rId7" Type="http://schemas.openxmlformats.org/officeDocument/2006/relationships/image" Target="../media/image0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title"/>
          </p:nvPr>
        </p:nvSpPr>
        <p:spPr>
          <a:xfrm>
            <a:off x="436380" y="751597"/>
            <a:ext cx="11928900" cy="967200"/>
          </a:xfrm>
          <a:prstGeom prst="rect">
            <a:avLst/>
          </a:prstGeom>
        </p:spPr>
        <p:txBody>
          <a:bodyPr anchorCtr="0" anchor="t" bIns="91425" lIns="91425" rIns="91425" tIns="91425">
            <a:noAutofit/>
          </a:bodyPr>
          <a:lstStyle/>
          <a:p>
            <a:pPr lvl="0">
              <a:spcBef>
                <a:spcPts val="0"/>
              </a:spcBef>
              <a:buNone/>
            </a:pPr>
            <a:r>
              <a:rPr lang="en"/>
              <a:t>Current Betas and some sample sites from which we might pilfer some design ideas or code:</a:t>
            </a:r>
          </a:p>
        </p:txBody>
      </p:sp>
      <p:sp>
        <p:nvSpPr>
          <p:cNvPr id="55" name="Shape 55"/>
          <p:cNvSpPr txBox="1"/>
          <p:nvPr>
            <p:ph idx="1" type="body"/>
          </p:nvPr>
        </p:nvSpPr>
        <p:spPr>
          <a:xfrm>
            <a:off x="436380" y="1946402"/>
            <a:ext cx="11928900" cy="5769899"/>
          </a:xfrm>
          <a:prstGeom prst="rect">
            <a:avLst/>
          </a:prstGeom>
        </p:spPr>
        <p:txBody>
          <a:bodyPr anchorCtr="0" anchor="t" bIns="91425" lIns="91425" rIns="91425" tIns="91425">
            <a:noAutofit/>
          </a:bodyPr>
          <a:lstStyle/>
          <a:p>
            <a:pPr lvl="0">
              <a:spcBef>
                <a:spcPts val="0"/>
              </a:spcBef>
              <a:buNone/>
            </a:pPr>
            <a:r>
              <a:rPr b="1" lang="en" sz="2400" u="sng"/>
              <a:t>SERVIR-Mekong Beta Versions of Priority Tools</a:t>
            </a:r>
          </a:p>
          <a:p>
            <a:pPr indent="-228600" lvl="0" marL="457200" rtl="0">
              <a:spcBef>
                <a:spcPts val="0"/>
              </a:spcBef>
            </a:pPr>
            <a:r>
              <a:rPr b="1" lang="en" u="sng">
                <a:solidFill>
                  <a:schemeClr val="hlink"/>
                </a:solidFill>
                <a:hlinkClick r:id="rId3"/>
              </a:rPr>
              <a:t>Surface Water Mapping Tool</a:t>
            </a:r>
          </a:p>
          <a:p>
            <a:pPr indent="-228600" lvl="0" marL="457200" rtl="0">
              <a:spcBef>
                <a:spcPts val="0"/>
              </a:spcBef>
            </a:pPr>
            <a:r>
              <a:rPr b="1" lang="en" u="sng">
                <a:solidFill>
                  <a:schemeClr val="hlink"/>
                </a:solidFill>
                <a:hlinkClick r:id="rId4"/>
              </a:rPr>
              <a:t>‘Eco-dash’ Project Impact Monitoring Tool</a:t>
            </a:r>
          </a:p>
          <a:p>
            <a:pPr lvl="0" rtl="0">
              <a:spcBef>
                <a:spcPts val="0"/>
              </a:spcBef>
              <a:buNone/>
            </a:pPr>
            <a:r>
              <a:t/>
            </a:r>
            <a:endParaRPr b="1"/>
          </a:p>
          <a:p>
            <a:pPr lvl="0" rtl="0">
              <a:spcBef>
                <a:spcPts val="0"/>
              </a:spcBef>
              <a:buNone/>
            </a:pPr>
            <a:r>
              <a:rPr b="1" lang="en" sz="2400" u="sng"/>
              <a:t>Some</a:t>
            </a:r>
            <a:r>
              <a:rPr lang="en"/>
              <a:t> </a:t>
            </a:r>
            <a:r>
              <a:rPr b="1" lang="en" sz="2400" u="sng"/>
              <a:t>other GUIs</a:t>
            </a:r>
          </a:p>
          <a:p>
            <a:pPr indent="-228600" lvl="0" marL="457200" marR="0" rtl="0" algn="l">
              <a:lnSpc>
                <a:spcPct val="115000"/>
              </a:lnSpc>
              <a:spcBef>
                <a:spcPts val="0"/>
              </a:spcBef>
              <a:spcAft>
                <a:spcPts val="1600"/>
              </a:spcAft>
            </a:pPr>
            <a:r>
              <a:rPr b="1" lang="en" u="sng">
                <a:solidFill>
                  <a:schemeClr val="hlink"/>
                </a:solidFill>
                <a:hlinkClick r:id="rId5"/>
              </a:rPr>
              <a:t>SERVIR ClimateServ</a:t>
            </a:r>
            <a:r>
              <a:rPr b="1" lang="en"/>
              <a:t> </a:t>
            </a:r>
          </a:p>
          <a:p>
            <a:pPr indent="-228600" lvl="1" marL="914400" marR="0" rtl="0" algn="l">
              <a:lnSpc>
                <a:spcPct val="115000"/>
              </a:lnSpc>
              <a:spcBef>
                <a:spcPts val="0"/>
              </a:spcBef>
              <a:spcAft>
                <a:spcPts val="1600"/>
              </a:spcAft>
            </a:pPr>
            <a:r>
              <a:rPr lang="en"/>
              <a:t>Implements user selected jurisdictions to specify area of interest</a:t>
            </a:r>
          </a:p>
          <a:p>
            <a:pPr indent="-228600" lvl="1" marL="914400" marR="0" rtl="0" algn="l">
              <a:lnSpc>
                <a:spcPct val="115000"/>
              </a:lnSpc>
              <a:spcBef>
                <a:spcPts val="0"/>
              </a:spcBef>
              <a:spcAft>
                <a:spcPts val="1600"/>
              </a:spcAft>
            </a:pPr>
            <a:r>
              <a:rPr lang="en"/>
              <a:t>Uses a drop-down to specify ‘operation’ to order derived statistics (i.e. mean, max, min, etc.)</a:t>
            </a:r>
          </a:p>
          <a:p>
            <a:pPr indent="-228600" lvl="1" marL="914400" marR="0" rtl="0" algn="l">
              <a:lnSpc>
                <a:spcPct val="115000"/>
              </a:lnSpc>
              <a:spcBef>
                <a:spcPts val="0"/>
              </a:spcBef>
              <a:spcAft>
                <a:spcPts val="1600"/>
              </a:spcAft>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grpSp>
        <p:nvGrpSpPr>
          <p:cNvPr id="60" name="Shape 60"/>
          <p:cNvGrpSpPr/>
          <p:nvPr/>
        </p:nvGrpSpPr>
        <p:grpSpPr>
          <a:xfrm>
            <a:off x="-17650" y="0"/>
            <a:ext cx="12819251" cy="8686799"/>
            <a:chOff x="-17650" y="0"/>
            <a:chExt cx="12819251" cy="8686799"/>
          </a:xfrm>
        </p:grpSpPr>
        <p:pic>
          <p:nvPicPr>
            <p:cNvPr descr="2016-08-30 14_56_11-.png" id="61" name="Shape 61"/>
            <p:cNvPicPr preferRelativeResize="0"/>
            <p:nvPr/>
          </p:nvPicPr>
          <p:blipFill>
            <a:blip r:embed="rId3">
              <a:alphaModFix/>
            </a:blip>
            <a:stretch>
              <a:fillRect/>
            </a:stretch>
          </p:blipFill>
          <p:spPr>
            <a:xfrm>
              <a:off x="-17650" y="1063000"/>
              <a:ext cx="12819251" cy="7623799"/>
            </a:xfrm>
            <a:prstGeom prst="rect">
              <a:avLst/>
            </a:prstGeom>
            <a:noFill/>
            <a:ln>
              <a:noFill/>
            </a:ln>
          </p:spPr>
        </p:pic>
        <p:pic>
          <p:nvPicPr>
            <p:cNvPr descr="2016-08-30 16_03_43-Xbox.png" id="62" name="Shape 62"/>
            <p:cNvPicPr preferRelativeResize="0"/>
            <p:nvPr/>
          </p:nvPicPr>
          <p:blipFill>
            <a:blip r:embed="rId4">
              <a:alphaModFix/>
            </a:blip>
            <a:stretch>
              <a:fillRect/>
            </a:stretch>
          </p:blipFill>
          <p:spPr>
            <a:xfrm>
              <a:off x="0" y="0"/>
              <a:ext cx="12801598" cy="386574"/>
            </a:xfrm>
            <a:prstGeom prst="rect">
              <a:avLst/>
            </a:prstGeom>
            <a:noFill/>
            <a:ln>
              <a:noFill/>
            </a:ln>
          </p:spPr>
        </p:pic>
        <p:pic>
          <p:nvPicPr>
            <p:cNvPr descr="2016-08-30 17_11_47-Geospatial Datasets _ SERVIR-Mekong.png" id="63" name="Shape 63"/>
            <p:cNvPicPr preferRelativeResize="0"/>
            <p:nvPr/>
          </p:nvPicPr>
          <p:blipFill>
            <a:blip r:embed="rId5">
              <a:alphaModFix/>
            </a:blip>
            <a:stretch>
              <a:fillRect/>
            </a:stretch>
          </p:blipFill>
          <p:spPr>
            <a:xfrm>
              <a:off x="-8825" y="388619"/>
              <a:ext cx="12801600" cy="734860"/>
            </a:xfrm>
            <a:prstGeom prst="rect">
              <a:avLst/>
            </a:prstGeom>
            <a:noFill/>
            <a:ln>
              <a:noFill/>
            </a:ln>
          </p:spPr>
        </p:pic>
      </p:grpSp>
      <p:sp>
        <p:nvSpPr>
          <p:cNvPr id="64" name="Shape 64"/>
          <p:cNvSpPr/>
          <p:nvPr/>
        </p:nvSpPr>
        <p:spPr>
          <a:xfrm>
            <a:off x="1512975" y="4749686"/>
            <a:ext cx="1488900" cy="457200"/>
          </a:xfrm>
          <a:prstGeom prst="roundRect">
            <a:avLst>
              <a:gd fmla="val 16667" name="adj"/>
            </a:avLst>
          </a:prstGeom>
          <a:solidFill>
            <a:srgbClr val="6AA84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3000"/>
              <a:t>Start</a:t>
            </a:r>
          </a:p>
        </p:txBody>
      </p:sp>
      <p:pic>
        <p:nvPicPr>
          <p:cNvPr descr="2016-08-30 15_05_02-Search.png" id="65" name="Shape 65"/>
          <p:cNvPicPr preferRelativeResize="0"/>
          <p:nvPr/>
        </p:nvPicPr>
        <p:blipFill>
          <a:blip r:embed="rId6">
            <a:alphaModFix/>
          </a:blip>
          <a:stretch>
            <a:fillRect/>
          </a:stretch>
        </p:blipFill>
        <p:spPr>
          <a:xfrm>
            <a:off x="10769000" y="1415245"/>
            <a:ext cx="1843599" cy="982624"/>
          </a:xfrm>
          <a:prstGeom prst="rect">
            <a:avLst/>
          </a:prstGeom>
          <a:noFill/>
          <a:ln cap="flat" cmpd="sng" w="9525">
            <a:solidFill>
              <a:srgbClr val="000000"/>
            </a:solidFill>
            <a:prstDash val="solid"/>
            <a:round/>
            <a:headEnd len="med" w="med" type="none"/>
            <a:tailEnd len="med" w="med" type="none"/>
          </a:ln>
        </p:spPr>
      </p:pic>
      <p:pic>
        <p:nvPicPr>
          <p:cNvPr descr="2016-08-30 15_06_32-Xbox.png" id="66" name="Shape 66"/>
          <p:cNvPicPr preferRelativeResize="0"/>
          <p:nvPr/>
        </p:nvPicPr>
        <p:blipFill>
          <a:blip r:embed="rId7">
            <a:alphaModFix/>
          </a:blip>
          <a:stretch>
            <a:fillRect/>
          </a:stretch>
        </p:blipFill>
        <p:spPr>
          <a:xfrm>
            <a:off x="190500" y="2076474"/>
            <a:ext cx="4133850" cy="2482200"/>
          </a:xfrm>
          <a:prstGeom prst="rect">
            <a:avLst/>
          </a:prstGeom>
          <a:noFill/>
          <a:ln cap="flat" cmpd="sng" w="9525">
            <a:solidFill>
              <a:srgbClr val="000000"/>
            </a:solidFill>
            <a:prstDash val="solid"/>
            <a:round/>
            <a:headEnd len="med" w="med" type="none"/>
            <a:tailEnd len="med" w="med" type="none"/>
          </a:ln>
        </p:spPr>
      </p:pic>
      <p:sp>
        <p:nvSpPr>
          <p:cNvPr id="67" name="Shape 67"/>
          <p:cNvSpPr/>
          <p:nvPr/>
        </p:nvSpPr>
        <p:spPr>
          <a:xfrm>
            <a:off x="150500" y="1222350"/>
            <a:ext cx="5431200" cy="639000"/>
          </a:xfrm>
          <a:prstGeom prst="rect">
            <a:avLst/>
          </a:prstGeom>
          <a:solidFill>
            <a:srgbClr val="EEEEEE">
              <a:alpha val="53930"/>
            </a:srgbClr>
          </a:solidFill>
          <a:ln>
            <a:noFill/>
          </a:ln>
        </p:spPr>
        <p:txBody>
          <a:bodyPr anchorCtr="0" anchor="ctr" bIns="91425" lIns="91425" rIns="91425" tIns="91425">
            <a:noAutofit/>
          </a:bodyPr>
          <a:lstStyle/>
          <a:p>
            <a:pPr lvl="0" rtl="0">
              <a:spcBef>
                <a:spcPts val="0"/>
              </a:spcBef>
              <a:buNone/>
            </a:pPr>
            <a:r>
              <a:rPr lang="en" sz="3600">
                <a:solidFill>
                  <a:srgbClr val="0000FF"/>
                </a:solidFill>
                <a:latin typeface="Roboto Condensed"/>
                <a:ea typeface="Roboto Condensed"/>
                <a:cs typeface="Roboto Condensed"/>
                <a:sym typeface="Roboto Condensed"/>
              </a:rPr>
              <a:t>Surface Water Mapping Tool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grpSp>
        <p:nvGrpSpPr>
          <p:cNvPr id="72" name="Shape 72"/>
          <p:cNvGrpSpPr/>
          <p:nvPr/>
        </p:nvGrpSpPr>
        <p:grpSpPr>
          <a:xfrm>
            <a:off x="-17650" y="0"/>
            <a:ext cx="12819251" cy="8686799"/>
            <a:chOff x="-17650" y="0"/>
            <a:chExt cx="12819251" cy="8686799"/>
          </a:xfrm>
        </p:grpSpPr>
        <p:pic>
          <p:nvPicPr>
            <p:cNvPr descr="2016-08-30 14_56_11-.png" id="73" name="Shape 73"/>
            <p:cNvPicPr preferRelativeResize="0"/>
            <p:nvPr/>
          </p:nvPicPr>
          <p:blipFill>
            <a:blip r:embed="rId3">
              <a:alphaModFix/>
            </a:blip>
            <a:stretch>
              <a:fillRect/>
            </a:stretch>
          </p:blipFill>
          <p:spPr>
            <a:xfrm>
              <a:off x="-17650" y="1063000"/>
              <a:ext cx="12819251" cy="7623799"/>
            </a:xfrm>
            <a:prstGeom prst="rect">
              <a:avLst/>
            </a:prstGeom>
            <a:noFill/>
            <a:ln>
              <a:noFill/>
            </a:ln>
          </p:spPr>
        </p:pic>
        <p:pic>
          <p:nvPicPr>
            <p:cNvPr descr="2016-08-30 16_03_43-Xbox.png" id="74" name="Shape 74"/>
            <p:cNvPicPr preferRelativeResize="0"/>
            <p:nvPr/>
          </p:nvPicPr>
          <p:blipFill>
            <a:blip r:embed="rId4">
              <a:alphaModFix/>
            </a:blip>
            <a:stretch>
              <a:fillRect/>
            </a:stretch>
          </p:blipFill>
          <p:spPr>
            <a:xfrm>
              <a:off x="0" y="0"/>
              <a:ext cx="12801598" cy="386574"/>
            </a:xfrm>
            <a:prstGeom prst="rect">
              <a:avLst/>
            </a:prstGeom>
            <a:noFill/>
            <a:ln>
              <a:noFill/>
            </a:ln>
          </p:spPr>
        </p:pic>
        <p:pic>
          <p:nvPicPr>
            <p:cNvPr descr="2016-08-30 17_11_47-Geospatial Datasets _ SERVIR-Mekong.png" id="75" name="Shape 75"/>
            <p:cNvPicPr preferRelativeResize="0"/>
            <p:nvPr/>
          </p:nvPicPr>
          <p:blipFill>
            <a:blip r:embed="rId5">
              <a:alphaModFix/>
            </a:blip>
            <a:stretch>
              <a:fillRect/>
            </a:stretch>
          </p:blipFill>
          <p:spPr>
            <a:xfrm>
              <a:off x="-8825" y="388619"/>
              <a:ext cx="12801600" cy="734860"/>
            </a:xfrm>
            <a:prstGeom prst="rect">
              <a:avLst/>
            </a:prstGeom>
            <a:noFill/>
            <a:ln>
              <a:noFill/>
            </a:ln>
          </p:spPr>
        </p:pic>
      </p:grpSp>
      <p:pic>
        <p:nvPicPr>
          <p:cNvPr descr="2016-08-30 15_05_02-Search.png" id="76" name="Shape 76"/>
          <p:cNvPicPr preferRelativeResize="0"/>
          <p:nvPr/>
        </p:nvPicPr>
        <p:blipFill>
          <a:blip r:embed="rId6">
            <a:alphaModFix/>
          </a:blip>
          <a:stretch>
            <a:fillRect/>
          </a:stretch>
        </p:blipFill>
        <p:spPr>
          <a:xfrm>
            <a:off x="10797600" y="1382595"/>
            <a:ext cx="1843599" cy="982624"/>
          </a:xfrm>
          <a:prstGeom prst="rect">
            <a:avLst/>
          </a:prstGeom>
          <a:noFill/>
          <a:ln cap="flat" cmpd="sng" w="9525">
            <a:solidFill>
              <a:srgbClr val="000000"/>
            </a:solidFill>
            <a:prstDash val="solid"/>
            <a:round/>
            <a:headEnd len="med" w="med" type="none"/>
            <a:tailEnd len="med" w="med" type="none"/>
          </a:ln>
        </p:spPr>
      </p:pic>
      <p:grpSp>
        <p:nvGrpSpPr>
          <p:cNvPr id="77" name="Shape 77"/>
          <p:cNvGrpSpPr/>
          <p:nvPr/>
        </p:nvGrpSpPr>
        <p:grpSpPr>
          <a:xfrm>
            <a:off x="0" y="2201238"/>
            <a:ext cx="3451553" cy="3454615"/>
            <a:chOff x="0" y="1363038"/>
            <a:chExt cx="3451553" cy="3454615"/>
          </a:xfrm>
        </p:grpSpPr>
        <p:sp>
          <p:nvSpPr>
            <p:cNvPr id="78" name="Shape 78"/>
            <p:cNvSpPr/>
            <p:nvPr/>
          </p:nvSpPr>
          <p:spPr>
            <a:xfrm>
              <a:off x="0" y="1752538"/>
              <a:ext cx="3343200" cy="1514400"/>
            </a:xfrm>
            <a:prstGeom prst="roundRect">
              <a:avLst>
                <a:gd fmla="val 809" name="adj"/>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Specify the data you’d like to work with:</a:t>
              </a:r>
            </a:p>
            <a:p>
              <a:pPr lvl="0" rtl="0">
                <a:spcBef>
                  <a:spcPts val="0"/>
                </a:spcBef>
                <a:buNone/>
              </a:pPr>
              <a:r>
                <a:t/>
              </a:r>
              <a:endParaRPr/>
            </a:p>
            <a:p>
              <a:pPr lvl="0" rtl="0">
                <a:spcBef>
                  <a:spcPts val="0"/>
                </a:spcBef>
                <a:buNone/>
              </a:pPr>
              <a:r>
                <a:rPr lang="en"/>
                <a:t>	Surface water</a:t>
              </a:r>
            </a:p>
            <a:p>
              <a:pPr lvl="0" rtl="0">
                <a:spcBef>
                  <a:spcPts val="0"/>
                </a:spcBef>
                <a:buNone/>
              </a:pPr>
              <a:r>
                <a:t/>
              </a:r>
              <a:endParaRPr/>
            </a:p>
            <a:p>
              <a:pPr lvl="0" rtl="0">
                <a:spcBef>
                  <a:spcPts val="0"/>
                </a:spcBef>
                <a:buNone/>
              </a:pPr>
              <a:r>
                <a:rPr lang="en"/>
                <a:t>	Cloud cover</a:t>
              </a:r>
            </a:p>
          </p:txBody>
        </p:sp>
        <p:sp>
          <p:nvSpPr>
            <p:cNvPr id="79" name="Shape 79"/>
            <p:cNvSpPr/>
            <p:nvPr/>
          </p:nvSpPr>
          <p:spPr>
            <a:xfrm>
              <a:off x="0" y="4428254"/>
              <a:ext cx="3343200" cy="389400"/>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Output Options</a:t>
              </a:r>
            </a:p>
          </p:txBody>
        </p:sp>
        <p:sp>
          <p:nvSpPr>
            <p:cNvPr id="80" name="Shape 80"/>
            <p:cNvSpPr/>
            <p:nvPr/>
          </p:nvSpPr>
          <p:spPr>
            <a:xfrm>
              <a:off x="0" y="3654868"/>
              <a:ext cx="3343200" cy="389400"/>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Period </a:t>
              </a:r>
            </a:p>
          </p:txBody>
        </p:sp>
        <p:sp>
          <p:nvSpPr>
            <p:cNvPr id="81" name="Shape 81"/>
            <p:cNvSpPr/>
            <p:nvPr/>
          </p:nvSpPr>
          <p:spPr>
            <a:xfrm>
              <a:off x="0" y="3265368"/>
              <a:ext cx="3343200" cy="389400"/>
            </a:xfrm>
            <a:prstGeom prst="roundRect">
              <a:avLst>
                <a:gd fmla="val 809" name="adj"/>
              </a:avLst>
            </a:prstGeom>
            <a:solidFill>
              <a:srgbClr val="D9D9D9"/>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Area</a:t>
              </a:r>
              <a:r>
                <a:rPr b="1" i="1" lang="en"/>
                <a:t> </a:t>
              </a:r>
            </a:p>
          </p:txBody>
        </p:sp>
        <p:sp>
          <p:nvSpPr>
            <p:cNvPr id="82" name="Shape 82"/>
            <p:cNvSpPr/>
            <p:nvPr/>
          </p:nvSpPr>
          <p:spPr>
            <a:xfrm>
              <a:off x="0" y="1363038"/>
              <a:ext cx="3343200" cy="389399"/>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Data</a:t>
              </a:r>
            </a:p>
          </p:txBody>
        </p:sp>
        <p:sp>
          <p:nvSpPr>
            <p:cNvPr id="83" name="Shape 83"/>
            <p:cNvSpPr/>
            <p:nvPr/>
          </p:nvSpPr>
          <p:spPr>
            <a:xfrm flipH="1">
              <a:off x="3234953" y="2995297"/>
              <a:ext cx="216600" cy="271500"/>
            </a:xfrm>
            <a:prstGeom prst="chevron">
              <a:avLst>
                <a:gd fmla="val 50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a:off x="198025" y="2289036"/>
              <a:ext cx="140100" cy="142800"/>
            </a:xfrm>
            <a:prstGeom prst="ellipse">
              <a:avLst/>
            </a:prstGeom>
            <a:solidFill>
              <a:srgbClr val="000000"/>
            </a:solidFill>
            <a:ln cap="flat" cmpd="sng" w="9525">
              <a:solidFill>
                <a:srgbClr val="666666"/>
              </a:solidFill>
              <a:prstDash val="solid"/>
              <a:round/>
              <a:headEnd len="med" w="med" type="none"/>
              <a:tailEnd len="med" w="med" type="none"/>
            </a:ln>
          </p:spPr>
          <p:txBody>
            <a:bodyPr anchorCtr="0" anchor="t" bIns="91425" lIns="91425" rIns="91425" tIns="91425">
              <a:noAutofit/>
            </a:bodyPr>
            <a:lstStyle/>
            <a:p>
              <a:pPr lvl="0">
                <a:spcBef>
                  <a:spcPts val="0"/>
                </a:spcBef>
                <a:buNone/>
              </a:pPr>
              <a:r>
                <a:t/>
              </a:r>
              <a:endParaRPr/>
            </a:p>
          </p:txBody>
        </p:sp>
        <p:sp>
          <p:nvSpPr>
            <p:cNvPr id="85" name="Shape 85"/>
            <p:cNvSpPr/>
            <p:nvPr/>
          </p:nvSpPr>
          <p:spPr>
            <a:xfrm>
              <a:off x="198025" y="2713013"/>
              <a:ext cx="140100" cy="142800"/>
            </a:xfrm>
            <a:prstGeom prst="ellipse">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None/>
              </a:pPr>
              <a:r>
                <a:t/>
              </a:r>
              <a:endParaRPr/>
            </a:p>
          </p:txBody>
        </p:sp>
        <p:sp>
          <p:nvSpPr>
            <p:cNvPr id="86" name="Shape 86"/>
            <p:cNvSpPr/>
            <p:nvPr/>
          </p:nvSpPr>
          <p:spPr>
            <a:xfrm>
              <a:off x="0" y="4042254"/>
              <a:ext cx="3343200" cy="389400"/>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Reducing Functions</a:t>
              </a:r>
            </a:p>
          </p:txBody>
        </p:sp>
      </p:grpSp>
      <p:sp>
        <p:nvSpPr>
          <p:cNvPr id="87" name="Shape 87"/>
          <p:cNvSpPr/>
          <p:nvPr/>
        </p:nvSpPr>
        <p:spPr>
          <a:xfrm>
            <a:off x="150500" y="1222350"/>
            <a:ext cx="5431200" cy="639000"/>
          </a:xfrm>
          <a:prstGeom prst="rect">
            <a:avLst/>
          </a:prstGeom>
          <a:solidFill>
            <a:srgbClr val="EEEEEE">
              <a:alpha val="53930"/>
            </a:srgbClr>
          </a:solidFill>
          <a:ln>
            <a:noFill/>
          </a:ln>
        </p:spPr>
        <p:txBody>
          <a:bodyPr anchorCtr="0" anchor="ctr" bIns="91425" lIns="91425" rIns="91425" tIns="91425">
            <a:noAutofit/>
          </a:bodyPr>
          <a:lstStyle/>
          <a:p>
            <a:pPr lvl="0">
              <a:spcBef>
                <a:spcPts val="0"/>
              </a:spcBef>
              <a:buNone/>
            </a:pPr>
            <a:r>
              <a:rPr lang="en" sz="3600">
                <a:solidFill>
                  <a:srgbClr val="0000FF"/>
                </a:solidFill>
                <a:latin typeface="Roboto Condensed"/>
                <a:ea typeface="Roboto Condensed"/>
                <a:cs typeface="Roboto Condensed"/>
                <a:sym typeface="Roboto Condensed"/>
              </a:rPr>
              <a:t>Surface Water Mapping Tool</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grpSp>
        <p:nvGrpSpPr>
          <p:cNvPr id="92" name="Shape 92"/>
          <p:cNvGrpSpPr/>
          <p:nvPr/>
        </p:nvGrpSpPr>
        <p:grpSpPr>
          <a:xfrm>
            <a:off x="-17650" y="0"/>
            <a:ext cx="12819251" cy="8686799"/>
            <a:chOff x="-17650" y="0"/>
            <a:chExt cx="12819251" cy="8686799"/>
          </a:xfrm>
        </p:grpSpPr>
        <p:pic>
          <p:nvPicPr>
            <p:cNvPr descr="2016-08-30 14_56_11-.png" id="93" name="Shape 93"/>
            <p:cNvPicPr preferRelativeResize="0"/>
            <p:nvPr/>
          </p:nvPicPr>
          <p:blipFill>
            <a:blip r:embed="rId3">
              <a:alphaModFix/>
            </a:blip>
            <a:stretch>
              <a:fillRect/>
            </a:stretch>
          </p:blipFill>
          <p:spPr>
            <a:xfrm>
              <a:off x="-17650" y="1063000"/>
              <a:ext cx="12819251" cy="7623799"/>
            </a:xfrm>
            <a:prstGeom prst="rect">
              <a:avLst/>
            </a:prstGeom>
            <a:noFill/>
            <a:ln>
              <a:noFill/>
            </a:ln>
          </p:spPr>
        </p:pic>
        <p:pic>
          <p:nvPicPr>
            <p:cNvPr descr="2016-08-30 16_03_43-Xbox.png" id="94" name="Shape 94"/>
            <p:cNvPicPr preferRelativeResize="0"/>
            <p:nvPr/>
          </p:nvPicPr>
          <p:blipFill>
            <a:blip r:embed="rId4">
              <a:alphaModFix/>
            </a:blip>
            <a:stretch>
              <a:fillRect/>
            </a:stretch>
          </p:blipFill>
          <p:spPr>
            <a:xfrm>
              <a:off x="0" y="0"/>
              <a:ext cx="12801598" cy="386574"/>
            </a:xfrm>
            <a:prstGeom prst="rect">
              <a:avLst/>
            </a:prstGeom>
            <a:noFill/>
            <a:ln>
              <a:noFill/>
            </a:ln>
          </p:spPr>
        </p:pic>
        <p:pic>
          <p:nvPicPr>
            <p:cNvPr descr="2016-08-30 17_11_47-Geospatial Datasets _ SERVIR-Mekong.png" id="95" name="Shape 95"/>
            <p:cNvPicPr preferRelativeResize="0"/>
            <p:nvPr/>
          </p:nvPicPr>
          <p:blipFill>
            <a:blip r:embed="rId5">
              <a:alphaModFix/>
            </a:blip>
            <a:stretch>
              <a:fillRect/>
            </a:stretch>
          </p:blipFill>
          <p:spPr>
            <a:xfrm>
              <a:off x="-8825" y="388619"/>
              <a:ext cx="12801600" cy="734860"/>
            </a:xfrm>
            <a:prstGeom prst="rect">
              <a:avLst/>
            </a:prstGeom>
            <a:noFill/>
            <a:ln>
              <a:noFill/>
            </a:ln>
          </p:spPr>
        </p:pic>
      </p:grpSp>
      <p:pic>
        <p:nvPicPr>
          <p:cNvPr descr="2016-08-30 15_05_02-Search.png" id="96" name="Shape 96"/>
          <p:cNvPicPr preferRelativeResize="0"/>
          <p:nvPr/>
        </p:nvPicPr>
        <p:blipFill>
          <a:blip r:embed="rId6">
            <a:alphaModFix/>
          </a:blip>
          <a:stretch>
            <a:fillRect/>
          </a:stretch>
        </p:blipFill>
        <p:spPr>
          <a:xfrm>
            <a:off x="10840475" y="1452070"/>
            <a:ext cx="1843599" cy="982624"/>
          </a:xfrm>
          <a:prstGeom prst="rect">
            <a:avLst/>
          </a:prstGeom>
          <a:noFill/>
          <a:ln cap="flat" cmpd="sng" w="9525">
            <a:solidFill>
              <a:srgbClr val="000000"/>
            </a:solidFill>
            <a:prstDash val="solid"/>
            <a:round/>
            <a:headEnd len="med" w="med" type="none"/>
            <a:tailEnd len="med" w="med" type="none"/>
          </a:ln>
        </p:spPr>
      </p:pic>
      <p:grpSp>
        <p:nvGrpSpPr>
          <p:cNvPr id="97" name="Shape 97"/>
          <p:cNvGrpSpPr/>
          <p:nvPr/>
        </p:nvGrpSpPr>
        <p:grpSpPr>
          <a:xfrm>
            <a:off x="0" y="2277438"/>
            <a:ext cx="6780528" cy="4486183"/>
            <a:chOff x="0" y="1363038"/>
            <a:chExt cx="6780528" cy="4486183"/>
          </a:xfrm>
        </p:grpSpPr>
        <p:sp>
          <p:nvSpPr>
            <p:cNvPr id="98" name="Shape 98"/>
            <p:cNvSpPr/>
            <p:nvPr/>
          </p:nvSpPr>
          <p:spPr>
            <a:xfrm>
              <a:off x="0" y="2142038"/>
              <a:ext cx="3343200" cy="2535600"/>
            </a:xfrm>
            <a:prstGeom prst="roundRect">
              <a:avLst>
                <a:gd fmla="val 809" name="adj"/>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How would you like to specify your area of interest:</a:t>
              </a:r>
            </a:p>
            <a:p>
              <a:pPr lvl="0" rtl="0">
                <a:spcBef>
                  <a:spcPts val="0"/>
                </a:spcBef>
                <a:buNone/>
              </a:pPr>
              <a:r>
                <a:t/>
              </a:r>
              <a:endParaRPr/>
            </a:p>
            <a:p>
              <a:pPr lvl="0" rtl="0">
                <a:spcBef>
                  <a:spcPts val="0"/>
                </a:spcBef>
                <a:buNone/>
              </a:pPr>
              <a:r>
                <a:rPr lang="en"/>
                <a:t>		</a:t>
              </a:r>
            </a:p>
          </p:txBody>
        </p:sp>
        <p:sp>
          <p:nvSpPr>
            <p:cNvPr id="99" name="Shape 99"/>
            <p:cNvSpPr/>
            <p:nvPr/>
          </p:nvSpPr>
          <p:spPr>
            <a:xfrm>
              <a:off x="0" y="1748668"/>
              <a:ext cx="3343200" cy="389400"/>
            </a:xfrm>
            <a:prstGeom prst="roundRect">
              <a:avLst>
                <a:gd fmla="val 809" name="adj"/>
              </a:avLst>
            </a:prstGeom>
            <a:solidFill>
              <a:srgbClr val="D9D9D9"/>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Area</a:t>
              </a:r>
            </a:p>
          </p:txBody>
        </p:sp>
        <p:sp>
          <p:nvSpPr>
            <p:cNvPr id="100" name="Shape 100"/>
            <p:cNvSpPr/>
            <p:nvPr/>
          </p:nvSpPr>
          <p:spPr>
            <a:xfrm>
              <a:off x="0" y="1363038"/>
              <a:ext cx="3343200" cy="389399"/>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Data</a:t>
              </a:r>
            </a:p>
          </p:txBody>
        </p:sp>
        <p:sp>
          <p:nvSpPr>
            <p:cNvPr id="101" name="Shape 101"/>
            <p:cNvSpPr/>
            <p:nvPr/>
          </p:nvSpPr>
          <p:spPr>
            <a:xfrm>
              <a:off x="0" y="5070422"/>
              <a:ext cx="3343200" cy="389400"/>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Reducing Functions</a:t>
              </a:r>
            </a:p>
          </p:txBody>
        </p:sp>
        <p:sp>
          <p:nvSpPr>
            <p:cNvPr id="102" name="Shape 102"/>
            <p:cNvSpPr/>
            <p:nvPr/>
          </p:nvSpPr>
          <p:spPr>
            <a:xfrm>
              <a:off x="0" y="4680922"/>
              <a:ext cx="3343200" cy="389400"/>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Period</a:t>
              </a:r>
            </a:p>
          </p:txBody>
        </p:sp>
        <p:sp>
          <p:nvSpPr>
            <p:cNvPr id="103" name="Shape 103"/>
            <p:cNvSpPr/>
            <p:nvPr/>
          </p:nvSpPr>
          <p:spPr>
            <a:xfrm>
              <a:off x="198025" y="3552271"/>
              <a:ext cx="140100" cy="142800"/>
            </a:xfrm>
            <a:prstGeom prst="ellipse">
              <a:avLst/>
            </a:prstGeom>
            <a:no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None/>
              </a:pPr>
              <a:r>
                <a:t/>
              </a:r>
              <a:endParaRPr/>
            </a:p>
          </p:txBody>
        </p:sp>
        <p:sp>
          <p:nvSpPr>
            <p:cNvPr id="104" name="Shape 104"/>
            <p:cNvSpPr/>
            <p:nvPr/>
          </p:nvSpPr>
          <p:spPr>
            <a:xfrm>
              <a:off x="198025" y="2999706"/>
              <a:ext cx="140100" cy="142800"/>
            </a:xfrm>
            <a:prstGeom prst="ellipse">
              <a:avLst/>
            </a:prstGeom>
            <a:solidFill>
              <a:srgbClr val="000000"/>
            </a:solidFill>
            <a:ln cap="flat" cmpd="sng" w="9525">
              <a:solidFill>
                <a:srgbClr val="666666"/>
              </a:solidFill>
              <a:prstDash val="solid"/>
              <a:round/>
              <a:headEnd len="med" w="med" type="none"/>
              <a:tailEnd len="med" w="med" type="none"/>
            </a:ln>
          </p:spPr>
          <p:txBody>
            <a:bodyPr anchorCtr="0" anchor="t" bIns="91425" lIns="91425" rIns="91425" tIns="91425">
              <a:noAutofit/>
            </a:bodyPr>
            <a:lstStyle/>
            <a:p>
              <a:pPr lvl="0">
                <a:spcBef>
                  <a:spcPts val="0"/>
                </a:spcBef>
                <a:buNone/>
              </a:pPr>
              <a:r>
                <a:t/>
              </a:r>
              <a:endParaRPr/>
            </a:p>
          </p:txBody>
        </p:sp>
        <p:sp>
          <p:nvSpPr>
            <p:cNvPr id="105" name="Shape 105"/>
            <p:cNvSpPr/>
            <p:nvPr/>
          </p:nvSpPr>
          <p:spPr>
            <a:xfrm>
              <a:off x="198025" y="4003262"/>
              <a:ext cx="140100" cy="142800"/>
            </a:xfrm>
            <a:prstGeom prst="ellipse">
              <a:avLst/>
            </a:prstGeom>
            <a:noFill/>
            <a:ln cap="flat" cmpd="sng" w="9525">
              <a:solidFill>
                <a:srgbClr val="666666"/>
              </a:solidFill>
              <a:prstDash val="solid"/>
              <a:round/>
              <a:headEnd len="med" w="med" type="none"/>
              <a:tailEnd len="med" w="med" type="none"/>
            </a:ln>
          </p:spPr>
          <p:txBody>
            <a:bodyPr anchorCtr="0" anchor="t" bIns="91425" lIns="91425" rIns="91425" tIns="91425">
              <a:noAutofit/>
            </a:bodyPr>
            <a:lstStyle/>
            <a:p>
              <a:pPr lvl="0">
                <a:spcBef>
                  <a:spcPts val="0"/>
                </a:spcBef>
                <a:buNone/>
              </a:pPr>
              <a:r>
                <a:t/>
              </a:r>
              <a:endParaRPr/>
            </a:p>
          </p:txBody>
        </p:sp>
        <p:sp>
          <p:nvSpPr>
            <p:cNvPr id="106" name="Shape 106"/>
            <p:cNvSpPr txBox="1"/>
            <p:nvPr/>
          </p:nvSpPr>
          <p:spPr>
            <a:xfrm>
              <a:off x="385675" y="2748877"/>
              <a:ext cx="2849100" cy="1871699"/>
            </a:xfrm>
            <a:prstGeom prst="rect">
              <a:avLst/>
            </a:prstGeom>
            <a:noFill/>
            <a:ln>
              <a:noFill/>
            </a:ln>
          </p:spPr>
          <p:txBody>
            <a:bodyPr anchorCtr="0" anchor="t" bIns="91425" lIns="91425" rIns="91425" tIns="91425">
              <a:noAutofit/>
            </a:bodyPr>
            <a:lstStyle/>
            <a:p>
              <a:pPr lvl="0">
                <a:spcBef>
                  <a:spcPts val="0"/>
                </a:spcBef>
                <a:buNone/>
              </a:pPr>
              <a:r>
                <a:rPr lang="en">
                  <a:solidFill>
                    <a:schemeClr val="dk1"/>
                  </a:solidFill>
                </a:rPr>
                <a:t>Search/select from a list of jurisdictions</a:t>
              </a:r>
            </a:p>
            <a:p>
              <a:pPr lvl="0">
                <a:spcBef>
                  <a:spcPts val="0"/>
                </a:spcBef>
                <a:buNone/>
              </a:pPr>
              <a:r>
                <a:t/>
              </a:r>
              <a:endParaRPr>
                <a:solidFill>
                  <a:schemeClr val="dk1"/>
                </a:solidFill>
              </a:endParaRPr>
            </a:p>
            <a:p>
              <a:pPr lvl="0">
                <a:spcBef>
                  <a:spcPts val="0"/>
                </a:spcBef>
                <a:buClr>
                  <a:schemeClr val="dk1"/>
                </a:buClr>
                <a:buFont typeface="Arial"/>
                <a:buNone/>
              </a:pPr>
              <a:r>
                <a:rPr lang="en">
                  <a:solidFill>
                    <a:schemeClr val="dk1"/>
                  </a:solidFill>
                </a:rPr>
                <a:t>Upload a kml file</a:t>
              </a:r>
            </a:p>
            <a:p>
              <a:pPr lvl="0">
                <a:spcBef>
                  <a:spcPts val="0"/>
                </a:spcBef>
                <a:buClr>
                  <a:schemeClr val="dk1"/>
                </a:buClr>
                <a:buFont typeface="Arial"/>
                <a:buNone/>
              </a:pPr>
              <a:r>
                <a:t/>
              </a:r>
              <a:endParaRPr>
                <a:solidFill>
                  <a:schemeClr val="dk1"/>
                </a:solidFill>
              </a:endParaRPr>
            </a:p>
            <a:p>
              <a:pPr lvl="0">
                <a:spcBef>
                  <a:spcPts val="0"/>
                </a:spcBef>
                <a:buClr>
                  <a:schemeClr val="dk1"/>
                </a:buClr>
                <a:buFont typeface="Arial"/>
                <a:buNone/>
              </a:pPr>
              <a:r>
                <a:rPr lang="en">
                  <a:solidFill>
                    <a:schemeClr val="dk1"/>
                  </a:solidFill>
                </a:rPr>
                <a:t>Specify an area by drawing on the map</a:t>
              </a:r>
            </a:p>
            <a:p>
              <a:pPr lvl="0">
                <a:spcBef>
                  <a:spcPts val="0"/>
                </a:spcBef>
                <a:buClr>
                  <a:schemeClr val="dk1"/>
                </a:buClr>
                <a:buFont typeface="Arial"/>
                <a:buNone/>
              </a:pPr>
              <a:r>
                <a:t/>
              </a:r>
              <a:endParaRPr>
                <a:solidFill>
                  <a:schemeClr val="dk1"/>
                </a:solidFill>
              </a:endParaRPr>
            </a:p>
            <a:p>
              <a:pPr lvl="0">
                <a:spcBef>
                  <a:spcPts val="0"/>
                </a:spcBef>
                <a:buNone/>
              </a:pPr>
              <a:r>
                <a:t/>
              </a:r>
              <a:endParaRPr/>
            </a:p>
          </p:txBody>
        </p:sp>
        <p:sp>
          <p:nvSpPr>
            <p:cNvPr id="107" name="Shape 107"/>
            <p:cNvSpPr/>
            <p:nvPr/>
          </p:nvSpPr>
          <p:spPr>
            <a:xfrm>
              <a:off x="3343200" y="2142049"/>
              <a:ext cx="3343200" cy="1778400"/>
            </a:xfrm>
            <a:prstGeom prst="roundRect">
              <a:avLst>
                <a:gd fmla="val 809" name="adj"/>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a:p>
            <a:p>
              <a:pPr lvl="0" rtl="0">
                <a:spcBef>
                  <a:spcPts val="0"/>
                </a:spcBef>
                <a:buNone/>
              </a:pPr>
              <a:r>
                <a:rPr lang="en"/>
                <a:t>		</a:t>
              </a:r>
            </a:p>
          </p:txBody>
        </p:sp>
        <p:sp>
          <p:nvSpPr>
            <p:cNvPr id="108" name="Shape 108"/>
            <p:cNvSpPr/>
            <p:nvPr/>
          </p:nvSpPr>
          <p:spPr>
            <a:xfrm flipH="1">
              <a:off x="6563928" y="2935347"/>
              <a:ext cx="216600" cy="271500"/>
            </a:xfrm>
            <a:prstGeom prst="chevron">
              <a:avLst>
                <a:gd fmla="val 50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 name="Shape 109"/>
            <p:cNvSpPr txBox="1"/>
            <p:nvPr/>
          </p:nvSpPr>
          <p:spPr>
            <a:xfrm>
              <a:off x="5086200" y="2142050"/>
              <a:ext cx="1600200" cy="389400"/>
            </a:xfrm>
            <a:prstGeom prst="rect">
              <a:avLst/>
            </a:prstGeom>
            <a:noFill/>
            <a:ln>
              <a:noFill/>
            </a:ln>
          </p:spPr>
          <p:txBody>
            <a:bodyPr anchorCtr="0" anchor="t" bIns="91425" lIns="91425" rIns="91425" tIns="91425">
              <a:noAutofit/>
            </a:bodyPr>
            <a:lstStyle/>
            <a:p>
              <a:pPr lvl="0" rtl="0">
                <a:spcBef>
                  <a:spcPts val="0"/>
                </a:spcBef>
                <a:buNone/>
              </a:pPr>
              <a:r>
                <a:t/>
              </a:r>
              <a:endParaRPr/>
            </a:p>
          </p:txBody>
        </p:sp>
        <p:pic>
          <p:nvPicPr>
            <p:cNvPr id="110" name="Shape 110"/>
            <p:cNvPicPr preferRelativeResize="0"/>
            <p:nvPr/>
          </p:nvPicPr>
          <p:blipFill>
            <a:blip r:embed="rId7">
              <a:alphaModFix/>
            </a:blip>
            <a:stretch>
              <a:fillRect/>
            </a:stretch>
          </p:blipFill>
          <p:spPr>
            <a:xfrm>
              <a:off x="3486700" y="2256800"/>
              <a:ext cx="3077225" cy="1523478"/>
            </a:xfrm>
            <a:prstGeom prst="rect">
              <a:avLst/>
            </a:prstGeom>
            <a:noFill/>
            <a:ln>
              <a:noFill/>
            </a:ln>
          </p:spPr>
        </p:pic>
        <p:sp>
          <p:nvSpPr>
            <p:cNvPr id="111" name="Shape 111"/>
            <p:cNvSpPr/>
            <p:nvPr/>
          </p:nvSpPr>
          <p:spPr>
            <a:xfrm>
              <a:off x="0" y="5459822"/>
              <a:ext cx="3343200" cy="389400"/>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Clr>
                  <a:schemeClr val="dk1"/>
                </a:buClr>
                <a:buFont typeface="Arial"/>
                <a:buNone/>
              </a:pPr>
              <a:r>
                <a:rPr b="1" i="1" lang="en">
                  <a:solidFill>
                    <a:schemeClr val="dk1"/>
                  </a:solidFill>
                </a:rPr>
                <a:t>Output Options</a:t>
              </a:r>
            </a:p>
          </p:txBody>
        </p:sp>
      </p:grpSp>
      <p:sp>
        <p:nvSpPr>
          <p:cNvPr id="112" name="Shape 112"/>
          <p:cNvSpPr/>
          <p:nvPr/>
        </p:nvSpPr>
        <p:spPr>
          <a:xfrm>
            <a:off x="150500" y="1222350"/>
            <a:ext cx="5431200" cy="639000"/>
          </a:xfrm>
          <a:prstGeom prst="rect">
            <a:avLst/>
          </a:prstGeom>
          <a:solidFill>
            <a:srgbClr val="EEEEEE">
              <a:alpha val="53930"/>
            </a:srgbClr>
          </a:solidFill>
          <a:ln>
            <a:noFill/>
          </a:ln>
        </p:spPr>
        <p:txBody>
          <a:bodyPr anchorCtr="0" anchor="ctr" bIns="91425" lIns="91425" rIns="91425" tIns="91425">
            <a:noAutofit/>
          </a:bodyPr>
          <a:lstStyle/>
          <a:p>
            <a:pPr lvl="0" rtl="0">
              <a:spcBef>
                <a:spcPts val="0"/>
              </a:spcBef>
              <a:buNone/>
            </a:pPr>
            <a:r>
              <a:rPr lang="en" sz="3600">
                <a:solidFill>
                  <a:srgbClr val="0000FF"/>
                </a:solidFill>
                <a:latin typeface="Roboto Condensed"/>
                <a:ea typeface="Roboto Condensed"/>
                <a:cs typeface="Roboto Condensed"/>
                <a:sym typeface="Roboto Condensed"/>
              </a:rPr>
              <a:t>Surface Water Mapping Tool</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grpSp>
        <p:nvGrpSpPr>
          <p:cNvPr id="117" name="Shape 117"/>
          <p:cNvGrpSpPr/>
          <p:nvPr/>
        </p:nvGrpSpPr>
        <p:grpSpPr>
          <a:xfrm>
            <a:off x="-17650" y="0"/>
            <a:ext cx="12819251" cy="8686799"/>
            <a:chOff x="-17650" y="0"/>
            <a:chExt cx="12819251" cy="8686799"/>
          </a:xfrm>
        </p:grpSpPr>
        <p:pic>
          <p:nvPicPr>
            <p:cNvPr descr="2016-08-30 14_56_11-.png" id="118" name="Shape 118"/>
            <p:cNvPicPr preferRelativeResize="0"/>
            <p:nvPr/>
          </p:nvPicPr>
          <p:blipFill>
            <a:blip r:embed="rId3">
              <a:alphaModFix/>
            </a:blip>
            <a:stretch>
              <a:fillRect/>
            </a:stretch>
          </p:blipFill>
          <p:spPr>
            <a:xfrm>
              <a:off x="-17650" y="1063000"/>
              <a:ext cx="12819251" cy="7623799"/>
            </a:xfrm>
            <a:prstGeom prst="rect">
              <a:avLst/>
            </a:prstGeom>
            <a:noFill/>
            <a:ln>
              <a:noFill/>
            </a:ln>
          </p:spPr>
        </p:pic>
        <p:pic>
          <p:nvPicPr>
            <p:cNvPr descr="2016-08-30 16_03_43-Xbox.png" id="119" name="Shape 119"/>
            <p:cNvPicPr preferRelativeResize="0"/>
            <p:nvPr/>
          </p:nvPicPr>
          <p:blipFill>
            <a:blip r:embed="rId4">
              <a:alphaModFix/>
            </a:blip>
            <a:stretch>
              <a:fillRect/>
            </a:stretch>
          </p:blipFill>
          <p:spPr>
            <a:xfrm>
              <a:off x="0" y="0"/>
              <a:ext cx="12801598" cy="386574"/>
            </a:xfrm>
            <a:prstGeom prst="rect">
              <a:avLst/>
            </a:prstGeom>
            <a:noFill/>
            <a:ln>
              <a:noFill/>
            </a:ln>
          </p:spPr>
        </p:pic>
        <p:pic>
          <p:nvPicPr>
            <p:cNvPr descr="2016-08-30 17_11_47-Geospatial Datasets _ SERVIR-Mekong.png" id="120" name="Shape 120"/>
            <p:cNvPicPr preferRelativeResize="0"/>
            <p:nvPr/>
          </p:nvPicPr>
          <p:blipFill>
            <a:blip r:embed="rId5">
              <a:alphaModFix/>
            </a:blip>
            <a:stretch>
              <a:fillRect/>
            </a:stretch>
          </p:blipFill>
          <p:spPr>
            <a:xfrm>
              <a:off x="-8825" y="388619"/>
              <a:ext cx="12801600" cy="734860"/>
            </a:xfrm>
            <a:prstGeom prst="rect">
              <a:avLst/>
            </a:prstGeom>
            <a:noFill/>
            <a:ln>
              <a:noFill/>
            </a:ln>
          </p:spPr>
        </p:pic>
      </p:grpSp>
      <p:pic>
        <p:nvPicPr>
          <p:cNvPr descr="2016-08-30 15_05_02-Search.png" id="121" name="Shape 121"/>
          <p:cNvPicPr preferRelativeResize="0"/>
          <p:nvPr/>
        </p:nvPicPr>
        <p:blipFill>
          <a:blip r:embed="rId6">
            <a:alphaModFix/>
          </a:blip>
          <a:stretch>
            <a:fillRect/>
          </a:stretch>
        </p:blipFill>
        <p:spPr>
          <a:xfrm>
            <a:off x="10826175" y="1452058"/>
            <a:ext cx="1843599" cy="982624"/>
          </a:xfrm>
          <a:prstGeom prst="rect">
            <a:avLst/>
          </a:prstGeom>
          <a:noFill/>
          <a:ln cap="flat" cmpd="sng" w="9525">
            <a:solidFill>
              <a:srgbClr val="000000"/>
            </a:solidFill>
            <a:prstDash val="solid"/>
            <a:round/>
            <a:headEnd len="med" w="med" type="none"/>
            <a:tailEnd len="med" w="med" type="none"/>
          </a:ln>
        </p:spPr>
      </p:pic>
      <p:grpSp>
        <p:nvGrpSpPr>
          <p:cNvPr id="122" name="Shape 122"/>
          <p:cNvGrpSpPr/>
          <p:nvPr/>
        </p:nvGrpSpPr>
        <p:grpSpPr>
          <a:xfrm>
            <a:off x="0" y="2048838"/>
            <a:ext cx="10157153" cy="4486183"/>
            <a:chOff x="0" y="1363038"/>
            <a:chExt cx="10157153" cy="4486183"/>
          </a:xfrm>
        </p:grpSpPr>
        <p:sp>
          <p:nvSpPr>
            <p:cNvPr id="123" name="Shape 123"/>
            <p:cNvSpPr/>
            <p:nvPr/>
          </p:nvSpPr>
          <p:spPr>
            <a:xfrm>
              <a:off x="0" y="1748668"/>
              <a:ext cx="3343200" cy="389400"/>
            </a:xfrm>
            <a:prstGeom prst="roundRect">
              <a:avLst>
                <a:gd fmla="val 809" name="adj"/>
              </a:avLst>
            </a:prstGeom>
            <a:solidFill>
              <a:srgbClr val="D9D9D9"/>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Area</a:t>
              </a:r>
            </a:p>
          </p:txBody>
        </p:sp>
        <p:sp>
          <p:nvSpPr>
            <p:cNvPr id="124" name="Shape 124"/>
            <p:cNvSpPr/>
            <p:nvPr/>
          </p:nvSpPr>
          <p:spPr>
            <a:xfrm>
              <a:off x="0" y="1363038"/>
              <a:ext cx="3343200" cy="389399"/>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Data</a:t>
              </a:r>
            </a:p>
          </p:txBody>
        </p:sp>
        <p:sp>
          <p:nvSpPr>
            <p:cNvPr id="125" name="Shape 125"/>
            <p:cNvSpPr/>
            <p:nvPr/>
          </p:nvSpPr>
          <p:spPr>
            <a:xfrm>
              <a:off x="0" y="5070422"/>
              <a:ext cx="3343200" cy="389400"/>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Reducing Functions</a:t>
              </a:r>
            </a:p>
          </p:txBody>
        </p:sp>
        <p:sp>
          <p:nvSpPr>
            <p:cNvPr id="126" name="Shape 126"/>
            <p:cNvSpPr/>
            <p:nvPr/>
          </p:nvSpPr>
          <p:spPr>
            <a:xfrm>
              <a:off x="0" y="2150597"/>
              <a:ext cx="3343200" cy="389400"/>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Period</a:t>
              </a:r>
            </a:p>
          </p:txBody>
        </p:sp>
        <p:sp>
          <p:nvSpPr>
            <p:cNvPr id="127" name="Shape 127"/>
            <p:cNvSpPr/>
            <p:nvPr/>
          </p:nvSpPr>
          <p:spPr>
            <a:xfrm>
              <a:off x="0" y="2531138"/>
              <a:ext cx="3343200" cy="2535600"/>
            </a:xfrm>
            <a:prstGeom prst="roundRect">
              <a:avLst>
                <a:gd fmla="val 809" name="adj"/>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Font typeface="Arial"/>
                <a:buNone/>
              </a:pPr>
              <a:r>
                <a:rPr lang="en">
                  <a:solidFill>
                    <a:schemeClr val="dk1"/>
                  </a:solidFill>
                </a:rPr>
                <a:t>Use the tools on the right to indicate the temporal limits of your analysis. The top slider bar is used to bracket a range of years and the lower boxes can be clicked to limit your analysis to only the selected quarters or months during each year.</a:t>
              </a:r>
            </a:p>
            <a:p>
              <a:pPr lvl="0" rtl="0">
                <a:spcBef>
                  <a:spcPts val="0"/>
                </a:spcBef>
                <a:buNone/>
              </a:pPr>
              <a:r>
                <a:t/>
              </a:r>
              <a:endParaRPr/>
            </a:p>
          </p:txBody>
        </p:sp>
        <p:sp>
          <p:nvSpPr>
            <p:cNvPr id="128" name="Shape 128"/>
            <p:cNvSpPr/>
            <p:nvPr/>
          </p:nvSpPr>
          <p:spPr>
            <a:xfrm>
              <a:off x="0" y="5459822"/>
              <a:ext cx="3343200" cy="389400"/>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Clr>
                  <a:schemeClr val="dk1"/>
                </a:buClr>
                <a:buFont typeface="Arial"/>
                <a:buNone/>
              </a:pPr>
              <a:r>
                <a:rPr b="1" i="1" lang="en">
                  <a:solidFill>
                    <a:schemeClr val="dk1"/>
                  </a:solidFill>
                </a:rPr>
                <a:t>Output Options</a:t>
              </a:r>
            </a:p>
          </p:txBody>
        </p:sp>
        <p:sp>
          <p:nvSpPr>
            <p:cNvPr id="129" name="Shape 129"/>
            <p:cNvSpPr/>
            <p:nvPr/>
          </p:nvSpPr>
          <p:spPr>
            <a:xfrm>
              <a:off x="3343212" y="2531150"/>
              <a:ext cx="6729600" cy="2535600"/>
            </a:xfrm>
            <a:prstGeom prst="roundRect">
              <a:avLst>
                <a:gd fmla="val 809" name="adj"/>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a:p>
          </p:txBody>
        </p:sp>
        <p:pic>
          <p:nvPicPr>
            <p:cNvPr descr="2016-08-30 17_34_43-Aqua Monitor - monitoring surface water changes from space..png" id="130" name="Shape 130"/>
            <p:cNvPicPr preferRelativeResize="0"/>
            <p:nvPr/>
          </p:nvPicPr>
          <p:blipFill>
            <a:blip r:embed="rId7">
              <a:alphaModFix/>
            </a:blip>
            <a:stretch>
              <a:fillRect/>
            </a:stretch>
          </p:blipFill>
          <p:spPr>
            <a:xfrm>
              <a:off x="3538573" y="3071500"/>
              <a:ext cx="6338875" cy="561974"/>
            </a:xfrm>
            <a:prstGeom prst="rect">
              <a:avLst/>
            </a:prstGeom>
            <a:noFill/>
            <a:ln cap="flat" cmpd="sng" w="9525">
              <a:solidFill>
                <a:srgbClr val="000000"/>
              </a:solidFill>
              <a:prstDash val="solid"/>
              <a:round/>
              <a:headEnd len="med" w="med" type="none"/>
              <a:tailEnd len="med" w="med" type="none"/>
            </a:ln>
          </p:spPr>
        </p:pic>
        <p:pic>
          <p:nvPicPr>
            <p:cNvPr descr="2016-08-30 17_41_50-Xbox.png" id="131" name="Shape 131"/>
            <p:cNvPicPr preferRelativeResize="0"/>
            <p:nvPr/>
          </p:nvPicPr>
          <p:blipFill>
            <a:blip r:embed="rId8">
              <a:alphaModFix/>
            </a:blip>
            <a:stretch>
              <a:fillRect/>
            </a:stretch>
          </p:blipFill>
          <p:spPr>
            <a:xfrm>
              <a:off x="4297673" y="4320550"/>
              <a:ext cx="4820686" cy="561975"/>
            </a:xfrm>
            <a:prstGeom prst="rect">
              <a:avLst/>
            </a:prstGeom>
            <a:noFill/>
            <a:ln cap="flat" cmpd="sng" w="9525">
              <a:solidFill>
                <a:srgbClr val="000000"/>
              </a:solidFill>
              <a:prstDash val="solid"/>
              <a:round/>
              <a:headEnd len="med" w="med" type="none"/>
              <a:tailEnd len="med" w="med" type="none"/>
            </a:ln>
          </p:spPr>
        </p:pic>
        <p:sp>
          <p:nvSpPr>
            <p:cNvPr id="132" name="Shape 132"/>
            <p:cNvSpPr/>
            <p:nvPr/>
          </p:nvSpPr>
          <p:spPr>
            <a:xfrm flipH="1">
              <a:off x="9940553" y="2995297"/>
              <a:ext cx="216600" cy="271500"/>
            </a:xfrm>
            <a:prstGeom prst="chevron">
              <a:avLst>
                <a:gd fmla="val 50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3" name="Shape 133"/>
            <p:cNvSpPr txBox="1"/>
            <p:nvPr/>
          </p:nvSpPr>
          <p:spPr>
            <a:xfrm>
              <a:off x="3643325" y="2663200"/>
              <a:ext cx="3471900" cy="389400"/>
            </a:xfrm>
            <a:prstGeom prst="rect">
              <a:avLst/>
            </a:prstGeom>
            <a:noFill/>
            <a:ln>
              <a:noFill/>
            </a:ln>
          </p:spPr>
          <p:txBody>
            <a:bodyPr anchorCtr="0" anchor="t" bIns="91425" lIns="91425" rIns="91425" tIns="91425">
              <a:noAutofit/>
            </a:bodyPr>
            <a:lstStyle/>
            <a:p>
              <a:pPr lvl="0">
                <a:spcBef>
                  <a:spcPts val="0"/>
                </a:spcBef>
                <a:buNone/>
              </a:pPr>
              <a:r>
                <a:rPr lang="en"/>
                <a:t>Select a range of years to process:</a:t>
              </a:r>
            </a:p>
          </p:txBody>
        </p:sp>
        <p:sp>
          <p:nvSpPr>
            <p:cNvPr id="134" name="Shape 134"/>
            <p:cNvSpPr txBox="1"/>
            <p:nvPr/>
          </p:nvSpPr>
          <p:spPr>
            <a:xfrm>
              <a:off x="3593250" y="3931150"/>
              <a:ext cx="5615100" cy="389400"/>
            </a:xfrm>
            <a:prstGeom prst="rect">
              <a:avLst/>
            </a:prstGeom>
            <a:noFill/>
            <a:ln>
              <a:noFill/>
            </a:ln>
          </p:spPr>
          <p:txBody>
            <a:bodyPr anchorCtr="0" anchor="t" bIns="91425" lIns="91425" rIns="91425" tIns="91425">
              <a:noAutofit/>
            </a:bodyPr>
            <a:lstStyle/>
            <a:p>
              <a:pPr lvl="0" rtl="0">
                <a:spcBef>
                  <a:spcPts val="0"/>
                </a:spcBef>
                <a:buNone/>
              </a:pPr>
              <a:r>
                <a:rPr lang="en"/>
                <a:t>Limit (filter) data to only the selected quarters or months:</a:t>
              </a:r>
            </a:p>
          </p:txBody>
        </p:sp>
      </p:grpSp>
      <p:sp>
        <p:nvSpPr>
          <p:cNvPr id="135" name="Shape 135"/>
          <p:cNvSpPr/>
          <p:nvPr/>
        </p:nvSpPr>
        <p:spPr>
          <a:xfrm>
            <a:off x="150500" y="1222350"/>
            <a:ext cx="5431200" cy="639000"/>
          </a:xfrm>
          <a:prstGeom prst="rect">
            <a:avLst/>
          </a:prstGeom>
          <a:solidFill>
            <a:srgbClr val="EEEEEE">
              <a:alpha val="53930"/>
            </a:srgbClr>
          </a:solidFill>
          <a:ln>
            <a:noFill/>
          </a:ln>
        </p:spPr>
        <p:txBody>
          <a:bodyPr anchorCtr="0" anchor="ctr" bIns="91425" lIns="91425" rIns="91425" tIns="91425">
            <a:noAutofit/>
          </a:bodyPr>
          <a:lstStyle/>
          <a:p>
            <a:pPr lvl="0" rtl="0">
              <a:spcBef>
                <a:spcPts val="0"/>
              </a:spcBef>
              <a:buNone/>
            </a:pPr>
            <a:r>
              <a:rPr lang="en" sz="3600">
                <a:solidFill>
                  <a:srgbClr val="0000FF"/>
                </a:solidFill>
                <a:latin typeface="Roboto Condensed"/>
                <a:ea typeface="Roboto Condensed"/>
                <a:cs typeface="Roboto Condensed"/>
                <a:sym typeface="Roboto Condensed"/>
              </a:rPr>
              <a:t>Surface Water Mapping Tool</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grpSp>
        <p:nvGrpSpPr>
          <p:cNvPr id="140" name="Shape 140"/>
          <p:cNvGrpSpPr/>
          <p:nvPr/>
        </p:nvGrpSpPr>
        <p:grpSpPr>
          <a:xfrm>
            <a:off x="-17650" y="0"/>
            <a:ext cx="12819251" cy="8686799"/>
            <a:chOff x="-17650" y="0"/>
            <a:chExt cx="12819251" cy="8686799"/>
          </a:xfrm>
        </p:grpSpPr>
        <p:pic>
          <p:nvPicPr>
            <p:cNvPr descr="2016-08-30 14_56_11-.png" id="141" name="Shape 141"/>
            <p:cNvPicPr preferRelativeResize="0"/>
            <p:nvPr/>
          </p:nvPicPr>
          <p:blipFill>
            <a:blip r:embed="rId3">
              <a:alphaModFix/>
            </a:blip>
            <a:stretch>
              <a:fillRect/>
            </a:stretch>
          </p:blipFill>
          <p:spPr>
            <a:xfrm>
              <a:off x="-17650" y="1063000"/>
              <a:ext cx="12819251" cy="7623799"/>
            </a:xfrm>
            <a:prstGeom prst="rect">
              <a:avLst/>
            </a:prstGeom>
            <a:noFill/>
            <a:ln>
              <a:noFill/>
            </a:ln>
          </p:spPr>
        </p:pic>
        <p:pic>
          <p:nvPicPr>
            <p:cNvPr descr="2016-08-30 16_03_43-Xbox.png" id="142" name="Shape 142"/>
            <p:cNvPicPr preferRelativeResize="0"/>
            <p:nvPr/>
          </p:nvPicPr>
          <p:blipFill>
            <a:blip r:embed="rId4">
              <a:alphaModFix/>
            </a:blip>
            <a:stretch>
              <a:fillRect/>
            </a:stretch>
          </p:blipFill>
          <p:spPr>
            <a:xfrm>
              <a:off x="0" y="0"/>
              <a:ext cx="12801598" cy="386574"/>
            </a:xfrm>
            <a:prstGeom prst="rect">
              <a:avLst/>
            </a:prstGeom>
            <a:noFill/>
            <a:ln>
              <a:noFill/>
            </a:ln>
          </p:spPr>
        </p:pic>
        <p:pic>
          <p:nvPicPr>
            <p:cNvPr descr="2016-08-30 17_11_47-Geospatial Datasets _ SERVIR-Mekong.png" id="143" name="Shape 143"/>
            <p:cNvPicPr preferRelativeResize="0"/>
            <p:nvPr/>
          </p:nvPicPr>
          <p:blipFill>
            <a:blip r:embed="rId5">
              <a:alphaModFix/>
            </a:blip>
            <a:stretch>
              <a:fillRect/>
            </a:stretch>
          </p:blipFill>
          <p:spPr>
            <a:xfrm>
              <a:off x="-8825" y="388619"/>
              <a:ext cx="12801600" cy="734860"/>
            </a:xfrm>
            <a:prstGeom prst="rect">
              <a:avLst/>
            </a:prstGeom>
            <a:noFill/>
            <a:ln>
              <a:noFill/>
            </a:ln>
          </p:spPr>
        </p:pic>
      </p:grpSp>
      <p:pic>
        <p:nvPicPr>
          <p:cNvPr descr="2016-08-30 15_05_02-Search.png" id="144" name="Shape 144"/>
          <p:cNvPicPr preferRelativeResize="0"/>
          <p:nvPr/>
        </p:nvPicPr>
        <p:blipFill>
          <a:blip r:embed="rId6">
            <a:alphaModFix/>
          </a:blip>
          <a:stretch>
            <a:fillRect/>
          </a:stretch>
        </p:blipFill>
        <p:spPr>
          <a:xfrm>
            <a:off x="10826175" y="1452058"/>
            <a:ext cx="1843599" cy="982624"/>
          </a:xfrm>
          <a:prstGeom prst="rect">
            <a:avLst/>
          </a:prstGeom>
          <a:noFill/>
          <a:ln cap="flat" cmpd="sng" w="9525">
            <a:solidFill>
              <a:srgbClr val="000000"/>
            </a:solidFill>
            <a:prstDash val="solid"/>
            <a:round/>
            <a:headEnd len="med" w="med" type="none"/>
            <a:tailEnd len="med" w="med" type="none"/>
          </a:ln>
        </p:spPr>
      </p:pic>
      <p:grpSp>
        <p:nvGrpSpPr>
          <p:cNvPr id="145" name="Shape 145"/>
          <p:cNvGrpSpPr/>
          <p:nvPr/>
        </p:nvGrpSpPr>
        <p:grpSpPr>
          <a:xfrm>
            <a:off x="0" y="2125038"/>
            <a:ext cx="7261553" cy="3876583"/>
            <a:chOff x="0" y="1363038"/>
            <a:chExt cx="7261553" cy="3876583"/>
          </a:xfrm>
        </p:grpSpPr>
        <p:sp>
          <p:nvSpPr>
            <p:cNvPr id="146" name="Shape 146"/>
            <p:cNvSpPr/>
            <p:nvPr/>
          </p:nvSpPr>
          <p:spPr>
            <a:xfrm>
              <a:off x="0" y="1748668"/>
              <a:ext cx="3343200" cy="389400"/>
            </a:xfrm>
            <a:prstGeom prst="roundRect">
              <a:avLst>
                <a:gd fmla="val 809" name="adj"/>
              </a:avLst>
            </a:prstGeom>
            <a:solidFill>
              <a:srgbClr val="D9D9D9"/>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Area</a:t>
              </a:r>
            </a:p>
          </p:txBody>
        </p:sp>
        <p:sp>
          <p:nvSpPr>
            <p:cNvPr id="147" name="Shape 147"/>
            <p:cNvSpPr/>
            <p:nvPr/>
          </p:nvSpPr>
          <p:spPr>
            <a:xfrm>
              <a:off x="0" y="1363038"/>
              <a:ext cx="3343200" cy="389399"/>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Data</a:t>
              </a:r>
            </a:p>
          </p:txBody>
        </p:sp>
        <p:sp>
          <p:nvSpPr>
            <p:cNvPr id="148" name="Shape 148"/>
            <p:cNvSpPr/>
            <p:nvPr/>
          </p:nvSpPr>
          <p:spPr>
            <a:xfrm>
              <a:off x="0" y="2544372"/>
              <a:ext cx="3343200" cy="389400"/>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Reducing Functions</a:t>
              </a:r>
            </a:p>
          </p:txBody>
        </p:sp>
        <p:sp>
          <p:nvSpPr>
            <p:cNvPr id="149" name="Shape 149"/>
            <p:cNvSpPr/>
            <p:nvPr/>
          </p:nvSpPr>
          <p:spPr>
            <a:xfrm>
              <a:off x="0" y="2150597"/>
              <a:ext cx="3343200" cy="389400"/>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Period</a:t>
              </a:r>
            </a:p>
          </p:txBody>
        </p:sp>
        <p:sp>
          <p:nvSpPr>
            <p:cNvPr id="150" name="Shape 150"/>
            <p:cNvSpPr/>
            <p:nvPr/>
          </p:nvSpPr>
          <p:spPr>
            <a:xfrm>
              <a:off x="0" y="2938147"/>
              <a:ext cx="3343200" cy="1925399"/>
            </a:xfrm>
            <a:prstGeom prst="roundRect">
              <a:avLst>
                <a:gd fmla="val 809" name="adj"/>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chemeClr val="dk1"/>
                  </a:solidFill>
                </a:rPr>
                <a:t>Use the the interface to the right to apply reducing functions to your data. You may reduce data over time (applies to stacks of overlapping pixels), over space (applies to the geographies you specified above) or both. </a:t>
              </a:r>
            </a:p>
          </p:txBody>
        </p:sp>
        <p:sp>
          <p:nvSpPr>
            <p:cNvPr id="151" name="Shape 151"/>
            <p:cNvSpPr/>
            <p:nvPr/>
          </p:nvSpPr>
          <p:spPr>
            <a:xfrm>
              <a:off x="0" y="4850222"/>
              <a:ext cx="3343200" cy="389400"/>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Output Options</a:t>
              </a:r>
            </a:p>
          </p:txBody>
        </p:sp>
        <p:sp>
          <p:nvSpPr>
            <p:cNvPr id="152" name="Shape 152"/>
            <p:cNvSpPr/>
            <p:nvPr/>
          </p:nvSpPr>
          <p:spPr>
            <a:xfrm>
              <a:off x="3343225" y="2938150"/>
              <a:ext cx="3800400" cy="1925400"/>
            </a:xfrm>
            <a:prstGeom prst="roundRect">
              <a:avLst>
                <a:gd fmla="val 809" name="adj"/>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a:p>
          </p:txBody>
        </p:sp>
        <p:sp>
          <p:nvSpPr>
            <p:cNvPr id="153" name="Shape 153"/>
            <p:cNvSpPr/>
            <p:nvPr/>
          </p:nvSpPr>
          <p:spPr>
            <a:xfrm flipH="1">
              <a:off x="7044953" y="3452497"/>
              <a:ext cx="216600" cy="271500"/>
            </a:xfrm>
            <a:prstGeom prst="chevron">
              <a:avLst>
                <a:gd fmla="val 50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4" name="Shape 154"/>
            <p:cNvSpPr txBox="1"/>
            <p:nvPr/>
          </p:nvSpPr>
          <p:spPr>
            <a:xfrm>
              <a:off x="3567425" y="2938150"/>
              <a:ext cx="1743000" cy="514500"/>
            </a:xfrm>
            <a:prstGeom prst="rect">
              <a:avLst/>
            </a:prstGeom>
            <a:noFill/>
            <a:ln>
              <a:noFill/>
            </a:ln>
          </p:spPr>
          <p:txBody>
            <a:bodyPr anchorCtr="0" anchor="t" bIns="91425" lIns="91425" rIns="91425" tIns="91425">
              <a:noAutofit/>
            </a:bodyPr>
            <a:lstStyle/>
            <a:p>
              <a:pPr lvl="0" rtl="0">
                <a:spcBef>
                  <a:spcPts val="0"/>
                </a:spcBef>
                <a:buNone/>
              </a:pPr>
              <a:r>
                <a:rPr lang="en"/>
                <a:t>Apply the following to area(s) of interest:</a:t>
              </a:r>
            </a:p>
          </p:txBody>
        </p:sp>
        <p:sp>
          <p:nvSpPr>
            <p:cNvPr id="155" name="Shape 155"/>
            <p:cNvSpPr txBox="1"/>
            <p:nvPr/>
          </p:nvSpPr>
          <p:spPr>
            <a:xfrm>
              <a:off x="5382525" y="3032000"/>
              <a:ext cx="1743000" cy="5145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rPr>
                <a:t>Apply the following to a</a:t>
              </a:r>
              <a:r>
                <a:rPr lang="en"/>
                <a:t> period of time:</a:t>
              </a:r>
            </a:p>
          </p:txBody>
        </p:sp>
        <p:sp>
          <p:nvSpPr>
            <p:cNvPr id="156" name="Shape 156"/>
            <p:cNvSpPr/>
            <p:nvPr/>
          </p:nvSpPr>
          <p:spPr>
            <a:xfrm>
              <a:off x="3529025" y="3759450"/>
              <a:ext cx="1528800" cy="27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Average</a:t>
              </a:r>
            </a:p>
          </p:txBody>
        </p:sp>
        <p:sp>
          <p:nvSpPr>
            <p:cNvPr id="157" name="Shape 157"/>
            <p:cNvSpPr/>
            <p:nvPr/>
          </p:nvSpPr>
          <p:spPr>
            <a:xfrm>
              <a:off x="3427000" y="3217838"/>
              <a:ext cx="140100" cy="142799"/>
            </a:xfrm>
            <a:prstGeom prst="ellipse">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None/>
              </a:pPr>
              <a:r>
                <a:t/>
              </a:r>
              <a:endParaRPr/>
            </a:p>
          </p:txBody>
        </p:sp>
        <p:sp>
          <p:nvSpPr>
            <p:cNvPr id="158" name="Shape 158"/>
            <p:cNvSpPr/>
            <p:nvPr/>
          </p:nvSpPr>
          <p:spPr>
            <a:xfrm>
              <a:off x="5241512" y="3236888"/>
              <a:ext cx="140100" cy="142799"/>
            </a:xfrm>
            <a:prstGeom prst="ellipse">
              <a:avLst/>
            </a:prstGeom>
            <a:solidFill>
              <a:srgbClr val="000000"/>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None/>
              </a:pPr>
              <a:r>
                <a:t/>
              </a:r>
              <a:endParaRPr/>
            </a:p>
          </p:txBody>
        </p:sp>
        <p:sp>
          <p:nvSpPr>
            <p:cNvPr id="159" name="Shape 159"/>
            <p:cNvSpPr/>
            <p:nvPr/>
          </p:nvSpPr>
          <p:spPr>
            <a:xfrm>
              <a:off x="5382525" y="3759450"/>
              <a:ext cx="1528800" cy="27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Maximum</a:t>
              </a:r>
            </a:p>
          </p:txBody>
        </p:sp>
        <p:sp>
          <p:nvSpPr>
            <p:cNvPr id="160" name="Shape 160"/>
            <p:cNvSpPr/>
            <p:nvPr/>
          </p:nvSpPr>
          <p:spPr>
            <a:xfrm flipH="1" rot="10800000">
              <a:off x="4876000" y="3826200"/>
              <a:ext cx="106500" cy="121500"/>
            </a:xfrm>
            <a:prstGeom prst="triangle">
              <a:avLst>
                <a:gd fmla="val 50000" name="adj"/>
              </a:avLst>
            </a:prstGeom>
            <a:solidFill>
              <a:srgbClr val="B7B7B7"/>
            </a:solidFill>
            <a:ln cap="flat" cmpd="sng" w="9525">
              <a:solidFill>
                <a:srgbClr val="B7B7B7"/>
              </a:solidFill>
              <a:prstDash val="solid"/>
              <a:round/>
              <a:headEnd len="med" w="med" type="none"/>
              <a:tailEnd len="med" w="med" type="none"/>
            </a:ln>
          </p:spPr>
          <p:txBody>
            <a:bodyPr anchorCtr="0" anchor="t" bIns="91425" lIns="91425" rIns="91425" tIns="91425">
              <a:noAutofit/>
            </a:bodyPr>
            <a:lstStyle/>
            <a:p>
              <a:pPr lvl="0">
                <a:spcBef>
                  <a:spcPts val="0"/>
                </a:spcBef>
                <a:buNone/>
              </a:pPr>
              <a:r>
                <a:t/>
              </a:r>
              <a:endParaRPr/>
            </a:p>
          </p:txBody>
        </p:sp>
        <p:sp>
          <p:nvSpPr>
            <p:cNvPr id="161" name="Shape 161"/>
            <p:cNvSpPr/>
            <p:nvPr/>
          </p:nvSpPr>
          <p:spPr>
            <a:xfrm flipH="1" rot="10800000">
              <a:off x="6753150" y="3826200"/>
              <a:ext cx="106500" cy="121500"/>
            </a:xfrm>
            <a:prstGeom prst="triangle">
              <a:avLst>
                <a:gd fmla="val 50000" name="adj"/>
              </a:avLst>
            </a:prstGeom>
            <a:solidFill>
              <a:srgbClr val="B7B7B7"/>
            </a:solidFill>
            <a:ln cap="flat" cmpd="sng" w="9525">
              <a:solidFill>
                <a:srgbClr val="B7B7B7"/>
              </a:solidFill>
              <a:prstDash val="solid"/>
              <a:round/>
              <a:headEnd len="med" w="med" type="none"/>
              <a:tailEnd len="med" w="med" type="none"/>
            </a:ln>
          </p:spPr>
          <p:txBody>
            <a:bodyPr anchorCtr="0" anchor="t" bIns="91425" lIns="91425" rIns="91425" tIns="91425">
              <a:noAutofit/>
            </a:bodyPr>
            <a:lstStyle/>
            <a:p>
              <a:pPr lvl="0">
                <a:spcBef>
                  <a:spcPts val="0"/>
                </a:spcBef>
                <a:buNone/>
              </a:pPr>
              <a:r>
                <a:t/>
              </a:r>
              <a:endParaRPr/>
            </a:p>
          </p:txBody>
        </p:sp>
      </p:grpSp>
      <p:sp>
        <p:nvSpPr>
          <p:cNvPr id="162" name="Shape 162"/>
          <p:cNvSpPr/>
          <p:nvPr/>
        </p:nvSpPr>
        <p:spPr>
          <a:xfrm>
            <a:off x="150500" y="1222350"/>
            <a:ext cx="5431200" cy="639000"/>
          </a:xfrm>
          <a:prstGeom prst="rect">
            <a:avLst/>
          </a:prstGeom>
          <a:solidFill>
            <a:srgbClr val="EEEEEE">
              <a:alpha val="53930"/>
            </a:srgbClr>
          </a:solidFill>
          <a:ln>
            <a:noFill/>
          </a:ln>
        </p:spPr>
        <p:txBody>
          <a:bodyPr anchorCtr="0" anchor="ctr" bIns="91425" lIns="91425" rIns="91425" tIns="91425">
            <a:noAutofit/>
          </a:bodyPr>
          <a:lstStyle/>
          <a:p>
            <a:pPr lvl="0" rtl="0">
              <a:spcBef>
                <a:spcPts val="0"/>
              </a:spcBef>
              <a:buNone/>
            </a:pPr>
            <a:r>
              <a:rPr lang="en" sz="3600">
                <a:solidFill>
                  <a:srgbClr val="0000FF"/>
                </a:solidFill>
                <a:latin typeface="Roboto Condensed"/>
                <a:ea typeface="Roboto Condensed"/>
                <a:cs typeface="Roboto Condensed"/>
                <a:sym typeface="Roboto Condensed"/>
              </a:rPr>
              <a:t>Surface Water Mapping Tool</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grpSp>
        <p:nvGrpSpPr>
          <p:cNvPr id="167" name="Shape 167"/>
          <p:cNvGrpSpPr/>
          <p:nvPr/>
        </p:nvGrpSpPr>
        <p:grpSpPr>
          <a:xfrm>
            <a:off x="-17650" y="0"/>
            <a:ext cx="12819251" cy="8686799"/>
            <a:chOff x="-17650" y="0"/>
            <a:chExt cx="12819251" cy="8686799"/>
          </a:xfrm>
        </p:grpSpPr>
        <p:pic>
          <p:nvPicPr>
            <p:cNvPr descr="2016-08-30 14_56_11-.png" id="168" name="Shape 168"/>
            <p:cNvPicPr preferRelativeResize="0"/>
            <p:nvPr/>
          </p:nvPicPr>
          <p:blipFill>
            <a:blip r:embed="rId3">
              <a:alphaModFix/>
            </a:blip>
            <a:stretch>
              <a:fillRect/>
            </a:stretch>
          </p:blipFill>
          <p:spPr>
            <a:xfrm>
              <a:off x="-17650" y="1063000"/>
              <a:ext cx="12819251" cy="7623799"/>
            </a:xfrm>
            <a:prstGeom prst="rect">
              <a:avLst/>
            </a:prstGeom>
            <a:noFill/>
            <a:ln>
              <a:noFill/>
            </a:ln>
          </p:spPr>
        </p:pic>
        <p:pic>
          <p:nvPicPr>
            <p:cNvPr descr="2016-08-30 16_03_43-Xbox.png" id="169" name="Shape 169"/>
            <p:cNvPicPr preferRelativeResize="0"/>
            <p:nvPr/>
          </p:nvPicPr>
          <p:blipFill>
            <a:blip r:embed="rId4">
              <a:alphaModFix/>
            </a:blip>
            <a:stretch>
              <a:fillRect/>
            </a:stretch>
          </p:blipFill>
          <p:spPr>
            <a:xfrm>
              <a:off x="0" y="0"/>
              <a:ext cx="12801598" cy="386574"/>
            </a:xfrm>
            <a:prstGeom prst="rect">
              <a:avLst/>
            </a:prstGeom>
            <a:noFill/>
            <a:ln>
              <a:noFill/>
            </a:ln>
          </p:spPr>
        </p:pic>
        <p:pic>
          <p:nvPicPr>
            <p:cNvPr descr="2016-08-30 17_11_47-Geospatial Datasets _ SERVIR-Mekong.png" id="170" name="Shape 170"/>
            <p:cNvPicPr preferRelativeResize="0"/>
            <p:nvPr/>
          </p:nvPicPr>
          <p:blipFill>
            <a:blip r:embed="rId5">
              <a:alphaModFix/>
            </a:blip>
            <a:stretch>
              <a:fillRect/>
            </a:stretch>
          </p:blipFill>
          <p:spPr>
            <a:xfrm>
              <a:off x="-8825" y="388619"/>
              <a:ext cx="12801600" cy="734860"/>
            </a:xfrm>
            <a:prstGeom prst="rect">
              <a:avLst/>
            </a:prstGeom>
            <a:noFill/>
            <a:ln>
              <a:noFill/>
            </a:ln>
          </p:spPr>
        </p:pic>
      </p:grpSp>
      <p:pic>
        <p:nvPicPr>
          <p:cNvPr descr="2016-08-30 15_05_02-Search.png" id="171" name="Shape 171"/>
          <p:cNvPicPr preferRelativeResize="0"/>
          <p:nvPr/>
        </p:nvPicPr>
        <p:blipFill>
          <a:blip r:embed="rId6">
            <a:alphaModFix/>
          </a:blip>
          <a:stretch>
            <a:fillRect/>
          </a:stretch>
        </p:blipFill>
        <p:spPr>
          <a:xfrm>
            <a:off x="10826175" y="1452058"/>
            <a:ext cx="1843599" cy="982624"/>
          </a:xfrm>
          <a:prstGeom prst="rect">
            <a:avLst/>
          </a:prstGeom>
          <a:noFill/>
          <a:ln cap="flat" cmpd="sng" w="9525">
            <a:solidFill>
              <a:srgbClr val="000000"/>
            </a:solidFill>
            <a:prstDash val="solid"/>
            <a:round/>
            <a:headEnd len="med" w="med" type="none"/>
            <a:tailEnd len="med" w="med" type="none"/>
          </a:ln>
        </p:spPr>
      </p:pic>
      <p:sp>
        <p:nvSpPr>
          <p:cNvPr id="172" name="Shape 172"/>
          <p:cNvSpPr/>
          <p:nvPr/>
        </p:nvSpPr>
        <p:spPr>
          <a:xfrm flipH="1">
            <a:off x="7273553" y="3681097"/>
            <a:ext cx="216600" cy="271500"/>
          </a:xfrm>
          <a:prstGeom prst="chevron">
            <a:avLst>
              <a:gd fmla="val 50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173" name="Shape 173"/>
          <p:cNvGrpSpPr/>
          <p:nvPr/>
        </p:nvGrpSpPr>
        <p:grpSpPr>
          <a:xfrm>
            <a:off x="0" y="2125038"/>
            <a:ext cx="6686400" cy="3908433"/>
            <a:chOff x="0" y="1363038"/>
            <a:chExt cx="6686400" cy="3908433"/>
          </a:xfrm>
        </p:grpSpPr>
        <p:sp>
          <p:nvSpPr>
            <p:cNvPr id="174" name="Shape 174"/>
            <p:cNvSpPr/>
            <p:nvPr/>
          </p:nvSpPr>
          <p:spPr>
            <a:xfrm>
              <a:off x="0" y="1748668"/>
              <a:ext cx="3343200" cy="389400"/>
            </a:xfrm>
            <a:prstGeom prst="roundRect">
              <a:avLst>
                <a:gd fmla="val 809" name="adj"/>
              </a:avLst>
            </a:prstGeom>
            <a:solidFill>
              <a:srgbClr val="D9D9D9"/>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Area</a:t>
              </a:r>
            </a:p>
          </p:txBody>
        </p:sp>
        <p:sp>
          <p:nvSpPr>
            <p:cNvPr id="175" name="Shape 175"/>
            <p:cNvSpPr/>
            <p:nvPr/>
          </p:nvSpPr>
          <p:spPr>
            <a:xfrm>
              <a:off x="0" y="1363038"/>
              <a:ext cx="3343200" cy="389399"/>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Data</a:t>
              </a:r>
            </a:p>
          </p:txBody>
        </p:sp>
        <p:sp>
          <p:nvSpPr>
            <p:cNvPr id="176" name="Shape 176"/>
            <p:cNvSpPr/>
            <p:nvPr/>
          </p:nvSpPr>
          <p:spPr>
            <a:xfrm>
              <a:off x="0" y="2544372"/>
              <a:ext cx="3343200" cy="389400"/>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Reducing Functions</a:t>
              </a:r>
            </a:p>
          </p:txBody>
        </p:sp>
        <p:sp>
          <p:nvSpPr>
            <p:cNvPr id="177" name="Shape 177"/>
            <p:cNvSpPr/>
            <p:nvPr/>
          </p:nvSpPr>
          <p:spPr>
            <a:xfrm>
              <a:off x="0" y="2150597"/>
              <a:ext cx="3343200" cy="389400"/>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Period</a:t>
              </a:r>
            </a:p>
          </p:txBody>
        </p:sp>
        <p:sp>
          <p:nvSpPr>
            <p:cNvPr id="178" name="Shape 178"/>
            <p:cNvSpPr/>
            <p:nvPr/>
          </p:nvSpPr>
          <p:spPr>
            <a:xfrm>
              <a:off x="0" y="3319147"/>
              <a:ext cx="3343200" cy="1925400"/>
            </a:xfrm>
            <a:prstGeom prst="roundRect">
              <a:avLst>
                <a:gd fmla="val 809" name="adj"/>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 u="sng">
                  <a:solidFill>
                    <a:schemeClr val="dk1"/>
                  </a:solidFill>
                </a:rPr>
                <a:t>Display / Print</a:t>
              </a:r>
            </a:p>
          </p:txBody>
        </p:sp>
        <p:sp>
          <p:nvSpPr>
            <p:cNvPr id="179" name="Shape 179"/>
            <p:cNvSpPr/>
            <p:nvPr/>
          </p:nvSpPr>
          <p:spPr>
            <a:xfrm>
              <a:off x="0" y="2945222"/>
              <a:ext cx="3343200" cy="389400"/>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Output</a:t>
              </a:r>
              <a:r>
                <a:rPr b="1" i="1" lang="en"/>
                <a:t> Options</a:t>
              </a:r>
            </a:p>
          </p:txBody>
        </p:sp>
        <p:sp>
          <p:nvSpPr>
            <p:cNvPr id="180" name="Shape 180"/>
            <p:cNvSpPr/>
            <p:nvPr/>
          </p:nvSpPr>
          <p:spPr>
            <a:xfrm>
              <a:off x="3427000" y="3217838"/>
              <a:ext cx="140100" cy="142799"/>
            </a:xfrm>
            <a:prstGeom prst="ellipse">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None/>
              </a:pPr>
              <a:r>
                <a:t/>
              </a:r>
              <a:endParaRPr/>
            </a:p>
          </p:txBody>
        </p:sp>
        <p:sp>
          <p:nvSpPr>
            <p:cNvPr id="181" name="Shape 181"/>
            <p:cNvSpPr/>
            <p:nvPr/>
          </p:nvSpPr>
          <p:spPr>
            <a:xfrm>
              <a:off x="3343200" y="3346072"/>
              <a:ext cx="3343200" cy="1925400"/>
            </a:xfrm>
            <a:prstGeom prst="roundRect">
              <a:avLst>
                <a:gd fmla="val 809" name="adj"/>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 u="sng">
                  <a:solidFill>
                    <a:schemeClr val="dk1"/>
                  </a:solidFill>
                </a:rPr>
                <a:t>Export</a:t>
              </a:r>
            </a:p>
          </p:txBody>
        </p:sp>
      </p:grpSp>
      <p:sp>
        <p:nvSpPr>
          <p:cNvPr id="182" name="Shape 182"/>
          <p:cNvSpPr/>
          <p:nvPr/>
        </p:nvSpPr>
        <p:spPr>
          <a:xfrm>
            <a:off x="150500" y="1222350"/>
            <a:ext cx="5431200" cy="639000"/>
          </a:xfrm>
          <a:prstGeom prst="rect">
            <a:avLst/>
          </a:prstGeom>
          <a:solidFill>
            <a:srgbClr val="EEEEEE">
              <a:alpha val="53930"/>
            </a:srgbClr>
          </a:solidFill>
          <a:ln>
            <a:noFill/>
          </a:ln>
        </p:spPr>
        <p:txBody>
          <a:bodyPr anchorCtr="0" anchor="ctr" bIns="91425" lIns="91425" rIns="91425" tIns="91425">
            <a:noAutofit/>
          </a:bodyPr>
          <a:lstStyle/>
          <a:p>
            <a:pPr lvl="0" rtl="0">
              <a:spcBef>
                <a:spcPts val="0"/>
              </a:spcBef>
              <a:buNone/>
            </a:pPr>
            <a:r>
              <a:rPr lang="en" sz="3600">
                <a:solidFill>
                  <a:srgbClr val="0000FF"/>
                </a:solidFill>
                <a:latin typeface="Roboto Condensed"/>
                <a:ea typeface="Roboto Condensed"/>
                <a:cs typeface="Roboto Condensed"/>
                <a:sym typeface="Roboto Condensed"/>
              </a:rPr>
              <a:t>Surface Water Mapping Tool</a:t>
            </a:r>
          </a:p>
        </p:txBody>
      </p:sp>
      <p:sp>
        <p:nvSpPr>
          <p:cNvPr id="183" name="Shape 183"/>
          <p:cNvSpPr/>
          <p:nvPr/>
        </p:nvSpPr>
        <p:spPr>
          <a:xfrm>
            <a:off x="9111300" y="8083550"/>
            <a:ext cx="2936100" cy="410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i="1" lang="en" sz="3000">
                <a:latin typeface="Yellowtail"/>
                <a:ea typeface="Yellowtail"/>
                <a:cs typeface="Yellowtail"/>
                <a:sym typeface="Yellowtail"/>
              </a:rPr>
              <a:t>                </a:t>
            </a:r>
          </a:p>
        </p:txBody>
      </p:sp>
      <p:pic>
        <p:nvPicPr>
          <p:cNvPr descr="Servir_Logo_Full_Color_Mekong_Small (320).png" id="184" name="Shape 184"/>
          <p:cNvPicPr preferRelativeResize="0"/>
          <p:nvPr/>
        </p:nvPicPr>
        <p:blipFill>
          <a:blip r:embed="rId7">
            <a:alphaModFix/>
          </a:blip>
          <a:stretch>
            <a:fillRect/>
          </a:stretch>
        </p:blipFill>
        <p:spPr>
          <a:xfrm>
            <a:off x="9226475" y="8153150"/>
            <a:ext cx="2172000" cy="271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