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16" r:id="rId2"/>
    <p:sldId id="319" r:id="rId3"/>
    <p:sldId id="315" r:id="rId4"/>
    <p:sldId id="318" r:id="rId5"/>
    <p:sldId id="314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4501"/>
  </p:normalViewPr>
  <p:slideViewPr>
    <p:cSldViewPr snapToGrid="0" snapToObjects="1">
      <p:cViewPr varScale="1">
        <p:scale>
          <a:sx n="51" d="100"/>
          <a:sy n="51" d="100"/>
        </p:scale>
        <p:origin x="21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D0745-76BA-4E47-96B8-98EF5AFF4DE5}" type="datetimeFigureOut">
              <a:rPr lang="da-DK" smtClean="0"/>
              <a:t>07.09.2020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9B2A3-5538-344A-9FC2-AB1B4B2B8D1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156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Right </a:t>
            </a:r>
            <a:r>
              <a:rPr lang="da-DK" dirty="0" err="1"/>
              <a:t>now</a:t>
            </a:r>
            <a:r>
              <a:rPr lang="da-DK" dirty="0"/>
              <a:t>, </a:t>
            </a:r>
            <a:r>
              <a:rPr lang="da-DK" dirty="0" err="1"/>
              <a:t>it’s</a:t>
            </a:r>
            <a:r>
              <a:rPr lang="da-DK" dirty="0"/>
              <a:t> </a:t>
            </a:r>
            <a:r>
              <a:rPr lang="da-DK" dirty="0" err="1"/>
              <a:t>hard</a:t>
            </a:r>
            <a:r>
              <a:rPr lang="da-DK" dirty="0"/>
              <a:t> to </a:t>
            </a:r>
            <a:r>
              <a:rPr lang="da-DK" dirty="0" err="1"/>
              <a:t>follow</a:t>
            </a:r>
            <a:r>
              <a:rPr lang="da-DK" dirty="0"/>
              <a:t> </a:t>
            </a:r>
            <a:r>
              <a:rPr lang="da-DK" dirty="0" err="1"/>
              <a:t>disease</a:t>
            </a:r>
            <a:r>
              <a:rPr lang="da-DK" dirty="0"/>
              <a:t> progression of cancers due to the relative </a:t>
            </a:r>
            <a:r>
              <a:rPr lang="da-DK" dirty="0" err="1"/>
              <a:t>low</a:t>
            </a:r>
            <a:r>
              <a:rPr lang="da-DK" dirty="0"/>
              <a:t> </a:t>
            </a:r>
            <a:r>
              <a:rPr lang="da-DK" dirty="0" err="1"/>
              <a:t>sensitivity</a:t>
            </a:r>
            <a:r>
              <a:rPr lang="da-DK" dirty="0"/>
              <a:t> and </a:t>
            </a:r>
            <a:r>
              <a:rPr lang="da-DK" dirty="0" err="1"/>
              <a:t>invasiveness</a:t>
            </a:r>
            <a:r>
              <a:rPr lang="da-DK" dirty="0"/>
              <a:t> of </a:t>
            </a:r>
            <a:r>
              <a:rPr lang="da-DK" dirty="0" err="1"/>
              <a:t>imaging</a:t>
            </a:r>
            <a:r>
              <a:rPr lang="da-DK" dirty="0"/>
              <a:t> </a:t>
            </a:r>
            <a:r>
              <a:rPr lang="da-DK" dirty="0" err="1"/>
              <a:t>modalities</a:t>
            </a:r>
            <a:r>
              <a:rPr lang="da-DK" dirty="0"/>
              <a:t>. </a:t>
            </a:r>
            <a:r>
              <a:rPr lang="da-DK" dirty="0" err="1"/>
              <a:t>We’re</a:t>
            </a:r>
            <a:r>
              <a:rPr lang="da-DK" dirty="0"/>
              <a:t> </a:t>
            </a:r>
            <a:r>
              <a:rPr lang="da-DK" dirty="0" err="1"/>
              <a:t>looking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following</a:t>
            </a:r>
            <a:r>
              <a:rPr lang="da-DK" dirty="0"/>
              <a:t> </a:t>
            </a:r>
            <a:r>
              <a:rPr lang="da-DK" dirty="0" err="1"/>
              <a:t>disease</a:t>
            </a:r>
            <a:r>
              <a:rPr lang="da-DK" dirty="0"/>
              <a:t> progression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liquid</a:t>
            </a:r>
            <a:r>
              <a:rPr lang="da-DK" dirty="0"/>
              <a:t> </a:t>
            </a:r>
            <a:r>
              <a:rPr lang="da-DK" dirty="0" err="1"/>
              <a:t>biopsies</a:t>
            </a:r>
            <a:r>
              <a:rPr lang="da-DK" dirty="0"/>
              <a:t>. The </a:t>
            </a:r>
            <a:r>
              <a:rPr lang="da-DK" dirty="0" err="1"/>
              <a:t>idea</a:t>
            </a:r>
            <a:r>
              <a:rPr lang="da-DK" dirty="0"/>
              <a:t> is to find tumor-</a:t>
            </a:r>
            <a:r>
              <a:rPr lang="da-DK" dirty="0" err="1"/>
              <a:t>specific</a:t>
            </a:r>
            <a:r>
              <a:rPr lang="da-DK" dirty="0"/>
              <a:t> mutations in the tumor and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looking</a:t>
            </a:r>
            <a:r>
              <a:rPr lang="da-DK" dirty="0"/>
              <a:t> for </a:t>
            </a:r>
            <a:r>
              <a:rPr lang="da-DK" dirty="0" err="1"/>
              <a:t>these</a:t>
            </a:r>
            <a:r>
              <a:rPr lang="da-DK" dirty="0"/>
              <a:t> in the </a:t>
            </a:r>
            <a:r>
              <a:rPr lang="da-DK" dirty="0" err="1"/>
              <a:t>liquid</a:t>
            </a:r>
            <a:r>
              <a:rPr lang="da-DK" dirty="0"/>
              <a:t> </a:t>
            </a:r>
            <a:r>
              <a:rPr lang="da-DK" dirty="0" err="1"/>
              <a:t>biopsy</a:t>
            </a:r>
            <a:r>
              <a:rPr lang="da-DK" dirty="0"/>
              <a:t>.</a:t>
            </a:r>
          </a:p>
          <a:p>
            <a:r>
              <a:rPr lang="da-DK" dirty="0"/>
              <a:t>The </a:t>
            </a:r>
            <a:r>
              <a:rPr lang="da-DK" dirty="0" err="1"/>
              <a:t>focus</a:t>
            </a:r>
            <a:r>
              <a:rPr lang="da-DK" dirty="0"/>
              <a:t> is to 1) is it present 2) is it </a:t>
            </a:r>
            <a:r>
              <a:rPr lang="da-DK" dirty="0" err="1"/>
              <a:t>useful</a:t>
            </a:r>
            <a:r>
              <a:rPr lang="da-DK" dirty="0"/>
              <a:t> for </a:t>
            </a:r>
            <a:r>
              <a:rPr lang="da-DK" dirty="0" err="1"/>
              <a:t>tracking</a:t>
            </a:r>
            <a:r>
              <a:rPr lang="da-DK" dirty="0"/>
              <a:t> </a:t>
            </a:r>
            <a:r>
              <a:rPr lang="da-DK" dirty="0" err="1"/>
              <a:t>mammary</a:t>
            </a:r>
            <a:r>
              <a:rPr lang="da-DK" dirty="0"/>
              <a:t> tumor progression and tumor evolution.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 err="1"/>
              <a:t>Prove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ctDNA</a:t>
            </a:r>
            <a:r>
              <a:rPr lang="da-DK" dirty="0"/>
              <a:t> is present in </a:t>
            </a:r>
            <a:r>
              <a:rPr lang="da-DK" dirty="0" err="1"/>
              <a:t>dogs</a:t>
            </a:r>
            <a:r>
              <a:rPr lang="da-DK" dirty="0"/>
              <a:t> with aggressive </a:t>
            </a:r>
            <a:r>
              <a:rPr lang="da-DK" dirty="0" err="1"/>
              <a:t>mammary</a:t>
            </a:r>
            <a:r>
              <a:rPr lang="da-DK" dirty="0"/>
              <a:t> tumors</a:t>
            </a:r>
          </a:p>
          <a:p>
            <a:pPr marL="0" indent="0">
              <a:buNone/>
            </a:pPr>
            <a:r>
              <a:rPr lang="da-DK" dirty="0" err="1"/>
              <a:t>Follow</a:t>
            </a:r>
            <a:r>
              <a:rPr lang="da-DK" dirty="0"/>
              <a:t> the </a:t>
            </a:r>
            <a:r>
              <a:rPr lang="da-DK" dirty="0" err="1"/>
              <a:t>levels</a:t>
            </a:r>
            <a:r>
              <a:rPr lang="da-DK" dirty="0"/>
              <a:t> of </a:t>
            </a:r>
            <a:r>
              <a:rPr lang="da-DK" dirty="0" err="1"/>
              <a:t>ctDNA</a:t>
            </a:r>
            <a:r>
              <a:rPr lang="da-DK" dirty="0"/>
              <a:t> over time</a:t>
            </a:r>
          </a:p>
          <a:p>
            <a:r>
              <a:rPr lang="da-DK" dirty="0"/>
              <a:t>Is </a:t>
            </a:r>
            <a:r>
              <a:rPr lang="da-DK" dirty="0" err="1"/>
              <a:t>ctDNA</a:t>
            </a:r>
            <a:r>
              <a:rPr lang="da-DK" dirty="0"/>
              <a:t> present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metastasis</a:t>
            </a:r>
            <a:r>
              <a:rPr lang="da-DK" dirty="0"/>
              <a:t> / </a:t>
            </a:r>
            <a:r>
              <a:rPr lang="da-DK" dirty="0" err="1"/>
              <a:t>regrowth</a:t>
            </a:r>
            <a:r>
              <a:rPr lang="da-DK" dirty="0"/>
              <a:t> is </a:t>
            </a:r>
            <a:r>
              <a:rPr lang="da-DK" dirty="0" err="1"/>
              <a:t>observed</a:t>
            </a:r>
            <a:r>
              <a:rPr lang="da-DK" dirty="0"/>
              <a:t> by </a:t>
            </a:r>
            <a:r>
              <a:rPr lang="da-DK" dirty="0" err="1"/>
              <a:t>conventional</a:t>
            </a:r>
            <a:r>
              <a:rPr lang="da-DK" dirty="0"/>
              <a:t> </a:t>
            </a:r>
            <a:r>
              <a:rPr lang="da-DK" dirty="0" err="1"/>
              <a:t>means</a:t>
            </a:r>
            <a:r>
              <a:rPr lang="da-DK" dirty="0"/>
              <a:t>?</a:t>
            </a:r>
          </a:p>
          <a:p>
            <a:pPr marL="0" indent="0">
              <a:buNone/>
            </a:pPr>
            <a:r>
              <a:rPr lang="da-DK" dirty="0" err="1"/>
              <a:t>Follow</a:t>
            </a:r>
            <a:r>
              <a:rPr lang="da-DK" dirty="0"/>
              <a:t> evolution of mutations over time – f.eks. For </a:t>
            </a:r>
            <a:r>
              <a:rPr lang="da-DK" dirty="0" err="1"/>
              <a:t>metastasis</a:t>
            </a:r>
            <a:r>
              <a:rPr lang="da-DK" dirty="0"/>
              <a:t>, </a:t>
            </a:r>
            <a:r>
              <a:rPr lang="da-DK" dirty="0" err="1"/>
              <a:t>thecells</a:t>
            </a:r>
            <a:r>
              <a:rPr lang="da-DK" dirty="0"/>
              <a:t> </a:t>
            </a:r>
            <a:r>
              <a:rPr lang="da-DK" dirty="0" err="1"/>
              <a:t>needto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able</a:t>
            </a:r>
            <a:r>
              <a:rPr lang="da-DK" dirty="0"/>
              <a:t> to: Go </a:t>
            </a:r>
            <a:r>
              <a:rPr lang="da-DK" dirty="0" err="1"/>
              <a:t>through</a:t>
            </a:r>
            <a:r>
              <a:rPr lang="da-DK" dirty="0"/>
              <a:t> basal </a:t>
            </a:r>
            <a:r>
              <a:rPr lang="da-DK" dirty="0" err="1"/>
              <a:t>membrane</a:t>
            </a:r>
            <a:r>
              <a:rPr lang="da-DK" dirty="0"/>
              <a:t> and </a:t>
            </a:r>
            <a:r>
              <a:rPr lang="da-DK" dirty="0" err="1"/>
              <a:t>invade</a:t>
            </a:r>
            <a:r>
              <a:rPr lang="da-DK" dirty="0"/>
              <a:t> new </a:t>
            </a:r>
            <a:r>
              <a:rPr lang="da-DK" dirty="0" err="1"/>
              <a:t>tissues</a:t>
            </a:r>
            <a:r>
              <a:rPr lang="da-DK" dirty="0"/>
              <a:t>. </a:t>
            </a:r>
            <a:r>
              <a:rPr lang="da-DK" dirty="0" err="1"/>
              <a:t>Tthese</a:t>
            </a:r>
            <a:r>
              <a:rPr lang="da-DK" dirty="0"/>
              <a:t> </a:t>
            </a:r>
            <a:r>
              <a:rPr lang="da-DK" dirty="0" err="1"/>
              <a:t>muttations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not </a:t>
            </a:r>
            <a:r>
              <a:rPr lang="da-DK" dirty="0" err="1"/>
              <a:t>necessarily</a:t>
            </a:r>
            <a:r>
              <a:rPr lang="da-DK" dirty="0"/>
              <a:t> present in the </a:t>
            </a:r>
            <a:r>
              <a:rPr lang="da-DK" dirty="0" err="1"/>
              <a:t>primary</a:t>
            </a:r>
            <a:r>
              <a:rPr lang="da-DK" dirty="0"/>
              <a:t> tumor.</a:t>
            </a:r>
          </a:p>
          <a:p>
            <a:r>
              <a:rPr lang="da-DK" dirty="0"/>
              <a:t>Is the </a:t>
            </a:r>
            <a:r>
              <a:rPr lang="da-DK" dirty="0" err="1"/>
              <a:t>mutational</a:t>
            </a:r>
            <a:r>
              <a:rPr lang="da-DK" dirty="0"/>
              <a:t> pattern the same at </a:t>
            </a:r>
            <a:r>
              <a:rPr lang="da-DK" dirty="0" err="1"/>
              <a:t>diagnosis</a:t>
            </a:r>
            <a:r>
              <a:rPr lang="da-DK" dirty="0"/>
              <a:t> and at </a:t>
            </a:r>
            <a:r>
              <a:rPr lang="da-DK" dirty="0" err="1"/>
              <a:t>relapse</a:t>
            </a:r>
            <a:r>
              <a:rPr lang="da-DK" dirty="0"/>
              <a:t>?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218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Right </a:t>
            </a:r>
            <a:r>
              <a:rPr lang="da-DK" dirty="0" err="1"/>
              <a:t>now</a:t>
            </a:r>
            <a:r>
              <a:rPr lang="da-DK" dirty="0"/>
              <a:t>, </a:t>
            </a:r>
            <a:r>
              <a:rPr lang="da-DK" dirty="0" err="1"/>
              <a:t>it’s</a:t>
            </a:r>
            <a:r>
              <a:rPr lang="da-DK" dirty="0"/>
              <a:t> </a:t>
            </a:r>
            <a:r>
              <a:rPr lang="da-DK" dirty="0" err="1"/>
              <a:t>hard</a:t>
            </a:r>
            <a:r>
              <a:rPr lang="da-DK" dirty="0"/>
              <a:t> to </a:t>
            </a:r>
            <a:r>
              <a:rPr lang="da-DK" dirty="0" err="1"/>
              <a:t>follow</a:t>
            </a:r>
            <a:r>
              <a:rPr lang="da-DK" dirty="0"/>
              <a:t> </a:t>
            </a:r>
            <a:r>
              <a:rPr lang="da-DK" dirty="0" err="1"/>
              <a:t>disease</a:t>
            </a:r>
            <a:r>
              <a:rPr lang="da-DK" dirty="0"/>
              <a:t> progression of cancers due to the relative </a:t>
            </a:r>
            <a:r>
              <a:rPr lang="da-DK" dirty="0" err="1"/>
              <a:t>low</a:t>
            </a:r>
            <a:r>
              <a:rPr lang="da-DK" dirty="0"/>
              <a:t> </a:t>
            </a:r>
            <a:r>
              <a:rPr lang="da-DK" dirty="0" err="1"/>
              <a:t>sensitivity</a:t>
            </a:r>
            <a:r>
              <a:rPr lang="da-DK" dirty="0"/>
              <a:t> and </a:t>
            </a:r>
            <a:r>
              <a:rPr lang="da-DK" dirty="0" err="1"/>
              <a:t>invasiveness</a:t>
            </a:r>
            <a:r>
              <a:rPr lang="da-DK" dirty="0"/>
              <a:t> of </a:t>
            </a:r>
            <a:r>
              <a:rPr lang="da-DK" dirty="0" err="1"/>
              <a:t>imaging</a:t>
            </a:r>
            <a:r>
              <a:rPr lang="da-DK" dirty="0"/>
              <a:t> </a:t>
            </a:r>
            <a:r>
              <a:rPr lang="da-DK" dirty="0" err="1"/>
              <a:t>modalities</a:t>
            </a:r>
            <a:r>
              <a:rPr lang="da-DK" dirty="0"/>
              <a:t>. </a:t>
            </a:r>
            <a:r>
              <a:rPr lang="da-DK" dirty="0" err="1"/>
              <a:t>We’re</a:t>
            </a:r>
            <a:r>
              <a:rPr lang="da-DK" dirty="0"/>
              <a:t> </a:t>
            </a:r>
            <a:r>
              <a:rPr lang="da-DK" dirty="0" err="1"/>
              <a:t>looking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following</a:t>
            </a:r>
            <a:r>
              <a:rPr lang="da-DK" dirty="0"/>
              <a:t> </a:t>
            </a:r>
            <a:r>
              <a:rPr lang="da-DK" dirty="0" err="1"/>
              <a:t>disease</a:t>
            </a:r>
            <a:r>
              <a:rPr lang="da-DK" dirty="0"/>
              <a:t> progression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liquid</a:t>
            </a:r>
            <a:r>
              <a:rPr lang="da-DK" dirty="0"/>
              <a:t> </a:t>
            </a:r>
            <a:r>
              <a:rPr lang="da-DK" dirty="0" err="1"/>
              <a:t>biopsies</a:t>
            </a:r>
            <a:r>
              <a:rPr lang="da-DK" dirty="0"/>
              <a:t>. The </a:t>
            </a:r>
            <a:r>
              <a:rPr lang="da-DK" dirty="0" err="1"/>
              <a:t>idea</a:t>
            </a:r>
            <a:r>
              <a:rPr lang="da-DK" dirty="0"/>
              <a:t> is to find tumor-</a:t>
            </a:r>
            <a:r>
              <a:rPr lang="da-DK" dirty="0" err="1"/>
              <a:t>specific</a:t>
            </a:r>
            <a:r>
              <a:rPr lang="da-DK" dirty="0"/>
              <a:t> mutations in the tumor and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looking</a:t>
            </a:r>
            <a:r>
              <a:rPr lang="da-DK" dirty="0"/>
              <a:t> for </a:t>
            </a:r>
            <a:r>
              <a:rPr lang="da-DK" dirty="0" err="1"/>
              <a:t>these</a:t>
            </a:r>
            <a:r>
              <a:rPr lang="da-DK" dirty="0"/>
              <a:t> in the </a:t>
            </a:r>
            <a:r>
              <a:rPr lang="da-DK" dirty="0" err="1"/>
              <a:t>liquid</a:t>
            </a:r>
            <a:r>
              <a:rPr lang="da-DK" dirty="0"/>
              <a:t> </a:t>
            </a:r>
            <a:r>
              <a:rPr lang="da-DK" dirty="0" err="1"/>
              <a:t>biopsy</a:t>
            </a:r>
            <a:r>
              <a:rPr lang="da-DK" dirty="0"/>
              <a:t>.</a:t>
            </a:r>
          </a:p>
          <a:p>
            <a:r>
              <a:rPr lang="da-DK" dirty="0"/>
              <a:t>The </a:t>
            </a:r>
            <a:r>
              <a:rPr lang="da-DK" dirty="0" err="1"/>
              <a:t>focus</a:t>
            </a:r>
            <a:r>
              <a:rPr lang="da-DK" dirty="0"/>
              <a:t> is to 1) is it present 2) is it </a:t>
            </a:r>
            <a:r>
              <a:rPr lang="da-DK" dirty="0" err="1"/>
              <a:t>useful</a:t>
            </a:r>
            <a:r>
              <a:rPr lang="da-DK" dirty="0"/>
              <a:t> for </a:t>
            </a:r>
            <a:r>
              <a:rPr lang="da-DK" dirty="0" err="1"/>
              <a:t>tracking</a:t>
            </a:r>
            <a:r>
              <a:rPr lang="da-DK" dirty="0"/>
              <a:t> </a:t>
            </a:r>
            <a:r>
              <a:rPr lang="da-DK" dirty="0" err="1"/>
              <a:t>mammary</a:t>
            </a:r>
            <a:r>
              <a:rPr lang="da-DK" dirty="0"/>
              <a:t> tumor progression and tumor evolution.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 err="1"/>
              <a:t>Prove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ctDNA</a:t>
            </a:r>
            <a:r>
              <a:rPr lang="da-DK" dirty="0"/>
              <a:t> is present in </a:t>
            </a:r>
            <a:r>
              <a:rPr lang="da-DK" dirty="0" err="1"/>
              <a:t>dogs</a:t>
            </a:r>
            <a:r>
              <a:rPr lang="da-DK" dirty="0"/>
              <a:t> with aggressive </a:t>
            </a:r>
            <a:r>
              <a:rPr lang="da-DK" dirty="0" err="1"/>
              <a:t>mammary</a:t>
            </a:r>
            <a:r>
              <a:rPr lang="da-DK" dirty="0"/>
              <a:t> tumors</a:t>
            </a:r>
          </a:p>
          <a:p>
            <a:pPr marL="0" indent="0">
              <a:buNone/>
            </a:pPr>
            <a:r>
              <a:rPr lang="da-DK" dirty="0" err="1"/>
              <a:t>Follow</a:t>
            </a:r>
            <a:r>
              <a:rPr lang="da-DK" dirty="0"/>
              <a:t> the </a:t>
            </a:r>
            <a:r>
              <a:rPr lang="da-DK" dirty="0" err="1"/>
              <a:t>levels</a:t>
            </a:r>
            <a:r>
              <a:rPr lang="da-DK" dirty="0"/>
              <a:t> of </a:t>
            </a:r>
            <a:r>
              <a:rPr lang="da-DK" dirty="0" err="1"/>
              <a:t>ctDNA</a:t>
            </a:r>
            <a:r>
              <a:rPr lang="da-DK" dirty="0"/>
              <a:t> over time</a:t>
            </a:r>
          </a:p>
          <a:p>
            <a:r>
              <a:rPr lang="da-DK" dirty="0"/>
              <a:t>Is </a:t>
            </a:r>
            <a:r>
              <a:rPr lang="da-DK" dirty="0" err="1"/>
              <a:t>ctDNA</a:t>
            </a:r>
            <a:r>
              <a:rPr lang="da-DK" dirty="0"/>
              <a:t> present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metastasis</a:t>
            </a:r>
            <a:r>
              <a:rPr lang="da-DK" dirty="0"/>
              <a:t> / </a:t>
            </a:r>
            <a:r>
              <a:rPr lang="da-DK" dirty="0" err="1"/>
              <a:t>regrowth</a:t>
            </a:r>
            <a:r>
              <a:rPr lang="da-DK" dirty="0"/>
              <a:t> is </a:t>
            </a:r>
            <a:r>
              <a:rPr lang="da-DK" dirty="0" err="1"/>
              <a:t>observed</a:t>
            </a:r>
            <a:r>
              <a:rPr lang="da-DK" dirty="0"/>
              <a:t> by </a:t>
            </a:r>
            <a:r>
              <a:rPr lang="da-DK" dirty="0" err="1"/>
              <a:t>conventional</a:t>
            </a:r>
            <a:r>
              <a:rPr lang="da-DK" dirty="0"/>
              <a:t> </a:t>
            </a:r>
            <a:r>
              <a:rPr lang="da-DK" dirty="0" err="1"/>
              <a:t>means</a:t>
            </a:r>
            <a:r>
              <a:rPr lang="da-DK" dirty="0"/>
              <a:t>?</a:t>
            </a:r>
          </a:p>
          <a:p>
            <a:pPr marL="0" indent="0">
              <a:buNone/>
            </a:pPr>
            <a:r>
              <a:rPr lang="da-DK" dirty="0" err="1"/>
              <a:t>Follow</a:t>
            </a:r>
            <a:r>
              <a:rPr lang="da-DK" dirty="0"/>
              <a:t> evolution of mutations over time – f.eks. For </a:t>
            </a:r>
            <a:r>
              <a:rPr lang="da-DK" dirty="0" err="1"/>
              <a:t>metastasis</a:t>
            </a:r>
            <a:r>
              <a:rPr lang="da-DK" dirty="0"/>
              <a:t>, </a:t>
            </a:r>
            <a:r>
              <a:rPr lang="da-DK" dirty="0" err="1"/>
              <a:t>thecells</a:t>
            </a:r>
            <a:r>
              <a:rPr lang="da-DK" dirty="0"/>
              <a:t> </a:t>
            </a:r>
            <a:r>
              <a:rPr lang="da-DK" dirty="0" err="1"/>
              <a:t>needto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able</a:t>
            </a:r>
            <a:r>
              <a:rPr lang="da-DK" dirty="0"/>
              <a:t> to: Go </a:t>
            </a:r>
            <a:r>
              <a:rPr lang="da-DK" dirty="0" err="1"/>
              <a:t>through</a:t>
            </a:r>
            <a:r>
              <a:rPr lang="da-DK" dirty="0"/>
              <a:t> basal </a:t>
            </a:r>
            <a:r>
              <a:rPr lang="da-DK" dirty="0" err="1"/>
              <a:t>membrane</a:t>
            </a:r>
            <a:r>
              <a:rPr lang="da-DK" dirty="0"/>
              <a:t> and </a:t>
            </a:r>
            <a:r>
              <a:rPr lang="da-DK" dirty="0" err="1"/>
              <a:t>invade</a:t>
            </a:r>
            <a:r>
              <a:rPr lang="da-DK" dirty="0"/>
              <a:t> new </a:t>
            </a:r>
            <a:r>
              <a:rPr lang="da-DK" dirty="0" err="1"/>
              <a:t>tissues</a:t>
            </a:r>
            <a:r>
              <a:rPr lang="da-DK" dirty="0"/>
              <a:t>. </a:t>
            </a:r>
            <a:r>
              <a:rPr lang="da-DK" dirty="0" err="1"/>
              <a:t>Tthese</a:t>
            </a:r>
            <a:r>
              <a:rPr lang="da-DK" dirty="0"/>
              <a:t> </a:t>
            </a:r>
            <a:r>
              <a:rPr lang="da-DK" dirty="0" err="1"/>
              <a:t>muttations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not </a:t>
            </a:r>
            <a:r>
              <a:rPr lang="da-DK" dirty="0" err="1"/>
              <a:t>necessarily</a:t>
            </a:r>
            <a:r>
              <a:rPr lang="da-DK" dirty="0"/>
              <a:t> present in the </a:t>
            </a:r>
            <a:r>
              <a:rPr lang="da-DK" dirty="0" err="1"/>
              <a:t>primary</a:t>
            </a:r>
            <a:r>
              <a:rPr lang="da-DK" dirty="0"/>
              <a:t> tumor.</a:t>
            </a:r>
          </a:p>
          <a:p>
            <a:r>
              <a:rPr lang="da-DK" dirty="0"/>
              <a:t>Is the </a:t>
            </a:r>
            <a:r>
              <a:rPr lang="da-DK" dirty="0" err="1"/>
              <a:t>mutational</a:t>
            </a:r>
            <a:r>
              <a:rPr lang="da-DK" dirty="0"/>
              <a:t> pattern the same at </a:t>
            </a:r>
            <a:r>
              <a:rPr lang="da-DK" dirty="0" err="1"/>
              <a:t>diagnosis</a:t>
            </a:r>
            <a:r>
              <a:rPr lang="da-DK" dirty="0"/>
              <a:t> and at </a:t>
            </a:r>
            <a:r>
              <a:rPr lang="da-DK" dirty="0" err="1"/>
              <a:t>relapse</a:t>
            </a:r>
            <a:r>
              <a:rPr lang="da-DK" dirty="0"/>
              <a:t>?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64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Right </a:t>
            </a:r>
            <a:r>
              <a:rPr lang="da-DK" dirty="0" err="1"/>
              <a:t>now</a:t>
            </a:r>
            <a:r>
              <a:rPr lang="da-DK" dirty="0"/>
              <a:t>, </a:t>
            </a:r>
            <a:r>
              <a:rPr lang="da-DK" dirty="0" err="1"/>
              <a:t>it’s</a:t>
            </a:r>
            <a:r>
              <a:rPr lang="da-DK" dirty="0"/>
              <a:t> </a:t>
            </a:r>
            <a:r>
              <a:rPr lang="da-DK" dirty="0" err="1"/>
              <a:t>hard</a:t>
            </a:r>
            <a:r>
              <a:rPr lang="da-DK" dirty="0"/>
              <a:t> to </a:t>
            </a:r>
            <a:r>
              <a:rPr lang="da-DK" dirty="0" err="1"/>
              <a:t>follow</a:t>
            </a:r>
            <a:r>
              <a:rPr lang="da-DK" dirty="0"/>
              <a:t> </a:t>
            </a:r>
            <a:r>
              <a:rPr lang="da-DK" dirty="0" err="1"/>
              <a:t>disease</a:t>
            </a:r>
            <a:r>
              <a:rPr lang="da-DK" dirty="0"/>
              <a:t> progression of cancers due to the relative </a:t>
            </a:r>
            <a:r>
              <a:rPr lang="da-DK" dirty="0" err="1"/>
              <a:t>low</a:t>
            </a:r>
            <a:r>
              <a:rPr lang="da-DK" dirty="0"/>
              <a:t> </a:t>
            </a:r>
            <a:r>
              <a:rPr lang="da-DK" dirty="0" err="1"/>
              <a:t>sensitivity</a:t>
            </a:r>
            <a:r>
              <a:rPr lang="da-DK" dirty="0"/>
              <a:t> and </a:t>
            </a:r>
            <a:r>
              <a:rPr lang="da-DK" dirty="0" err="1"/>
              <a:t>invasiveness</a:t>
            </a:r>
            <a:r>
              <a:rPr lang="da-DK" dirty="0"/>
              <a:t> of </a:t>
            </a:r>
            <a:r>
              <a:rPr lang="da-DK" dirty="0" err="1"/>
              <a:t>imaging</a:t>
            </a:r>
            <a:r>
              <a:rPr lang="da-DK" dirty="0"/>
              <a:t> </a:t>
            </a:r>
            <a:r>
              <a:rPr lang="da-DK" dirty="0" err="1"/>
              <a:t>modalities</a:t>
            </a:r>
            <a:r>
              <a:rPr lang="da-DK" dirty="0"/>
              <a:t>. </a:t>
            </a:r>
            <a:r>
              <a:rPr lang="da-DK" dirty="0" err="1"/>
              <a:t>We’re</a:t>
            </a:r>
            <a:r>
              <a:rPr lang="da-DK" dirty="0"/>
              <a:t> </a:t>
            </a:r>
            <a:r>
              <a:rPr lang="da-DK" dirty="0" err="1"/>
              <a:t>looking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following</a:t>
            </a:r>
            <a:r>
              <a:rPr lang="da-DK" dirty="0"/>
              <a:t> </a:t>
            </a:r>
            <a:r>
              <a:rPr lang="da-DK" dirty="0" err="1"/>
              <a:t>disease</a:t>
            </a:r>
            <a:r>
              <a:rPr lang="da-DK" dirty="0"/>
              <a:t> progression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liquid</a:t>
            </a:r>
            <a:r>
              <a:rPr lang="da-DK" dirty="0"/>
              <a:t> </a:t>
            </a:r>
            <a:r>
              <a:rPr lang="da-DK" dirty="0" err="1"/>
              <a:t>biopsies</a:t>
            </a:r>
            <a:r>
              <a:rPr lang="da-DK" dirty="0"/>
              <a:t>. The </a:t>
            </a:r>
            <a:r>
              <a:rPr lang="da-DK" dirty="0" err="1"/>
              <a:t>idea</a:t>
            </a:r>
            <a:r>
              <a:rPr lang="da-DK" dirty="0"/>
              <a:t> is to find tumor-</a:t>
            </a:r>
            <a:r>
              <a:rPr lang="da-DK" dirty="0" err="1"/>
              <a:t>specific</a:t>
            </a:r>
            <a:r>
              <a:rPr lang="da-DK" dirty="0"/>
              <a:t> mutations in the tumor and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looking</a:t>
            </a:r>
            <a:r>
              <a:rPr lang="da-DK" dirty="0"/>
              <a:t> for </a:t>
            </a:r>
            <a:r>
              <a:rPr lang="da-DK" dirty="0" err="1"/>
              <a:t>these</a:t>
            </a:r>
            <a:r>
              <a:rPr lang="da-DK" dirty="0"/>
              <a:t> in the </a:t>
            </a:r>
            <a:r>
              <a:rPr lang="da-DK" dirty="0" err="1"/>
              <a:t>liquid</a:t>
            </a:r>
            <a:r>
              <a:rPr lang="da-DK" dirty="0"/>
              <a:t> </a:t>
            </a:r>
            <a:r>
              <a:rPr lang="da-DK" dirty="0" err="1"/>
              <a:t>biopsy</a:t>
            </a:r>
            <a:r>
              <a:rPr lang="da-DK" dirty="0"/>
              <a:t>.</a:t>
            </a:r>
          </a:p>
          <a:p>
            <a:r>
              <a:rPr lang="da-DK" dirty="0"/>
              <a:t>The </a:t>
            </a:r>
            <a:r>
              <a:rPr lang="da-DK" dirty="0" err="1"/>
              <a:t>focus</a:t>
            </a:r>
            <a:r>
              <a:rPr lang="da-DK" dirty="0"/>
              <a:t> is to 1) is it present 2) is it </a:t>
            </a:r>
            <a:r>
              <a:rPr lang="da-DK" dirty="0" err="1"/>
              <a:t>useful</a:t>
            </a:r>
            <a:r>
              <a:rPr lang="da-DK" dirty="0"/>
              <a:t> for </a:t>
            </a:r>
            <a:r>
              <a:rPr lang="da-DK" dirty="0" err="1"/>
              <a:t>tracking</a:t>
            </a:r>
            <a:r>
              <a:rPr lang="da-DK" dirty="0"/>
              <a:t> </a:t>
            </a:r>
            <a:r>
              <a:rPr lang="da-DK" dirty="0" err="1"/>
              <a:t>mammary</a:t>
            </a:r>
            <a:r>
              <a:rPr lang="da-DK" dirty="0"/>
              <a:t> tumor progression and tumor evolution.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 err="1"/>
              <a:t>Prove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ctDNA</a:t>
            </a:r>
            <a:r>
              <a:rPr lang="da-DK" dirty="0"/>
              <a:t> is present in </a:t>
            </a:r>
            <a:r>
              <a:rPr lang="da-DK" dirty="0" err="1"/>
              <a:t>dogs</a:t>
            </a:r>
            <a:r>
              <a:rPr lang="da-DK" dirty="0"/>
              <a:t> with aggressive </a:t>
            </a:r>
            <a:r>
              <a:rPr lang="da-DK" dirty="0" err="1"/>
              <a:t>mammary</a:t>
            </a:r>
            <a:r>
              <a:rPr lang="da-DK" dirty="0"/>
              <a:t> tumors</a:t>
            </a:r>
          </a:p>
          <a:p>
            <a:pPr marL="0" indent="0">
              <a:buNone/>
            </a:pPr>
            <a:r>
              <a:rPr lang="da-DK" dirty="0" err="1"/>
              <a:t>Follow</a:t>
            </a:r>
            <a:r>
              <a:rPr lang="da-DK" dirty="0"/>
              <a:t> the </a:t>
            </a:r>
            <a:r>
              <a:rPr lang="da-DK" dirty="0" err="1"/>
              <a:t>levels</a:t>
            </a:r>
            <a:r>
              <a:rPr lang="da-DK" dirty="0"/>
              <a:t> of </a:t>
            </a:r>
            <a:r>
              <a:rPr lang="da-DK" dirty="0" err="1"/>
              <a:t>ctDNA</a:t>
            </a:r>
            <a:r>
              <a:rPr lang="da-DK" dirty="0"/>
              <a:t> over time</a:t>
            </a:r>
          </a:p>
          <a:p>
            <a:r>
              <a:rPr lang="da-DK" dirty="0"/>
              <a:t>Is </a:t>
            </a:r>
            <a:r>
              <a:rPr lang="da-DK" dirty="0" err="1"/>
              <a:t>ctDNA</a:t>
            </a:r>
            <a:r>
              <a:rPr lang="da-DK" dirty="0"/>
              <a:t> present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metastasis</a:t>
            </a:r>
            <a:r>
              <a:rPr lang="da-DK" dirty="0"/>
              <a:t> / </a:t>
            </a:r>
            <a:r>
              <a:rPr lang="da-DK" dirty="0" err="1"/>
              <a:t>regrowth</a:t>
            </a:r>
            <a:r>
              <a:rPr lang="da-DK" dirty="0"/>
              <a:t> is </a:t>
            </a:r>
            <a:r>
              <a:rPr lang="da-DK" dirty="0" err="1"/>
              <a:t>observed</a:t>
            </a:r>
            <a:r>
              <a:rPr lang="da-DK" dirty="0"/>
              <a:t> by </a:t>
            </a:r>
            <a:r>
              <a:rPr lang="da-DK" dirty="0" err="1"/>
              <a:t>conventional</a:t>
            </a:r>
            <a:r>
              <a:rPr lang="da-DK" dirty="0"/>
              <a:t> </a:t>
            </a:r>
            <a:r>
              <a:rPr lang="da-DK" dirty="0" err="1"/>
              <a:t>means</a:t>
            </a:r>
            <a:r>
              <a:rPr lang="da-DK" dirty="0"/>
              <a:t>?</a:t>
            </a:r>
          </a:p>
          <a:p>
            <a:pPr marL="0" indent="0">
              <a:buNone/>
            </a:pPr>
            <a:r>
              <a:rPr lang="da-DK" dirty="0" err="1"/>
              <a:t>Follow</a:t>
            </a:r>
            <a:r>
              <a:rPr lang="da-DK" dirty="0"/>
              <a:t> evolution of mutations over time – f.eks. For </a:t>
            </a:r>
            <a:r>
              <a:rPr lang="da-DK" dirty="0" err="1"/>
              <a:t>metastasis</a:t>
            </a:r>
            <a:r>
              <a:rPr lang="da-DK" dirty="0"/>
              <a:t>, </a:t>
            </a:r>
            <a:r>
              <a:rPr lang="da-DK" dirty="0" err="1"/>
              <a:t>thecells</a:t>
            </a:r>
            <a:r>
              <a:rPr lang="da-DK" dirty="0"/>
              <a:t> </a:t>
            </a:r>
            <a:r>
              <a:rPr lang="da-DK" dirty="0" err="1"/>
              <a:t>needto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able</a:t>
            </a:r>
            <a:r>
              <a:rPr lang="da-DK" dirty="0"/>
              <a:t> to: Go </a:t>
            </a:r>
            <a:r>
              <a:rPr lang="da-DK" dirty="0" err="1"/>
              <a:t>through</a:t>
            </a:r>
            <a:r>
              <a:rPr lang="da-DK" dirty="0"/>
              <a:t> basal </a:t>
            </a:r>
            <a:r>
              <a:rPr lang="da-DK" dirty="0" err="1"/>
              <a:t>membrane</a:t>
            </a:r>
            <a:r>
              <a:rPr lang="da-DK" dirty="0"/>
              <a:t> and </a:t>
            </a:r>
            <a:r>
              <a:rPr lang="da-DK" dirty="0" err="1"/>
              <a:t>invade</a:t>
            </a:r>
            <a:r>
              <a:rPr lang="da-DK" dirty="0"/>
              <a:t> new </a:t>
            </a:r>
            <a:r>
              <a:rPr lang="da-DK" dirty="0" err="1"/>
              <a:t>tissues</a:t>
            </a:r>
            <a:r>
              <a:rPr lang="da-DK" dirty="0"/>
              <a:t>. </a:t>
            </a:r>
            <a:r>
              <a:rPr lang="da-DK" dirty="0" err="1"/>
              <a:t>Tthese</a:t>
            </a:r>
            <a:r>
              <a:rPr lang="da-DK" dirty="0"/>
              <a:t> </a:t>
            </a:r>
            <a:r>
              <a:rPr lang="da-DK" dirty="0" err="1"/>
              <a:t>muttations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not </a:t>
            </a:r>
            <a:r>
              <a:rPr lang="da-DK" dirty="0" err="1"/>
              <a:t>necessarily</a:t>
            </a:r>
            <a:r>
              <a:rPr lang="da-DK" dirty="0"/>
              <a:t> present in the </a:t>
            </a:r>
            <a:r>
              <a:rPr lang="da-DK" dirty="0" err="1"/>
              <a:t>primary</a:t>
            </a:r>
            <a:r>
              <a:rPr lang="da-DK" dirty="0"/>
              <a:t> tumor.</a:t>
            </a:r>
          </a:p>
          <a:p>
            <a:r>
              <a:rPr lang="da-DK" dirty="0"/>
              <a:t>Is the </a:t>
            </a:r>
            <a:r>
              <a:rPr lang="da-DK" dirty="0" err="1"/>
              <a:t>mutational</a:t>
            </a:r>
            <a:r>
              <a:rPr lang="da-DK" dirty="0"/>
              <a:t> pattern the same at </a:t>
            </a:r>
            <a:r>
              <a:rPr lang="da-DK" dirty="0" err="1"/>
              <a:t>diagnosis</a:t>
            </a:r>
            <a:r>
              <a:rPr lang="da-DK" dirty="0"/>
              <a:t> and at </a:t>
            </a:r>
            <a:r>
              <a:rPr lang="da-DK" dirty="0" err="1"/>
              <a:t>relapse</a:t>
            </a:r>
            <a:r>
              <a:rPr lang="da-DK" dirty="0"/>
              <a:t>?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29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Right </a:t>
            </a:r>
            <a:r>
              <a:rPr lang="da-DK" dirty="0" err="1"/>
              <a:t>now</a:t>
            </a:r>
            <a:r>
              <a:rPr lang="da-DK" dirty="0"/>
              <a:t>, </a:t>
            </a:r>
            <a:r>
              <a:rPr lang="da-DK" dirty="0" err="1"/>
              <a:t>it’s</a:t>
            </a:r>
            <a:r>
              <a:rPr lang="da-DK" dirty="0"/>
              <a:t> </a:t>
            </a:r>
            <a:r>
              <a:rPr lang="da-DK" dirty="0" err="1"/>
              <a:t>hard</a:t>
            </a:r>
            <a:r>
              <a:rPr lang="da-DK" dirty="0"/>
              <a:t> to </a:t>
            </a:r>
            <a:r>
              <a:rPr lang="da-DK" dirty="0" err="1"/>
              <a:t>follow</a:t>
            </a:r>
            <a:r>
              <a:rPr lang="da-DK" dirty="0"/>
              <a:t> </a:t>
            </a:r>
            <a:r>
              <a:rPr lang="da-DK" dirty="0" err="1"/>
              <a:t>disease</a:t>
            </a:r>
            <a:r>
              <a:rPr lang="da-DK" dirty="0"/>
              <a:t> progression of cancers due to the relative </a:t>
            </a:r>
            <a:r>
              <a:rPr lang="da-DK" dirty="0" err="1"/>
              <a:t>low</a:t>
            </a:r>
            <a:r>
              <a:rPr lang="da-DK" dirty="0"/>
              <a:t> </a:t>
            </a:r>
            <a:r>
              <a:rPr lang="da-DK" dirty="0" err="1"/>
              <a:t>sensitivity</a:t>
            </a:r>
            <a:r>
              <a:rPr lang="da-DK" dirty="0"/>
              <a:t> and </a:t>
            </a:r>
            <a:r>
              <a:rPr lang="da-DK" dirty="0" err="1"/>
              <a:t>invasiveness</a:t>
            </a:r>
            <a:r>
              <a:rPr lang="da-DK" dirty="0"/>
              <a:t> of </a:t>
            </a:r>
            <a:r>
              <a:rPr lang="da-DK" dirty="0" err="1"/>
              <a:t>imaging</a:t>
            </a:r>
            <a:r>
              <a:rPr lang="da-DK" dirty="0"/>
              <a:t> </a:t>
            </a:r>
            <a:r>
              <a:rPr lang="da-DK" dirty="0" err="1"/>
              <a:t>modalities</a:t>
            </a:r>
            <a:r>
              <a:rPr lang="da-DK" dirty="0"/>
              <a:t>. </a:t>
            </a:r>
            <a:r>
              <a:rPr lang="da-DK" dirty="0" err="1"/>
              <a:t>We’re</a:t>
            </a:r>
            <a:r>
              <a:rPr lang="da-DK" dirty="0"/>
              <a:t> </a:t>
            </a:r>
            <a:r>
              <a:rPr lang="da-DK" dirty="0" err="1"/>
              <a:t>looking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following</a:t>
            </a:r>
            <a:r>
              <a:rPr lang="da-DK" dirty="0"/>
              <a:t> </a:t>
            </a:r>
            <a:r>
              <a:rPr lang="da-DK" dirty="0" err="1"/>
              <a:t>disease</a:t>
            </a:r>
            <a:r>
              <a:rPr lang="da-DK" dirty="0"/>
              <a:t> progression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liquid</a:t>
            </a:r>
            <a:r>
              <a:rPr lang="da-DK" dirty="0"/>
              <a:t> </a:t>
            </a:r>
            <a:r>
              <a:rPr lang="da-DK" dirty="0" err="1"/>
              <a:t>biopsies</a:t>
            </a:r>
            <a:r>
              <a:rPr lang="da-DK" dirty="0"/>
              <a:t>. The </a:t>
            </a:r>
            <a:r>
              <a:rPr lang="da-DK" dirty="0" err="1"/>
              <a:t>idea</a:t>
            </a:r>
            <a:r>
              <a:rPr lang="da-DK" dirty="0"/>
              <a:t> is to find tumor-</a:t>
            </a:r>
            <a:r>
              <a:rPr lang="da-DK" dirty="0" err="1"/>
              <a:t>specific</a:t>
            </a:r>
            <a:r>
              <a:rPr lang="da-DK" dirty="0"/>
              <a:t> mutations in the tumor and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looking</a:t>
            </a:r>
            <a:r>
              <a:rPr lang="da-DK" dirty="0"/>
              <a:t> for </a:t>
            </a:r>
            <a:r>
              <a:rPr lang="da-DK" dirty="0" err="1"/>
              <a:t>these</a:t>
            </a:r>
            <a:r>
              <a:rPr lang="da-DK" dirty="0"/>
              <a:t> in the </a:t>
            </a:r>
            <a:r>
              <a:rPr lang="da-DK" dirty="0" err="1"/>
              <a:t>liquid</a:t>
            </a:r>
            <a:r>
              <a:rPr lang="da-DK" dirty="0"/>
              <a:t> </a:t>
            </a:r>
            <a:r>
              <a:rPr lang="da-DK" dirty="0" err="1"/>
              <a:t>biopsy</a:t>
            </a:r>
            <a:r>
              <a:rPr lang="da-DK" dirty="0"/>
              <a:t>.</a:t>
            </a:r>
          </a:p>
          <a:p>
            <a:r>
              <a:rPr lang="da-DK" dirty="0"/>
              <a:t>The </a:t>
            </a:r>
            <a:r>
              <a:rPr lang="da-DK" dirty="0" err="1"/>
              <a:t>focus</a:t>
            </a:r>
            <a:r>
              <a:rPr lang="da-DK" dirty="0"/>
              <a:t> is to 1) is it present 2) is it </a:t>
            </a:r>
            <a:r>
              <a:rPr lang="da-DK" dirty="0" err="1"/>
              <a:t>useful</a:t>
            </a:r>
            <a:r>
              <a:rPr lang="da-DK" dirty="0"/>
              <a:t> for </a:t>
            </a:r>
            <a:r>
              <a:rPr lang="da-DK" dirty="0" err="1"/>
              <a:t>tracking</a:t>
            </a:r>
            <a:r>
              <a:rPr lang="da-DK" dirty="0"/>
              <a:t> </a:t>
            </a:r>
            <a:r>
              <a:rPr lang="da-DK" dirty="0" err="1"/>
              <a:t>mammary</a:t>
            </a:r>
            <a:r>
              <a:rPr lang="da-DK" dirty="0"/>
              <a:t> tumor progression and tumor evolution.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 err="1"/>
              <a:t>Prove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ctDNA</a:t>
            </a:r>
            <a:r>
              <a:rPr lang="da-DK" dirty="0"/>
              <a:t> is present in </a:t>
            </a:r>
            <a:r>
              <a:rPr lang="da-DK" dirty="0" err="1"/>
              <a:t>dogs</a:t>
            </a:r>
            <a:r>
              <a:rPr lang="da-DK" dirty="0"/>
              <a:t> with aggressive </a:t>
            </a:r>
            <a:r>
              <a:rPr lang="da-DK" dirty="0" err="1"/>
              <a:t>mammary</a:t>
            </a:r>
            <a:r>
              <a:rPr lang="da-DK" dirty="0"/>
              <a:t> tumors</a:t>
            </a:r>
          </a:p>
          <a:p>
            <a:pPr marL="0" indent="0">
              <a:buNone/>
            </a:pPr>
            <a:r>
              <a:rPr lang="da-DK" dirty="0" err="1"/>
              <a:t>Follow</a:t>
            </a:r>
            <a:r>
              <a:rPr lang="da-DK" dirty="0"/>
              <a:t> the </a:t>
            </a:r>
            <a:r>
              <a:rPr lang="da-DK" dirty="0" err="1"/>
              <a:t>levels</a:t>
            </a:r>
            <a:r>
              <a:rPr lang="da-DK" dirty="0"/>
              <a:t> of </a:t>
            </a:r>
            <a:r>
              <a:rPr lang="da-DK" dirty="0" err="1"/>
              <a:t>ctDNA</a:t>
            </a:r>
            <a:r>
              <a:rPr lang="da-DK" dirty="0"/>
              <a:t> over time</a:t>
            </a:r>
          </a:p>
          <a:p>
            <a:r>
              <a:rPr lang="da-DK" dirty="0"/>
              <a:t>Is </a:t>
            </a:r>
            <a:r>
              <a:rPr lang="da-DK" dirty="0" err="1"/>
              <a:t>ctDNA</a:t>
            </a:r>
            <a:r>
              <a:rPr lang="da-DK" dirty="0"/>
              <a:t> present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metastasis</a:t>
            </a:r>
            <a:r>
              <a:rPr lang="da-DK" dirty="0"/>
              <a:t> / </a:t>
            </a:r>
            <a:r>
              <a:rPr lang="da-DK" dirty="0" err="1"/>
              <a:t>regrowth</a:t>
            </a:r>
            <a:r>
              <a:rPr lang="da-DK" dirty="0"/>
              <a:t> is </a:t>
            </a:r>
            <a:r>
              <a:rPr lang="da-DK" dirty="0" err="1"/>
              <a:t>observed</a:t>
            </a:r>
            <a:r>
              <a:rPr lang="da-DK" dirty="0"/>
              <a:t> by </a:t>
            </a:r>
            <a:r>
              <a:rPr lang="da-DK" dirty="0" err="1"/>
              <a:t>conventional</a:t>
            </a:r>
            <a:r>
              <a:rPr lang="da-DK" dirty="0"/>
              <a:t> </a:t>
            </a:r>
            <a:r>
              <a:rPr lang="da-DK" dirty="0" err="1"/>
              <a:t>means</a:t>
            </a:r>
            <a:r>
              <a:rPr lang="da-DK" dirty="0"/>
              <a:t>?</a:t>
            </a:r>
          </a:p>
          <a:p>
            <a:pPr marL="0" indent="0">
              <a:buNone/>
            </a:pPr>
            <a:r>
              <a:rPr lang="da-DK" dirty="0" err="1"/>
              <a:t>Follow</a:t>
            </a:r>
            <a:r>
              <a:rPr lang="da-DK" dirty="0"/>
              <a:t> evolution of mutations over time – f.eks. For </a:t>
            </a:r>
            <a:r>
              <a:rPr lang="da-DK" dirty="0" err="1"/>
              <a:t>metastasis</a:t>
            </a:r>
            <a:r>
              <a:rPr lang="da-DK" dirty="0"/>
              <a:t>, </a:t>
            </a:r>
            <a:r>
              <a:rPr lang="da-DK" dirty="0" err="1"/>
              <a:t>thecells</a:t>
            </a:r>
            <a:r>
              <a:rPr lang="da-DK" dirty="0"/>
              <a:t> </a:t>
            </a:r>
            <a:r>
              <a:rPr lang="da-DK" dirty="0" err="1"/>
              <a:t>needto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able</a:t>
            </a:r>
            <a:r>
              <a:rPr lang="da-DK" dirty="0"/>
              <a:t> to: Go </a:t>
            </a:r>
            <a:r>
              <a:rPr lang="da-DK" dirty="0" err="1"/>
              <a:t>through</a:t>
            </a:r>
            <a:r>
              <a:rPr lang="da-DK" dirty="0"/>
              <a:t> basal </a:t>
            </a:r>
            <a:r>
              <a:rPr lang="da-DK" dirty="0" err="1"/>
              <a:t>membrane</a:t>
            </a:r>
            <a:r>
              <a:rPr lang="da-DK" dirty="0"/>
              <a:t> and </a:t>
            </a:r>
            <a:r>
              <a:rPr lang="da-DK" dirty="0" err="1"/>
              <a:t>invade</a:t>
            </a:r>
            <a:r>
              <a:rPr lang="da-DK" dirty="0"/>
              <a:t> new </a:t>
            </a:r>
            <a:r>
              <a:rPr lang="da-DK" dirty="0" err="1"/>
              <a:t>tissues</a:t>
            </a:r>
            <a:r>
              <a:rPr lang="da-DK" dirty="0"/>
              <a:t>. </a:t>
            </a:r>
            <a:r>
              <a:rPr lang="da-DK" dirty="0" err="1"/>
              <a:t>Tthese</a:t>
            </a:r>
            <a:r>
              <a:rPr lang="da-DK" dirty="0"/>
              <a:t> </a:t>
            </a:r>
            <a:r>
              <a:rPr lang="da-DK" dirty="0" err="1"/>
              <a:t>muttations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not </a:t>
            </a:r>
            <a:r>
              <a:rPr lang="da-DK" dirty="0" err="1"/>
              <a:t>necessarily</a:t>
            </a:r>
            <a:r>
              <a:rPr lang="da-DK" dirty="0"/>
              <a:t> present in the </a:t>
            </a:r>
            <a:r>
              <a:rPr lang="da-DK" dirty="0" err="1"/>
              <a:t>primary</a:t>
            </a:r>
            <a:r>
              <a:rPr lang="da-DK" dirty="0"/>
              <a:t> tumor.</a:t>
            </a:r>
          </a:p>
          <a:p>
            <a:r>
              <a:rPr lang="da-DK" dirty="0"/>
              <a:t>Is the </a:t>
            </a:r>
            <a:r>
              <a:rPr lang="da-DK" dirty="0" err="1"/>
              <a:t>mutational</a:t>
            </a:r>
            <a:r>
              <a:rPr lang="da-DK" dirty="0"/>
              <a:t> pattern the same at </a:t>
            </a:r>
            <a:r>
              <a:rPr lang="da-DK" dirty="0" err="1"/>
              <a:t>diagnosis</a:t>
            </a:r>
            <a:r>
              <a:rPr lang="da-DK" dirty="0"/>
              <a:t> and at </a:t>
            </a:r>
            <a:r>
              <a:rPr lang="da-DK" dirty="0" err="1"/>
              <a:t>relapse</a:t>
            </a:r>
            <a:r>
              <a:rPr lang="da-DK" dirty="0"/>
              <a:t>?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796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 </a:t>
            </a:r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necessarily</a:t>
            </a:r>
            <a:r>
              <a:rPr lang="da-DK" dirty="0"/>
              <a:t> </a:t>
            </a:r>
            <a:r>
              <a:rPr lang="da-DK" dirty="0" err="1"/>
              <a:t>expect</a:t>
            </a:r>
            <a:r>
              <a:rPr lang="da-DK" dirty="0"/>
              <a:t> the </a:t>
            </a:r>
            <a:r>
              <a:rPr lang="da-DK" dirty="0" err="1"/>
              <a:t>cfDNA</a:t>
            </a:r>
            <a:r>
              <a:rPr lang="da-DK" dirty="0"/>
              <a:t> </a:t>
            </a:r>
            <a:r>
              <a:rPr lang="da-DK" dirty="0" err="1"/>
              <a:t>level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stable </a:t>
            </a:r>
            <a:r>
              <a:rPr lang="da-DK" dirty="0" err="1"/>
              <a:t>comparing</a:t>
            </a:r>
            <a:r>
              <a:rPr lang="da-DK" dirty="0"/>
              <a:t> T0 with the rest, as </a:t>
            </a:r>
            <a:r>
              <a:rPr lang="da-DK" dirty="0" err="1"/>
              <a:t>there’s</a:t>
            </a:r>
            <a:r>
              <a:rPr lang="da-DK" dirty="0"/>
              <a:t> the chance </a:t>
            </a:r>
            <a:r>
              <a:rPr lang="da-DK" dirty="0" err="1"/>
              <a:t>that</a:t>
            </a:r>
            <a:r>
              <a:rPr lang="da-DK" dirty="0"/>
              <a:t> the tumor </a:t>
            </a:r>
            <a:r>
              <a:rPr lang="da-DK" dirty="0" err="1"/>
              <a:t>elevate</a:t>
            </a:r>
            <a:r>
              <a:rPr lang="da-DK" dirty="0"/>
              <a:t>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CBA98-1B6B-2F4A-AD92-9DD64ED657A9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719C-2ED6-C945-8323-389B85B58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2D65F-1480-4446-B58E-2819CC0DD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4FA26-90D9-9D46-AFD9-AAD52678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EF98-E2AE-F54F-8FD5-85D8119B6F19}" type="datetimeFigureOut">
              <a:rPr lang="da-DK" smtClean="0"/>
              <a:t>07.09.2020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7842A-A0F6-B84E-927A-2FA7097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792FE-DA76-A340-B9C9-5FB8968D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4751-0879-AA4F-AEEE-339B765C25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876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9B40-3FA0-F147-86E7-F90EEDB1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719B3-7B50-ED46-AEF4-86CF38848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0A054-5133-1441-82A4-BE0CD194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EF98-E2AE-F54F-8FD5-85D8119B6F19}" type="datetimeFigureOut">
              <a:rPr lang="da-DK" smtClean="0"/>
              <a:t>07.09.2020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CC090-6936-E645-889C-4DCB8136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83F46-3EBA-5743-8E17-AFEF038E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4751-0879-AA4F-AEEE-339B765C25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472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D067B-17C7-6A42-8F6C-4F033F6A0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68C07-3A53-1944-829D-6E30AF063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2C2D8-76E8-FE45-BE87-2B22EE9F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EF98-E2AE-F54F-8FD5-85D8119B6F19}" type="datetimeFigureOut">
              <a:rPr lang="da-DK" smtClean="0"/>
              <a:t>07.09.2020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91BBF-9A74-5648-8EF4-8901A83E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2B4DD-64C2-8243-8437-295BCB63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4751-0879-AA4F-AEEE-339B765C25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083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E713-A370-B248-8AB7-EFFDC050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4E6C1-C968-5B4A-9CF6-A995EEF7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83858-E790-D94A-8AB0-5EAFF28E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EF98-E2AE-F54F-8FD5-85D8119B6F19}" type="datetimeFigureOut">
              <a:rPr lang="da-DK" smtClean="0"/>
              <a:t>07.09.2020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48531-CE24-6F49-960B-BAF50818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B3DA5-8463-6A46-AE84-1DD6737C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4751-0879-AA4F-AEEE-339B765C25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925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7B6E-619A-0540-9EC4-C7FC93D0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92719-8391-1A49-B4D2-48B663A90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F40B4-5940-AF49-8CFA-2AB25C02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EF98-E2AE-F54F-8FD5-85D8119B6F19}" type="datetimeFigureOut">
              <a:rPr lang="da-DK" smtClean="0"/>
              <a:t>07.09.2020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30536-DF10-094C-ADAF-ABECD912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2CFB5-7AEC-3943-A824-532BB3D4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4751-0879-AA4F-AEEE-339B765C25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111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2F23-7C44-A741-A484-AAA85ABC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F2624-37E7-404F-AD88-819479047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242E3-EFB7-8548-BAD0-242E3786D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7D601-CD69-4B49-9CCA-B52E1E93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EF98-E2AE-F54F-8FD5-85D8119B6F19}" type="datetimeFigureOut">
              <a:rPr lang="da-DK" smtClean="0"/>
              <a:t>07.09.2020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16DFE-395F-C242-BDF6-111266C4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01D73-AB9F-C84F-B229-FB581562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4751-0879-AA4F-AEEE-339B765C25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81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D0F0-7D6B-2E4C-9E60-7A3A1F44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E355C-3AF4-B944-9683-0E354186B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A6E8F-A563-2A45-99C6-13470A904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E945F-5AD3-A247-B46A-CB7D2E4D7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DE542-465F-014E-9714-F3AE10518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F42522-7628-C144-AB2F-B6B4C7A4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EF98-E2AE-F54F-8FD5-85D8119B6F19}" type="datetimeFigureOut">
              <a:rPr lang="da-DK" smtClean="0"/>
              <a:t>07.09.2020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7F4C9-E2AB-DF4F-BD62-1955E52B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13B56-5A5C-FF44-9CBA-B5E0A5E5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4751-0879-AA4F-AEEE-339B765C25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752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F646-DA43-864A-A852-121A6277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085E2-7AE8-4E41-A3B3-DAF241E1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EF98-E2AE-F54F-8FD5-85D8119B6F19}" type="datetimeFigureOut">
              <a:rPr lang="da-DK" smtClean="0"/>
              <a:t>07.09.2020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385F6-86BF-4343-B692-DCE25E2F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1048E-6B7C-9C4B-B565-C9642E3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4751-0879-AA4F-AEEE-339B765C25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991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C60D1-ECF6-6B4E-9FC2-3914DAEE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EF98-E2AE-F54F-8FD5-85D8119B6F19}" type="datetimeFigureOut">
              <a:rPr lang="da-DK" smtClean="0"/>
              <a:t>07.09.2020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1FB80-BD90-ED4C-84C7-0186B3BE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4E065-E5C9-A142-9E66-BC0FDB9F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4751-0879-AA4F-AEEE-339B765C25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208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51CD-77F3-8C4E-8E39-203A3492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695B-D6D0-774B-A0D7-C1D3CF07B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50E61-131F-D94C-95BE-C517C75AC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2E601-9A16-3A43-9CEA-9E85BFDD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EF98-E2AE-F54F-8FD5-85D8119B6F19}" type="datetimeFigureOut">
              <a:rPr lang="da-DK" smtClean="0"/>
              <a:t>07.09.2020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77B6D-FF69-0B47-8EF9-57F940F1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A9841-A93A-C846-A999-3EC08B4C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4751-0879-AA4F-AEEE-339B765C25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40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50CE-55E9-DB43-BAE5-A9CDC6E8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9996DD-72A4-4143-86DC-521086D98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8A8D7-10C9-614E-9374-48F3255A4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5D21E-2C05-9D49-9774-DA03DABB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EF98-E2AE-F54F-8FD5-85D8119B6F19}" type="datetimeFigureOut">
              <a:rPr lang="da-DK" smtClean="0"/>
              <a:t>07.09.2020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FC736-C71F-274D-AE2B-9DDF7289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0A517-5CA9-E74A-B5B7-526AB179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4751-0879-AA4F-AEEE-339B765C25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044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0DC0B0-8B72-E740-879C-E8FEED14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C3219-D502-EC4A-86DD-D134F65E0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2DB28-4D7A-9D45-92A3-F337FB208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BEF98-E2AE-F54F-8FD5-85D8119B6F19}" type="datetimeFigureOut">
              <a:rPr lang="da-DK" smtClean="0"/>
              <a:t>07.09.2020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EBCDB-5984-CB4C-8217-264CB75D8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9F4B-1420-9444-9B5E-3B5C8704C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4751-0879-AA4F-AEEE-339B765C25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24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49B5-550C-4FB9-B439-DB5E6F07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ctDNA</a:t>
            </a:r>
            <a:r>
              <a:rPr lang="en-US" dirty="0"/>
              <a:t> in dogs with mammary tumors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B6269-5B04-46BC-A407-BD6B8416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57D3-3A06-42DE-8329-4A599228B9A1}" type="datetime1">
              <a:rPr lang="en-GB" smtClean="0"/>
              <a:t>07/09/2020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F35B4-7F02-41AE-9963-857B8D93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EA4DCD-E01E-AB47-B26A-373F54075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199" y="1690688"/>
            <a:ext cx="5330601" cy="2380175"/>
          </a:xfrm>
          <a:prstGeom prst="rect">
            <a:avLst/>
          </a:prstGeom>
        </p:spPr>
      </p:pic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61AD4C14-FB8F-C442-B696-C5BB9E2F9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 err="1"/>
              <a:t>Proof</a:t>
            </a:r>
            <a:r>
              <a:rPr lang="da-DK" dirty="0"/>
              <a:t>-of-</a:t>
            </a:r>
            <a:r>
              <a:rPr lang="da-DK" dirty="0" err="1"/>
              <a:t>concept</a:t>
            </a:r>
            <a:endParaRPr lang="da-DK" dirty="0"/>
          </a:p>
          <a:p>
            <a:r>
              <a:rPr lang="da-DK" dirty="0"/>
              <a:t>Is </a:t>
            </a:r>
            <a:r>
              <a:rPr lang="da-DK" dirty="0" err="1"/>
              <a:t>cfDNA</a:t>
            </a:r>
            <a:r>
              <a:rPr lang="da-DK" dirty="0"/>
              <a:t> present in </a:t>
            </a:r>
            <a:r>
              <a:rPr lang="da-DK" dirty="0" err="1"/>
              <a:t>dogs</a:t>
            </a:r>
            <a:endParaRPr lang="da-DK" dirty="0"/>
          </a:p>
          <a:p>
            <a:r>
              <a:rPr lang="da-DK" dirty="0"/>
              <a:t>Is the </a:t>
            </a:r>
            <a:r>
              <a:rPr lang="da-DK" dirty="0" err="1"/>
              <a:t>amount</a:t>
            </a:r>
            <a:r>
              <a:rPr lang="da-DK" dirty="0"/>
              <a:t> stable over time</a:t>
            </a:r>
          </a:p>
          <a:p>
            <a:r>
              <a:rPr lang="da-DK" dirty="0"/>
              <a:t>Is </a:t>
            </a:r>
            <a:r>
              <a:rPr lang="da-DK" dirty="0" err="1"/>
              <a:t>ctDNA</a:t>
            </a:r>
            <a:r>
              <a:rPr lang="da-DK" dirty="0"/>
              <a:t> is present in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dogs</a:t>
            </a:r>
            <a:r>
              <a:rPr lang="da-DK" dirty="0"/>
              <a:t>?</a:t>
            </a:r>
          </a:p>
          <a:p>
            <a:pPr lvl="1"/>
            <a:r>
              <a:rPr lang="da-DK" dirty="0"/>
              <a:t>Benign tumors</a:t>
            </a:r>
          </a:p>
          <a:p>
            <a:pPr lvl="1"/>
            <a:r>
              <a:rPr lang="da-DK" dirty="0" err="1"/>
              <a:t>Carcinomas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Monitoring</a:t>
            </a:r>
            <a:r>
              <a:rPr lang="da-DK" dirty="0"/>
              <a:t> </a:t>
            </a:r>
          </a:p>
          <a:p>
            <a:r>
              <a:rPr lang="da-DK" dirty="0"/>
              <a:t>Is </a:t>
            </a:r>
            <a:r>
              <a:rPr lang="da-DK" dirty="0" err="1"/>
              <a:t>ctDNA</a:t>
            </a:r>
            <a:r>
              <a:rPr lang="da-DK" dirty="0"/>
              <a:t> </a:t>
            </a:r>
            <a:r>
              <a:rPr lang="da-DK" dirty="0" err="1"/>
              <a:t>detectable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/at </a:t>
            </a:r>
            <a:r>
              <a:rPr lang="da-DK" dirty="0" err="1"/>
              <a:t>relapse</a:t>
            </a:r>
            <a:r>
              <a:rPr lang="da-DK" dirty="0"/>
              <a:t> in </a:t>
            </a:r>
            <a:r>
              <a:rPr lang="da-DK" dirty="0" err="1"/>
              <a:t>carcinomas</a:t>
            </a:r>
            <a:r>
              <a:rPr lang="da-DK" dirty="0"/>
              <a:t>?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4724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49B5-550C-4FB9-B439-DB5E6F07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ctDNA</a:t>
            </a:r>
            <a:r>
              <a:rPr lang="en-US" dirty="0"/>
              <a:t> in dogs with mammary tumors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B6269-5B04-46BC-A407-BD6B8416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57D3-3A06-42DE-8329-4A599228B9A1}" type="datetime1">
              <a:rPr lang="en-GB" smtClean="0"/>
              <a:t>07/09/2020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F35B4-7F02-41AE-9963-857B8D93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2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EA4DCD-E01E-AB47-B26A-373F54075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199" y="1706184"/>
            <a:ext cx="5330601" cy="2349183"/>
          </a:xfrm>
          <a:prstGeom prst="rect">
            <a:avLst/>
          </a:prstGeom>
        </p:spPr>
      </p:pic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61AD4C14-FB8F-C442-B696-C5BB9E2F9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 err="1"/>
              <a:t>Proof</a:t>
            </a:r>
            <a:r>
              <a:rPr lang="da-DK" dirty="0"/>
              <a:t>-of-</a:t>
            </a:r>
            <a:r>
              <a:rPr lang="da-DK" dirty="0" err="1"/>
              <a:t>concept</a:t>
            </a:r>
            <a:endParaRPr lang="da-DK" dirty="0"/>
          </a:p>
          <a:p>
            <a:r>
              <a:rPr lang="da-DK" dirty="0"/>
              <a:t>Is </a:t>
            </a:r>
            <a:r>
              <a:rPr lang="da-DK" dirty="0" err="1"/>
              <a:t>cfDNA</a:t>
            </a:r>
            <a:r>
              <a:rPr lang="da-DK" dirty="0"/>
              <a:t> present in </a:t>
            </a:r>
            <a:r>
              <a:rPr lang="da-DK" dirty="0" err="1"/>
              <a:t>dogs</a:t>
            </a:r>
            <a:endParaRPr lang="da-DK" dirty="0"/>
          </a:p>
          <a:p>
            <a:r>
              <a:rPr lang="da-DK" dirty="0"/>
              <a:t>Is the </a:t>
            </a:r>
            <a:r>
              <a:rPr lang="da-DK" dirty="0" err="1"/>
              <a:t>amount</a:t>
            </a:r>
            <a:r>
              <a:rPr lang="da-DK" dirty="0"/>
              <a:t> stable over time</a:t>
            </a:r>
          </a:p>
          <a:p>
            <a:r>
              <a:rPr lang="da-DK" dirty="0"/>
              <a:t>Is </a:t>
            </a:r>
            <a:r>
              <a:rPr lang="da-DK" dirty="0" err="1"/>
              <a:t>ctDNA</a:t>
            </a:r>
            <a:r>
              <a:rPr lang="da-DK" dirty="0"/>
              <a:t> is present in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dogs</a:t>
            </a:r>
            <a:r>
              <a:rPr lang="da-DK" dirty="0"/>
              <a:t>?</a:t>
            </a:r>
          </a:p>
          <a:p>
            <a:pPr lvl="1"/>
            <a:r>
              <a:rPr lang="da-DK" dirty="0"/>
              <a:t>Benign tumors</a:t>
            </a:r>
          </a:p>
          <a:p>
            <a:pPr lvl="1"/>
            <a:r>
              <a:rPr lang="da-DK" dirty="0" err="1"/>
              <a:t>Carcinomas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Monitoring</a:t>
            </a:r>
            <a:r>
              <a:rPr lang="da-DK" dirty="0"/>
              <a:t> </a:t>
            </a:r>
          </a:p>
          <a:p>
            <a:r>
              <a:rPr lang="da-DK" dirty="0"/>
              <a:t>Is </a:t>
            </a:r>
            <a:r>
              <a:rPr lang="da-DK" dirty="0" err="1"/>
              <a:t>ctDNA</a:t>
            </a:r>
            <a:r>
              <a:rPr lang="da-DK" dirty="0"/>
              <a:t> </a:t>
            </a:r>
            <a:r>
              <a:rPr lang="da-DK" dirty="0" err="1"/>
              <a:t>detectable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/at </a:t>
            </a:r>
            <a:r>
              <a:rPr lang="da-DK" dirty="0" err="1"/>
              <a:t>relapse</a:t>
            </a:r>
            <a:r>
              <a:rPr lang="da-DK" dirty="0"/>
              <a:t> in </a:t>
            </a:r>
            <a:r>
              <a:rPr lang="da-DK" dirty="0" err="1"/>
              <a:t>carcinomas</a:t>
            </a:r>
            <a:r>
              <a:rPr lang="da-DK" dirty="0"/>
              <a:t>?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828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49B5-550C-4FB9-B439-DB5E6F07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</a:t>
            </a:r>
            <a:r>
              <a:rPr lang="en-US" dirty="0" err="1"/>
              <a:t>ctDNA</a:t>
            </a:r>
            <a:r>
              <a:rPr lang="en-US" dirty="0"/>
              <a:t> present in dogs with mammary carcinomas?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B6269-5B04-46BC-A407-BD6B8416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57D3-3A06-42DE-8329-4A599228B9A1}" type="datetime1">
              <a:rPr lang="en-GB" smtClean="0"/>
              <a:t>07/09/2020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F35B4-7F02-41AE-9963-857B8D93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3</a:t>
            </a:fld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80D3EC-C02B-E14E-90DC-E90B52D0E2ED}"/>
              </a:ext>
            </a:extLst>
          </p:cNvPr>
          <p:cNvSpPr txBox="1"/>
          <p:nvPr/>
        </p:nvSpPr>
        <p:spPr>
          <a:xfrm>
            <a:off x="2733328" y="6086177"/>
            <a:ext cx="145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Cell-</a:t>
            </a:r>
            <a:r>
              <a:rPr lang="da-DK" dirty="0" err="1"/>
              <a:t>free</a:t>
            </a:r>
            <a:r>
              <a:rPr lang="da-DK" dirty="0"/>
              <a:t> DNA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41BC0BD-DC66-D74B-A630-4E824ED42E19}"/>
              </a:ext>
            </a:extLst>
          </p:cNvPr>
          <p:cNvGrpSpPr/>
          <p:nvPr/>
        </p:nvGrpSpPr>
        <p:grpSpPr>
          <a:xfrm>
            <a:off x="806818" y="1650354"/>
            <a:ext cx="10851619" cy="4734758"/>
            <a:chOff x="806818" y="1650354"/>
            <a:chExt cx="10851619" cy="47347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BCC33F0-FDB4-7948-925A-CABC9F00F206}"/>
                </a:ext>
              </a:extLst>
            </p:cNvPr>
            <p:cNvGrpSpPr/>
            <p:nvPr/>
          </p:nvGrpSpPr>
          <p:grpSpPr>
            <a:xfrm>
              <a:off x="806818" y="3437974"/>
              <a:ext cx="10851619" cy="2947138"/>
              <a:chOff x="806818" y="3437974"/>
              <a:chExt cx="10851619" cy="294713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3C6AE6-5E15-644A-9164-071F59694E38}"/>
                  </a:ext>
                </a:extLst>
              </p:cNvPr>
              <p:cNvSpPr txBox="1"/>
              <p:nvPr/>
            </p:nvSpPr>
            <p:spPr>
              <a:xfrm>
                <a:off x="9378835" y="3512539"/>
                <a:ext cx="69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/>
                  <a:t>18 m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C5D68A3-9C77-6140-A932-B6BEF6D337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1989" y="3437974"/>
                <a:ext cx="0" cy="39701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DFEB557-B4C7-F14E-8EE1-BE83C159495C}"/>
                  </a:ext>
                </a:extLst>
              </p:cNvPr>
              <p:cNvGrpSpPr/>
              <p:nvPr/>
            </p:nvGrpSpPr>
            <p:grpSpPr>
              <a:xfrm>
                <a:off x="3034308" y="3468914"/>
                <a:ext cx="5469612" cy="1813906"/>
                <a:chOff x="3034308" y="4006520"/>
                <a:chExt cx="5469612" cy="1813906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8DE0CAE-B47C-5B4A-BF66-C6FD56E91D41}"/>
                    </a:ext>
                  </a:extLst>
                </p:cNvPr>
                <p:cNvSpPr txBox="1"/>
                <p:nvPr/>
              </p:nvSpPr>
              <p:spPr>
                <a:xfrm>
                  <a:off x="3034308" y="4050145"/>
                  <a:ext cx="5312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a-DK"/>
                    <a:t>2 m	4 m 	6 m	8 m 	10 m	12 m</a:t>
                  </a:r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E633CE14-48D7-D049-BEE8-17B6AD54B48D}"/>
                    </a:ext>
                  </a:extLst>
                </p:cNvPr>
                <p:cNvCxnSpPr>
                  <a:cxnSpLocks/>
                  <a:endCxn id="28" idx="0"/>
                </p:cNvCxnSpPr>
                <p:nvPr/>
              </p:nvCxnSpPr>
              <p:spPr>
                <a:xfrm>
                  <a:off x="6704518" y="4822774"/>
                  <a:ext cx="0" cy="997652"/>
                </a:xfrm>
                <a:prstGeom prst="straightConnector1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D832C4B-4B0C-7249-B4DD-D6FFFF4D1E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8104" y="4006520"/>
                  <a:ext cx="5465816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1279E3-D3C0-F74B-86C8-D4920310A006}"/>
                  </a:ext>
                </a:extLst>
              </p:cNvPr>
              <p:cNvSpPr txBox="1"/>
              <p:nvPr/>
            </p:nvSpPr>
            <p:spPr>
              <a:xfrm>
                <a:off x="806818" y="3864722"/>
                <a:ext cx="2382980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dirty="0" err="1"/>
                  <a:t>Biopsy</a:t>
                </a:r>
                <a:r>
                  <a:rPr lang="da-DK" sz="2400" dirty="0"/>
                  <a:t> of tumor</a:t>
                </a:r>
              </a:p>
              <a:p>
                <a:endParaRPr lang="da-DK" sz="2000" dirty="0"/>
              </a:p>
              <a:p>
                <a:endParaRPr lang="da-DK" sz="2400" dirty="0"/>
              </a:p>
              <a:p>
                <a:endParaRPr lang="da-DK" sz="2400" dirty="0"/>
              </a:p>
              <a:p>
                <a:r>
                  <a:rPr lang="da-DK" sz="2400" dirty="0"/>
                  <a:t>Blood sample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436521-C621-914D-B062-BAE95273E27E}"/>
                  </a:ext>
                </a:extLst>
              </p:cNvPr>
              <p:cNvSpPr/>
              <p:nvPr/>
            </p:nvSpPr>
            <p:spPr>
              <a:xfrm>
                <a:off x="5688053" y="5282820"/>
                <a:ext cx="20329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a-DK" sz="2400"/>
                  <a:t>Blood sample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CF52043-73DF-674D-B078-8967D18B6CF7}"/>
                  </a:ext>
                </a:extLst>
              </p:cNvPr>
              <p:cNvSpPr txBox="1"/>
              <p:nvPr/>
            </p:nvSpPr>
            <p:spPr>
              <a:xfrm>
                <a:off x="2733328" y="5666747"/>
                <a:ext cx="1570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/>
                  <a:t>Normal DNA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4F53CE94-8B83-0847-B464-58CB0FDD3167}"/>
                  </a:ext>
                </a:extLst>
              </p:cNvPr>
              <p:cNvGrpSpPr/>
              <p:nvPr/>
            </p:nvGrpSpPr>
            <p:grpSpPr>
              <a:xfrm>
                <a:off x="1750594" y="5650450"/>
                <a:ext cx="951723" cy="609499"/>
                <a:chOff x="1731989" y="5638606"/>
                <a:chExt cx="1191490" cy="609499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95F61FBF-5D28-7745-8B83-A0B2CA7BB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31989" y="5828674"/>
                  <a:ext cx="1191490" cy="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0F9C4744-2883-F940-8B41-9BD5DE495A11}"/>
                    </a:ext>
                  </a:extLst>
                </p:cNvPr>
                <p:cNvCxnSpPr/>
                <p:nvPr/>
              </p:nvCxnSpPr>
              <p:spPr>
                <a:xfrm>
                  <a:off x="1731989" y="6248105"/>
                  <a:ext cx="1191490" cy="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C8CCBC0C-0B14-4548-B4F2-9038468154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31989" y="5638606"/>
                  <a:ext cx="0" cy="609499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E600F8-9FF0-AA42-824B-8DC22E57B90F}"/>
                  </a:ext>
                </a:extLst>
              </p:cNvPr>
              <p:cNvSpPr txBox="1"/>
              <p:nvPr/>
            </p:nvSpPr>
            <p:spPr>
              <a:xfrm>
                <a:off x="5977523" y="6015780"/>
                <a:ext cx="1453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dirty="0"/>
                  <a:t>Cell-</a:t>
                </a:r>
                <a:r>
                  <a:rPr lang="da-DK" dirty="0" err="1"/>
                  <a:t>free</a:t>
                </a:r>
                <a:r>
                  <a:rPr lang="da-DK" dirty="0"/>
                  <a:t> DNA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F6F26AA-AD91-4047-A9BC-599EE6CEA1B5}"/>
                  </a:ext>
                </a:extLst>
              </p:cNvPr>
              <p:cNvCxnSpPr>
                <a:cxnSpLocks/>
                <a:stCxn id="28" idx="2"/>
                <a:endCxn id="45" idx="0"/>
              </p:cNvCxnSpPr>
              <p:nvPr/>
            </p:nvCxnSpPr>
            <p:spPr>
              <a:xfrm flipH="1">
                <a:off x="6704517" y="5744485"/>
                <a:ext cx="1" cy="27129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56F7AC20-6BF5-CA47-A3C6-0636FE64309F}"/>
                  </a:ext>
                </a:extLst>
              </p:cNvPr>
              <p:cNvGrpSpPr/>
              <p:nvPr/>
            </p:nvGrpSpPr>
            <p:grpSpPr>
              <a:xfrm>
                <a:off x="1762406" y="4285168"/>
                <a:ext cx="956750" cy="1059518"/>
                <a:chOff x="1731989" y="5638606"/>
                <a:chExt cx="1191490" cy="1059518"/>
              </a:xfrm>
            </p:grpSpPr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CEF0FC48-CA02-A245-A3EC-0C7AA70D21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31989" y="5828674"/>
                  <a:ext cx="1191490" cy="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6B835B69-7CD2-A24F-89AB-D88C4B2ADE52}"/>
                    </a:ext>
                  </a:extLst>
                </p:cNvPr>
                <p:cNvCxnSpPr/>
                <p:nvPr/>
              </p:nvCxnSpPr>
              <p:spPr>
                <a:xfrm>
                  <a:off x="1731989" y="6248105"/>
                  <a:ext cx="1191490" cy="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5060CE2A-486A-E84E-A644-84F3376463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31989" y="5638606"/>
                  <a:ext cx="1" cy="105951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27ADED-C547-9E4D-AC51-443263D88BF1}"/>
                  </a:ext>
                </a:extLst>
              </p:cNvPr>
              <p:cNvSpPr txBox="1"/>
              <p:nvPr/>
            </p:nvSpPr>
            <p:spPr>
              <a:xfrm>
                <a:off x="2694195" y="4160537"/>
                <a:ext cx="1750800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da-DK" err="1"/>
                  <a:t>Histopathology</a:t>
                </a:r>
                <a:endParaRPr lang="da-DK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2C6801F-E754-5D47-BE9B-95E7C5292175}"/>
                  </a:ext>
                </a:extLst>
              </p:cNvPr>
              <p:cNvSpPr/>
              <p:nvPr/>
            </p:nvSpPr>
            <p:spPr>
              <a:xfrm>
                <a:off x="2735384" y="4625270"/>
                <a:ext cx="1394934" cy="53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da-DK"/>
                  <a:t>Tumor DNA</a:t>
                </a: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54A57FE-056C-AD42-8A98-80914EF958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0748" y="3468914"/>
                <a:ext cx="787532" cy="0"/>
              </a:xfrm>
              <a:prstGeom prst="line">
                <a:avLst/>
              </a:prstGeom>
              <a:ln w="254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BD00A35-11F4-8A40-B934-7570B8AB5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83980" y="3468914"/>
                <a:ext cx="120447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26A4224-8608-AC4F-B768-F69FB89D7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0171" y="3437974"/>
                <a:ext cx="120447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B051669-0D78-784E-B052-2A342AF91AB5}"/>
                  </a:ext>
                </a:extLst>
              </p:cNvPr>
              <p:cNvSpPr txBox="1"/>
              <p:nvPr/>
            </p:nvSpPr>
            <p:spPr>
              <a:xfrm>
                <a:off x="8346980" y="4867321"/>
                <a:ext cx="331145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200" i="1" dirty="0" err="1"/>
                  <a:t>Restaging</a:t>
                </a:r>
                <a:r>
                  <a:rPr lang="da-DK" sz="2200" i="1" dirty="0"/>
                  <a:t> is </a:t>
                </a:r>
                <a:r>
                  <a:rPr lang="da-DK" sz="2200" i="1" dirty="0" err="1"/>
                  <a:t>performed</a:t>
                </a:r>
                <a:r>
                  <a:rPr lang="da-DK" sz="2200" i="1" dirty="0"/>
                  <a:t> </a:t>
                </a:r>
              </a:p>
              <a:p>
                <a:r>
                  <a:rPr lang="da-DK" sz="2200" i="1" dirty="0" err="1"/>
                  <a:t>when</a:t>
                </a:r>
                <a:r>
                  <a:rPr lang="da-DK" sz="2200" i="1" dirty="0"/>
                  <a:t> </a:t>
                </a:r>
                <a:r>
                  <a:rPr lang="da-DK" sz="2200" i="1" dirty="0" err="1"/>
                  <a:t>clinically</a:t>
                </a:r>
                <a:r>
                  <a:rPr lang="da-DK" sz="2200" i="1" dirty="0"/>
                  <a:t> relevant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A21D8D5-4D48-4344-99DC-5EB8996907FE}"/>
                  </a:ext>
                </a:extLst>
              </p:cNvPr>
              <p:cNvSpPr txBox="1"/>
              <p:nvPr/>
            </p:nvSpPr>
            <p:spPr>
              <a:xfrm>
                <a:off x="5221607" y="3854069"/>
                <a:ext cx="29017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2400" err="1"/>
                  <a:t>Clinical</a:t>
                </a:r>
                <a:r>
                  <a:rPr lang="da-DK" sz="2400"/>
                  <a:t> </a:t>
                </a:r>
                <a:r>
                  <a:rPr lang="da-DK" sz="2400" err="1"/>
                  <a:t>examination</a:t>
                </a:r>
                <a:endParaRPr lang="da-DK" sz="2400"/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D8782B1-DBE8-B647-BEA6-B8ED90245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-50000" contrast="50000"/>
            </a:blip>
            <a:stretch>
              <a:fillRect/>
            </a:stretch>
          </p:blipFill>
          <p:spPr>
            <a:xfrm>
              <a:off x="971544" y="1650354"/>
              <a:ext cx="9502492" cy="17545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31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93C6AE6-5E15-644A-9164-071F59694E38}"/>
              </a:ext>
            </a:extLst>
          </p:cNvPr>
          <p:cNvSpPr txBox="1"/>
          <p:nvPr/>
        </p:nvSpPr>
        <p:spPr>
          <a:xfrm>
            <a:off x="9378835" y="3512539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18 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249B5-550C-4FB9-B439-DB5E6F07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</a:t>
            </a:r>
            <a:r>
              <a:rPr lang="en-US" dirty="0" err="1"/>
              <a:t>ctDNA</a:t>
            </a:r>
            <a:r>
              <a:rPr lang="en-US" dirty="0"/>
              <a:t> present in dogs with mammary carcinomas?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B6269-5B04-46BC-A407-BD6B8416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57D3-3A06-42DE-8329-4A599228B9A1}" type="datetime1">
              <a:rPr lang="en-GB" smtClean="0"/>
              <a:t>07/09/2020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F35B4-7F02-41AE-9963-857B8D93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4</a:t>
            </a:fld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5D68A3-9C77-6140-A932-B6BEF6D337A9}"/>
              </a:ext>
            </a:extLst>
          </p:cNvPr>
          <p:cNvCxnSpPr>
            <a:cxnSpLocks/>
          </p:cNvCxnSpPr>
          <p:nvPr/>
        </p:nvCxnSpPr>
        <p:spPr>
          <a:xfrm>
            <a:off x="1731989" y="3437974"/>
            <a:ext cx="0" cy="3970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DFEB557-B4C7-F14E-8EE1-BE83C159495C}"/>
              </a:ext>
            </a:extLst>
          </p:cNvPr>
          <p:cNvGrpSpPr/>
          <p:nvPr/>
        </p:nvGrpSpPr>
        <p:grpSpPr>
          <a:xfrm>
            <a:off x="3034308" y="3468914"/>
            <a:ext cx="5469612" cy="1813906"/>
            <a:chOff x="3034308" y="4006520"/>
            <a:chExt cx="5469612" cy="181390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DE0CAE-B47C-5B4A-BF66-C6FD56E91D41}"/>
                </a:ext>
              </a:extLst>
            </p:cNvPr>
            <p:cNvSpPr txBox="1"/>
            <p:nvPr/>
          </p:nvSpPr>
          <p:spPr>
            <a:xfrm>
              <a:off x="3034308" y="4050145"/>
              <a:ext cx="5312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/>
                <a:t>2 m	4 m 	6 m	8 m 	10 m	12 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633CE14-48D7-D049-BEE8-17B6AD54B48D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6704518" y="4822774"/>
              <a:ext cx="0" cy="997652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832C4B-4B0C-7249-B4DD-D6FFFF4D1EFE}"/>
                </a:ext>
              </a:extLst>
            </p:cNvPr>
            <p:cNvCxnSpPr>
              <a:cxnSpLocks/>
            </p:cNvCxnSpPr>
            <p:nvPr/>
          </p:nvCxnSpPr>
          <p:spPr>
            <a:xfrm>
              <a:off x="3038104" y="4006520"/>
              <a:ext cx="54658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21279E3-D3C0-F74B-86C8-D4920310A006}"/>
              </a:ext>
            </a:extLst>
          </p:cNvPr>
          <p:cNvSpPr txBox="1"/>
          <p:nvPr/>
        </p:nvSpPr>
        <p:spPr>
          <a:xfrm>
            <a:off x="806818" y="3864722"/>
            <a:ext cx="23829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err="1"/>
              <a:t>Biopsy</a:t>
            </a:r>
            <a:r>
              <a:rPr lang="da-DK" sz="2400"/>
              <a:t> of tumor</a:t>
            </a:r>
          </a:p>
          <a:p>
            <a:endParaRPr lang="da-DK" sz="2000"/>
          </a:p>
          <a:p>
            <a:endParaRPr lang="da-DK" sz="2400"/>
          </a:p>
          <a:p>
            <a:endParaRPr lang="da-DK" sz="2400"/>
          </a:p>
          <a:p>
            <a:r>
              <a:rPr lang="da-DK" sz="2400"/>
              <a:t>Blood sample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436521-C621-914D-B062-BAE95273E27E}"/>
              </a:ext>
            </a:extLst>
          </p:cNvPr>
          <p:cNvSpPr/>
          <p:nvPr/>
        </p:nvSpPr>
        <p:spPr>
          <a:xfrm>
            <a:off x="5688053" y="5282820"/>
            <a:ext cx="2032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400"/>
              <a:t>Blood sample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F52043-73DF-674D-B078-8967D18B6CF7}"/>
              </a:ext>
            </a:extLst>
          </p:cNvPr>
          <p:cNvSpPr txBox="1"/>
          <p:nvPr/>
        </p:nvSpPr>
        <p:spPr>
          <a:xfrm>
            <a:off x="2733328" y="5666747"/>
            <a:ext cx="157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Normal DNA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80D3EC-C02B-E14E-90DC-E90B52D0E2ED}"/>
              </a:ext>
            </a:extLst>
          </p:cNvPr>
          <p:cNvSpPr txBox="1"/>
          <p:nvPr/>
        </p:nvSpPr>
        <p:spPr>
          <a:xfrm>
            <a:off x="2733328" y="6086177"/>
            <a:ext cx="145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Cell-</a:t>
            </a:r>
            <a:r>
              <a:rPr lang="da-DK" dirty="0" err="1"/>
              <a:t>free</a:t>
            </a:r>
            <a:r>
              <a:rPr lang="da-DK" dirty="0"/>
              <a:t> DNA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F53CE94-8B83-0847-B464-58CB0FDD3167}"/>
              </a:ext>
            </a:extLst>
          </p:cNvPr>
          <p:cNvGrpSpPr/>
          <p:nvPr/>
        </p:nvGrpSpPr>
        <p:grpSpPr>
          <a:xfrm>
            <a:off x="1750594" y="5650450"/>
            <a:ext cx="951723" cy="609499"/>
            <a:chOff x="1731989" y="5638606"/>
            <a:chExt cx="1191490" cy="609499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5F61FBF-5D28-7745-8B83-A0B2CA7BB04D}"/>
                </a:ext>
              </a:extLst>
            </p:cNvPr>
            <p:cNvCxnSpPr>
              <a:cxnSpLocks/>
            </p:cNvCxnSpPr>
            <p:nvPr/>
          </p:nvCxnSpPr>
          <p:spPr>
            <a:xfrm>
              <a:off x="1731989" y="5828674"/>
              <a:ext cx="119149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9C4744-2883-F940-8B41-9BD5DE495A11}"/>
                </a:ext>
              </a:extLst>
            </p:cNvPr>
            <p:cNvCxnSpPr/>
            <p:nvPr/>
          </p:nvCxnSpPr>
          <p:spPr>
            <a:xfrm>
              <a:off x="1731989" y="6248105"/>
              <a:ext cx="119149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8CCBC0C-0B14-4548-B4F2-9038468154C4}"/>
                </a:ext>
              </a:extLst>
            </p:cNvPr>
            <p:cNvCxnSpPr>
              <a:cxnSpLocks/>
            </p:cNvCxnSpPr>
            <p:nvPr/>
          </p:nvCxnSpPr>
          <p:spPr>
            <a:xfrm>
              <a:off x="1731989" y="5638606"/>
              <a:ext cx="0" cy="60949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DE600F8-9FF0-AA42-824B-8DC22E57B90F}"/>
              </a:ext>
            </a:extLst>
          </p:cNvPr>
          <p:cNvSpPr txBox="1"/>
          <p:nvPr/>
        </p:nvSpPr>
        <p:spPr>
          <a:xfrm>
            <a:off x="5977523" y="6015780"/>
            <a:ext cx="145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Cell-</a:t>
            </a:r>
            <a:r>
              <a:rPr lang="da-DK" dirty="0" err="1"/>
              <a:t>free</a:t>
            </a:r>
            <a:r>
              <a:rPr lang="da-DK" dirty="0"/>
              <a:t> DNA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6F26AA-AD91-4047-A9BC-599EE6CEA1B5}"/>
              </a:ext>
            </a:extLst>
          </p:cNvPr>
          <p:cNvCxnSpPr>
            <a:cxnSpLocks/>
            <a:stCxn id="28" idx="2"/>
            <a:endCxn id="45" idx="0"/>
          </p:cNvCxnSpPr>
          <p:nvPr/>
        </p:nvCxnSpPr>
        <p:spPr>
          <a:xfrm flipH="1">
            <a:off x="6704517" y="5744485"/>
            <a:ext cx="1" cy="2712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6F7AC20-6BF5-CA47-A3C6-0636FE64309F}"/>
              </a:ext>
            </a:extLst>
          </p:cNvPr>
          <p:cNvGrpSpPr/>
          <p:nvPr/>
        </p:nvGrpSpPr>
        <p:grpSpPr>
          <a:xfrm>
            <a:off x="1762406" y="4285168"/>
            <a:ext cx="956750" cy="1059518"/>
            <a:chOff x="1731989" y="5638606"/>
            <a:chExt cx="1191490" cy="1059518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EF0FC48-CA02-A245-A3EC-0C7AA70D219F}"/>
                </a:ext>
              </a:extLst>
            </p:cNvPr>
            <p:cNvCxnSpPr>
              <a:cxnSpLocks/>
            </p:cNvCxnSpPr>
            <p:nvPr/>
          </p:nvCxnSpPr>
          <p:spPr>
            <a:xfrm>
              <a:off x="1731989" y="5828674"/>
              <a:ext cx="119149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B835B69-7CD2-A24F-89AB-D88C4B2ADE52}"/>
                </a:ext>
              </a:extLst>
            </p:cNvPr>
            <p:cNvCxnSpPr/>
            <p:nvPr/>
          </p:nvCxnSpPr>
          <p:spPr>
            <a:xfrm>
              <a:off x="1731989" y="6248105"/>
              <a:ext cx="119149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060CE2A-486A-E84E-A644-84F3376463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1989" y="5638606"/>
              <a:ext cx="1" cy="105951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727ADED-C547-9E4D-AC51-443263D88BF1}"/>
              </a:ext>
            </a:extLst>
          </p:cNvPr>
          <p:cNvSpPr txBox="1"/>
          <p:nvPr/>
        </p:nvSpPr>
        <p:spPr>
          <a:xfrm>
            <a:off x="2694195" y="4160537"/>
            <a:ext cx="175080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da-DK" err="1"/>
              <a:t>Histopathology</a:t>
            </a:r>
            <a:endParaRPr lang="da-DK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C6801F-E754-5D47-BE9B-95E7C5292175}"/>
              </a:ext>
            </a:extLst>
          </p:cNvPr>
          <p:cNvSpPr/>
          <p:nvPr/>
        </p:nvSpPr>
        <p:spPr>
          <a:xfrm>
            <a:off x="2735384" y="4625270"/>
            <a:ext cx="139493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da-DK"/>
              <a:t>Tumor DNA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54A57FE-056C-AD42-8A98-80914EF9583E}"/>
              </a:ext>
            </a:extLst>
          </p:cNvPr>
          <p:cNvCxnSpPr>
            <a:cxnSpLocks/>
          </p:cNvCxnSpPr>
          <p:nvPr/>
        </p:nvCxnSpPr>
        <p:spPr>
          <a:xfrm>
            <a:off x="8310748" y="3468914"/>
            <a:ext cx="787532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BD00A35-11F4-8A40-B934-7570B8AB5ACE}"/>
              </a:ext>
            </a:extLst>
          </p:cNvPr>
          <p:cNvCxnSpPr>
            <a:cxnSpLocks/>
          </p:cNvCxnSpPr>
          <p:nvPr/>
        </p:nvCxnSpPr>
        <p:spPr>
          <a:xfrm>
            <a:off x="8983980" y="3468914"/>
            <a:ext cx="12044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26A4224-8608-AC4F-B768-F69FB89D78FF}"/>
              </a:ext>
            </a:extLst>
          </p:cNvPr>
          <p:cNvCxnSpPr>
            <a:cxnSpLocks/>
          </p:cNvCxnSpPr>
          <p:nvPr/>
        </p:nvCxnSpPr>
        <p:spPr>
          <a:xfrm>
            <a:off x="1160171" y="3437974"/>
            <a:ext cx="12044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B051669-0D78-784E-B052-2A342AF91AB5}"/>
              </a:ext>
            </a:extLst>
          </p:cNvPr>
          <p:cNvSpPr txBox="1"/>
          <p:nvPr/>
        </p:nvSpPr>
        <p:spPr>
          <a:xfrm>
            <a:off x="8346980" y="4867321"/>
            <a:ext cx="3311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200" i="1" dirty="0" err="1"/>
              <a:t>Restaging</a:t>
            </a:r>
            <a:r>
              <a:rPr lang="da-DK" sz="2200" i="1" dirty="0"/>
              <a:t> is </a:t>
            </a:r>
            <a:r>
              <a:rPr lang="da-DK" sz="2200" i="1" dirty="0" err="1"/>
              <a:t>performed</a:t>
            </a:r>
            <a:r>
              <a:rPr lang="da-DK" sz="2200" i="1" dirty="0"/>
              <a:t> </a:t>
            </a:r>
          </a:p>
          <a:p>
            <a:r>
              <a:rPr lang="da-DK" sz="2200" i="1" dirty="0" err="1"/>
              <a:t>when</a:t>
            </a:r>
            <a:r>
              <a:rPr lang="da-DK" sz="2200" i="1" dirty="0"/>
              <a:t> </a:t>
            </a:r>
            <a:r>
              <a:rPr lang="da-DK" sz="2200" i="1" dirty="0" err="1"/>
              <a:t>clinically</a:t>
            </a:r>
            <a:r>
              <a:rPr lang="da-DK" sz="2200" i="1" dirty="0"/>
              <a:t> relevant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A21D8D5-4D48-4344-99DC-5EB8996907FE}"/>
              </a:ext>
            </a:extLst>
          </p:cNvPr>
          <p:cNvSpPr txBox="1"/>
          <p:nvPr/>
        </p:nvSpPr>
        <p:spPr>
          <a:xfrm>
            <a:off x="5221607" y="3854069"/>
            <a:ext cx="290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err="1"/>
              <a:t>Clinical</a:t>
            </a:r>
            <a:r>
              <a:rPr lang="da-DK" sz="2400"/>
              <a:t> </a:t>
            </a:r>
            <a:r>
              <a:rPr lang="da-DK" sz="2400" err="1"/>
              <a:t>examination</a:t>
            </a:r>
            <a:endParaRPr lang="da-DK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782B1-DBE8-B647-BEA6-B8ED90245A9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100000" contrast="-100000"/>
          </a:blip>
          <a:stretch>
            <a:fillRect/>
          </a:stretch>
        </p:blipFill>
        <p:spPr>
          <a:xfrm>
            <a:off x="971544" y="1650354"/>
            <a:ext cx="9502492" cy="175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4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5258-AB8C-0C4F-90E5-BFB7878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ctDNA</a:t>
            </a:r>
            <a:r>
              <a:rPr lang="da-DK" dirty="0"/>
              <a:t> </a:t>
            </a:r>
            <a:r>
              <a:rPr lang="da-DK" dirty="0" err="1"/>
              <a:t>study</a:t>
            </a:r>
            <a:r>
              <a:rPr lang="da-DK" dirty="0"/>
              <a:t> - </a:t>
            </a:r>
            <a:r>
              <a:rPr lang="da-DK" dirty="0" err="1"/>
              <a:t>Aim</a:t>
            </a:r>
            <a:endParaRPr lang="da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30B2F-FAF2-F649-8EB6-0E78E1DF9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 err="1"/>
              <a:t>Proof</a:t>
            </a:r>
            <a:r>
              <a:rPr lang="da-DK" dirty="0"/>
              <a:t>-of-</a:t>
            </a:r>
            <a:r>
              <a:rPr lang="da-DK" dirty="0" err="1"/>
              <a:t>concept</a:t>
            </a:r>
            <a:endParaRPr lang="da-DK" dirty="0"/>
          </a:p>
          <a:p>
            <a:r>
              <a:rPr lang="da-DK" dirty="0"/>
              <a:t>Is </a:t>
            </a:r>
            <a:r>
              <a:rPr lang="da-DK" dirty="0" err="1"/>
              <a:t>cfDNA</a:t>
            </a:r>
            <a:r>
              <a:rPr lang="da-DK" dirty="0"/>
              <a:t> present in </a:t>
            </a:r>
            <a:r>
              <a:rPr lang="da-DK" dirty="0" err="1"/>
              <a:t>dogs</a:t>
            </a:r>
            <a:endParaRPr lang="da-DK" dirty="0"/>
          </a:p>
          <a:p>
            <a:r>
              <a:rPr lang="da-DK" dirty="0"/>
              <a:t>Is the </a:t>
            </a:r>
            <a:r>
              <a:rPr lang="da-DK" dirty="0" err="1"/>
              <a:t>amount</a:t>
            </a:r>
            <a:r>
              <a:rPr lang="da-DK" dirty="0"/>
              <a:t> stable over time</a:t>
            </a:r>
          </a:p>
          <a:p>
            <a:r>
              <a:rPr lang="da-DK" dirty="0"/>
              <a:t>Is </a:t>
            </a:r>
            <a:r>
              <a:rPr lang="da-DK" dirty="0" err="1"/>
              <a:t>ctDNA</a:t>
            </a:r>
            <a:r>
              <a:rPr lang="da-DK" dirty="0"/>
              <a:t> is present in </a:t>
            </a:r>
            <a:r>
              <a:rPr lang="da-DK" dirty="0" err="1"/>
              <a:t>dogs</a:t>
            </a:r>
            <a:r>
              <a:rPr lang="da-DK" dirty="0"/>
              <a:t> with </a:t>
            </a:r>
            <a:r>
              <a:rPr lang="da-DK" dirty="0" err="1"/>
              <a:t>mammary</a:t>
            </a:r>
            <a:r>
              <a:rPr lang="da-DK" dirty="0"/>
              <a:t> tumors </a:t>
            </a:r>
          </a:p>
          <a:p>
            <a:pPr lvl="1"/>
            <a:r>
              <a:rPr lang="da-DK" dirty="0"/>
              <a:t>Benign tumors</a:t>
            </a:r>
          </a:p>
          <a:p>
            <a:pPr lvl="1"/>
            <a:r>
              <a:rPr lang="da-DK" dirty="0" err="1"/>
              <a:t>Carcinomas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Monitoring</a:t>
            </a:r>
            <a:r>
              <a:rPr lang="da-DK" dirty="0"/>
              <a:t> </a:t>
            </a:r>
          </a:p>
          <a:p>
            <a:r>
              <a:rPr lang="da-DK" dirty="0"/>
              <a:t>Is </a:t>
            </a:r>
            <a:r>
              <a:rPr lang="da-DK" dirty="0" err="1"/>
              <a:t>ctDNA</a:t>
            </a:r>
            <a:r>
              <a:rPr lang="da-DK" dirty="0"/>
              <a:t> </a:t>
            </a:r>
            <a:r>
              <a:rPr lang="da-DK" dirty="0" err="1"/>
              <a:t>detectable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/at </a:t>
            </a:r>
            <a:r>
              <a:rPr lang="da-DK" dirty="0" err="1"/>
              <a:t>relapse</a:t>
            </a:r>
            <a:r>
              <a:rPr lang="da-DK" dirty="0"/>
              <a:t> in </a:t>
            </a:r>
            <a:r>
              <a:rPr lang="da-DK" dirty="0" err="1"/>
              <a:t>carcinomas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1061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897</Words>
  <Application>Microsoft Macintosh PowerPoint</Application>
  <PresentationFormat>Widescreen</PresentationFormat>
  <Paragraphs>107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ctDNA in dogs with mammary tumors</vt:lpstr>
      <vt:lpstr>ctDNA in dogs with mammary tumors</vt:lpstr>
      <vt:lpstr>Is ctDNA present in dogs with mammary carcinomas?</vt:lpstr>
      <vt:lpstr>Is ctDNA present in dogs with mammary carcinomas?</vt:lpstr>
      <vt:lpstr>ctDNA study - Aim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ctDNA present in dogs with mammary carcinomas?</dc:title>
  <dc:creator>Sophie Emilie Søborg Agger</dc:creator>
  <cp:lastModifiedBy>Sophie Emilie Søborg Agger</cp:lastModifiedBy>
  <cp:revision>3</cp:revision>
  <dcterms:created xsi:type="dcterms:W3CDTF">2020-09-07T08:14:15Z</dcterms:created>
  <dcterms:modified xsi:type="dcterms:W3CDTF">2020-09-07T08:29:14Z</dcterms:modified>
</cp:coreProperties>
</file>