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8"/>
    <p:restoredTop sz="94626"/>
  </p:normalViewPr>
  <p:slideViewPr>
    <p:cSldViewPr snapToGrid="0" snapToObjects="1">
      <p:cViewPr>
        <p:scale>
          <a:sx n="60" d="100"/>
          <a:sy n="60" d="100"/>
        </p:scale>
        <p:origin x="129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D294-14AC-FF40-9358-B83A7DE9B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ED839-F58D-4D42-900C-EFDB4D4A9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9C2A8-FCCB-234A-9496-437579A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8934-678D-9349-AFE6-82E9BA49AE91}" type="datetimeFigureOut">
              <a:rPr lang="en-DK" smtClean="0"/>
              <a:t>29/10/2020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6C2B9-B72A-6A44-9B76-8E7EED1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8386-E470-8541-8ADE-8ADE4D2A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AA5D-B411-B440-9EC5-724236A35E6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4141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47F0-9A66-3641-AFF4-DF79728E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D141A-3C63-DA43-96A7-DEB01D566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54F2-E138-D643-9571-162EF889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8934-678D-9349-AFE6-82E9BA49AE91}" type="datetimeFigureOut">
              <a:rPr lang="en-DK" smtClean="0"/>
              <a:t>29/10/2020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8D272-1072-CF4A-9A57-51E3C3D7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EB85-5945-DA4B-95C2-92380885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AA5D-B411-B440-9EC5-724236A35E6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338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D5CA4-DF83-C74F-A1A0-9A00C597D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6ECC1-85E2-C041-9F75-009613B94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A6FD-1FFB-FC4A-BA48-9C0C4B8E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8934-678D-9349-AFE6-82E9BA49AE91}" type="datetimeFigureOut">
              <a:rPr lang="en-DK" smtClean="0"/>
              <a:t>29/10/2020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233A-D5B2-DB47-9E9B-052AC212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07A1-848A-414D-BD63-B70A8C20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AA5D-B411-B440-9EC5-724236A35E6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550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9E78-2F81-D743-8A13-D17F21FA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3C24-6FDF-BA4D-9CB8-81DC2585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0EFA-40D1-8046-8C92-D315520B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8934-678D-9349-AFE6-82E9BA49AE91}" type="datetimeFigureOut">
              <a:rPr lang="en-DK" smtClean="0"/>
              <a:t>29/10/2020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F543-29C2-8542-826E-8CED05BA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DB99-27F0-7148-A092-75C99A0F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AA5D-B411-B440-9EC5-724236A35E6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45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9989-8744-F043-BABD-82F300B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675F3-FF3C-1F4C-A8EB-91A3C0B5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A1B9-EC8D-3D4B-BBCD-845F10D1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8934-678D-9349-AFE6-82E9BA49AE91}" type="datetimeFigureOut">
              <a:rPr lang="en-DK" smtClean="0"/>
              <a:t>29/10/2020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B3FD-92BB-3D4C-B5EF-0168D71B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9E00-C080-7A4C-9C41-2A9495AB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AA5D-B411-B440-9EC5-724236A35E6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80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8B00-5419-BB40-B8B6-741DF44B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5DA9-4FA2-9D4A-A3F3-B43A98DFC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28B7E-7596-744A-A73D-E53EDB2C9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D45F9-BF88-FA4C-90EB-FF02B085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8934-678D-9349-AFE6-82E9BA49AE91}" type="datetimeFigureOut">
              <a:rPr lang="en-DK" smtClean="0"/>
              <a:t>29/10/2020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2D5FA-286F-6446-A067-C3F32F05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5C7AB-4580-1441-9493-8E71F563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AA5D-B411-B440-9EC5-724236A35E6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159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5B89-EEDA-5F40-AAA5-274B6EB7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1D73-EDFE-174A-B974-72CA5346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8A545-E7CC-C546-8D5E-B825F7757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29B2C-BB1F-6648-8C7E-519340F3D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22ABE-B232-9E48-BC5C-106535970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94B11-88EC-4B4E-8B43-FA15DBDF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8934-678D-9349-AFE6-82E9BA49AE91}" type="datetimeFigureOut">
              <a:rPr lang="en-DK" smtClean="0"/>
              <a:t>29/10/2020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A6E11-7C07-6F4C-BD94-F0AF489E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5E797-A31B-D040-BA35-06EA6951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AA5D-B411-B440-9EC5-724236A35E6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334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4EF-D2A0-CD44-B66A-F6066B28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5833E-5CBC-AD4E-87FE-537E6BD5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8934-678D-9349-AFE6-82E9BA49AE91}" type="datetimeFigureOut">
              <a:rPr lang="en-DK" smtClean="0"/>
              <a:t>29/10/2020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1C73C-5A93-E744-BC95-CC1DD033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DC504-E7D6-1947-AA96-E661732B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AA5D-B411-B440-9EC5-724236A35E6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11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89227-AA18-914C-9DBE-5F75789F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8934-678D-9349-AFE6-82E9BA49AE91}" type="datetimeFigureOut">
              <a:rPr lang="en-DK" smtClean="0"/>
              <a:t>29/10/2020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267F9-050F-9048-9739-96D0218B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6B569-C0A9-2F43-B743-D51FD232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AA5D-B411-B440-9EC5-724236A35E6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575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A9A9-429B-5041-91E2-87C45EB5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510F-2ACA-9A45-ADBF-48C2A6682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75E67-BC23-6E4C-B981-DD46B75BC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4AD09-F474-2745-9AAE-714D0330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8934-678D-9349-AFE6-82E9BA49AE91}" type="datetimeFigureOut">
              <a:rPr lang="en-DK" smtClean="0"/>
              <a:t>29/10/2020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F4CCA-9D84-FB4A-8D4A-C8AAB3B4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99B20-7651-6142-9EC7-67FA77DB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AA5D-B411-B440-9EC5-724236A35E6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674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A05-DBBE-CC44-9D19-DC1C5600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ED062-775D-7A4F-BE0A-8C3301AC9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8EB23-2FE8-9242-A335-EB066BFBF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FB257-EBBA-E141-9DC9-4BB750F8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8934-678D-9349-AFE6-82E9BA49AE91}" type="datetimeFigureOut">
              <a:rPr lang="en-DK" smtClean="0"/>
              <a:t>29/10/2020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978C4-9B98-9E46-BE0C-D0485B6D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D2C62-BDBF-1244-8B91-6FA6C439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AA5D-B411-B440-9EC5-724236A35E6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459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3E2B0-A5F7-C446-82F7-C3030DDA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EBB2-C063-BA4B-921D-07E78F37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E93F-5753-8747-9CAD-DCDF35468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8934-678D-9349-AFE6-82E9BA49AE91}" type="datetimeFigureOut">
              <a:rPr lang="en-DK" smtClean="0"/>
              <a:t>29/10/2020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DF03-107A-7A48-9702-B0C521491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D1E8-A81D-CA42-B5EC-E9866DC5D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6AA5D-B411-B440-9EC5-724236A35E6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020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ent Up Arrow 94">
            <a:extLst>
              <a:ext uri="{FF2B5EF4-FFF2-40B4-BE49-F238E27FC236}">
                <a16:creationId xmlns:a16="http://schemas.microsoft.com/office/drawing/2014/main" id="{1658D0BC-F823-D142-9B7F-2C266AD18AD7}"/>
              </a:ext>
            </a:extLst>
          </p:cNvPr>
          <p:cNvSpPr/>
          <p:nvPr/>
        </p:nvSpPr>
        <p:spPr>
          <a:xfrm rot="5400000">
            <a:off x="1976350" y="3802787"/>
            <a:ext cx="3762639" cy="1559063"/>
          </a:xfrm>
          <a:prstGeom prst="bentUpArrow">
            <a:avLst>
              <a:gd name="adj1" fmla="val 14400"/>
              <a:gd name="adj2" fmla="val 7215"/>
              <a:gd name="adj3" fmla="val 631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K" sz="1400" dirty="0"/>
              <a:t>24 mdr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926B7A-5C91-744B-87A5-CFDA871C47F5}"/>
              </a:ext>
            </a:extLst>
          </p:cNvPr>
          <p:cNvGrpSpPr/>
          <p:nvPr/>
        </p:nvGrpSpPr>
        <p:grpSpPr>
          <a:xfrm>
            <a:off x="3078138" y="1021369"/>
            <a:ext cx="8686953" cy="969121"/>
            <a:chOff x="3722107" y="879578"/>
            <a:chExt cx="7901651" cy="9691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AE3CAB-5C52-AC48-82C9-BE2CACBAF2C4}"/>
                </a:ext>
              </a:extLst>
            </p:cNvPr>
            <p:cNvSpPr/>
            <p:nvPr/>
          </p:nvSpPr>
          <p:spPr>
            <a:xfrm>
              <a:off x="3722108" y="879578"/>
              <a:ext cx="7901649" cy="23312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Hypotese 2-4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D3FC69-8252-0E40-BDA4-4DDBCE911219}"/>
                </a:ext>
              </a:extLst>
            </p:cNvPr>
            <p:cNvSpPr/>
            <p:nvPr/>
          </p:nvSpPr>
          <p:spPr>
            <a:xfrm>
              <a:off x="3722107" y="1109443"/>
              <a:ext cx="7901651" cy="7392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>
                  <a:solidFill>
                    <a:schemeClr val="tx1"/>
                  </a:solidFill>
                </a:rPr>
                <a:t>Centrifugér </a:t>
              </a:r>
            </a:p>
            <a:p>
              <a:pPr algn="ctr"/>
              <a:r>
                <a:rPr lang="en-DK" sz="1400" dirty="0">
                  <a:solidFill>
                    <a:schemeClr val="tx1"/>
                  </a:solidFill>
                </a:rPr>
                <a:t>16000 g  </a:t>
              </a:r>
            </a:p>
            <a:p>
              <a:pPr algn="ctr"/>
              <a:r>
                <a:rPr lang="en-DK" sz="1400" dirty="0">
                  <a:solidFill>
                    <a:schemeClr val="tx1"/>
                  </a:solidFill>
                </a:rPr>
                <a:t>10 min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7E23091-9923-5A4B-B85B-419D5D6B7567}"/>
              </a:ext>
            </a:extLst>
          </p:cNvPr>
          <p:cNvSpPr/>
          <p:nvPr/>
        </p:nvSpPr>
        <p:spPr>
          <a:xfrm>
            <a:off x="4637209" y="3088590"/>
            <a:ext cx="1546119" cy="2432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400" dirty="0">
                <a:solidFill>
                  <a:schemeClr val="tx1"/>
                </a:solidFill>
              </a:rPr>
              <a:t>Mål koncentration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CBEE27-67F4-704C-AB8A-A366D39499B3}"/>
              </a:ext>
            </a:extLst>
          </p:cNvPr>
          <p:cNvSpPr/>
          <p:nvPr/>
        </p:nvSpPr>
        <p:spPr>
          <a:xfrm>
            <a:off x="4654200" y="3725774"/>
            <a:ext cx="1546119" cy="2249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400" dirty="0">
                <a:solidFill>
                  <a:schemeClr val="tx1"/>
                </a:solidFill>
              </a:rPr>
              <a:t>Mål koncentration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485626-B27F-F140-8973-8EE8AA52DD9E}"/>
              </a:ext>
            </a:extLst>
          </p:cNvPr>
          <p:cNvSpPr/>
          <p:nvPr/>
        </p:nvSpPr>
        <p:spPr>
          <a:xfrm>
            <a:off x="4646680" y="4344115"/>
            <a:ext cx="1546119" cy="2249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400" dirty="0">
                <a:solidFill>
                  <a:schemeClr val="tx1"/>
                </a:solidFill>
              </a:rPr>
              <a:t>Mål koncentration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EBA901-287C-074F-A5DE-021E93319F0E}"/>
              </a:ext>
            </a:extLst>
          </p:cNvPr>
          <p:cNvSpPr/>
          <p:nvPr/>
        </p:nvSpPr>
        <p:spPr>
          <a:xfrm>
            <a:off x="4654201" y="4968000"/>
            <a:ext cx="1529128" cy="233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400" dirty="0">
                <a:solidFill>
                  <a:schemeClr val="tx1"/>
                </a:solidFill>
              </a:rPr>
              <a:t>Mål koncentration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0444C60-4959-894A-8BC8-F850816373F1}"/>
              </a:ext>
            </a:extLst>
          </p:cNvPr>
          <p:cNvGrpSpPr/>
          <p:nvPr/>
        </p:nvGrpSpPr>
        <p:grpSpPr>
          <a:xfrm>
            <a:off x="10121700" y="2247659"/>
            <a:ext cx="1643406" cy="3584420"/>
            <a:chOff x="9868660" y="2750247"/>
            <a:chExt cx="1643406" cy="35844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0178F7-A6C4-6242-9601-869816F2F114}"/>
                </a:ext>
              </a:extLst>
            </p:cNvPr>
            <p:cNvSpPr/>
            <p:nvPr/>
          </p:nvSpPr>
          <p:spPr>
            <a:xfrm>
              <a:off x="9868666" y="2750247"/>
              <a:ext cx="1643390" cy="22875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Hypotese 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ADC741-A76D-394D-8D4E-283CD95465D6}"/>
                </a:ext>
              </a:extLst>
            </p:cNvPr>
            <p:cNvSpPr/>
            <p:nvPr/>
          </p:nvSpPr>
          <p:spPr>
            <a:xfrm>
              <a:off x="9868665" y="2978277"/>
              <a:ext cx="1643391" cy="2287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DK" sz="1400" dirty="0">
                  <a:solidFill>
                    <a:schemeClr val="tx1"/>
                  </a:solidFill>
                </a:rPr>
                <a:t>Frys ved -80˚C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94EA824-AD97-1847-A71C-FCC346BE93AF}"/>
                </a:ext>
              </a:extLst>
            </p:cNvPr>
            <p:cNvGrpSpPr/>
            <p:nvPr/>
          </p:nvGrpSpPr>
          <p:grpSpPr>
            <a:xfrm>
              <a:off x="9868660" y="3594492"/>
              <a:ext cx="1643406" cy="2740175"/>
              <a:chOff x="9868660" y="3545333"/>
              <a:chExt cx="1643406" cy="274017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1760ADC-B6EC-B844-AF40-C5EA8B08FF85}"/>
                  </a:ext>
                </a:extLst>
              </p:cNvPr>
              <p:cNvSpPr/>
              <p:nvPr/>
            </p:nvSpPr>
            <p:spPr>
              <a:xfrm>
                <a:off x="9868672" y="3545333"/>
                <a:ext cx="1643394" cy="22875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K" sz="1400" dirty="0">
                    <a:solidFill>
                      <a:schemeClr val="tx1"/>
                    </a:solidFill>
                  </a:rPr>
                  <a:t>Mål koncentration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2B2F859-51EE-A740-AC48-9CD8A48DB1BB}"/>
                  </a:ext>
                </a:extLst>
              </p:cNvPr>
              <p:cNvSpPr/>
              <p:nvPr/>
            </p:nvSpPr>
            <p:spPr>
              <a:xfrm>
                <a:off x="9868666" y="4173587"/>
                <a:ext cx="1643395" cy="2249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K" sz="1400" dirty="0">
                    <a:solidFill>
                      <a:schemeClr val="tx1"/>
                    </a:solidFill>
                  </a:rPr>
                  <a:t>Mål koncentration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F76BD83-E93E-1A46-BD6B-1453885499C3}"/>
                  </a:ext>
                </a:extLst>
              </p:cNvPr>
              <p:cNvSpPr/>
              <p:nvPr/>
            </p:nvSpPr>
            <p:spPr>
              <a:xfrm>
                <a:off x="9868668" y="5422427"/>
                <a:ext cx="1643394" cy="2249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K" sz="1400" dirty="0">
                    <a:solidFill>
                      <a:schemeClr val="tx1"/>
                    </a:solidFill>
                  </a:rPr>
                  <a:t>Mål koncentration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13F97D7-7C37-3C49-ADE8-8C653DDF33EC}"/>
                  </a:ext>
                </a:extLst>
              </p:cNvPr>
              <p:cNvSpPr/>
              <p:nvPr/>
            </p:nvSpPr>
            <p:spPr>
              <a:xfrm>
                <a:off x="9868660" y="6060590"/>
                <a:ext cx="1643391" cy="2249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K" sz="1400" dirty="0">
                    <a:solidFill>
                      <a:schemeClr val="tx1"/>
                    </a:solidFill>
                  </a:rPr>
                  <a:t>Mål koncentration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81ACFCD-2A8D-AA48-8C70-6FCD8C59ECD2}"/>
                  </a:ext>
                </a:extLst>
              </p:cNvPr>
              <p:cNvSpPr/>
              <p:nvPr/>
            </p:nvSpPr>
            <p:spPr>
              <a:xfrm>
                <a:off x="9868666" y="4798007"/>
                <a:ext cx="1643395" cy="2249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K" sz="1400" dirty="0">
                    <a:solidFill>
                      <a:schemeClr val="tx1"/>
                    </a:solidFill>
                  </a:rPr>
                  <a:t>Mål koncentration</a:t>
                </a:r>
              </a:p>
            </p:txBody>
          </p:sp>
        </p:grpSp>
        <p:sp>
          <p:nvSpPr>
            <p:cNvPr id="56" name="Down Arrow 55">
              <a:extLst>
                <a:ext uri="{FF2B5EF4-FFF2-40B4-BE49-F238E27FC236}">
                  <a16:creationId xmlns:a16="http://schemas.microsoft.com/office/drawing/2014/main" id="{36133777-E7CD-5848-8CAB-80773968B14F}"/>
                </a:ext>
              </a:extLst>
            </p:cNvPr>
            <p:cNvSpPr/>
            <p:nvPr/>
          </p:nvSpPr>
          <p:spPr>
            <a:xfrm>
              <a:off x="9868665" y="3207028"/>
              <a:ext cx="1643391" cy="388431"/>
            </a:xfrm>
            <a:prstGeom prst="downArrow">
              <a:avLst>
                <a:gd name="adj1" fmla="val 100000"/>
                <a:gd name="adj2" fmla="val 4432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1 uge</a:t>
              </a:r>
            </a:p>
          </p:txBody>
        </p:sp>
        <p:sp>
          <p:nvSpPr>
            <p:cNvPr id="58" name="Down Arrow 57">
              <a:extLst>
                <a:ext uri="{FF2B5EF4-FFF2-40B4-BE49-F238E27FC236}">
                  <a16:creationId xmlns:a16="http://schemas.microsoft.com/office/drawing/2014/main" id="{E7583684-40F2-2243-A8DB-94A9633B891D}"/>
                </a:ext>
              </a:extLst>
            </p:cNvPr>
            <p:cNvSpPr/>
            <p:nvPr/>
          </p:nvSpPr>
          <p:spPr>
            <a:xfrm>
              <a:off x="9868663" y="3831824"/>
              <a:ext cx="1643391" cy="388431"/>
            </a:xfrm>
            <a:prstGeom prst="downArrow">
              <a:avLst>
                <a:gd name="adj1" fmla="val 100000"/>
                <a:gd name="adj2" fmla="val 4432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1 uge</a:t>
              </a:r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345A3563-3A14-854B-85EB-E111C396DDD9}"/>
                </a:ext>
              </a:extLst>
            </p:cNvPr>
            <p:cNvSpPr/>
            <p:nvPr/>
          </p:nvSpPr>
          <p:spPr>
            <a:xfrm>
              <a:off x="9868662" y="4447664"/>
              <a:ext cx="1643391" cy="388431"/>
            </a:xfrm>
            <a:prstGeom prst="downArrow">
              <a:avLst>
                <a:gd name="adj1" fmla="val 100000"/>
                <a:gd name="adj2" fmla="val 4432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1 uge</a:t>
              </a:r>
            </a:p>
          </p:txBody>
        </p:sp>
        <p:sp>
          <p:nvSpPr>
            <p:cNvPr id="61" name="Down Arrow 60">
              <a:extLst>
                <a:ext uri="{FF2B5EF4-FFF2-40B4-BE49-F238E27FC236}">
                  <a16:creationId xmlns:a16="http://schemas.microsoft.com/office/drawing/2014/main" id="{78804EB2-AF70-5644-9292-5910FF2053F6}"/>
                </a:ext>
              </a:extLst>
            </p:cNvPr>
            <p:cNvSpPr/>
            <p:nvPr/>
          </p:nvSpPr>
          <p:spPr>
            <a:xfrm>
              <a:off x="9868661" y="5071621"/>
              <a:ext cx="1643391" cy="388431"/>
            </a:xfrm>
            <a:prstGeom prst="downArrow">
              <a:avLst>
                <a:gd name="adj1" fmla="val 100000"/>
                <a:gd name="adj2" fmla="val 4432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1 uge</a:t>
              </a: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76CF6B3C-C3B4-764B-A7EE-7F3B3908FC02}"/>
                </a:ext>
              </a:extLst>
            </p:cNvPr>
            <p:cNvSpPr/>
            <p:nvPr/>
          </p:nvSpPr>
          <p:spPr>
            <a:xfrm>
              <a:off x="9868660" y="5703714"/>
              <a:ext cx="1643391" cy="388431"/>
            </a:xfrm>
            <a:prstGeom prst="downArrow">
              <a:avLst>
                <a:gd name="adj1" fmla="val 100000"/>
                <a:gd name="adj2" fmla="val 4432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1 uge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9962185-606D-0D48-B174-A4253110A1D4}"/>
              </a:ext>
            </a:extLst>
          </p:cNvPr>
          <p:cNvGrpSpPr/>
          <p:nvPr/>
        </p:nvGrpSpPr>
        <p:grpSpPr>
          <a:xfrm>
            <a:off x="356907" y="2247659"/>
            <a:ext cx="2284891" cy="2334659"/>
            <a:chOff x="114580" y="834880"/>
            <a:chExt cx="2284891" cy="23346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5F965D-08B3-D94C-A6BA-6D8797FED43B}"/>
                </a:ext>
              </a:extLst>
            </p:cNvPr>
            <p:cNvSpPr/>
            <p:nvPr/>
          </p:nvSpPr>
          <p:spPr>
            <a:xfrm>
              <a:off x="646967" y="834880"/>
              <a:ext cx="1192403" cy="233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Hypotese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E4D8BD-677F-F040-99B2-04DA9EDB4BDB}"/>
                </a:ext>
              </a:extLst>
            </p:cNvPr>
            <p:cNvSpPr/>
            <p:nvPr/>
          </p:nvSpPr>
          <p:spPr>
            <a:xfrm>
              <a:off x="114580" y="1468035"/>
              <a:ext cx="1035586" cy="7679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DK" sz="1400" dirty="0">
                  <a:solidFill>
                    <a:schemeClr val="tx1"/>
                  </a:solidFill>
                </a:rPr>
                <a:t>Centrifugér 16000 g  </a:t>
              </a:r>
            </a:p>
            <a:p>
              <a:r>
                <a:rPr lang="en-DK" sz="1400" dirty="0">
                  <a:solidFill>
                    <a:schemeClr val="tx1"/>
                  </a:solidFill>
                </a:rPr>
                <a:t>10 min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5AEE8B-108B-5040-9F5A-7B2418F8240A}"/>
                </a:ext>
              </a:extLst>
            </p:cNvPr>
            <p:cNvSpPr/>
            <p:nvPr/>
          </p:nvSpPr>
          <p:spPr>
            <a:xfrm>
              <a:off x="114580" y="1239071"/>
              <a:ext cx="1035586" cy="228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Gruppe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6E770D-5267-9045-AA16-2E897027E27F}"/>
                </a:ext>
              </a:extLst>
            </p:cNvPr>
            <p:cNvSpPr/>
            <p:nvPr/>
          </p:nvSpPr>
          <p:spPr>
            <a:xfrm>
              <a:off x="1357749" y="1463523"/>
              <a:ext cx="1035586" cy="772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DK" sz="1400" dirty="0">
                  <a:solidFill>
                    <a:schemeClr val="tx1"/>
                  </a:solidFill>
                </a:rPr>
                <a:t>Centrifugér 12000 g  </a:t>
              </a:r>
            </a:p>
            <a:p>
              <a:r>
                <a:rPr lang="en-DK" sz="1400" dirty="0">
                  <a:solidFill>
                    <a:schemeClr val="tx1"/>
                  </a:solidFill>
                </a:rPr>
                <a:t>13 min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BDA614-2FB9-1F44-A67C-978B68B5183F}"/>
                </a:ext>
              </a:extLst>
            </p:cNvPr>
            <p:cNvSpPr/>
            <p:nvPr/>
          </p:nvSpPr>
          <p:spPr>
            <a:xfrm>
              <a:off x="1357749" y="1239071"/>
              <a:ext cx="1035586" cy="228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Gruppe 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333AB0-5E69-3646-91CE-399A57906583}"/>
                </a:ext>
              </a:extLst>
            </p:cNvPr>
            <p:cNvSpPr/>
            <p:nvPr/>
          </p:nvSpPr>
          <p:spPr>
            <a:xfrm>
              <a:off x="121234" y="2944622"/>
              <a:ext cx="2278237" cy="2249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>
                  <a:solidFill>
                    <a:schemeClr val="tx1"/>
                  </a:solidFill>
                </a:rPr>
                <a:t>Mål koncentration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47AAF2-3C8D-6B4C-ABDA-3F795313B803}"/>
                </a:ext>
              </a:extLst>
            </p:cNvPr>
            <p:cNvSpPr/>
            <p:nvPr/>
          </p:nvSpPr>
          <p:spPr>
            <a:xfrm>
              <a:off x="121234" y="2235998"/>
              <a:ext cx="2272101" cy="2886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DK" sz="1400" dirty="0">
                  <a:solidFill>
                    <a:schemeClr val="tx1"/>
                  </a:solidFill>
                </a:rPr>
                <a:t>Frys ved -80˚C</a:t>
              </a:r>
            </a:p>
          </p:txBody>
        </p:sp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A84881A1-9D96-A047-A463-186CD2E180EA}"/>
                </a:ext>
              </a:extLst>
            </p:cNvPr>
            <p:cNvSpPr/>
            <p:nvPr/>
          </p:nvSpPr>
          <p:spPr>
            <a:xfrm>
              <a:off x="119870" y="2524686"/>
              <a:ext cx="2272947" cy="396042"/>
            </a:xfrm>
            <a:prstGeom prst="downArrow">
              <a:avLst>
                <a:gd name="adj1" fmla="val 100000"/>
                <a:gd name="adj2" fmla="val 4432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1 uge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ABD2500-6EB2-AA4A-9CE9-9F131A331384}"/>
              </a:ext>
            </a:extLst>
          </p:cNvPr>
          <p:cNvSpPr/>
          <p:nvPr/>
        </p:nvSpPr>
        <p:spPr>
          <a:xfrm>
            <a:off x="7384134" y="2247659"/>
            <a:ext cx="1392772" cy="2287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400" dirty="0"/>
              <a:t>Hypotese 3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555736-F499-BC42-ACD0-443EE97CBFDC}"/>
              </a:ext>
            </a:extLst>
          </p:cNvPr>
          <p:cNvGrpSpPr/>
          <p:nvPr/>
        </p:nvGrpSpPr>
        <p:grpSpPr>
          <a:xfrm>
            <a:off x="6839789" y="2651850"/>
            <a:ext cx="1249031" cy="696054"/>
            <a:chOff x="5945707" y="3141498"/>
            <a:chExt cx="1249031" cy="6960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22DD85-D2B4-4746-8D13-88493818A6F3}"/>
                </a:ext>
              </a:extLst>
            </p:cNvPr>
            <p:cNvSpPr/>
            <p:nvPr/>
          </p:nvSpPr>
          <p:spPr>
            <a:xfrm>
              <a:off x="5945707" y="3367617"/>
              <a:ext cx="1249031" cy="4699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DK" sz="1400" dirty="0">
                  <a:solidFill>
                    <a:schemeClr val="tx1"/>
                  </a:solidFill>
                </a:rPr>
                <a:t>Frys </a:t>
              </a:r>
              <a:r>
                <a:rPr lang="en-GB" sz="1400" dirty="0" err="1">
                  <a:solidFill>
                    <a:schemeClr val="tx1"/>
                  </a:solidFill>
                </a:rPr>
                <a:t>ved</a:t>
              </a:r>
              <a:r>
                <a:rPr lang="en-GB" sz="1400" dirty="0">
                  <a:solidFill>
                    <a:schemeClr val="tx1"/>
                  </a:solidFill>
                </a:rPr>
                <a:t> -80˚C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I std. </a:t>
              </a:r>
              <a:r>
                <a:rPr lang="en-GB" sz="1400" dirty="0" err="1">
                  <a:solidFill>
                    <a:schemeClr val="tx1"/>
                  </a:solidFill>
                </a:rPr>
                <a:t>cryorør</a:t>
              </a:r>
              <a:r>
                <a:rPr lang="en-GB" sz="1400" dirty="0">
                  <a:solidFill>
                    <a:schemeClr val="tx1"/>
                  </a:solidFill>
                </a:rPr>
                <a:t> </a:t>
              </a:r>
              <a:endParaRPr lang="en-DK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3B067E-295E-D74C-8D6A-0B3F4A5618CB}"/>
                </a:ext>
              </a:extLst>
            </p:cNvPr>
            <p:cNvSpPr/>
            <p:nvPr/>
          </p:nvSpPr>
          <p:spPr>
            <a:xfrm>
              <a:off x="5945707" y="3141498"/>
              <a:ext cx="1249031" cy="2249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Gruppe 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ED5F986-A867-4244-A5AD-9234FC7CA22F}"/>
              </a:ext>
            </a:extLst>
          </p:cNvPr>
          <p:cNvGrpSpPr/>
          <p:nvPr/>
        </p:nvGrpSpPr>
        <p:grpSpPr>
          <a:xfrm>
            <a:off x="8285103" y="2653052"/>
            <a:ext cx="1249031" cy="694852"/>
            <a:chOff x="7589106" y="3141498"/>
            <a:chExt cx="1249031" cy="69485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58F5E3-0E31-A14F-978F-39E16CC194F6}"/>
                </a:ext>
              </a:extLst>
            </p:cNvPr>
            <p:cNvSpPr/>
            <p:nvPr/>
          </p:nvSpPr>
          <p:spPr>
            <a:xfrm>
              <a:off x="7589106" y="3366415"/>
              <a:ext cx="1249031" cy="4699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DK" sz="1400" dirty="0">
                  <a:solidFill>
                    <a:schemeClr val="tx1"/>
                  </a:solidFill>
                </a:rPr>
                <a:t>Frys </a:t>
              </a:r>
              <a:r>
                <a:rPr lang="en-GB" sz="1400" dirty="0" err="1">
                  <a:solidFill>
                    <a:schemeClr val="tx1"/>
                  </a:solidFill>
                </a:rPr>
                <a:t>ved</a:t>
              </a:r>
              <a:r>
                <a:rPr lang="en-GB" sz="1400" dirty="0">
                  <a:solidFill>
                    <a:schemeClr val="tx1"/>
                  </a:solidFill>
                </a:rPr>
                <a:t> -80˚C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I </a:t>
              </a:r>
              <a:r>
                <a:rPr lang="en-GB" sz="1400" dirty="0" err="1">
                  <a:solidFill>
                    <a:schemeClr val="tx1"/>
                  </a:solidFill>
                </a:rPr>
                <a:t>LoBind</a:t>
              </a:r>
              <a:r>
                <a:rPr lang="en-GB" sz="1400" dirty="0">
                  <a:solidFill>
                    <a:schemeClr val="tx1"/>
                  </a:solidFill>
                </a:rPr>
                <a:t> </a:t>
              </a:r>
              <a:r>
                <a:rPr lang="en-GB" sz="1400" dirty="0" err="1">
                  <a:solidFill>
                    <a:schemeClr val="tx1"/>
                  </a:solidFill>
                </a:rPr>
                <a:t>rør</a:t>
              </a:r>
              <a:r>
                <a:rPr lang="en-GB" sz="1400" dirty="0">
                  <a:solidFill>
                    <a:schemeClr val="tx1"/>
                  </a:solidFill>
                </a:rPr>
                <a:t> </a:t>
              </a:r>
              <a:endParaRPr lang="en-DK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A168D0-3F62-8E42-9E6C-9243C4A0260A}"/>
                </a:ext>
              </a:extLst>
            </p:cNvPr>
            <p:cNvSpPr/>
            <p:nvPr/>
          </p:nvSpPr>
          <p:spPr>
            <a:xfrm>
              <a:off x="7589106" y="3141498"/>
              <a:ext cx="1249031" cy="22612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Gruppe 2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A21921F-C119-B244-8E2F-E586CE9D63D8}"/>
              </a:ext>
            </a:extLst>
          </p:cNvPr>
          <p:cNvSpPr/>
          <p:nvPr/>
        </p:nvSpPr>
        <p:spPr>
          <a:xfrm>
            <a:off x="6812973" y="3732155"/>
            <a:ext cx="2694335" cy="218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400" dirty="0">
                <a:solidFill>
                  <a:schemeClr val="tx1"/>
                </a:solidFill>
              </a:rPr>
              <a:t>Mål koncentration</a:t>
            </a:r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1120E7F2-3658-3641-882E-3F57E01BC3FF}"/>
              </a:ext>
            </a:extLst>
          </p:cNvPr>
          <p:cNvSpPr/>
          <p:nvPr/>
        </p:nvSpPr>
        <p:spPr>
          <a:xfrm>
            <a:off x="6839799" y="3331796"/>
            <a:ext cx="2694335" cy="388431"/>
          </a:xfrm>
          <a:prstGeom prst="downArrow">
            <a:avLst>
              <a:gd name="adj1" fmla="val 100000"/>
              <a:gd name="adj2" fmla="val 4432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400" dirty="0"/>
              <a:t>1 uge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C05B6D-908A-2F45-A3FE-C2D788324725}"/>
              </a:ext>
            </a:extLst>
          </p:cNvPr>
          <p:cNvGrpSpPr/>
          <p:nvPr/>
        </p:nvGrpSpPr>
        <p:grpSpPr>
          <a:xfrm>
            <a:off x="3516063" y="2702388"/>
            <a:ext cx="1129206" cy="2500971"/>
            <a:chOff x="3196960" y="3165287"/>
            <a:chExt cx="1129206" cy="2500971"/>
          </a:xfrm>
        </p:grpSpPr>
        <p:sp>
          <p:nvSpPr>
            <p:cNvPr id="82" name="Bent Up Arrow 81">
              <a:extLst>
                <a:ext uri="{FF2B5EF4-FFF2-40B4-BE49-F238E27FC236}">
                  <a16:creationId xmlns:a16="http://schemas.microsoft.com/office/drawing/2014/main" id="{C1D5EA91-ABCB-804D-B487-FBD1911B3B46}"/>
                </a:ext>
              </a:extLst>
            </p:cNvPr>
            <p:cNvSpPr/>
            <p:nvPr/>
          </p:nvSpPr>
          <p:spPr>
            <a:xfrm rot="5400000">
              <a:off x="3757700" y="3239238"/>
              <a:ext cx="626848" cy="478946"/>
            </a:xfrm>
            <a:prstGeom prst="bentUpArrow">
              <a:avLst>
                <a:gd name="adj1" fmla="val 50000"/>
                <a:gd name="adj2" fmla="val 25265"/>
                <a:gd name="adj3" fmla="val 1313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1 uge</a:t>
              </a:r>
            </a:p>
          </p:txBody>
        </p:sp>
        <p:sp>
          <p:nvSpPr>
            <p:cNvPr id="83" name="Bent Up Arrow 82">
              <a:extLst>
                <a:ext uri="{FF2B5EF4-FFF2-40B4-BE49-F238E27FC236}">
                  <a16:creationId xmlns:a16="http://schemas.microsoft.com/office/drawing/2014/main" id="{0D60E590-5B56-5F45-80F2-93F15A01163A}"/>
                </a:ext>
              </a:extLst>
            </p:cNvPr>
            <p:cNvSpPr/>
            <p:nvPr/>
          </p:nvSpPr>
          <p:spPr>
            <a:xfrm rot="5400000">
              <a:off x="3356405" y="3430603"/>
              <a:ext cx="1233618" cy="705904"/>
            </a:xfrm>
            <a:prstGeom prst="bentUpArrow">
              <a:avLst>
                <a:gd name="adj1" fmla="val 30139"/>
                <a:gd name="adj2" fmla="val 14983"/>
                <a:gd name="adj3" fmla="val 1313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DK" sz="1400" dirty="0"/>
                <a:t>2 mdr</a:t>
              </a:r>
            </a:p>
          </p:txBody>
        </p:sp>
        <p:sp>
          <p:nvSpPr>
            <p:cNvPr id="84" name="Bent Up Arrow 83">
              <a:extLst>
                <a:ext uri="{FF2B5EF4-FFF2-40B4-BE49-F238E27FC236}">
                  <a16:creationId xmlns:a16="http://schemas.microsoft.com/office/drawing/2014/main" id="{E7238E83-666F-FC42-81E8-8014F27CDA7A}"/>
                </a:ext>
              </a:extLst>
            </p:cNvPr>
            <p:cNvSpPr/>
            <p:nvPr/>
          </p:nvSpPr>
          <p:spPr>
            <a:xfrm rot="5400000">
              <a:off x="2930838" y="3649947"/>
              <a:ext cx="1863054" cy="893735"/>
            </a:xfrm>
            <a:prstGeom prst="bentUpArrow">
              <a:avLst>
                <a:gd name="adj1" fmla="val 22862"/>
                <a:gd name="adj2" fmla="val 11605"/>
                <a:gd name="adj3" fmla="val 1004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DK" sz="1400" dirty="0"/>
                <a:t>6 mdr</a:t>
              </a:r>
            </a:p>
          </p:txBody>
        </p:sp>
        <p:sp>
          <p:nvSpPr>
            <p:cNvPr id="85" name="Bent Up Arrow 84">
              <a:extLst>
                <a:ext uri="{FF2B5EF4-FFF2-40B4-BE49-F238E27FC236}">
                  <a16:creationId xmlns:a16="http://schemas.microsoft.com/office/drawing/2014/main" id="{E86D8909-80CC-9646-A795-F01EB7A1456B}"/>
                </a:ext>
              </a:extLst>
            </p:cNvPr>
            <p:cNvSpPr/>
            <p:nvPr/>
          </p:nvSpPr>
          <p:spPr>
            <a:xfrm rot="5400000">
              <a:off x="2507044" y="3855203"/>
              <a:ext cx="2500971" cy="1121139"/>
            </a:xfrm>
            <a:prstGeom prst="bentUpArrow">
              <a:avLst>
                <a:gd name="adj1" fmla="val 19582"/>
                <a:gd name="adj2" fmla="val 9843"/>
                <a:gd name="adj3" fmla="val 1004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DK" sz="1400" dirty="0"/>
                <a:t>12 mdr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8545E28-2D02-DD4A-A0D4-31B71DC77210}"/>
              </a:ext>
            </a:extLst>
          </p:cNvPr>
          <p:cNvSpPr/>
          <p:nvPr/>
        </p:nvSpPr>
        <p:spPr>
          <a:xfrm>
            <a:off x="4670000" y="5589464"/>
            <a:ext cx="1529128" cy="238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400" dirty="0">
                <a:solidFill>
                  <a:schemeClr val="tx1"/>
                </a:solidFill>
              </a:rPr>
              <a:t>Mål koncentration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2C3EAC-D888-EE45-ACBB-716C9878F4E5}"/>
              </a:ext>
            </a:extLst>
          </p:cNvPr>
          <p:cNvSpPr/>
          <p:nvPr/>
        </p:nvSpPr>
        <p:spPr>
          <a:xfrm>
            <a:off x="4654200" y="6230513"/>
            <a:ext cx="1538600" cy="233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400" dirty="0">
                <a:solidFill>
                  <a:schemeClr val="tx1"/>
                </a:solidFill>
              </a:rPr>
              <a:t>Mål koncentration</a:t>
            </a:r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D01CF61B-1CE5-764B-9830-832A77D227AC}"/>
              </a:ext>
            </a:extLst>
          </p:cNvPr>
          <p:cNvSpPr/>
          <p:nvPr/>
        </p:nvSpPr>
        <p:spPr>
          <a:xfrm rot="5400000">
            <a:off x="2414429" y="3587767"/>
            <a:ext cx="3126538" cy="1353004"/>
          </a:xfrm>
          <a:prstGeom prst="bentUpArrow">
            <a:avLst>
              <a:gd name="adj1" fmla="val 16061"/>
              <a:gd name="adj2" fmla="val 7957"/>
              <a:gd name="adj3" fmla="val 85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K" sz="1400" dirty="0"/>
              <a:t>18 mdr</a:t>
            </a:r>
          </a:p>
        </p:txBody>
      </p:sp>
      <p:sp>
        <p:nvSpPr>
          <p:cNvPr id="96" name="Bent Up Arrow 95">
            <a:extLst>
              <a:ext uri="{FF2B5EF4-FFF2-40B4-BE49-F238E27FC236}">
                <a16:creationId xmlns:a16="http://schemas.microsoft.com/office/drawing/2014/main" id="{CDA54200-9228-4743-8E6C-7E41436F51F1}"/>
              </a:ext>
            </a:extLst>
          </p:cNvPr>
          <p:cNvSpPr/>
          <p:nvPr/>
        </p:nvSpPr>
        <p:spPr>
          <a:xfrm rot="10800000">
            <a:off x="1401185" y="378901"/>
            <a:ext cx="1676949" cy="1832171"/>
          </a:xfrm>
          <a:prstGeom prst="bentUpArrow">
            <a:avLst>
              <a:gd name="adj1" fmla="val 14072"/>
              <a:gd name="adj2" fmla="val 7028"/>
              <a:gd name="adj3" fmla="val 4741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407347C-8E70-914B-8BF8-5B52BB273633}"/>
              </a:ext>
            </a:extLst>
          </p:cNvPr>
          <p:cNvGrpSpPr/>
          <p:nvPr/>
        </p:nvGrpSpPr>
        <p:grpSpPr>
          <a:xfrm>
            <a:off x="3078135" y="378901"/>
            <a:ext cx="8686951" cy="621693"/>
            <a:chOff x="5857655" y="334393"/>
            <a:chExt cx="1910636" cy="6216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7FC299-97D7-3E4F-B4B7-0E2B1B09BAF6}"/>
                </a:ext>
              </a:extLst>
            </p:cNvPr>
            <p:cNvSpPr/>
            <p:nvPr/>
          </p:nvSpPr>
          <p:spPr>
            <a:xfrm>
              <a:off x="5857655" y="334393"/>
              <a:ext cx="1910636" cy="23312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K2-EDTA </a:t>
              </a:r>
              <a:r>
                <a:rPr lang="en-GB" sz="1400" dirty="0" err="1">
                  <a:solidFill>
                    <a:schemeClr val="bg1"/>
                  </a:solidFill>
                </a:rPr>
                <a:t>blod</a:t>
              </a:r>
              <a:endParaRPr lang="en-DK" sz="1400" dirty="0">
                <a:solidFill>
                  <a:schemeClr val="bg1"/>
                </a:solidFill>
              </a:endParaRPr>
            </a:p>
          </p:txBody>
        </p: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3E6E52B7-1CF8-BB42-8932-0730E4AAD115}"/>
                </a:ext>
              </a:extLst>
            </p:cNvPr>
            <p:cNvSpPr/>
            <p:nvPr/>
          </p:nvSpPr>
          <p:spPr>
            <a:xfrm>
              <a:off x="5857655" y="567655"/>
              <a:ext cx="1910636" cy="388431"/>
            </a:xfrm>
            <a:prstGeom prst="downArrow">
              <a:avLst>
                <a:gd name="adj1" fmla="val 100000"/>
                <a:gd name="adj2" fmla="val 44327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218878-2CC0-BB41-BB43-C3F90A8975D0}"/>
              </a:ext>
            </a:extLst>
          </p:cNvPr>
          <p:cNvGrpSpPr/>
          <p:nvPr/>
        </p:nvGrpSpPr>
        <p:grpSpPr>
          <a:xfrm>
            <a:off x="3078138" y="2247659"/>
            <a:ext cx="3122181" cy="454864"/>
            <a:chOff x="3698108" y="3353486"/>
            <a:chExt cx="1442573" cy="4548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0FB967-8B58-FF4B-BAA7-A97987E31B3B}"/>
                </a:ext>
              </a:extLst>
            </p:cNvPr>
            <p:cNvSpPr/>
            <p:nvPr/>
          </p:nvSpPr>
          <p:spPr>
            <a:xfrm>
              <a:off x="3698110" y="3353486"/>
              <a:ext cx="1442571" cy="22875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sz="1400" dirty="0"/>
                <a:t>Hypotese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6FF7A4-F38A-2A4C-8B3C-2E99C2F665FD}"/>
                </a:ext>
              </a:extLst>
            </p:cNvPr>
            <p:cNvSpPr/>
            <p:nvPr/>
          </p:nvSpPr>
          <p:spPr>
            <a:xfrm>
              <a:off x="3698108" y="3582237"/>
              <a:ext cx="1442571" cy="2261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DK" sz="1400" dirty="0">
                  <a:solidFill>
                    <a:schemeClr val="tx1"/>
                  </a:solidFill>
                </a:rPr>
                <a:t>Frys ved -80˚C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67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124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Emilie Søborg Agger</dc:creator>
  <cp:lastModifiedBy>Sophie Emilie Søborg Agger</cp:lastModifiedBy>
  <cp:revision>6</cp:revision>
  <dcterms:created xsi:type="dcterms:W3CDTF">2020-10-28T14:26:02Z</dcterms:created>
  <dcterms:modified xsi:type="dcterms:W3CDTF">2020-10-29T09:42:06Z</dcterms:modified>
</cp:coreProperties>
</file>