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5"/>
    <p:sldMasterId id="2147483691" r:id="rId6"/>
    <p:sldMasterId id="2147483728" r:id="rId7"/>
  </p:sldMasterIdLst>
  <p:notesMasterIdLst>
    <p:notesMasterId r:id="rId34"/>
  </p:notesMasterIdLst>
  <p:handoutMasterIdLst>
    <p:handoutMasterId r:id="rId35"/>
  </p:handoutMasterIdLst>
  <p:sldIdLst>
    <p:sldId id="261" r:id="rId8"/>
    <p:sldId id="267" r:id="rId9"/>
    <p:sldId id="312" r:id="rId10"/>
    <p:sldId id="311" r:id="rId11"/>
    <p:sldId id="310" r:id="rId12"/>
    <p:sldId id="268" r:id="rId13"/>
    <p:sldId id="270" r:id="rId14"/>
    <p:sldId id="288" r:id="rId15"/>
    <p:sldId id="289" r:id="rId16"/>
    <p:sldId id="302" r:id="rId17"/>
    <p:sldId id="307" r:id="rId18"/>
    <p:sldId id="271" r:id="rId19"/>
    <p:sldId id="314" r:id="rId20"/>
    <p:sldId id="315" r:id="rId21"/>
    <p:sldId id="297" r:id="rId22"/>
    <p:sldId id="295" r:id="rId23"/>
    <p:sldId id="316" r:id="rId24"/>
    <p:sldId id="317" r:id="rId25"/>
    <p:sldId id="318" r:id="rId26"/>
    <p:sldId id="319" r:id="rId27"/>
    <p:sldId id="298" r:id="rId28"/>
    <p:sldId id="293" r:id="rId29"/>
    <p:sldId id="277" r:id="rId30"/>
    <p:sldId id="294" r:id="rId31"/>
    <p:sldId id="279"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p15:clr>
            <a:srgbClr val="A4A3A4"/>
          </p15:clr>
        </p15:guide>
        <p15:guide id="2" orient="horz" pos="391">
          <p15:clr>
            <a:srgbClr val="A4A3A4"/>
          </p15:clr>
        </p15:guide>
        <p15:guide id="3" orient="horz" pos="3975">
          <p15:clr>
            <a:srgbClr val="A4A3A4"/>
          </p15:clr>
        </p15:guide>
        <p15:guide id="4" orient="horz" pos="1030">
          <p15:clr>
            <a:srgbClr val="A4A3A4"/>
          </p15:clr>
        </p15:guide>
        <p15:guide id="5" pos="7312">
          <p15:clr>
            <a:srgbClr val="A4A3A4"/>
          </p15:clr>
        </p15:guide>
        <p15:guide id="6" pos="3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75309" autoAdjust="0"/>
  </p:normalViewPr>
  <p:slideViewPr>
    <p:cSldViewPr snapToGrid="0" showGuides="1">
      <p:cViewPr>
        <p:scale>
          <a:sx n="137" d="100"/>
          <a:sy n="137" d="100"/>
        </p:scale>
        <p:origin x="-312" y="-872"/>
      </p:cViewPr>
      <p:guideLst>
        <p:guide orient="horz" pos="936"/>
        <p:guide orient="horz" pos="391"/>
        <p:guide orient="horz" pos="3975"/>
        <p:guide orient="horz" pos="1030"/>
        <p:guide pos="7312"/>
        <p:guide pos="370"/>
      </p:guideLst>
    </p:cSldViewPr>
  </p:slideViewPr>
  <p:outlineViewPr>
    <p:cViewPr>
      <p:scale>
        <a:sx n="33" d="100"/>
        <a:sy n="33" d="100"/>
      </p:scale>
      <p:origin x="0" y="-10004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122" d="100"/>
          <a:sy n="122" d="100"/>
        </p:scale>
        <p:origin x="49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8F9E11-F642-4BF2-B4DC-AF7D35EA7551}" type="datetimeFigureOut">
              <a:rPr lang="en-GB" smtClean="0"/>
              <a:t>12/11/2020</a:t>
            </a:fld>
            <a:endParaRPr lang="en-GB"/>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371A3-64EC-4735-8565-D99D78279674}" type="slidenum">
              <a:rPr lang="en-GB" smtClean="0"/>
              <a:t>‹#›</a:t>
            </a:fld>
            <a:endParaRPr lang="en-GB"/>
          </a:p>
        </p:txBody>
      </p:sp>
    </p:spTree>
    <p:extLst>
      <p:ext uri="{BB962C8B-B14F-4D97-AF65-F5344CB8AC3E}">
        <p14:creationId xmlns:p14="http://schemas.microsoft.com/office/powerpoint/2010/main" val="346927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2A38B-F9FA-4036-A084-652409E98F08}" type="datetimeFigureOut">
              <a:rPr lang="en-GB" smtClean="0"/>
              <a:t>12/11/2020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36F85-577F-4A92-A47F-D540A2BCC821}" type="slidenum">
              <a:rPr lang="en-GB" smtClean="0"/>
              <a:t>‹#›</a:t>
            </a:fld>
            <a:endParaRPr lang="en-GB"/>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GB" dirty="0"/>
              <a:t>I’m </a:t>
            </a:r>
            <a:r>
              <a:rPr lang="en-GB" dirty="0" err="1"/>
              <a:t>gonna</a:t>
            </a:r>
            <a:r>
              <a:rPr lang="en-GB" dirty="0"/>
              <a:t> talk a little bit about some population genetics in dogs, it’s really not the best data for this course, but I haven’t gotten any of my data yet (yay corona). </a:t>
            </a:r>
          </a:p>
        </p:txBody>
      </p:sp>
      <p:sp>
        <p:nvSpPr>
          <p:cNvPr id="4" name="Pladsholder til diasnummer 3"/>
          <p:cNvSpPr>
            <a:spLocks noGrp="1"/>
          </p:cNvSpPr>
          <p:nvPr>
            <p:ph type="sldNum" sz="quarter" idx="10"/>
          </p:nvPr>
        </p:nvSpPr>
        <p:spPr/>
        <p:txBody>
          <a:bodyPr/>
          <a:lstStyle/>
          <a:p>
            <a:fld id="{49436F85-577F-4A92-A47F-D540A2BCC821}" type="slidenum">
              <a:rPr lang="en-GB" smtClean="0"/>
              <a:t>1</a:t>
            </a:fld>
            <a:endParaRPr lang="en-GB"/>
          </a:p>
        </p:txBody>
      </p:sp>
    </p:spTree>
    <p:extLst>
      <p:ext uri="{BB962C8B-B14F-4D97-AF65-F5344CB8AC3E}">
        <p14:creationId xmlns:p14="http://schemas.microsoft.com/office/powerpoint/2010/main" val="306994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Samtools</a:t>
            </a:r>
            <a:r>
              <a:rPr lang="da-DK" dirty="0"/>
              <a:t>: </a:t>
            </a:r>
            <a:r>
              <a:rPr lang="da-DK" dirty="0" err="1"/>
              <a:t>Sorting</a:t>
            </a:r>
            <a:r>
              <a:rPr lang="da-DK" dirty="0"/>
              <a:t> by </a:t>
            </a:r>
            <a:r>
              <a:rPr lang="da-DK" dirty="0" err="1"/>
              <a:t>coordinates</a:t>
            </a:r>
            <a:r>
              <a:rPr lang="da-DK" dirty="0"/>
              <a:t>. Index </a:t>
            </a:r>
            <a:r>
              <a:rPr lang="da-DK" dirty="0" err="1"/>
              <a:t>cfreates</a:t>
            </a:r>
            <a:r>
              <a:rPr lang="da-DK" dirty="0"/>
              <a:t> a </a:t>
            </a:r>
            <a:r>
              <a:rPr lang="da-DK" dirty="0" err="1"/>
              <a:t>coordinated</a:t>
            </a:r>
            <a:r>
              <a:rPr lang="da-DK" dirty="0"/>
              <a:t> </a:t>
            </a:r>
            <a:r>
              <a:rPr lang="da-DK" dirty="0" err="1"/>
              <a:t>sorted</a:t>
            </a:r>
            <a:r>
              <a:rPr lang="da-DK" dirty="0"/>
              <a:t> </a:t>
            </a:r>
            <a:r>
              <a:rPr lang="da-DK" dirty="0" err="1"/>
              <a:t>index</a:t>
            </a:r>
            <a:r>
              <a:rPr lang="da-DK" dirty="0"/>
              <a:t> for fast </a:t>
            </a:r>
            <a:r>
              <a:rPr lang="da-DK" dirty="0" err="1"/>
              <a:t>lookup</a:t>
            </a:r>
            <a:r>
              <a:rPr lang="da-DK" dirty="0"/>
              <a:t> of </a:t>
            </a:r>
            <a:r>
              <a:rPr lang="da-DK" dirty="0" err="1"/>
              <a:t>specific</a:t>
            </a:r>
            <a:r>
              <a:rPr lang="da-DK" dirty="0"/>
              <a:t> </a:t>
            </a:r>
            <a:r>
              <a:rPr lang="da-DK" dirty="0" err="1"/>
              <a:t>areas</a:t>
            </a:r>
            <a:r>
              <a:rPr lang="da-DK"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Mark </a:t>
            </a:r>
            <a:r>
              <a:rPr lang="da-DK" dirty="0" err="1"/>
              <a:t>duplicates</a:t>
            </a:r>
            <a:r>
              <a:rPr lang="da-DK" dirty="0"/>
              <a:t> – </a:t>
            </a:r>
            <a:r>
              <a:rPr lang="da-DK" dirty="0" err="1"/>
              <a:t>picard</a:t>
            </a:r>
            <a:r>
              <a:rPr lang="da-DK" dirty="0"/>
              <a:t>: </a:t>
            </a:r>
            <a:r>
              <a:rPr lang="da-DK" dirty="0" err="1"/>
              <a:t>finds</a:t>
            </a:r>
            <a:r>
              <a:rPr lang="da-DK" dirty="0"/>
              <a:t> </a:t>
            </a:r>
            <a:r>
              <a:rPr lang="da-DK" dirty="0" err="1"/>
              <a:t>duplicate</a:t>
            </a:r>
            <a:r>
              <a:rPr lang="da-DK" dirty="0"/>
              <a:t> </a:t>
            </a:r>
            <a:r>
              <a:rPr lang="da-DK" dirty="0" err="1"/>
              <a:t>reads</a:t>
            </a:r>
            <a:r>
              <a:rPr lang="da-DK" dirty="0"/>
              <a:t> and tags </a:t>
            </a:r>
            <a:r>
              <a:rPr lang="da-DK" dirty="0" err="1"/>
              <a:t>them</a:t>
            </a:r>
            <a:r>
              <a:rPr lang="da-DK" dirty="0"/>
              <a:t>. </a:t>
            </a:r>
            <a:r>
              <a:rPr lang="da-DK" dirty="0" err="1"/>
              <a:t>Duplicates</a:t>
            </a:r>
            <a:r>
              <a:rPr lang="da-DK" dirty="0"/>
              <a:t> </a:t>
            </a:r>
            <a:r>
              <a:rPr lang="da-DK" dirty="0" err="1"/>
              <a:t>are</a:t>
            </a:r>
            <a:r>
              <a:rPr lang="da-DK" dirty="0"/>
              <a:t> </a:t>
            </a:r>
            <a:r>
              <a:rPr lang="da-DK" dirty="0" err="1"/>
              <a:t>basically</a:t>
            </a:r>
            <a:r>
              <a:rPr lang="da-DK" dirty="0"/>
              <a:t> </a:t>
            </a:r>
            <a:r>
              <a:rPr lang="da-DK" dirty="0" err="1"/>
              <a:t>mistakes</a:t>
            </a:r>
            <a:r>
              <a:rPr lang="da-DK" dirty="0"/>
              <a:t> and </a:t>
            </a:r>
            <a:r>
              <a:rPr lang="da-DK" dirty="0" err="1"/>
              <a:t>can</a:t>
            </a:r>
            <a:r>
              <a:rPr lang="da-DK" dirty="0"/>
              <a:t> </a:t>
            </a:r>
            <a:r>
              <a:rPr lang="da-DK" dirty="0" err="1"/>
              <a:t>be</a:t>
            </a:r>
            <a:r>
              <a:rPr lang="da-DK" dirty="0"/>
              <a:t> due to f.eks. PCR </a:t>
            </a:r>
            <a:r>
              <a:rPr lang="da-DK" dirty="0" err="1"/>
              <a:t>duplication</a:t>
            </a:r>
            <a:r>
              <a:rPr lang="da-DK" dirty="0"/>
              <a:t> or an </a:t>
            </a:r>
            <a:r>
              <a:rPr lang="da-DK" dirty="0" err="1"/>
              <a:t>amplification</a:t>
            </a:r>
            <a:r>
              <a:rPr lang="da-DK" dirty="0"/>
              <a:t> </a:t>
            </a:r>
            <a:r>
              <a:rPr lang="da-DK" dirty="0" err="1"/>
              <a:t>cluster</a:t>
            </a:r>
            <a:r>
              <a:rPr lang="da-DK" dirty="0"/>
              <a:t> </a:t>
            </a:r>
            <a:r>
              <a:rPr lang="da-DK" dirty="0" err="1"/>
              <a:t>being</a:t>
            </a:r>
            <a:r>
              <a:rPr lang="da-DK" dirty="0"/>
              <a:t> </a:t>
            </a:r>
            <a:r>
              <a:rPr lang="da-DK" dirty="0" err="1"/>
              <a:t>detected</a:t>
            </a:r>
            <a:r>
              <a:rPr lang="da-DK" dirty="0"/>
              <a:t> as 2 </a:t>
            </a:r>
            <a:r>
              <a:rPr lang="da-DK" dirty="0" err="1"/>
              <a:t>clusters</a:t>
            </a:r>
            <a:r>
              <a:rPr lang="da-DK" dirty="0"/>
              <a:t>. It </a:t>
            </a:r>
            <a:r>
              <a:rPr lang="da-DK" dirty="0" err="1"/>
              <a:t>also</a:t>
            </a:r>
            <a:r>
              <a:rPr lang="da-DK" dirty="0"/>
              <a:t> </a:t>
            </a:r>
            <a:r>
              <a:rPr lang="da-DK" dirty="0" err="1"/>
              <a:t>makes</a:t>
            </a:r>
            <a:r>
              <a:rPr lang="da-DK" dirty="0"/>
              <a:t> a </a:t>
            </a:r>
            <a:r>
              <a:rPr lang="da-DK" dirty="0" err="1"/>
              <a:t>metrics</a:t>
            </a:r>
            <a:r>
              <a:rPr lang="da-DK" dirty="0"/>
              <a:t>/summary file.</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Baserecalibration</a:t>
            </a:r>
            <a:r>
              <a:rPr lang="da-DK" dirty="0"/>
              <a:t> - </a:t>
            </a:r>
            <a:r>
              <a:rPr lang="da-DK" dirty="0" err="1"/>
              <a:t>Gatk</a:t>
            </a:r>
            <a:r>
              <a:rPr lang="da-DK" dirty="0"/>
              <a:t>: Makes </a:t>
            </a:r>
            <a:r>
              <a:rPr lang="da-DK" dirty="0" err="1"/>
              <a:t>table</a:t>
            </a:r>
            <a:r>
              <a:rPr lang="da-DK" dirty="0"/>
              <a:t> of </a:t>
            </a:r>
            <a:r>
              <a:rPr lang="da-DK" dirty="0" err="1"/>
              <a:t>recalibration</a:t>
            </a:r>
            <a:r>
              <a:rPr lang="da-DK" dirty="0"/>
              <a:t> </a:t>
            </a:r>
            <a:r>
              <a:rPr lang="da-DK" dirty="0" err="1"/>
              <a:t>based</a:t>
            </a:r>
            <a:r>
              <a:rPr lang="da-DK" dirty="0"/>
              <a:t> on </a:t>
            </a:r>
            <a:r>
              <a:rPr lang="da-DK" dirty="0" err="1"/>
              <a:t>your</a:t>
            </a:r>
            <a:r>
              <a:rPr lang="da-DK" dirty="0"/>
              <a:t> input, </a:t>
            </a:r>
            <a:r>
              <a:rPr lang="da-DK" dirty="0" err="1"/>
              <a:t>it’s</a:t>
            </a:r>
            <a:r>
              <a:rPr lang="da-DK" dirty="0"/>
              <a:t> </a:t>
            </a:r>
            <a:r>
              <a:rPr lang="da-DK" dirty="0" err="1"/>
              <a:t>function</a:t>
            </a:r>
            <a:r>
              <a:rPr lang="da-DK" dirty="0"/>
              <a:t> is to find </a:t>
            </a:r>
            <a:r>
              <a:rPr lang="da-DK" dirty="0" err="1"/>
              <a:t>systematic</a:t>
            </a:r>
            <a:r>
              <a:rPr lang="da-DK" dirty="0"/>
              <a:t> </a:t>
            </a:r>
            <a:r>
              <a:rPr lang="da-DK" dirty="0" err="1"/>
              <a:t>errors</a:t>
            </a:r>
            <a:r>
              <a:rPr lang="da-DK" dirty="0"/>
              <a:t> by the </a:t>
            </a:r>
            <a:r>
              <a:rPr lang="da-DK" dirty="0" err="1"/>
              <a:t>sequencing</a:t>
            </a:r>
            <a:r>
              <a:rPr lang="da-DK" dirty="0"/>
              <a:t> </a:t>
            </a:r>
            <a:r>
              <a:rPr lang="da-DK" dirty="0" err="1"/>
              <a:t>machine</a:t>
            </a:r>
            <a:r>
              <a:rPr lang="da-DK" dirty="0"/>
              <a:t>, with </a:t>
            </a:r>
            <a:r>
              <a:rPr lang="da-DK" dirty="0" err="1"/>
              <a:t>machine</a:t>
            </a:r>
            <a:r>
              <a:rPr lang="da-DK" dirty="0"/>
              <a:t> </a:t>
            </a:r>
            <a:r>
              <a:rPr lang="da-DK" dirty="0" err="1"/>
              <a:t>learning</a:t>
            </a:r>
            <a:r>
              <a:rPr lang="da-DK" dirty="0"/>
              <a:t> it </a:t>
            </a:r>
            <a:r>
              <a:rPr lang="da-DK" dirty="0" err="1"/>
              <a:t>adjust</a:t>
            </a:r>
            <a:r>
              <a:rPr lang="da-DK" dirty="0"/>
              <a:t> the </a:t>
            </a:r>
            <a:r>
              <a:rPr lang="da-DK" dirty="0" err="1"/>
              <a:t>quality</a:t>
            </a:r>
            <a:r>
              <a:rPr lang="da-DK" dirty="0"/>
              <a:t>. It </a:t>
            </a:r>
            <a:r>
              <a:rPr lang="da-DK" dirty="0" err="1"/>
              <a:t>improves</a:t>
            </a:r>
            <a:r>
              <a:rPr lang="da-DK" dirty="0"/>
              <a:t> </a:t>
            </a:r>
            <a:r>
              <a:rPr lang="da-DK" dirty="0" err="1"/>
              <a:t>our</a:t>
            </a:r>
            <a:r>
              <a:rPr lang="da-DK" dirty="0"/>
              <a:t> variant </a:t>
            </a:r>
            <a:r>
              <a:rPr lang="da-DK" dirty="0" err="1"/>
              <a:t>calling</a:t>
            </a:r>
            <a:r>
              <a:rPr lang="da-DK" dirty="0"/>
              <a:t> </a:t>
            </a:r>
            <a:r>
              <a:rPr lang="da-DK" dirty="0" err="1"/>
              <a:t>later</a:t>
            </a:r>
            <a:r>
              <a:rPr lang="da-DK" dirty="0"/>
              <a:t> on, </a:t>
            </a:r>
            <a:r>
              <a:rPr lang="da-DK" dirty="0" err="1"/>
              <a:t>because</a:t>
            </a:r>
            <a:r>
              <a:rPr lang="da-DK" dirty="0"/>
              <a:t> </a:t>
            </a:r>
            <a:r>
              <a:rPr lang="da-DK" dirty="0" err="1"/>
              <a:t>we’re</a:t>
            </a:r>
            <a:r>
              <a:rPr lang="da-DK" dirty="0"/>
              <a:t> more sure </a:t>
            </a:r>
            <a:r>
              <a:rPr lang="da-DK" dirty="0" err="1"/>
              <a:t>about</a:t>
            </a:r>
            <a:r>
              <a:rPr lang="da-DK" dirty="0"/>
              <a:t> the </a:t>
            </a:r>
            <a:r>
              <a:rPr lang="da-DK" dirty="0" err="1"/>
              <a:t>quality</a:t>
            </a:r>
            <a:r>
              <a:rPr lang="da-DK" dirty="0"/>
              <a:t> of the data </a:t>
            </a:r>
            <a:r>
              <a:rPr lang="da-DK" dirty="0" err="1"/>
              <a:t>we’re</a:t>
            </a:r>
            <a:r>
              <a:rPr lang="da-DK" dirty="0"/>
              <a:t> </a:t>
            </a:r>
            <a:r>
              <a:rPr lang="da-DK" dirty="0" err="1"/>
              <a:t>basing</a:t>
            </a:r>
            <a:r>
              <a:rPr lang="da-DK" dirty="0"/>
              <a:t> it on. It has 2 steps, </a:t>
            </a:r>
            <a:r>
              <a:rPr lang="da-DK" dirty="0" err="1"/>
              <a:t>first</a:t>
            </a:r>
            <a:r>
              <a:rPr lang="da-DK" dirty="0"/>
              <a:t> it </a:t>
            </a:r>
            <a:r>
              <a:rPr lang="da-DK" dirty="0" err="1"/>
              <a:t>makes</a:t>
            </a:r>
            <a:r>
              <a:rPr lang="da-DK" dirty="0"/>
              <a:t> a model and </a:t>
            </a:r>
            <a:r>
              <a:rPr lang="da-DK" dirty="0" err="1"/>
              <a:t>then</a:t>
            </a:r>
            <a:r>
              <a:rPr lang="da-DK" dirty="0"/>
              <a:t> it </a:t>
            </a:r>
            <a:r>
              <a:rPr lang="da-DK" dirty="0" err="1"/>
              <a:t>applies</a:t>
            </a:r>
            <a:r>
              <a:rPr lang="da-DK" dirty="0"/>
              <a:t> it to the data. </a:t>
            </a:r>
            <a:r>
              <a:rPr lang="da-DK" dirty="0" err="1"/>
              <a:t>https</a:t>
            </a:r>
            <a:r>
              <a:rPr lang="da-DK" dirty="0"/>
              <a:t>://</a:t>
            </a:r>
            <a:r>
              <a:rPr lang="da-DK" dirty="0" err="1"/>
              <a:t>gatk.broadinstitute.org</a:t>
            </a:r>
            <a:r>
              <a:rPr lang="da-DK" dirty="0"/>
              <a:t>/</a:t>
            </a:r>
            <a:r>
              <a:rPr lang="da-DK" dirty="0" err="1"/>
              <a:t>hc</a:t>
            </a:r>
            <a:r>
              <a:rPr lang="da-DK" dirty="0"/>
              <a:t>/en-</a:t>
            </a:r>
            <a:r>
              <a:rPr lang="da-DK" dirty="0" err="1"/>
              <a:t>us</a:t>
            </a:r>
            <a:r>
              <a:rPr lang="da-DK" dirty="0"/>
              <a:t>/</a:t>
            </a:r>
            <a:r>
              <a:rPr lang="da-DK" dirty="0" err="1"/>
              <a:t>articles</a:t>
            </a:r>
            <a:r>
              <a:rPr lang="da-DK" dirty="0"/>
              <a:t>/360035890531-Base-Quality-Score-Recalibration-BQSR- </a:t>
            </a:r>
            <a:r>
              <a:rPr lang="da-DK" dirty="0" err="1"/>
              <a:t>make</a:t>
            </a:r>
            <a:r>
              <a:rPr lang="da-DK" dirty="0"/>
              <a:t> </a:t>
            </a:r>
            <a:r>
              <a:rPr lang="da-DK" dirty="0" err="1"/>
              <a:t>these</a:t>
            </a:r>
            <a:r>
              <a:rPr lang="da-DK" dirty="0"/>
              <a:t> </a:t>
            </a:r>
            <a:r>
              <a:rPr lang="da-DK" dirty="0" err="1"/>
              <a:t>graphs</a:t>
            </a:r>
            <a:r>
              <a:rPr lang="da-DK"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10</a:t>
            </a:fld>
            <a:endParaRPr lang="en-GB"/>
          </a:p>
        </p:txBody>
      </p:sp>
    </p:spTree>
    <p:extLst>
      <p:ext uri="{BB962C8B-B14F-4D97-AF65-F5344CB8AC3E}">
        <p14:creationId xmlns:p14="http://schemas.microsoft.com/office/powerpoint/2010/main" val="281998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With the </a:t>
            </a:r>
            <a:r>
              <a:rPr lang="da-DK" dirty="0" err="1"/>
              <a:t>produced</a:t>
            </a:r>
            <a:r>
              <a:rPr lang="da-DK" dirty="0"/>
              <a:t> variant-</a:t>
            </a:r>
            <a:r>
              <a:rPr lang="da-DK" dirty="0" err="1"/>
              <a:t>caller</a:t>
            </a:r>
            <a:r>
              <a:rPr lang="da-DK" dirty="0"/>
              <a:t> file, </a:t>
            </a:r>
            <a:r>
              <a:rPr lang="da-DK" dirty="0" err="1"/>
              <a:t>now</a:t>
            </a:r>
            <a:r>
              <a:rPr lang="da-DK" dirty="0"/>
              <a:t> </a:t>
            </a:r>
            <a:r>
              <a:rPr lang="da-DK" dirty="0" err="1"/>
              <a:t>it’s</a:t>
            </a:r>
            <a:r>
              <a:rPr lang="da-DK" dirty="0"/>
              <a:t> </a:t>
            </a:r>
            <a:r>
              <a:rPr lang="da-DK" dirty="0" err="1"/>
              <a:t>possible</a:t>
            </a:r>
            <a:r>
              <a:rPr lang="da-DK" dirty="0"/>
              <a:t> to </a:t>
            </a:r>
            <a:r>
              <a:rPr lang="da-DK" dirty="0" err="1"/>
              <a:t>apply</a:t>
            </a:r>
            <a:r>
              <a:rPr lang="da-DK" dirty="0"/>
              <a:t> filters to </a:t>
            </a:r>
            <a:r>
              <a:rPr lang="da-DK" dirty="0" err="1"/>
              <a:t>only</a:t>
            </a:r>
            <a:r>
              <a:rPr lang="da-DK" dirty="0"/>
              <a:t> </a:t>
            </a:r>
            <a:r>
              <a:rPr lang="da-DK" dirty="0" err="1"/>
              <a:t>use</a:t>
            </a:r>
            <a:r>
              <a:rPr lang="da-DK" dirty="0"/>
              <a:t> the </a:t>
            </a:r>
            <a:r>
              <a:rPr lang="da-DK" dirty="0" err="1"/>
              <a:t>SNPs</a:t>
            </a:r>
            <a:r>
              <a:rPr lang="da-DK" dirty="0"/>
              <a:t> and </a:t>
            </a:r>
            <a:r>
              <a:rPr lang="da-DK" dirty="0" err="1"/>
              <a:t>indels</a:t>
            </a:r>
            <a:r>
              <a:rPr lang="da-DK" dirty="0"/>
              <a:t> </a:t>
            </a:r>
            <a:r>
              <a:rPr lang="da-DK" dirty="0" err="1"/>
              <a:t>we</a:t>
            </a:r>
            <a:r>
              <a:rPr lang="da-DK" dirty="0"/>
              <a:t> </a:t>
            </a:r>
            <a:r>
              <a:rPr lang="da-DK" dirty="0" err="1"/>
              <a:t>actually</a:t>
            </a:r>
            <a:r>
              <a:rPr lang="da-DK" dirty="0"/>
              <a:t> </a:t>
            </a:r>
            <a:r>
              <a:rPr lang="da-DK" dirty="0" err="1"/>
              <a:t>believe</a:t>
            </a:r>
            <a:r>
              <a:rPr lang="da-DK" dirty="0"/>
              <a:t> to </a:t>
            </a:r>
            <a:r>
              <a:rPr lang="da-DK" dirty="0" err="1"/>
              <a:t>be</a:t>
            </a:r>
            <a:r>
              <a:rPr lang="da-DK" dirty="0"/>
              <a:t> true.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QD: </a:t>
            </a:r>
            <a:r>
              <a:rPr lang="da-DK" dirty="0" err="1"/>
              <a:t>avoids</a:t>
            </a:r>
            <a:r>
              <a:rPr lang="da-DK" dirty="0"/>
              <a:t> inflation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solidFill>
                  <a:srgbClr val="000000"/>
                </a:solidFill>
                <a:latin typeface="Calibri" panose="020F0502020204030204" pitchFamily="34" charset="0"/>
              </a:rPr>
              <a:t>ReadPosRankSum</a:t>
            </a:r>
            <a:r>
              <a:rPr lang="da-DK" dirty="0">
                <a:solidFill>
                  <a:srgbClr val="000000"/>
                </a:solidFill>
                <a:latin typeface="Calibri" panose="020F0502020204030204" pitchFamily="34" charset="0"/>
              </a:rPr>
              <a:t>: If </a:t>
            </a:r>
            <a:r>
              <a:rPr lang="da-DK" dirty="0" err="1">
                <a:solidFill>
                  <a:srgbClr val="000000"/>
                </a:solidFill>
                <a:latin typeface="Calibri" panose="020F0502020204030204" pitchFamily="34" charset="0"/>
              </a:rPr>
              <a:t>ref</a:t>
            </a:r>
            <a:r>
              <a:rPr lang="da-DK" dirty="0">
                <a:solidFill>
                  <a:srgbClr val="000000"/>
                </a:solidFill>
                <a:latin typeface="Calibri" panose="020F0502020204030204" pitchFamily="34" charset="0"/>
              </a:rPr>
              <a:t>/alt. al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found</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close</a:t>
            </a:r>
            <a:r>
              <a:rPr lang="da-DK" dirty="0">
                <a:solidFill>
                  <a:srgbClr val="000000"/>
                </a:solidFill>
                <a:latin typeface="Calibri" panose="020F0502020204030204" pitchFamily="34" charset="0"/>
              </a:rPr>
              <a:t> to </a:t>
            </a:r>
            <a:r>
              <a:rPr lang="da-DK" dirty="0" err="1">
                <a:solidFill>
                  <a:srgbClr val="000000"/>
                </a:solidFill>
                <a:latin typeface="Calibri" panose="020F0502020204030204" pitchFamily="34" charset="0"/>
              </a:rPr>
              <a:t>ends</a:t>
            </a:r>
            <a:r>
              <a:rPr lang="da-DK" dirty="0">
                <a:solidFill>
                  <a:srgbClr val="000000"/>
                </a:solidFill>
                <a:latin typeface="Calibri" panose="020F0502020204030204" pitchFamily="34" charset="0"/>
              </a:rPr>
              <a:t> or the same distribution.</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11</a:t>
            </a:fld>
            <a:endParaRPr lang="en-GB"/>
          </a:p>
        </p:txBody>
      </p:sp>
    </p:spTree>
    <p:extLst>
      <p:ext uri="{BB962C8B-B14F-4D97-AF65-F5344CB8AC3E}">
        <p14:creationId xmlns:p14="http://schemas.microsoft.com/office/powerpoint/2010/main" val="282376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12</a:t>
            </a:fld>
            <a:endParaRPr lang="en-GB"/>
          </a:p>
        </p:txBody>
      </p:sp>
    </p:spTree>
    <p:extLst>
      <p:ext uri="{BB962C8B-B14F-4D97-AF65-F5344CB8AC3E}">
        <p14:creationId xmlns:p14="http://schemas.microsoft.com/office/powerpoint/2010/main" val="163208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Investigates the variance of MAF between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 4% of observations is more than 5 </a:t>
            </a:r>
            <a:r>
              <a:rPr lang="en-US" dirty="0" err="1"/>
              <a:t>σ</a:t>
            </a:r>
            <a:r>
              <a:rPr lang="en-US" dirty="0"/>
              <a:t> away from the median if normal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anyone wants to know more, I have found an absolutely brilliant article about it. “Genetics in geographically structured populations Defining, estimating and interpreting FST - Holsinger, Weir – 2009”</a:t>
            </a: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13</a:t>
            </a:fld>
            <a:endParaRPr lang="en-GB"/>
          </a:p>
        </p:txBody>
      </p:sp>
    </p:spTree>
    <p:extLst>
      <p:ext uri="{BB962C8B-B14F-4D97-AF65-F5344CB8AC3E}">
        <p14:creationId xmlns:p14="http://schemas.microsoft.com/office/powerpoint/2010/main" val="18851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Investigates the variance of MAF between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 4% of observations is more than 5 </a:t>
            </a:r>
            <a:r>
              <a:rPr lang="en-US" dirty="0" err="1"/>
              <a:t>σ</a:t>
            </a:r>
            <a:r>
              <a:rPr lang="en-US" dirty="0"/>
              <a:t> away from the median if normal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anyone wants to know more, I have found an absolutely brilliant article about it. “Genetics in geographically structured populations Defining, estimating and interpreting FST - Holsinger, Weir – 2009”</a:t>
            </a: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14</a:t>
            </a:fld>
            <a:endParaRPr lang="en-GB"/>
          </a:p>
        </p:txBody>
      </p:sp>
    </p:spTree>
    <p:extLst>
      <p:ext uri="{BB962C8B-B14F-4D97-AF65-F5344CB8AC3E}">
        <p14:creationId xmlns:p14="http://schemas.microsoft.com/office/powerpoint/2010/main" val="577944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skriv navne på Highlight </a:t>
            </a:r>
          </a:p>
          <a:p>
            <a:endParaRPr lang="da-DK" dirty="0"/>
          </a:p>
          <a:p>
            <a:r>
              <a:rPr lang="da-DK" dirty="0"/>
              <a:t>Publikationer ud af </a:t>
            </a:r>
            <a:r>
              <a:rPr lang="da-DK" dirty="0" err="1"/>
              <a:t>dataen</a:t>
            </a:r>
            <a:endParaRPr lang="da-DK" dirty="0"/>
          </a:p>
          <a:p>
            <a:endParaRPr lang="da-DK" dirty="0"/>
          </a:p>
          <a:p>
            <a:r>
              <a:rPr lang="da-DK" dirty="0"/>
              <a:t>Hvilke som mut </a:t>
            </a:r>
            <a:r>
              <a:rPr lang="da-DK" dirty="0" err="1"/>
              <a:t>review</a:t>
            </a:r>
            <a:r>
              <a:rPr lang="da-DK" dirty="0"/>
              <a:t> generelt. </a:t>
            </a:r>
          </a:p>
          <a:p>
            <a:r>
              <a:rPr lang="da-DK" dirty="0"/>
              <a:t>Andet </a:t>
            </a:r>
            <a:r>
              <a:rPr lang="da-DK" dirty="0" err="1"/>
              <a:t>review</a:t>
            </a:r>
            <a:r>
              <a:rPr lang="da-DK" dirty="0"/>
              <a:t>?</a:t>
            </a:r>
          </a:p>
          <a:p>
            <a:r>
              <a:rPr lang="da-DK" dirty="0" err="1"/>
              <a:t>cfDNA</a:t>
            </a:r>
            <a:r>
              <a:rPr lang="da-DK" dirty="0"/>
              <a:t> </a:t>
            </a:r>
            <a:r>
              <a:rPr lang="da-DK" dirty="0" err="1"/>
              <a:t>scoping</a:t>
            </a:r>
            <a:r>
              <a:rPr lang="da-DK" dirty="0"/>
              <a:t> </a:t>
            </a:r>
            <a:r>
              <a:rPr lang="da-DK" dirty="0" err="1"/>
              <a:t>review</a:t>
            </a:r>
            <a:r>
              <a:rPr lang="da-DK" dirty="0"/>
              <a:t>.</a:t>
            </a:r>
          </a:p>
          <a:p>
            <a:endParaRPr lang="da-DK" dirty="0"/>
          </a:p>
          <a:p>
            <a:r>
              <a:rPr lang="da-DK" dirty="0"/>
              <a:t>Som, </a:t>
            </a:r>
            <a:r>
              <a:rPr lang="da-DK" dirty="0" err="1"/>
              <a:t>germ</a:t>
            </a:r>
            <a:r>
              <a:rPr lang="da-DK" dirty="0"/>
              <a:t>, </a:t>
            </a:r>
          </a:p>
        </p:txBody>
      </p:sp>
      <p:sp>
        <p:nvSpPr>
          <p:cNvPr id="4" name="Slide Number Placeholder 3"/>
          <p:cNvSpPr>
            <a:spLocks noGrp="1"/>
          </p:cNvSpPr>
          <p:nvPr>
            <p:ph type="sldNum" sz="quarter" idx="5"/>
          </p:nvPr>
        </p:nvSpPr>
        <p:spPr/>
        <p:txBody>
          <a:bodyPr/>
          <a:lstStyle/>
          <a:p>
            <a:fld id="{49436F85-577F-4A92-A47F-D540A2BCC821}" type="slidenum">
              <a:rPr lang="en-GB" smtClean="0"/>
              <a:t>16</a:t>
            </a:fld>
            <a:endParaRPr lang="en-GB"/>
          </a:p>
        </p:txBody>
      </p:sp>
    </p:spTree>
    <p:extLst>
      <p:ext uri="{BB962C8B-B14F-4D97-AF65-F5344CB8AC3E}">
        <p14:creationId xmlns:p14="http://schemas.microsoft.com/office/powerpoint/2010/main" val="205186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Only</a:t>
            </a:r>
            <a:r>
              <a:rPr lang="da-DK" dirty="0"/>
              <a:t> 3 </a:t>
            </a:r>
            <a:r>
              <a:rPr lang="da-DK" dirty="0" err="1"/>
              <a:t>homozygotes</a:t>
            </a:r>
            <a:r>
              <a:rPr lang="da-DK" dirty="0"/>
              <a:t> </a:t>
            </a:r>
            <a:r>
              <a:rPr lang="da-DK" dirty="0" err="1"/>
              <a:t>controls</a:t>
            </a:r>
            <a:r>
              <a:rPr lang="da-DK" dirty="0"/>
              <a:t>, 1 </a:t>
            </a:r>
            <a:r>
              <a:rPr lang="da-DK" dirty="0" err="1"/>
              <a:t>fcr</a:t>
            </a:r>
            <a:r>
              <a:rPr lang="da-DK" dirty="0"/>
              <a:t>. </a:t>
            </a:r>
          </a:p>
          <a:p>
            <a:r>
              <a:rPr lang="da-DK" dirty="0"/>
              <a:t>Control 3 </a:t>
            </a:r>
            <a:r>
              <a:rPr lang="da-DK" dirty="0" err="1"/>
              <a:t>hom</a:t>
            </a:r>
            <a:r>
              <a:rPr lang="da-DK" dirty="0"/>
              <a:t>, 8 </a:t>
            </a:r>
            <a:r>
              <a:rPr lang="da-DK" dirty="0" err="1"/>
              <a:t>het</a:t>
            </a:r>
            <a:r>
              <a:rPr lang="da-DK" dirty="0"/>
              <a:t> and 143 </a:t>
            </a:r>
            <a:r>
              <a:rPr lang="da-DK" dirty="0" err="1"/>
              <a:t>hom</a:t>
            </a:r>
            <a:r>
              <a:rPr lang="da-DK" dirty="0"/>
              <a:t> </a:t>
            </a:r>
            <a:r>
              <a:rPr lang="da-DK" dirty="0" err="1"/>
              <a:t>ref</a:t>
            </a:r>
            <a:endParaRPr lang="da-DK" dirty="0"/>
          </a:p>
          <a:p>
            <a:r>
              <a:rPr lang="da-DK" dirty="0"/>
              <a:t>             1	     10             8</a:t>
            </a:r>
          </a:p>
          <a:p>
            <a:endParaRPr lang="da-DK" dirty="0"/>
          </a:p>
          <a:p>
            <a:r>
              <a:rPr lang="da-DK" dirty="0"/>
              <a:t>Not </a:t>
            </a:r>
            <a:r>
              <a:rPr lang="da-DK" dirty="0" err="1"/>
              <a:t>investigated</a:t>
            </a:r>
            <a:r>
              <a:rPr lang="da-DK" dirty="0"/>
              <a:t> </a:t>
            </a:r>
            <a:r>
              <a:rPr lang="da-DK" dirty="0" err="1"/>
              <a:t>paralogues</a:t>
            </a:r>
            <a:r>
              <a:rPr lang="da-DK" dirty="0"/>
              <a:t> </a:t>
            </a:r>
            <a:r>
              <a:rPr lang="da-DK" dirty="0" err="1"/>
              <a:t>yet</a:t>
            </a:r>
            <a:endParaRPr lang="da-DK" dirty="0"/>
          </a:p>
          <a:p>
            <a:endParaRPr lang="da-DK" dirty="0"/>
          </a:p>
          <a:p>
            <a:r>
              <a:rPr lang="da-DK" dirty="0"/>
              <a:t>Publikationer ud af </a:t>
            </a:r>
            <a:r>
              <a:rPr lang="da-DK" dirty="0" err="1"/>
              <a:t>dataen</a:t>
            </a:r>
            <a:endParaRPr lang="da-DK" dirty="0"/>
          </a:p>
          <a:p>
            <a:endParaRPr lang="da-DK" dirty="0"/>
          </a:p>
          <a:p>
            <a:r>
              <a:rPr lang="da-DK" dirty="0"/>
              <a:t>Hvilke som mut </a:t>
            </a:r>
            <a:r>
              <a:rPr lang="da-DK" dirty="0" err="1"/>
              <a:t>review</a:t>
            </a:r>
            <a:r>
              <a:rPr lang="da-DK" dirty="0"/>
              <a:t> generelt. </a:t>
            </a:r>
          </a:p>
          <a:p>
            <a:r>
              <a:rPr lang="da-DK" dirty="0"/>
              <a:t>Andet </a:t>
            </a:r>
            <a:r>
              <a:rPr lang="da-DK" dirty="0" err="1"/>
              <a:t>review</a:t>
            </a:r>
            <a:r>
              <a:rPr lang="da-DK" dirty="0"/>
              <a:t>?</a:t>
            </a:r>
          </a:p>
          <a:p>
            <a:r>
              <a:rPr lang="da-DK" dirty="0" err="1"/>
              <a:t>cfDNA</a:t>
            </a:r>
            <a:r>
              <a:rPr lang="da-DK" dirty="0"/>
              <a:t> </a:t>
            </a:r>
            <a:r>
              <a:rPr lang="da-DK" dirty="0" err="1"/>
              <a:t>scoping</a:t>
            </a:r>
            <a:r>
              <a:rPr lang="da-DK" dirty="0"/>
              <a:t> </a:t>
            </a:r>
            <a:r>
              <a:rPr lang="da-DK" dirty="0" err="1"/>
              <a:t>review</a:t>
            </a:r>
            <a:r>
              <a:rPr lang="da-DK" dirty="0"/>
              <a:t>.</a:t>
            </a:r>
          </a:p>
        </p:txBody>
      </p:sp>
      <p:sp>
        <p:nvSpPr>
          <p:cNvPr id="4" name="Slide Number Placeholder 3"/>
          <p:cNvSpPr>
            <a:spLocks noGrp="1"/>
          </p:cNvSpPr>
          <p:nvPr>
            <p:ph type="sldNum" sz="quarter" idx="5"/>
          </p:nvPr>
        </p:nvSpPr>
        <p:spPr/>
        <p:txBody>
          <a:bodyPr/>
          <a:lstStyle/>
          <a:p>
            <a:fld id="{49436F85-577F-4A92-A47F-D540A2BCC821}" type="slidenum">
              <a:rPr lang="en-GB" smtClean="0"/>
              <a:t>17</a:t>
            </a:fld>
            <a:endParaRPr lang="en-GB"/>
          </a:p>
        </p:txBody>
      </p:sp>
    </p:spTree>
    <p:extLst>
      <p:ext uri="{BB962C8B-B14F-4D97-AF65-F5344CB8AC3E}">
        <p14:creationId xmlns:p14="http://schemas.microsoft.com/office/powerpoint/2010/main" val="337012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18</a:t>
            </a:fld>
            <a:endParaRPr lang="en-GB"/>
          </a:p>
        </p:txBody>
      </p:sp>
    </p:spTree>
    <p:extLst>
      <p:ext uri="{BB962C8B-B14F-4D97-AF65-F5344CB8AC3E}">
        <p14:creationId xmlns:p14="http://schemas.microsoft.com/office/powerpoint/2010/main" val="411410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19</a:t>
            </a:fld>
            <a:endParaRPr lang="en-GB"/>
          </a:p>
        </p:txBody>
      </p:sp>
    </p:spTree>
    <p:extLst>
      <p:ext uri="{BB962C8B-B14F-4D97-AF65-F5344CB8AC3E}">
        <p14:creationId xmlns:p14="http://schemas.microsoft.com/office/powerpoint/2010/main" val="3653009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20</a:t>
            </a:fld>
            <a:endParaRPr lang="en-GB"/>
          </a:p>
        </p:txBody>
      </p:sp>
    </p:spTree>
    <p:extLst>
      <p:ext uri="{BB962C8B-B14F-4D97-AF65-F5344CB8AC3E}">
        <p14:creationId xmlns:p14="http://schemas.microsoft.com/office/powerpoint/2010/main" val="205863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2</a:t>
            </a:fld>
            <a:endParaRPr lang="en-GB"/>
          </a:p>
        </p:txBody>
      </p:sp>
    </p:spTree>
    <p:extLst>
      <p:ext uri="{BB962C8B-B14F-4D97-AF65-F5344CB8AC3E}">
        <p14:creationId xmlns:p14="http://schemas.microsoft.com/office/powerpoint/2010/main" val="1549310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Check RD gener hos RD hund</a:t>
            </a:r>
          </a:p>
        </p:txBody>
      </p:sp>
      <p:sp>
        <p:nvSpPr>
          <p:cNvPr id="4" name="Slide Number Placeholder 3"/>
          <p:cNvSpPr>
            <a:spLocks noGrp="1"/>
          </p:cNvSpPr>
          <p:nvPr>
            <p:ph type="sldNum" sz="quarter" idx="5"/>
          </p:nvPr>
        </p:nvSpPr>
        <p:spPr/>
        <p:txBody>
          <a:bodyPr/>
          <a:lstStyle/>
          <a:p>
            <a:fld id="{49436F85-577F-4A92-A47F-D540A2BCC821}" type="slidenum">
              <a:rPr lang="en-GB" smtClean="0"/>
              <a:t>21</a:t>
            </a:fld>
            <a:endParaRPr lang="en-GB"/>
          </a:p>
        </p:txBody>
      </p:sp>
    </p:spTree>
    <p:extLst>
      <p:ext uri="{BB962C8B-B14F-4D97-AF65-F5344CB8AC3E}">
        <p14:creationId xmlns:p14="http://schemas.microsoft.com/office/powerpoint/2010/main" val="292834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22</a:t>
            </a:fld>
            <a:endParaRPr lang="en-GB"/>
          </a:p>
        </p:txBody>
      </p:sp>
    </p:spTree>
    <p:extLst>
      <p:ext uri="{BB962C8B-B14F-4D97-AF65-F5344CB8AC3E}">
        <p14:creationId xmlns:p14="http://schemas.microsoft.com/office/powerpoint/2010/main" val="4001444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23</a:t>
            </a:fld>
            <a:endParaRPr lang="en-GB"/>
          </a:p>
        </p:txBody>
      </p:sp>
    </p:spTree>
    <p:extLst>
      <p:ext uri="{BB962C8B-B14F-4D97-AF65-F5344CB8AC3E}">
        <p14:creationId xmlns:p14="http://schemas.microsoft.com/office/powerpoint/2010/main" val="1798229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24</a:t>
            </a:fld>
            <a:endParaRPr lang="en-GB"/>
          </a:p>
        </p:txBody>
      </p:sp>
    </p:spTree>
    <p:extLst>
      <p:ext uri="{BB962C8B-B14F-4D97-AF65-F5344CB8AC3E}">
        <p14:creationId xmlns:p14="http://schemas.microsoft.com/office/powerpoint/2010/main" val="1251667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25</a:t>
            </a:fld>
            <a:endParaRPr lang="en-GB"/>
          </a:p>
        </p:txBody>
      </p:sp>
    </p:spTree>
    <p:extLst>
      <p:ext uri="{BB962C8B-B14F-4D97-AF65-F5344CB8AC3E}">
        <p14:creationId xmlns:p14="http://schemas.microsoft.com/office/powerpoint/2010/main" val="2466235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Samtools</a:t>
            </a:r>
            <a:r>
              <a:rPr lang="da-DK" dirty="0"/>
              <a:t>: </a:t>
            </a:r>
            <a:r>
              <a:rPr lang="da-DK" dirty="0" err="1"/>
              <a:t>Sorting</a:t>
            </a:r>
            <a:r>
              <a:rPr lang="da-DK" dirty="0"/>
              <a:t> by </a:t>
            </a:r>
            <a:r>
              <a:rPr lang="da-DK" dirty="0" err="1"/>
              <a:t>coordinates</a:t>
            </a:r>
            <a:r>
              <a:rPr lang="da-DK" dirty="0"/>
              <a:t>. Index </a:t>
            </a:r>
            <a:r>
              <a:rPr lang="da-DK" dirty="0" err="1"/>
              <a:t>cfreates</a:t>
            </a:r>
            <a:r>
              <a:rPr lang="da-DK" dirty="0"/>
              <a:t> a </a:t>
            </a:r>
            <a:r>
              <a:rPr lang="da-DK" dirty="0" err="1"/>
              <a:t>coordinated</a:t>
            </a:r>
            <a:r>
              <a:rPr lang="da-DK" dirty="0"/>
              <a:t> </a:t>
            </a:r>
            <a:r>
              <a:rPr lang="da-DK" dirty="0" err="1"/>
              <a:t>sorted</a:t>
            </a:r>
            <a:r>
              <a:rPr lang="da-DK" dirty="0"/>
              <a:t> </a:t>
            </a:r>
            <a:r>
              <a:rPr lang="da-DK" dirty="0" err="1"/>
              <a:t>index</a:t>
            </a:r>
            <a:r>
              <a:rPr lang="da-DK" dirty="0"/>
              <a:t> for fast </a:t>
            </a:r>
            <a:r>
              <a:rPr lang="da-DK" dirty="0" err="1"/>
              <a:t>lookup</a:t>
            </a:r>
            <a:r>
              <a:rPr lang="da-DK" dirty="0"/>
              <a:t> of </a:t>
            </a:r>
            <a:r>
              <a:rPr lang="da-DK" dirty="0" err="1"/>
              <a:t>specific</a:t>
            </a:r>
            <a:r>
              <a:rPr lang="da-DK" dirty="0"/>
              <a:t> </a:t>
            </a:r>
            <a:r>
              <a:rPr lang="da-DK" dirty="0" err="1"/>
              <a:t>areas</a:t>
            </a:r>
            <a:r>
              <a:rPr lang="da-DK"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Mark </a:t>
            </a:r>
            <a:r>
              <a:rPr lang="da-DK" dirty="0" err="1"/>
              <a:t>duplicates</a:t>
            </a:r>
            <a:r>
              <a:rPr lang="da-DK" dirty="0"/>
              <a:t> – </a:t>
            </a:r>
            <a:r>
              <a:rPr lang="da-DK" dirty="0" err="1"/>
              <a:t>picard</a:t>
            </a:r>
            <a:r>
              <a:rPr lang="da-DK" dirty="0"/>
              <a:t>: </a:t>
            </a:r>
            <a:r>
              <a:rPr lang="da-DK" dirty="0" err="1"/>
              <a:t>finds</a:t>
            </a:r>
            <a:r>
              <a:rPr lang="da-DK" dirty="0"/>
              <a:t> </a:t>
            </a:r>
            <a:r>
              <a:rPr lang="da-DK" dirty="0" err="1"/>
              <a:t>duplicate</a:t>
            </a:r>
            <a:r>
              <a:rPr lang="da-DK" dirty="0"/>
              <a:t> </a:t>
            </a:r>
            <a:r>
              <a:rPr lang="da-DK" dirty="0" err="1"/>
              <a:t>reads</a:t>
            </a:r>
            <a:r>
              <a:rPr lang="da-DK" dirty="0"/>
              <a:t> and tags </a:t>
            </a:r>
            <a:r>
              <a:rPr lang="da-DK" dirty="0" err="1"/>
              <a:t>them</a:t>
            </a:r>
            <a:r>
              <a:rPr lang="da-DK" dirty="0"/>
              <a:t>. </a:t>
            </a:r>
            <a:r>
              <a:rPr lang="da-DK" dirty="0" err="1"/>
              <a:t>Duplicates</a:t>
            </a:r>
            <a:r>
              <a:rPr lang="da-DK" dirty="0"/>
              <a:t> </a:t>
            </a:r>
            <a:r>
              <a:rPr lang="da-DK" dirty="0" err="1"/>
              <a:t>are</a:t>
            </a:r>
            <a:r>
              <a:rPr lang="da-DK" dirty="0"/>
              <a:t> </a:t>
            </a:r>
            <a:r>
              <a:rPr lang="da-DK" dirty="0" err="1"/>
              <a:t>basically</a:t>
            </a:r>
            <a:r>
              <a:rPr lang="da-DK" dirty="0"/>
              <a:t> </a:t>
            </a:r>
            <a:r>
              <a:rPr lang="da-DK" dirty="0" err="1"/>
              <a:t>mistakes</a:t>
            </a:r>
            <a:r>
              <a:rPr lang="da-DK" dirty="0"/>
              <a:t> and </a:t>
            </a:r>
            <a:r>
              <a:rPr lang="da-DK" dirty="0" err="1"/>
              <a:t>can</a:t>
            </a:r>
            <a:r>
              <a:rPr lang="da-DK" dirty="0"/>
              <a:t> </a:t>
            </a:r>
            <a:r>
              <a:rPr lang="da-DK" dirty="0" err="1"/>
              <a:t>be</a:t>
            </a:r>
            <a:r>
              <a:rPr lang="da-DK" dirty="0"/>
              <a:t> due to f.eks. PCR </a:t>
            </a:r>
            <a:r>
              <a:rPr lang="da-DK" dirty="0" err="1"/>
              <a:t>duplication</a:t>
            </a:r>
            <a:r>
              <a:rPr lang="da-DK" dirty="0"/>
              <a:t> or an </a:t>
            </a:r>
            <a:r>
              <a:rPr lang="da-DK" dirty="0" err="1"/>
              <a:t>amplification</a:t>
            </a:r>
            <a:r>
              <a:rPr lang="da-DK" dirty="0"/>
              <a:t> </a:t>
            </a:r>
            <a:r>
              <a:rPr lang="da-DK" dirty="0" err="1"/>
              <a:t>cluster</a:t>
            </a:r>
            <a:r>
              <a:rPr lang="da-DK" dirty="0"/>
              <a:t> </a:t>
            </a:r>
            <a:r>
              <a:rPr lang="da-DK" dirty="0" err="1"/>
              <a:t>being</a:t>
            </a:r>
            <a:r>
              <a:rPr lang="da-DK" dirty="0"/>
              <a:t> </a:t>
            </a:r>
            <a:r>
              <a:rPr lang="da-DK" dirty="0" err="1"/>
              <a:t>detected</a:t>
            </a:r>
            <a:r>
              <a:rPr lang="da-DK" dirty="0"/>
              <a:t> as 2 </a:t>
            </a:r>
            <a:r>
              <a:rPr lang="da-DK" dirty="0" err="1"/>
              <a:t>clusters</a:t>
            </a:r>
            <a:r>
              <a:rPr lang="da-DK" dirty="0"/>
              <a:t>. It </a:t>
            </a:r>
            <a:r>
              <a:rPr lang="da-DK" dirty="0" err="1"/>
              <a:t>also</a:t>
            </a:r>
            <a:r>
              <a:rPr lang="da-DK" dirty="0"/>
              <a:t> </a:t>
            </a:r>
            <a:r>
              <a:rPr lang="da-DK" dirty="0" err="1"/>
              <a:t>makes</a:t>
            </a:r>
            <a:r>
              <a:rPr lang="da-DK" dirty="0"/>
              <a:t> a </a:t>
            </a:r>
            <a:r>
              <a:rPr lang="da-DK" dirty="0" err="1"/>
              <a:t>metrics</a:t>
            </a:r>
            <a:r>
              <a:rPr lang="da-DK" dirty="0"/>
              <a:t>/summary file.</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Baserecalibration</a:t>
            </a:r>
            <a:r>
              <a:rPr lang="da-DK" dirty="0"/>
              <a:t> - </a:t>
            </a:r>
            <a:r>
              <a:rPr lang="da-DK" dirty="0" err="1"/>
              <a:t>Gatk</a:t>
            </a:r>
            <a:r>
              <a:rPr lang="da-DK" dirty="0"/>
              <a:t>: Makes </a:t>
            </a:r>
            <a:r>
              <a:rPr lang="da-DK" dirty="0" err="1"/>
              <a:t>table</a:t>
            </a:r>
            <a:r>
              <a:rPr lang="da-DK" dirty="0"/>
              <a:t> of </a:t>
            </a:r>
            <a:r>
              <a:rPr lang="da-DK" dirty="0" err="1"/>
              <a:t>recalibration</a:t>
            </a:r>
            <a:r>
              <a:rPr lang="da-DK" dirty="0"/>
              <a:t> </a:t>
            </a:r>
            <a:r>
              <a:rPr lang="da-DK" dirty="0" err="1"/>
              <a:t>based</a:t>
            </a:r>
            <a:r>
              <a:rPr lang="da-DK" dirty="0"/>
              <a:t> on </a:t>
            </a:r>
            <a:r>
              <a:rPr lang="da-DK" dirty="0" err="1"/>
              <a:t>your</a:t>
            </a:r>
            <a:r>
              <a:rPr lang="da-DK" dirty="0"/>
              <a:t> input, </a:t>
            </a:r>
            <a:r>
              <a:rPr lang="da-DK" dirty="0" err="1"/>
              <a:t>it’s</a:t>
            </a:r>
            <a:r>
              <a:rPr lang="da-DK" dirty="0"/>
              <a:t> </a:t>
            </a:r>
            <a:r>
              <a:rPr lang="da-DK" dirty="0" err="1"/>
              <a:t>function</a:t>
            </a:r>
            <a:r>
              <a:rPr lang="da-DK" dirty="0"/>
              <a:t> is to find </a:t>
            </a:r>
            <a:r>
              <a:rPr lang="da-DK" dirty="0" err="1"/>
              <a:t>systematic</a:t>
            </a:r>
            <a:r>
              <a:rPr lang="da-DK" dirty="0"/>
              <a:t> </a:t>
            </a:r>
            <a:r>
              <a:rPr lang="da-DK" dirty="0" err="1"/>
              <a:t>errors</a:t>
            </a:r>
            <a:r>
              <a:rPr lang="da-DK" dirty="0"/>
              <a:t> by the </a:t>
            </a:r>
            <a:r>
              <a:rPr lang="da-DK" dirty="0" err="1"/>
              <a:t>sequencing</a:t>
            </a:r>
            <a:r>
              <a:rPr lang="da-DK" dirty="0"/>
              <a:t> </a:t>
            </a:r>
            <a:r>
              <a:rPr lang="da-DK" dirty="0" err="1"/>
              <a:t>machine</a:t>
            </a:r>
            <a:r>
              <a:rPr lang="da-DK" dirty="0"/>
              <a:t>, with </a:t>
            </a:r>
            <a:r>
              <a:rPr lang="da-DK" dirty="0" err="1"/>
              <a:t>machine</a:t>
            </a:r>
            <a:r>
              <a:rPr lang="da-DK" dirty="0"/>
              <a:t> </a:t>
            </a:r>
            <a:r>
              <a:rPr lang="da-DK" dirty="0" err="1"/>
              <a:t>learning</a:t>
            </a:r>
            <a:r>
              <a:rPr lang="da-DK" dirty="0"/>
              <a:t> it </a:t>
            </a:r>
            <a:r>
              <a:rPr lang="da-DK" dirty="0" err="1"/>
              <a:t>adjust</a:t>
            </a:r>
            <a:r>
              <a:rPr lang="da-DK" dirty="0"/>
              <a:t> the </a:t>
            </a:r>
            <a:r>
              <a:rPr lang="da-DK" dirty="0" err="1"/>
              <a:t>quality</a:t>
            </a:r>
            <a:r>
              <a:rPr lang="da-DK" dirty="0"/>
              <a:t>. It </a:t>
            </a:r>
            <a:r>
              <a:rPr lang="da-DK" dirty="0" err="1"/>
              <a:t>improves</a:t>
            </a:r>
            <a:r>
              <a:rPr lang="da-DK" dirty="0"/>
              <a:t> </a:t>
            </a:r>
            <a:r>
              <a:rPr lang="da-DK" dirty="0" err="1"/>
              <a:t>our</a:t>
            </a:r>
            <a:r>
              <a:rPr lang="da-DK" dirty="0"/>
              <a:t> variant </a:t>
            </a:r>
            <a:r>
              <a:rPr lang="da-DK" dirty="0" err="1"/>
              <a:t>calling</a:t>
            </a:r>
            <a:r>
              <a:rPr lang="da-DK" dirty="0"/>
              <a:t> </a:t>
            </a:r>
            <a:r>
              <a:rPr lang="da-DK" dirty="0" err="1"/>
              <a:t>later</a:t>
            </a:r>
            <a:r>
              <a:rPr lang="da-DK" dirty="0"/>
              <a:t> on, </a:t>
            </a:r>
            <a:r>
              <a:rPr lang="da-DK" dirty="0" err="1"/>
              <a:t>because</a:t>
            </a:r>
            <a:r>
              <a:rPr lang="da-DK" dirty="0"/>
              <a:t> </a:t>
            </a:r>
            <a:r>
              <a:rPr lang="da-DK" dirty="0" err="1"/>
              <a:t>we’re</a:t>
            </a:r>
            <a:r>
              <a:rPr lang="da-DK" dirty="0"/>
              <a:t> more sure </a:t>
            </a:r>
            <a:r>
              <a:rPr lang="da-DK" dirty="0" err="1"/>
              <a:t>about</a:t>
            </a:r>
            <a:r>
              <a:rPr lang="da-DK" dirty="0"/>
              <a:t> the </a:t>
            </a:r>
            <a:r>
              <a:rPr lang="da-DK" dirty="0" err="1"/>
              <a:t>quality</a:t>
            </a:r>
            <a:r>
              <a:rPr lang="da-DK" dirty="0"/>
              <a:t> of the data </a:t>
            </a:r>
            <a:r>
              <a:rPr lang="da-DK" dirty="0" err="1"/>
              <a:t>we’re</a:t>
            </a:r>
            <a:r>
              <a:rPr lang="da-DK" dirty="0"/>
              <a:t> </a:t>
            </a:r>
            <a:r>
              <a:rPr lang="da-DK" dirty="0" err="1"/>
              <a:t>basing</a:t>
            </a:r>
            <a:r>
              <a:rPr lang="da-DK" dirty="0"/>
              <a:t> it on. It has 2 steps, </a:t>
            </a:r>
            <a:r>
              <a:rPr lang="da-DK" dirty="0" err="1"/>
              <a:t>first</a:t>
            </a:r>
            <a:r>
              <a:rPr lang="da-DK" dirty="0"/>
              <a:t> it </a:t>
            </a:r>
            <a:r>
              <a:rPr lang="da-DK" dirty="0" err="1"/>
              <a:t>makes</a:t>
            </a:r>
            <a:r>
              <a:rPr lang="da-DK" dirty="0"/>
              <a:t> a model and </a:t>
            </a:r>
            <a:r>
              <a:rPr lang="da-DK" dirty="0" err="1"/>
              <a:t>then</a:t>
            </a:r>
            <a:r>
              <a:rPr lang="da-DK" dirty="0"/>
              <a:t> it </a:t>
            </a:r>
            <a:r>
              <a:rPr lang="da-DK" dirty="0" err="1"/>
              <a:t>applies</a:t>
            </a:r>
            <a:r>
              <a:rPr lang="da-DK" dirty="0"/>
              <a:t> it to the data. </a:t>
            </a:r>
            <a:r>
              <a:rPr lang="da-DK" dirty="0" err="1"/>
              <a:t>https</a:t>
            </a:r>
            <a:r>
              <a:rPr lang="da-DK" dirty="0"/>
              <a:t>://</a:t>
            </a:r>
            <a:r>
              <a:rPr lang="da-DK" dirty="0" err="1"/>
              <a:t>gatk.broadinstitute.org</a:t>
            </a:r>
            <a:r>
              <a:rPr lang="da-DK" dirty="0"/>
              <a:t>/</a:t>
            </a:r>
            <a:r>
              <a:rPr lang="da-DK" dirty="0" err="1"/>
              <a:t>hc</a:t>
            </a:r>
            <a:r>
              <a:rPr lang="da-DK" dirty="0"/>
              <a:t>/en-</a:t>
            </a:r>
            <a:r>
              <a:rPr lang="da-DK" dirty="0" err="1"/>
              <a:t>us</a:t>
            </a:r>
            <a:r>
              <a:rPr lang="da-DK" dirty="0"/>
              <a:t>/</a:t>
            </a:r>
            <a:r>
              <a:rPr lang="da-DK" dirty="0" err="1"/>
              <a:t>articles</a:t>
            </a:r>
            <a:r>
              <a:rPr lang="da-DK" dirty="0"/>
              <a:t>/360035890531-Base-Quality-Score-Recalibration-BQSR- </a:t>
            </a:r>
            <a:r>
              <a:rPr lang="da-DK" dirty="0" err="1"/>
              <a:t>make</a:t>
            </a:r>
            <a:r>
              <a:rPr lang="da-DK" dirty="0"/>
              <a:t> </a:t>
            </a:r>
            <a:r>
              <a:rPr lang="da-DK" dirty="0" err="1"/>
              <a:t>these</a:t>
            </a:r>
            <a:r>
              <a:rPr lang="da-DK" dirty="0"/>
              <a:t> </a:t>
            </a:r>
            <a:r>
              <a:rPr lang="da-DK" dirty="0" err="1"/>
              <a:t>graphs</a:t>
            </a:r>
            <a:r>
              <a:rPr lang="da-DK"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26</a:t>
            </a:fld>
            <a:endParaRPr lang="en-GB"/>
          </a:p>
        </p:txBody>
      </p:sp>
    </p:spTree>
    <p:extLst>
      <p:ext uri="{BB962C8B-B14F-4D97-AF65-F5344CB8AC3E}">
        <p14:creationId xmlns:p14="http://schemas.microsoft.com/office/powerpoint/2010/main" val="316233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3</a:t>
            </a:fld>
            <a:endParaRPr lang="en-GB"/>
          </a:p>
        </p:txBody>
      </p:sp>
    </p:spTree>
    <p:extLst>
      <p:ext uri="{BB962C8B-B14F-4D97-AF65-F5344CB8AC3E}">
        <p14:creationId xmlns:p14="http://schemas.microsoft.com/office/powerpoint/2010/main" val="84848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4</a:t>
            </a:fld>
            <a:endParaRPr lang="en-GB"/>
          </a:p>
        </p:txBody>
      </p:sp>
    </p:spTree>
    <p:extLst>
      <p:ext uri="{BB962C8B-B14F-4D97-AF65-F5344CB8AC3E}">
        <p14:creationId xmlns:p14="http://schemas.microsoft.com/office/powerpoint/2010/main" val="145546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5</a:t>
            </a:fld>
            <a:endParaRPr lang="en-GB"/>
          </a:p>
        </p:txBody>
      </p:sp>
    </p:spTree>
    <p:extLst>
      <p:ext uri="{BB962C8B-B14F-4D97-AF65-F5344CB8AC3E}">
        <p14:creationId xmlns:p14="http://schemas.microsoft.com/office/powerpoint/2010/main" val="20397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Histiocytic sarcoma uncommon in Golden Retrievers, a closely related breed, so hopefully a few mutations will differ between the 2 breeds. </a:t>
            </a:r>
          </a:p>
          <a:p>
            <a:r>
              <a:rPr lang="en-GB" dirty="0"/>
              <a:t>15-20% of FCR dying of the disease and 50-68%</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6</a:t>
            </a:fld>
            <a:endParaRPr lang="en-GB"/>
          </a:p>
        </p:txBody>
      </p:sp>
    </p:spTree>
    <p:extLst>
      <p:ext uri="{BB962C8B-B14F-4D97-AF65-F5344CB8AC3E}">
        <p14:creationId xmlns:p14="http://schemas.microsoft.com/office/powerpoint/2010/main" val="12032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t>7</a:t>
            </a:fld>
            <a:endParaRPr lang="en-GB"/>
          </a:p>
        </p:txBody>
      </p:sp>
    </p:spTree>
    <p:extLst>
      <p:ext uri="{BB962C8B-B14F-4D97-AF65-F5344CB8AC3E}">
        <p14:creationId xmlns:p14="http://schemas.microsoft.com/office/powerpoint/2010/main" val="303465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49436F85-577F-4A92-A47F-D540A2BCC821}" type="slidenum">
              <a:rPr lang="en-GB" smtClean="0"/>
              <a:t>8</a:t>
            </a:fld>
            <a:endParaRPr lang="en-GB"/>
          </a:p>
        </p:txBody>
      </p:sp>
    </p:spTree>
    <p:extLst>
      <p:ext uri="{BB962C8B-B14F-4D97-AF65-F5344CB8AC3E}">
        <p14:creationId xmlns:p14="http://schemas.microsoft.com/office/powerpoint/2010/main" val="6087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160 </a:t>
            </a:r>
            <a:r>
              <a:rPr lang="da-DK" dirty="0" err="1"/>
              <a:t>dogs</a:t>
            </a:r>
            <a:r>
              <a:rPr lang="da-DK" dirty="0"/>
              <a:t> is an </a:t>
            </a:r>
            <a:r>
              <a:rPr lang="da-DK" dirty="0" err="1"/>
              <a:t>unpublished</a:t>
            </a:r>
            <a:r>
              <a:rPr lang="da-DK" dirty="0"/>
              <a:t> dataset </a:t>
            </a:r>
            <a:r>
              <a:rPr lang="da-DK" dirty="0" err="1"/>
              <a:t>that</a:t>
            </a:r>
            <a:r>
              <a:rPr lang="da-DK" dirty="0"/>
              <a:t> </a:t>
            </a:r>
            <a:r>
              <a:rPr lang="da-DK" dirty="0" err="1"/>
              <a:t>erik</a:t>
            </a:r>
            <a:r>
              <a:rPr lang="da-DK" dirty="0"/>
              <a:t> has from ??</a:t>
            </a:r>
          </a:p>
          <a:p>
            <a:r>
              <a:rPr lang="da-DK" dirty="0" err="1"/>
              <a:t>iDog</a:t>
            </a:r>
            <a:r>
              <a:rPr lang="da-DK" dirty="0"/>
              <a:t> is a </a:t>
            </a:r>
            <a:r>
              <a:rPr lang="da-DK" dirty="0" err="1"/>
              <a:t>vcf</a:t>
            </a:r>
            <a:r>
              <a:rPr lang="da-DK" dirty="0"/>
              <a:t> file with 127 </a:t>
            </a:r>
            <a:r>
              <a:rPr lang="da-DK" dirty="0" err="1"/>
              <a:t>canines</a:t>
            </a:r>
            <a:r>
              <a:rPr lang="da-DK" dirty="0"/>
              <a:t>, </a:t>
            </a:r>
            <a:r>
              <a:rPr lang="da-DK" dirty="0" err="1"/>
              <a:t>where</a:t>
            </a:r>
            <a:r>
              <a:rPr lang="da-DK" dirty="0"/>
              <a:t> I have </a:t>
            </a:r>
            <a:r>
              <a:rPr lang="da-DK" dirty="0" err="1"/>
              <a:t>extracted</a:t>
            </a:r>
            <a:r>
              <a:rPr lang="da-DK" dirty="0"/>
              <a:t> c. familiaris </a:t>
            </a:r>
            <a:r>
              <a:rPr lang="da-DK" dirty="0" err="1"/>
              <a:t>only</a:t>
            </a:r>
            <a:r>
              <a:rPr lang="da-DK" dirty="0"/>
              <a:t> (so </a:t>
            </a:r>
            <a:r>
              <a:rPr lang="da-DK" dirty="0" err="1"/>
              <a:t>no</a:t>
            </a:r>
            <a:r>
              <a:rPr lang="da-DK" dirty="0"/>
              <a:t> </a:t>
            </a:r>
            <a:r>
              <a:rPr lang="da-DK" dirty="0" err="1"/>
              <a:t>wolves</a:t>
            </a:r>
            <a:r>
              <a:rPr lang="da-DK" dirty="0"/>
              <a:t>, </a:t>
            </a:r>
            <a:r>
              <a:rPr lang="da-DK" dirty="0" err="1"/>
              <a:t>jackals</a:t>
            </a:r>
            <a:r>
              <a:rPr lang="da-DK" dirty="0"/>
              <a:t> </a:t>
            </a:r>
            <a:r>
              <a:rPr lang="da-DK" dirty="0" err="1"/>
              <a:t>etc</a:t>
            </a:r>
            <a:r>
              <a:rPr lang="da-DK" dirty="0"/>
              <a:t>).</a:t>
            </a:r>
          </a:p>
          <a:p>
            <a:r>
              <a:rPr lang="da-DK" dirty="0"/>
              <a:t>In addition the 2 datasets have </a:t>
            </a:r>
            <a:r>
              <a:rPr lang="da-DK" dirty="0" err="1"/>
              <a:t>been</a:t>
            </a:r>
            <a:r>
              <a:rPr lang="da-DK" dirty="0"/>
              <a:t> </a:t>
            </a:r>
            <a:r>
              <a:rPr lang="da-DK" dirty="0" err="1"/>
              <a:t>combined</a:t>
            </a:r>
            <a:r>
              <a:rPr lang="da-DK" dirty="0"/>
              <a:t> in the dataset ”</a:t>
            </a:r>
            <a:r>
              <a:rPr lang="da-DK" dirty="0" err="1"/>
              <a:t>both</a:t>
            </a:r>
            <a:r>
              <a:rPr lang="da-DK" dirty="0"/>
              <a:t>”</a:t>
            </a:r>
          </a:p>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9</a:t>
            </a:fld>
            <a:endParaRPr lang="en-GB"/>
          </a:p>
        </p:txBody>
      </p:sp>
    </p:spTree>
    <p:extLst>
      <p:ext uri="{BB962C8B-B14F-4D97-AF65-F5344CB8AC3E}">
        <p14:creationId xmlns:p14="http://schemas.microsoft.com/office/powerpoint/2010/main" val="1964126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1.xml"/><Relationship Id="rId4" Type="http://schemas.openxmlformats.org/officeDocument/2006/relationships/hyperlink" Target="http://image.ku.dk/lightbox/211/13407586855728741badb20/"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2.xml"/><Relationship Id="rId4" Type="http://schemas.openxmlformats.org/officeDocument/2006/relationships/hyperlink" Target="http://image.ku.dk/lightbox/211/13407586855728741badb20/" TargetMode="External"/></Relationships>
</file>

<file path=ppt/slideLayouts/_rels/slideLayout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designguide.ku.dk/ku/skabeloner/powerpoint/praesentationer/" TargetMode="External"/><Relationship Id="rId1" Type="http://schemas.openxmlformats.org/officeDocument/2006/relationships/slideMaster" Target="../slideMasters/slideMaster3.xml"/><Relationship Id="rId4" Type="http://schemas.openxmlformats.org/officeDocument/2006/relationships/hyperlink" Target="http://image.ku.dk/lightbox/211/13407586855728741badb20/"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38290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2C2B960-A726-794D-BF60-304315301C75}"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1916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2A65272D-0B90-894A-BB3A-8437E25B5816}"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56055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F2BC446-5348-BA4A-B00A-C8C22B04229A}"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094560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13CC9C1A-5A9F-C44F-9177-C2064BF38EAD}"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75801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936CF89D-6A2A-274F-B7ED-6EC862C4DE0C}"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14727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pital bullet list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6726E8DA-861B-C047-B8AF-943A3D1326DA}"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987839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9" name="Tekstfelt 8"/>
          <p:cNvSpPr txBox="1"/>
          <p:nvPr userDrawn="1"/>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385154F8-10AB-4449-B34D-BBEBD57870FC}"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Tree>
    <p:extLst>
      <p:ext uri="{BB962C8B-B14F-4D97-AF65-F5344CB8AC3E}">
        <p14:creationId xmlns:p14="http://schemas.microsoft.com/office/powerpoint/2010/main" val="414296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mirrored texts">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EC525CB1-8470-434B-AD7A-5472775D580D}"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627308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ing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73F05217-8284-7942-ADFF-6E944F0F9206}"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3543884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12.11.2020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76093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FEDF9654-CFA4-CB4E-B6E8-1AA2E2311B38}"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967803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550B961-03B0-3140-B652-EF22E600BD2E}" type="datetime1">
              <a:rPr lang="da-DK" smtClean="0"/>
              <a:t>12.11.2020</a:t>
            </a:fld>
            <a:endParaRPr lang="en-GB" dirty="0"/>
          </a:p>
        </p:txBody>
      </p:sp>
      <p:sp>
        <p:nvSpPr>
          <p:cNvPr id="3" name="Pladsholder til sidefod 2"/>
          <p:cNvSpPr>
            <a:spLocks noGrp="1"/>
          </p:cNvSpPr>
          <p:nvPr>
            <p:ph type="ftr" sz="quarter" idx="11"/>
          </p:nvPr>
        </p:nvSpPr>
        <p:spPr/>
        <p:txBody>
          <a:bodyPr/>
          <a:lstStyle/>
          <a:p>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31545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10801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18" name="Title 1"/>
          <p:cNvSpPr txBox="1">
            <a:spLocks/>
          </p:cNvSpPr>
          <p:nvPr userDrawn="1"/>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userDrawn="1"/>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userDrawn="1"/>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userDrawn="1"/>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userDrawn="1"/>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userDrawn="1"/>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userDrawn="1"/>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userDrawn="1"/>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userDrawn="1"/>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userDrawn="1"/>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userDrawn="1"/>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userDrawn="1"/>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userDrawn="1"/>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userDrawn="1"/>
        </p:nvPicPr>
        <p:blipFill>
          <a:blip r:embed="rId3"/>
          <a:stretch>
            <a:fillRect/>
          </a:stretch>
        </p:blipFill>
        <p:spPr>
          <a:xfrm>
            <a:off x="6268044" y="4201412"/>
            <a:ext cx="257327" cy="275280"/>
          </a:xfrm>
          <a:prstGeom prst="rect">
            <a:avLst/>
          </a:prstGeom>
        </p:spPr>
      </p:pic>
      <p:pic>
        <p:nvPicPr>
          <p:cNvPr id="59" name="Billede 36"/>
          <p:cNvPicPr>
            <a:picLocks noChangeAspect="1"/>
          </p:cNvPicPr>
          <p:nvPr userDrawn="1"/>
        </p:nvPicPr>
        <p:blipFill>
          <a:blip r:embed="rId3"/>
          <a:stretch>
            <a:fillRect/>
          </a:stretch>
        </p:blipFill>
        <p:spPr>
          <a:xfrm>
            <a:off x="8223538" y="2795378"/>
            <a:ext cx="288708" cy="275280"/>
          </a:xfrm>
          <a:prstGeom prst="rect">
            <a:avLst/>
          </a:prstGeom>
        </p:spPr>
      </p:pic>
      <p:pic>
        <p:nvPicPr>
          <p:cNvPr id="60" name="Billede 37"/>
          <p:cNvPicPr>
            <a:picLocks noChangeAspect="1"/>
          </p:cNvPicPr>
          <p:nvPr userDrawn="1"/>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userDrawn="1"/>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userDrawn="1"/>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27402793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el segl lille ">
    <p:spTree>
      <p:nvGrpSpPr>
        <p:cNvPr id="1" name=""/>
        <p:cNvGrpSpPr/>
        <p:nvPr/>
      </p:nvGrpSpPr>
      <p:grpSpPr>
        <a:xfrm>
          <a:off x="0" y="0"/>
          <a:ext cx="0" cy="0"/>
          <a:chOff x="0" y="0"/>
          <a:chExt cx="0" cy="0"/>
        </a:xfrm>
      </p:grpSpPr>
      <p:sp>
        <p:nvSpPr>
          <p:cNvPr id="11"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578B658E-7645-8C4C-B5EB-6FF8A3315DCF}"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da-DK" dirty="0"/>
              <a:t>Klik for at tilføje titel</a:t>
            </a:r>
          </a:p>
        </p:txBody>
      </p:sp>
    </p:spTree>
    <p:extLst>
      <p:ext uri="{BB962C8B-B14F-4D97-AF65-F5344CB8AC3E}">
        <p14:creationId xmlns:p14="http://schemas.microsoft.com/office/powerpoint/2010/main" val="2609698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4170202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FEDF9654-CFA4-CB4E-B6E8-1AA2E2311B38}"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045038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B7FF41D4-E37F-B348-B722-55747D7E9412}" type="datetime1">
              <a:rPr lang="da-DK" smtClean="0"/>
              <a:t>12.11.2020</a:t>
            </a:fld>
            <a:endParaRPr lang="en-GB"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713390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8F83EB4-0422-2941-863F-E00989957EBD}"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729890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eal large">
    <p:spTree>
      <p:nvGrpSpPr>
        <p:cNvPr id="1" name=""/>
        <p:cNvGrpSpPr/>
        <p:nvPr/>
      </p:nvGrpSpPr>
      <p:grpSpPr>
        <a:xfrm>
          <a:off x="0" y="0"/>
          <a:ext cx="0" cy="0"/>
          <a:chOff x="0" y="0"/>
          <a:chExt cx="0" cy="0"/>
        </a:xfrm>
      </p:grpSpPr>
      <p:sp>
        <p:nvSpPr>
          <p:cNvPr id="8"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DCDB68C9-EFE7-294B-8B28-3343BEA3EA00}"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
        <p:nvSpPr>
          <p:cNvPr id="11" name="Rectangle 10">
            <a:extLst>
              <a:ext uri="{FF2B5EF4-FFF2-40B4-BE49-F238E27FC236}">
                <a16:creationId xmlns:a16="http://schemas.microsoft.com/office/drawing/2014/main" id="{7D8895E0-6185-4644-BFE3-55D625F4D100}"/>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3" name="Picture 8">
            <a:extLst>
              <a:ext uri="{FF2B5EF4-FFF2-40B4-BE49-F238E27FC236}">
                <a16:creationId xmlns:a16="http://schemas.microsoft.com/office/drawing/2014/main" id="{87084969-8785-9244-B603-0F86D78AD8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595438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eal small">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510EA62-7717-2947-8B16-CB057E4A6432}"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
        <p:nvSpPr>
          <p:cNvPr id="12" name="Rectangle 7">
            <a:extLst>
              <a:ext uri="{FF2B5EF4-FFF2-40B4-BE49-F238E27FC236}">
                <a16:creationId xmlns:a16="http://schemas.microsoft.com/office/drawing/2014/main" id="{8FF3E489-3100-EF47-BD7E-7353223481A7}"/>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3" name="Picture 12">
            <a:extLst>
              <a:ext uri="{FF2B5EF4-FFF2-40B4-BE49-F238E27FC236}">
                <a16:creationId xmlns:a16="http://schemas.microsoft.com/office/drawing/2014/main" id="{A47EB4B3-AD84-F54F-AAF7-2DB37C1F1E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108224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B7FF41D4-E37F-B348-B722-55747D7E9412}" type="datetime1">
              <a:rPr lang="da-DK" smtClean="0"/>
              <a:t>12.11.2020</a:t>
            </a:fld>
            <a:endParaRPr lang="en-GB"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903454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BFCA5554-85BE-C745-9935-96537C8F95BF}"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722353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A4279AAD-3AC2-694A-B7BF-5360626B0E94}"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5319445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ED4AF744-ACB7-2E4A-8210-1F7CE5DC9282}"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499055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2C2B960-A726-794D-BF60-304315301C75}"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935401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2A65272D-0B90-894A-BB3A-8437E25B5816}"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4645336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F2BC446-5348-BA4A-B00A-C8C22B04229A}"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46000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13CC9C1A-5A9F-C44F-9177-C2064BF38EAD}"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3581395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936CF89D-6A2A-274F-B7ED-6EC862C4DE0C}"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3418524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apital bullet list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6726E8DA-861B-C047-B8AF-943A3D1326DA}"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20071356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ation">
    <p:spTree>
      <p:nvGrpSpPr>
        <p:cNvPr id="1" name=""/>
        <p:cNvGrpSpPr/>
        <p:nvPr/>
      </p:nvGrpSpPr>
      <p:grpSpPr>
        <a:xfrm>
          <a:off x="0" y="0"/>
          <a:ext cx="0" cy="0"/>
          <a:chOff x="0" y="0"/>
          <a:chExt cx="0" cy="0"/>
        </a:xfrm>
      </p:grpSpPr>
      <p:sp>
        <p:nvSpPr>
          <p:cNvPr id="9" name="Tekstfelt 8"/>
          <p:cNvSpPr txBox="1"/>
          <p:nvPr/>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385154F8-10AB-4449-B34D-BBEBD57870FC}"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
        <p:nvSpPr>
          <p:cNvPr id="10" name="Tekstfelt 8">
            <a:extLst>
              <a:ext uri="{FF2B5EF4-FFF2-40B4-BE49-F238E27FC236}">
                <a16:creationId xmlns:a16="http://schemas.microsoft.com/office/drawing/2014/main" id="{8620C937-9B25-054B-96CD-3EBDD2F427CF}"/>
              </a:ext>
            </a:extLst>
          </p:cNvPr>
          <p:cNvSpPr txBox="1"/>
          <p:nvPr userDrawn="1"/>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Tree>
    <p:extLst>
      <p:ext uri="{BB962C8B-B14F-4D97-AF65-F5344CB8AC3E}">
        <p14:creationId xmlns:p14="http://schemas.microsoft.com/office/powerpoint/2010/main" val="375930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8F83EB4-0422-2941-863F-E00989957EBD}"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629679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mirrored texts">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EC525CB1-8470-434B-AD7A-5472775D580D}"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318042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heading ">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73F05217-8284-7942-ADFF-6E944F0F9206}"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27450765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12.11.2020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2325762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550B961-03B0-3140-B652-EF22E600BD2E}" type="datetime1">
              <a:rPr lang="da-DK" smtClean="0"/>
              <a:t>12.11.2020</a:t>
            </a:fld>
            <a:endParaRPr lang="en-GB" dirty="0"/>
          </a:p>
        </p:txBody>
      </p:sp>
      <p:sp>
        <p:nvSpPr>
          <p:cNvPr id="3" name="Pladsholder til sidefod 2"/>
          <p:cNvSpPr>
            <a:spLocks noGrp="1"/>
          </p:cNvSpPr>
          <p:nvPr>
            <p:ph type="ftr" sz="quarter" idx="11"/>
          </p:nvPr>
        </p:nvSpPr>
        <p:spPr/>
        <p:txBody>
          <a:bodyPr/>
          <a:lstStyle/>
          <a:p>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5583351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C3C59228-0F81-8947-B0C6-3908F6870DC3}"/>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546452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User guide">
    <p:spTree>
      <p:nvGrpSpPr>
        <p:cNvPr id="1" name=""/>
        <p:cNvGrpSpPr/>
        <p:nvPr/>
      </p:nvGrpSpPr>
      <p:grpSpPr>
        <a:xfrm>
          <a:off x="0" y="0"/>
          <a:ext cx="0" cy="0"/>
          <a:chOff x="0" y="0"/>
          <a:chExt cx="0" cy="0"/>
        </a:xfrm>
      </p:grpSpPr>
      <p:sp>
        <p:nvSpPr>
          <p:cNvPr id="18" name="Title 1"/>
          <p:cNvSpPr txBox="1">
            <a:spLocks/>
          </p:cNvSpPr>
          <p:nvPr/>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p:nvPicPr>
        <p:blipFill>
          <a:blip r:embed="rId3"/>
          <a:stretch>
            <a:fillRect/>
          </a:stretch>
        </p:blipFill>
        <p:spPr>
          <a:xfrm>
            <a:off x="6268044" y="4201412"/>
            <a:ext cx="257327" cy="275280"/>
          </a:xfrm>
          <a:prstGeom prst="rect">
            <a:avLst/>
          </a:prstGeom>
        </p:spPr>
      </p:pic>
      <p:pic>
        <p:nvPicPr>
          <p:cNvPr id="59" name="Billede 36"/>
          <p:cNvPicPr>
            <a:picLocks noChangeAspect="1"/>
          </p:cNvPicPr>
          <p:nvPr/>
        </p:nvPicPr>
        <p:blipFill>
          <a:blip r:embed="rId3"/>
          <a:stretch>
            <a:fillRect/>
          </a:stretch>
        </p:blipFill>
        <p:spPr>
          <a:xfrm>
            <a:off x="8223538" y="2795378"/>
            <a:ext cx="288708" cy="275280"/>
          </a:xfrm>
          <a:prstGeom prst="rect">
            <a:avLst/>
          </a:prstGeom>
        </p:spPr>
      </p:pic>
      <p:pic>
        <p:nvPicPr>
          <p:cNvPr id="60" name="Billede 37"/>
          <p:cNvPicPr>
            <a:picLocks noChangeAspect="1"/>
          </p:cNvPicPr>
          <p:nvPr/>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p:nvPicPr>
        <p:blipFill>
          <a:blip r:embed="rId3"/>
          <a:stretch>
            <a:fillRect/>
          </a:stretch>
        </p:blipFill>
        <p:spPr>
          <a:xfrm>
            <a:off x="4271879" y="1743737"/>
            <a:ext cx="243186" cy="432989"/>
          </a:xfrm>
          <a:prstGeom prst="rect">
            <a:avLst/>
          </a:prstGeom>
        </p:spPr>
      </p:pic>
      <p:sp>
        <p:nvSpPr>
          <p:cNvPr id="20" name="Title 1">
            <a:extLst>
              <a:ext uri="{FF2B5EF4-FFF2-40B4-BE49-F238E27FC236}">
                <a16:creationId xmlns:a16="http://schemas.microsoft.com/office/drawing/2014/main" id="{CA03CC19-8FF9-784F-812F-8B84BE6CD75A}"/>
              </a:ext>
            </a:extLst>
          </p:cNvPr>
          <p:cNvSpPr txBox="1">
            <a:spLocks/>
          </p:cNvSpPr>
          <p:nvPr userDrawn="1"/>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21" name="Text Box 48">
            <a:extLst>
              <a:ext uri="{FF2B5EF4-FFF2-40B4-BE49-F238E27FC236}">
                <a16:creationId xmlns:a16="http://schemas.microsoft.com/office/drawing/2014/main" id="{22EEA634-009B-0C4C-AE2F-BFAF9D8B7505}"/>
              </a:ext>
            </a:extLst>
          </p:cNvPr>
          <p:cNvSpPr txBox="1">
            <a:spLocks noChangeArrowheads="1"/>
          </p:cNvSpPr>
          <p:nvPr userDrawn="1"/>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22" name="Text Box 48">
            <a:extLst>
              <a:ext uri="{FF2B5EF4-FFF2-40B4-BE49-F238E27FC236}">
                <a16:creationId xmlns:a16="http://schemas.microsoft.com/office/drawing/2014/main" id="{C10CF540-738D-F84C-8EC6-86760DAF7252}"/>
              </a:ext>
            </a:extLst>
          </p:cNvPr>
          <p:cNvSpPr txBox="1">
            <a:spLocks noChangeArrowheads="1"/>
          </p:cNvSpPr>
          <p:nvPr userDrawn="1"/>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23" name="Text Box 48">
            <a:extLst>
              <a:ext uri="{FF2B5EF4-FFF2-40B4-BE49-F238E27FC236}">
                <a16:creationId xmlns:a16="http://schemas.microsoft.com/office/drawing/2014/main" id="{32670199-97DE-524D-A9CF-7954DCA0FE83}"/>
              </a:ext>
            </a:extLst>
          </p:cNvPr>
          <p:cNvSpPr txBox="1">
            <a:spLocks noChangeArrowheads="1"/>
          </p:cNvSpPr>
          <p:nvPr userDrawn="1"/>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24" name="Billede 40">
            <a:extLst>
              <a:ext uri="{FF2B5EF4-FFF2-40B4-BE49-F238E27FC236}">
                <a16:creationId xmlns:a16="http://schemas.microsoft.com/office/drawing/2014/main" id="{34F61812-C89E-6A46-9F6D-5FD529FD853C}"/>
              </a:ext>
            </a:extLst>
          </p:cNvPr>
          <p:cNvPicPr>
            <a:picLocks noChangeAspect="1"/>
          </p:cNvPicPr>
          <p:nvPr userDrawn="1"/>
        </p:nvPicPr>
        <p:blipFill rotWithShape="1">
          <a:blip r:embed="rId3"/>
          <a:srcRect l="36944" r="2272" b="69429"/>
          <a:stretch/>
        </p:blipFill>
        <p:spPr>
          <a:xfrm>
            <a:off x="4157637" y="2896656"/>
            <a:ext cx="395416" cy="126627"/>
          </a:xfrm>
          <a:prstGeom prst="rect">
            <a:avLst/>
          </a:prstGeom>
        </p:spPr>
      </p:pic>
      <p:sp>
        <p:nvSpPr>
          <p:cNvPr id="25" name="Text Box 48">
            <a:extLst>
              <a:ext uri="{FF2B5EF4-FFF2-40B4-BE49-F238E27FC236}">
                <a16:creationId xmlns:a16="http://schemas.microsoft.com/office/drawing/2014/main" id="{91762F00-2DE2-9F4E-B4F1-1CB3E62D294D}"/>
              </a:ext>
            </a:extLst>
          </p:cNvPr>
          <p:cNvSpPr txBox="1">
            <a:spLocks noChangeArrowheads="1"/>
          </p:cNvSpPr>
          <p:nvPr userDrawn="1"/>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26" name="Text Box 48">
            <a:extLst>
              <a:ext uri="{FF2B5EF4-FFF2-40B4-BE49-F238E27FC236}">
                <a16:creationId xmlns:a16="http://schemas.microsoft.com/office/drawing/2014/main" id="{8EF86EAF-C0A5-3244-A573-DA44FD6D0C73}"/>
              </a:ext>
            </a:extLst>
          </p:cNvPr>
          <p:cNvSpPr txBox="1">
            <a:spLocks noChangeArrowheads="1"/>
          </p:cNvSpPr>
          <p:nvPr userDrawn="1"/>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27" name="Text Box 48">
            <a:extLst>
              <a:ext uri="{FF2B5EF4-FFF2-40B4-BE49-F238E27FC236}">
                <a16:creationId xmlns:a16="http://schemas.microsoft.com/office/drawing/2014/main" id="{83CD40DA-3ADF-B54E-A085-8CEA076F9D6C}"/>
              </a:ext>
            </a:extLst>
          </p:cNvPr>
          <p:cNvSpPr txBox="1">
            <a:spLocks noChangeArrowheads="1"/>
          </p:cNvSpPr>
          <p:nvPr userDrawn="1"/>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28" name="Text Box 48">
            <a:extLst>
              <a:ext uri="{FF2B5EF4-FFF2-40B4-BE49-F238E27FC236}">
                <a16:creationId xmlns:a16="http://schemas.microsoft.com/office/drawing/2014/main" id="{67BC6396-12FD-A046-8D21-21EDDA2327B0}"/>
              </a:ext>
            </a:extLst>
          </p:cNvPr>
          <p:cNvSpPr txBox="1">
            <a:spLocks noChangeArrowheads="1"/>
          </p:cNvSpPr>
          <p:nvPr userDrawn="1"/>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29" name="Text Box 48">
            <a:extLst>
              <a:ext uri="{FF2B5EF4-FFF2-40B4-BE49-F238E27FC236}">
                <a16:creationId xmlns:a16="http://schemas.microsoft.com/office/drawing/2014/main" id="{7FC53ED9-7D0A-4049-BDA4-FD7EAC3203A8}"/>
              </a:ext>
            </a:extLst>
          </p:cNvPr>
          <p:cNvSpPr txBox="1">
            <a:spLocks noChangeArrowheads="1"/>
          </p:cNvSpPr>
          <p:nvPr userDrawn="1"/>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30" name="Text Box 48">
            <a:extLst>
              <a:ext uri="{FF2B5EF4-FFF2-40B4-BE49-F238E27FC236}">
                <a16:creationId xmlns:a16="http://schemas.microsoft.com/office/drawing/2014/main" id="{B9D0F4CA-DE10-8C41-ACC5-A812F98CA3FA}"/>
              </a:ext>
            </a:extLst>
          </p:cNvPr>
          <p:cNvSpPr txBox="1">
            <a:spLocks noChangeArrowheads="1"/>
          </p:cNvSpPr>
          <p:nvPr userDrawn="1"/>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31" name="Text Box 48">
            <a:extLst>
              <a:ext uri="{FF2B5EF4-FFF2-40B4-BE49-F238E27FC236}">
                <a16:creationId xmlns:a16="http://schemas.microsoft.com/office/drawing/2014/main" id="{B39465E3-F507-0A45-A9BB-97ACDEE5B5F8}"/>
              </a:ext>
            </a:extLst>
          </p:cNvPr>
          <p:cNvSpPr txBox="1">
            <a:spLocks noChangeArrowheads="1"/>
          </p:cNvSpPr>
          <p:nvPr userDrawn="1"/>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32" name="Text Box 48">
            <a:extLst>
              <a:ext uri="{FF2B5EF4-FFF2-40B4-BE49-F238E27FC236}">
                <a16:creationId xmlns:a16="http://schemas.microsoft.com/office/drawing/2014/main" id="{73C15B22-6D52-8B46-8A81-8A5156595086}"/>
              </a:ext>
            </a:extLst>
          </p:cNvPr>
          <p:cNvSpPr txBox="1">
            <a:spLocks noChangeArrowheads="1"/>
          </p:cNvSpPr>
          <p:nvPr userDrawn="1"/>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33" name="Billede 25">
            <a:extLst>
              <a:ext uri="{FF2B5EF4-FFF2-40B4-BE49-F238E27FC236}">
                <a16:creationId xmlns:a16="http://schemas.microsoft.com/office/drawing/2014/main" id="{D1F321A1-2A1E-F94C-AE76-8D8FA35C466D}"/>
              </a:ext>
            </a:extLst>
          </p:cNvPr>
          <p:cNvPicPr>
            <a:picLocks noChangeAspect="1"/>
          </p:cNvPicPr>
          <p:nvPr userDrawn="1"/>
        </p:nvPicPr>
        <p:blipFill>
          <a:blip r:embed="rId3"/>
          <a:stretch>
            <a:fillRect/>
          </a:stretch>
        </p:blipFill>
        <p:spPr>
          <a:xfrm>
            <a:off x="6268044" y="4201412"/>
            <a:ext cx="257327" cy="275280"/>
          </a:xfrm>
          <a:prstGeom prst="rect">
            <a:avLst/>
          </a:prstGeom>
        </p:spPr>
      </p:pic>
      <p:pic>
        <p:nvPicPr>
          <p:cNvPr id="34" name="Billede 36">
            <a:extLst>
              <a:ext uri="{FF2B5EF4-FFF2-40B4-BE49-F238E27FC236}">
                <a16:creationId xmlns:a16="http://schemas.microsoft.com/office/drawing/2014/main" id="{305648B4-0EDC-C644-9466-308CC72BB5A6}"/>
              </a:ext>
            </a:extLst>
          </p:cNvPr>
          <p:cNvPicPr>
            <a:picLocks noChangeAspect="1"/>
          </p:cNvPicPr>
          <p:nvPr userDrawn="1"/>
        </p:nvPicPr>
        <p:blipFill>
          <a:blip r:embed="rId3"/>
          <a:stretch>
            <a:fillRect/>
          </a:stretch>
        </p:blipFill>
        <p:spPr>
          <a:xfrm>
            <a:off x="8223538" y="2795378"/>
            <a:ext cx="288708" cy="275280"/>
          </a:xfrm>
          <a:prstGeom prst="rect">
            <a:avLst/>
          </a:prstGeom>
        </p:spPr>
      </p:pic>
      <p:pic>
        <p:nvPicPr>
          <p:cNvPr id="35" name="Billede 37">
            <a:extLst>
              <a:ext uri="{FF2B5EF4-FFF2-40B4-BE49-F238E27FC236}">
                <a16:creationId xmlns:a16="http://schemas.microsoft.com/office/drawing/2014/main" id="{941F1A2D-B6B4-764C-9008-2CE6E4466ED2}"/>
              </a:ext>
            </a:extLst>
          </p:cNvPr>
          <p:cNvPicPr>
            <a:picLocks noChangeAspect="1"/>
          </p:cNvPicPr>
          <p:nvPr userDrawn="1"/>
        </p:nvPicPr>
        <p:blipFill>
          <a:blip r:embed="rId3"/>
          <a:stretch>
            <a:fillRect/>
          </a:stretch>
        </p:blipFill>
        <p:spPr>
          <a:xfrm>
            <a:off x="8241826" y="3187789"/>
            <a:ext cx="223122" cy="228843"/>
          </a:xfrm>
          <a:prstGeom prst="rect">
            <a:avLst/>
          </a:prstGeom>
        </p:spPr>
      </p:pic>
      <p:sp>
        <p:nvSpPr>
          <p:cNvPr id="36" name="Text Box 48">
            <a:extLst>
              <a:ext uri="{FF2B5EF4-FFF2-40B4-BE49-F238E27FC236}">
                <a16:creationId xmlns:a16="http://schemas.microsoft.com/office/drawing/2014/main" id="{7B82A7BC-583F-D84B-A908-DEA5B75DAEDA}"/>
              </a:ext>
            </a:extLst>
          </p:cNvPr>
          <p:cNvSpPr txBox="1">
            <a:spLocks noChangeArrowheads="1"/>
          </p:cNvSpPr>
          <p:nvPr userDrawn="1"/>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37" name="Picture 36">
            <a:extLst>
              <a:ext uri="{FF2B5EF4-FFF2-40B4-BE49-F238E27FC236}">
                <a16:creationId xmlns:a16="http://schemas.microsoft.com/office/drawing/2014/main" id="{42A9B771-AB59-FD42-A310-E3522D29E7A6}"/>
              </a:ext>
            </a:extLst>
          </p:cNvPr>
          <p:cNvPicPr>
            <a:picLocks noChangeAspect="1"/>
          </p:cNvPicPr>
          <p:nvPr userDrawn="1"/>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1612329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el segl lille ">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578B658E-7645-8C4C-B5EB-6FF8A3315DCF}"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da-DK" dirty="0"/>
              <a:t>Klik for at tilføje titel</a:t>
            </a:r>
          </a:p>
        </p:txBody>
      </p:sp>
      <p:sp>
        <p:nvSpPr>
          <p:cNvPr id="12" name="Rectangle 7">
            <a:extLst>
              <a:ext uri="{FF2B5EF4-FFF2-40B4-BE49-F238E27FC236}">
                <a16:creationId xmlns:a16="http://schemas.microsoft.com/office/drawing/2014/main" id="{0373F986-66D2-054C-8666-97CD556C0D89}"/>
              </a:ext>
            </a:extLst>
          </p:cNvPr>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13" name="Picture 12">
            <a:extLst>
              <a:ext uri="{FF2B5EF4-FFF2-40B4-BE49-F238E27FC236}">
                <a16:creationId xmlns:a16="http://schemas.microsoft.com/office/drawing/2014/main" id="{81E189C0-8016-D742-A8D6-3485E1F380C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Tree>
    <p:extLst>
      <p:ext uri="{BB962C8B-B14F-4D97-AF65-F5344CB8AC3E}">
        <p14:creationId xmlns:p14="http://schemas.microsoft.com/office/powerpoint/2010/main" val="32629134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9EC2FF99-6055-974D-AE1C-8C5D40518C53}"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4237977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6408000" tIns="360000" anchor="ctr" anchorCtr="0"/>
          <a:lstStyle>
            <a:lvl1pPr marL="0" indent="0" algn="l" defTabSz="914400" rtl="0" eaLnBrk="1" latinLnBrk="0" hangingPunct="1">
              <a:lnSpc>
                <a:spcPct val="90000"/>
              </a:lnSpc>
              <a:spcBef>
                <a:spcPts val="1000"/>
              </a:spcBef>
              <a:buFont typeface="Arial" panose="020B0604020202020204" pitchFamily="34" charset="0"/>
              <a:buNone/>
              <a:defRPr lang="da-DK" sz="32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br>
              <a:rPr lang="en-GB" dirty="0"/>
            </a:b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065374532"/>
      </p:ext>
    </p:extLst>
  </p:cSld>
  <p:clrMapOvr>
    <a:masterClrMapping/>
  </p:clrMapOvr>
  <p:hf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image large right">
    <p:spTree>
      <p:nvGrpSpPr>
        <p:cNvPr id="1" name=""/>
        <p:cNvGrpSpPr/>
        <p:nvPr/>
      </p:nvGrpSpPr>
      <p:grpSpPr>
        <a:xfrm>
          <a:off x="0" y="0"/>
          <a:ext cx="0" cy="0"/>
          <a:chOff x="0" y="0"/>
          <a:chExt cx="0" cy="0"/>
        </a:xfrm>
      </p:grpSpPr>
      <p:sp>
        <p:nvSpPr>
          <p:cNvPr id="12" name="Pladsholder til billede 9"/>
          <p:cNvSpPr>
            <a:spLocks noGrp="1"/>
          </p:cNvSpPr>
          <p:nvPr>
            <p:ph type="pic" sz="quarter" idx="14" hasCustomPrompt="1"/>
          </p:nvPr>
        </p:nvSpPr>
        <p:spPr>
          <a:xfrm>
            <a:off x="8804" y="0"/>
            <a:ext cx="12192000" cy="6858000"/>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br>
              <a:rPr lang="en-GB" dirty="0"/>
            </a:br>
            <a:r>
              <a:rPr lang="en-GB" dirty="0"/>
              <a:t> </a:t>
            </a:r>
          </a:p>
        </p:txBody>
      </p:sp>
      <p:sp>
        <p:nvSpPr>
          <p:cNvPr id="2" name="Titel 2"/>
          <p:cNvSpPr>
            <a:spLocks noGrp="1"/>
          </p:cNvSpPr>
          <p:nvPr>
            <p:ph type="ctrTitle" hasCustomPrompt="1"/>
          </p:nvPr>
        </p:nvSpPr>
        <p:spPr>
          <a:xfrm>
            <a:off x="6243638" y="691815"/>
            <a:ext cx="5948362" cy="5474035"/>
          </a:xfrm>
          <a:blipFill>
            <a:blip r:embed="rId2"/>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4" name="Pladsholder til dato 3"/>
          <p:cNvSpPr>
            <a:spLocks noGrp="1"/>
          </p:cNvSpPr>
          <p:nvPr>
            <p:ph type="dt" sz="half" idx="10"/>
          </p:nvPr>
        </p:nvSpPr>
        <p:spPr>
          <a:xfrm>
            <a:off x="10329111" y="-385164"/>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164"/>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164"/>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15" name="Pladsholder til tekst 14"/>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9" name="Undertitel 2"/>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0" name="Titel 1"/>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3382573713"/>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eal large">
    <p:spTree>
      <p:nvGrpSpPr>
        <p:cNvPr id="1" name=""/>
        <p:cNvGrpSpPr/>
        <p:nvPr/>
      </p:nvGrpSpPr>
      <p:grpSpPr>
        <a:xfrm>
          <a:off x="0" y="0"/>
          <a:ext cx="0" cy="0"/>
          <a:chOff x="0" y="0"/>
          <a:chExt cx="0" cy="0"/>
        </a:xfrm>
      </p:grpSpPr>
      <p:sp>
        <p:nvSpPr>
          <p:cNvPr id="8"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DCDB68C9-EFE7-294B-8B28-3343BEA3EA00}"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42817950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6243638" y="2271092"/>
            <a:ext cx="5948362" cy="3895200"/>
          </a:xfrm>
          <a:blipFill>
            <a:blip r:embed="rId2"/>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aseline="0"/>
            </a:lvl1pPr>
          </a:lstStyle>
          <a:p>
            <a:pPr lvl="0"/>
            <a:r>
              <a:rPr lang="en-GB" dirty="0"/>
              <a:t>Name of speaker, UCPH unit, place and date</a:t>
            </a:r>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758477094"/>
      </p:ext>
    </p:extLst>
  </p:cSld>
  <p:clrMapOvr>
    <a:masterClrMapping/>
  </p:clrMapOvr>
  <p:hf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eal large">
    <p:spTree>
      <p:nvGrpSpPr>
        <p:cNvPr id="1" name=""/>
        <p:cNvGrpSpPr/>
        <p:nvPr/>
      </p:nvGrpSpPr>
      <p:grpSpPr>
        <a:xfrm>
          <a:off x="0" y="0"/>
          <a:ext cx="0" cy="0"/>
          <a:chOff x="0" y="0"/>
          <a:chExt cx="0" cy="0"/>
        </a:xfrm>
      </p:grpSpPr>
      <p:sp>
        <p:nvSpPr>
          <p:cNvPr id="8"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2240834811"/>
      </p:ext>
    </p:extLst>
  </p:cSld>
  <p:clrMapOvr>
    <a:masterClrMapping/>
  </p:clrMapOvr>
  <p:hf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eal small">
    <p:spTree>
      <p:nvGrpSpPr>
        <p:cNvPr id="1" name=""/>
        <p:cNvGrpSpPr/>
        <p:nvPr/>
      </p:nvGrpSpPr>
      <p:grpSpPr>
        <a:xfrm>
          <a:off x="0" y="0"/>
          <a:ext cx="0" cy="0"/>
          <a:chOff x="0" y="0"/>
          <a:chExt cx="0" cy="0"/>
        </a:xfrm>
      </p:grpSpPr>
      <p:sp>
        <p:nvSpPr>
          <p:cNvPr id="11" name="Rectangle 7"/>
          <p:cNvSpPr/>
          <p:nvPr/>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da-DK"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da-DK" smtClean="0"/>
              <a:pPr/>
              <a:t>‹#›</a:t>
            </a:fld>
            <a:endParaRPr lang="da-DK"/>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758955282"/>
      </p:ext>
    </p:extLst>
  </p:cSld>
  <p:clrMapOvr>
    <a:masterClrMapping/>
  </p:clrMapOvr>
  <p:hf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3898667671"/>
      </p:ext>
    </p:extLst>
  </p:cSld>
  <p:clrMapOvr>
    <a:masterClrMapping/>
  </p:clrMapOvr>
  <p:hf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C8E06427-32C8-874F-9F4C-4043E88D6B19}" type="datetime1">
              <a:rPr lang="da-DK" smtClean="0"/>
              <a:t>12.11.2020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2384867508"/>
      </p:ext>
    </p:extLst>
  </p:cSld>
  <p:clrMapOvr>
    <a:masterClrMapping/>
  </p:clrMapOvr>
  <p:hf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C8E06427-32C8-874F-9F4C-4043E88D6B19}" type="datetime1">
              <a:rPr lang="da-DK" smtClean="0"/>
              <a:t>12.11.2020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1564016899"/>
      </p:ext>
    </p:extLst>
  </p:cSld>
  <p:clrMapOvr>
    <a:masterClrMapping/>
  </p:clrMapOvr>
  <p:hf hdr="0" ft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35125"/>
            <a:ext cx="11012487" cy="4675188"/>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fld id="{C8E06427-32C8-874F-9F4C-4043E88D6B19}" type="datetime1">
              <a:rPr lang="da-DK" smtClean="0"/>
              <a:t>12.11.2020</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2664831481"/>
      </p:ext>
    </p:extLst>
  </p:cSld>
  <p:clrMapOvr>
    <a:masterClrMapping/>
  </p:clrMapOvr>
  <p:hf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mall text label right and image ">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tx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6243638" y="4903567"/>
            <a:ext cx="5948362" cy="1398808"/>
          </a:xfrm>
          <a:solidFill>
            <a:srgbClr val="A31D20">
              <a:alpha val="95000"/>
            </a:srgbClr>
          </a:solidFill>
        </p:spPr>
        <p:txBody>
          <a:bodyPr lIns="252000" tIns="144000" rIns="540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634132939"/>
      </p:ext>
    </p:extLst>
  </p:cSld>
  <p:clrMapOvr>
    <a:masterClrMapping/>
  </p:clrMapOvr>
  <p:hf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mall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olidFill>
                  <a:schemeClr val="bg1"/>
                </a:solidFill>
                <a:sym typeface="Wingdings" panose="05000000000000000000" pitchFamily="2" charset="2"/>
              </a:defRPr>
            </a:lvl1pPr>
          </a:lstStyle>
          <a:p>
            <a:r>
              <a:rPr lang="en-GB" dirty="0"/>
              <a:t>Click icon to insert image  </a:t>
            </a:r>
          </a:p>
        </p:txBody>
      </p:sp>
      <p:sp>
        <p:nvSpPr>
          <p:cNvPr id="2" name="Titel 1"/>
          <p:cNvSpPr>
            <a:spLocks noGrp="1"/>
          </p:cNvSpPr>
          <p:nvPr>
            <p:ph type="title" hasCustomPrompt="1"/>
          </p:nvPr>
        </p:nvSpPr>
        <p:spPr>
          <a:xfrm>
            <a:off x="0" y="4903567"/>
            <a:ext cx="5948362" cy="1398808"/>
          </a:xfrm>
          <a:solidFill>
            <a:srgbClr val="A31D20">
              <a:alpha val="95000"/>
            </a:srgbClr>
          </a:solidFill>
        </p:spPr>
        <p:txBody>
          <a:bodyPr lIns="576000" tIns="144000" rIns="252000" bIns="144000" anchor="t" anchorCtr="0"/>
          <a:lstStyle>
            <a:lvl1pPr marL="0" marR="0" indent="0" algn="l" defTabSz="914400" rtl="0" eaLnBrk="1" fontAlgn="auto" latinLnBrk="0" hangingPunct="1">
              <a:lnSpc>
                <a:spcPct val="100000"/>
              </a:lnSpc>
              <a:spcBef>
                <a:spcPct val="0"/>
              </a:spcBef>
              <a:spcAft>
                <a:spcPts val="0"/>
              </a:spcAft>
              <a:buClrTx/>
              <a:buSzTx/>
              <a:buFontTx/>
              <a:buNone/>
              <a:tabLst/>
              <a:defRPr sz="2400">
                <a:solidFill>
                  <a:schemeClr val="bg1"/>
                </a:solidFill>
              </a:defRPr>
            </a:lvl1pPr>
          </a:lstStyle>
          <a:p>
            <a:pPr lvl="0"/>
            <a:r>
              <a:rPr lang="en-GB" dirty="0"/>
              <a:t>Click to add text</a:t>
            </a:r>
            <a:br>
              <a:rPr lang="en-GB" dirty="0"/>
            </a:br>
            <a:br>
              <a:rPr lang="en-GB" sz="2400" spc="100" dirty="0">
                <a:solidFill>
                  <a:schemeClr val="bg1"/>
                </a:solidFill>
                <a:latin typeface="+mj-lt"/>
                <a:cs typeface="Microsoft New Tai Lue"/>
              </a:rPr>
            </a:br>
            <a:r>
              <a:rPr lang="en-GB" dirty="0"/>
              <a:t> </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1868791862"/>
      </p:ext>
    </p:extLst>
  </p:cSld>
  <p:clrMapOvr>
    <a:masterClrMapping/>
  </p:clrMapOvr>
  <p:hf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arge text label righ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0" tIns="360000" rIns="6408000" anchor="ctr" anchorCtr="0"/>
          <a:lstStyle>
            <a:lvl1pPr marL="0" indent="0" algn="r">
              <a:buNone/>
              <a:defRPr sz="3200" baseline="0">
                <a:sym typeface="Wingdings" panose="05000000000000000000" pitchFamily="2" charset="2"/>
              </a:defRPr>
            </a:lvl1pPr>
          </a:lstStyle>
          <a:p>
            <a:r>
              <a:rPr lang="en-GB" dirty="0"/>
              <a:t>Click icon to insert image  </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10" name="Pladsholder til tekst 9"/>
          <p:cNvSpPr>
            <a:spLocks noGrp="1"/>
          </p:cNvSpPr>
          <p:nvPr>
            <p:ph type="body" sz="quarter" idx="15" hasCustomPrompt="1"/>
          </p:nvPr>
        </p:nvSpPr>
        <p:spPr>
          <a:xfrm>
            <a:off x="6243638" y="2036763"/>
            <a:ext cx="5948362" cy="4265612"/>
          </a:xfrm>
          <a:solidFill>
            <a:schemeClr val="accent1">
              <a:alpha val="95000"/>
            </a:schemeClr>
          </a:solidFill>
        </p:spPr>
        <p:txBody>
          <a:bodyPr lIns="252000" tIns="144000" rIns="540000" bIns="144000"/>
          <a:lstStyle>
            <a:lvl1pPr marL="0" indent="0">
              <a:buNone/>
              <a:defRPr baseline="0">
                <a:solidFill>
                  <a:schemeClr val="bg1"/>
                </a:solidFill>
              </a:defRPr>
            </a:lvl1pPr>
            <a:lvl2pPr marL="719138" indent="-357188">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315603893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eal small">
    <p:spTree>
      <p:nvGrpSpPr>
        <p:cNvPr id="1" name=""/>
        <p:cNvGrpSpPr/>
        <p:nvPr/>
      </p:nvGrpSpPr>
      <p:grpSpPr>
        <a:xfrm>
          <a:off x="0" y="0"/>
          <a:ext cx="0" cy="0"/>
          <a:chOff x="0" y="0"/>
          <a:chExt cx="0" cy="0"/>
        </a:xfrm>
      </p:grpSpPr>
      <p:sp>
        <p:nvSpPr>
          <p:cNvPr id="11"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534" r="10628" b="7654"/>
          <a:stretch/>
        </p:blipFill>
        <p:spPr>
          <a:xfrm>
            <a:off x="1733575" y="-6016"/>
            <a:ext cx="10465859" cy="6858000"/>
          </a:xfrm>
          <a:prstGeom prst="rect">
            <a:avLst/>
          </a:prstGeom>
        </p:spPr>
      </p:pic>
      <p:sp>
        <p:nvSpPr>
          <p:cNvPr id="4" name="Pladsholder til dato 3"/>
          <p:cNvSpPr>
            <a:spLocks noGrp="1"/>
          </p:cNvSpPr>
          <p:nvPr>
            <p:ph type="dt" sz="half" idx="10"/>
          </p:nvPr>
        </p:nvSpPr>
        <p:spPr>
          <a:xfrm>
            <a:off x="10329111" y="-385200"/>
            <a:ext cx="814976" cy="176797"/>
          </a:xfrm>
        </p:spPr>
        <p:txBody>
          <a:bodyPr/>
          <a:lstStyle>
            <a:lvl1pPr>
              <a:defRPr sz="100">
                <a:solidFill>
                  <a:schemeClr val="bg1"/>
                </a:solidFill>
              </a:defRPr>
            </a:lvl1pPr>
          </a:lstStyle>
          <a:p>
            <a:fld id="{A510EA62-7717-2947-8B16-CB057E4A6432}" type="datetime1">
              <a:rPr lang="da-DK" smtClean="0"/>
              <a:t>12.11.2020</a:t>
            </a:fld>
            <a:endParaRPr lang="en-GB" dirty="0"/>
          </a:p>
        </p:txBody>
      </p:sp>
      <p:sp>
        <p:nvSpPr>
          <p:cNvPr id="5" name="Pladsholder til sidefod 4"/>
          <p:cNvSpPr>
            <a:spLocks noGrp="1"/>
          </p:cNvSpPr>
          <p:nvPr>
            <p:ph type="ftr" sz="quarter" idx="11"/>
          </p:nvPr>
        </p:nvSpPr>
        <p:spPr>
          <a:xfrm>
            <a:off x="3236495" y="-385200"/>
            <a:ext cx="6981162" cy="176797"/>
          </a:xfrm>
        </p:spPr>
        <p:txBody>
          <a:bodyPr/>
          <a:lstStyle>
            <a:lvl1pPr>
              <a:defRPr sz="100">
                <a:solidFill>
                  <a:schemeClr val="bg1"/>
                </a:solidFill>
              </a:defRPr>
            </a:lvl1pPr>
          </a:lstStyle>
          <a:p>
            <a:endParaRPr lang="en-GB" dirty="0"/>
          </a:p>
        </p:txBody>
      </p:sp>
      <p:sp>
        <p:nvSpPr>
          <p:cNvPr id="6" name="Pladsholder til slidenummer 5"/>
          <p:cNvSpPr>
            <a:spLocks noGrp="1"/>
          </p:cNvSpPr>
          <p:nvPr>
            <p:ph type="sldNum" sz="quarter" idx="12"/>
          </p:nvPr>
        </p:nvSpPr>
        <p:spPr>
          <a:xfrm>
            <a:off x="11255542" y="-385200"/>
            <a:ext cx="381759" cy="176797"/>
          </a:xfrm>
        </p:spPr>
        <p:txBody>
          <a:bodyPr/>
          <a:lstStyle>
            <a:lvl1pPr>
              <a:defRPr sz="100">
                <a:solidFill>
                  <a:schemeClr val="bg1"/>
                </a:solidFill>
              </a:defRPr>
            </a:lvl1pPr>
          </a:lstStyle>
          <a:p>
            <a:fld id="{091A926C-488A-4E3E-9C21-57CAA120E114}" type="slidenum">
              <a:rPr lang="en-GB" smtClean="0"/>
              <a:pPr/>
              <a:t>‹#›</a:t>
            </a:fld>
            <a:endParaRPr lang="en-GB" dirty="0"/>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defRPr>
            </a:lvl1pPr>
          </a:lstStyle>
          <a:p>
            <a:pPr lvl="0"/>
            <a:r>
              <a:rPr lang="en-GB" dirty="0"/>
              <a:t>Click to add title</a:t>
            </a:r>
          </a:p>
        </p:txBody>
      </p:sp>
    </p:spTree>
    <p:extLst>
      <p:ext uri="{BB962C8B-B14F-4D97-AF65-F5344CB8AC3E}">
        <p14:creationId xmlns:p14="http://schemas.microsoft.com/office/powerpoint/2010/main" val="16906823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arge text label left and image">
    <p:spTree>
      <p:nvGrpSpPr>
        <p:cNvPr id="1" name=""/>
        <p:cNvGrpSpPr/>
        <p:nvPr/>
      </p:nvGrpSpPr>
      <p:grpSpPr>
        <a:xfrm>
          <a:off x="0" y="0"/>
          <a:ext cx="0" cy="0"/>
          <a:chOff x="0" y="0"/>
          <a:chExt cx="0" cy="0"/>
        </a:xfrm>
      </p:grpSpPr>
      <p:sp>
        <p:nvSpPr>
          <p:cNvPr id="7" name="Pladsholder til billede 9"/>
          <p:cNvSpPr>
            <a:spLocks noGrp="1"/>
          </p:cNvSpPr>
          <p:nvPr>
            <p:ph type="pic" sz="quarter" idx="14" hasCustomPrompt="1"/>
          </p:nvPr>
        </p:nvSpPr>
        <p:spPr>
          <a:xfrm>
            <a:off x="0" y="334851"/>
            <a:ext cx="12192000" cy="6523149"/>
          </a:xfrm>
          <a:blipFill>
            <a:blip r:embed="rId2"/>
            <a:stretch>
              <a:fillRect/>
            </a:stretch>
          </a:blipFill>
        </p:spPr>
        <p:txBody>
          <a:bodyPr lIns="6408000" tIns="360000" rIns="0" anchor="ctr" anchorCtr="0"/>
          <a:lstStyle>
            <a:lvl1pPr marL="0" indent="0" algn="l">
              <a:buNone/>
              <a:defRPr sz="3200" baseline="0">
                <a:solidFill>
                  <a:schemeClr val="bg1"/>
                </a:solidFill>
                <a:sym typeface="Wingdings" panose="05000000000000000000" pitchFamily="2" charset="2"/>
              </a:defRPr>
            </a:lvl1pPr>
          </a:lstStyle>
          <a:p>
            <a:r>
              <a:rPr lang="en-GB" dirty="0"/>
              <a:t> Click icon to insert image</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8" name="Pladsholder til tekst 9"/>
          <p:cNvSpPr>
            <a:spLocks noGrp="1"/>
          </p:cNvSpPr>
          <p:nvPr>
            <p:ph type="body" sz="quarter" idx="15" hasCustomPrompt="1"/>
          </p:nvPr>
        </p:nvSpPr>
        <p:spPr>
          <a:xfrm>
            <a:off x="0" y="2036763"/>
            <a:ext cx="5948362" cy="4265612"/>
          </a:xfrm>
          <a:solidFill>
            <a:schemeClr val="accent1">
              <a:alpha val="95000"/>
            </a:schemeClr>
          </a:solidFill>
        </p:spPr>
        <p:txBody>
          <a:bodyPr lIns="576000" tIns="144000" rIns="252000" bIns="144000"/>
          <a:lstStyle>
            <a:lvl1pPr marL="0" indent="0">
              <a:buNone/>
              <a:defRPr baseline="0">
                <a:solidFill>
                  <a:schemeClr val="bg1"/>
                </a:solidFill>
              </a:defRPr>
            </a:lvl1pPr>
            <a:lvl2pPr marL="719138" indent="-358775">
              <a:defRPr>
                <a:solidFill>
                  <a:schemeClr val="bg1"/>
                </a:solidFill>
              </a:defRPr>
            </a:lvl2pPr>
            <a:lvl3pPr marL="719138" indent="-358775">
              <a:defRPr>
                <a:solidFill>
                  <a:schemeClr val="bg1"/>
                </a:solidFill>
              </a:defRPr>
            </a:lvl3pPr>
            <a:lvl4pPr marL="719138" indent="-358775">
              <a:defRPr>
                <a:solidFill>
                  <a:schemeClr val="bg1"/>
                </a:solidFill>
              </a:defRPr>
            </a:lvl4pPr>
            <a:lvl5pPr marL="719138" indent="-358775">
              <a:defRPr>
                <a:solidFill>
                  <a:schemeClr val="bg1"/>
                </a:solidFill>
              </a:defRPr>
            </a:lvl5pPr>
          </a:lstStyle>
          <a:p>
            <a:pPr lvl="0"/>
            <a:r>
              <a:rPr lang="en-GB" dirty="0"/>
              <a:t> 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665538730"/>
      </p:ext>
    </p:extLst>
  </p:cSld>
  <p:clrMapOvr>
    <a:masterClrMapping/>
  </p:clrMapOvr>
  <p:hf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apital bullet list ">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Pladsholder til tekst 9"/>
          <p:cNvSpPr>
            <a:spLocks noGrp="1"/>
          </p:cNvSpPr>
          <p:nvPr>
            <p:ph type="body" sz="quarter" idx="15" hasCustomPrompt="1"/>
          </p:nvPr>
        </p:nvSpPr>
        <p:spPr>
          <a:xfrm>
            <a:off x="588963" y="620713"/>
            <a:ext cx="11012487" cy="5682589"/>
          </a:xfrm>
          <a:noFill/>
        </p:spPr>
        <p:txBody>
          <a:bodyPr lIns="0" tIns="0" rIns="0" bIns="0"/>
          <a:lstStyle>
            <a:lvl1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1pPr>
            <a:lvl2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2pPr>
            <a:lvl3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3pPr>
            <a:lvl4pPr marL="449263" indent="-449263" algn="l" defTabSz="914400" rtl="0" eaLnBrk="1" latinLnBrk="0" hangingPunct="1">
              <a:lnSpc>
                <a:spcPct val="90000"/>
              </a:lnSpc>
              <a:buFont typeface="Arial" panose="020B0604020202020204" pitchFamily="34" charset="0"/>
              <a:buChar char="•"/>
              <a:defRPr lang="da-DK" sz="4800" b="0" kern="1200" cap="all" spc="240" baseline="0" dirty="0" smtClean="0">
                <a:solidFill>
                  <a:schemeClr val="bg1"/>
                </a:solidFill>
                <a:latin typeface="+mn-lt"/>
                <a:ea typeface="+mn-ea"/>
                <a:cs typeface="+mn-cs"/>
              </a:defRPr>
            </a:lvl4pPr>
            <a:lvl5pPr marL="449263" indent="-449263" algn="l" defTabSz="914400" rtl="0" eaLnBrk="1" latinLnBrk="0" hangingPunct="1">
              <a:lnSpc>
                <a:spcPct val="90000"/>
              </a:lnSpc>
              <a:buFont typeface="Arial" panose="020B0604020202020204" pitchFamily="34" charset="0"/>
              <a:buChar char="•"/>
              <a:defRPr lang="da-DK" sz="4800" b="0" kern="1200" cap="all" spc="240"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Tree>
    <p:extLst>
      <p:ext uri="{BB962C8B-B14F-4D97-AF65-F5344CB8AC3E}">
        <p14:creationId xmlns:p14="http://schemas.microsoft.com/office/powerpoint/2010/main" val="1625596855"/>
      </p:ext>
    </p:extLst>
  </p:cSld>
  <p:clrMapOvr>
    <a:masterClrMapping/>
  </p:clrMapOvr>
  <p:hf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ation">
    <p:bg>
      <p:bgPr>
        <a:solidFill>
          <a:schemeClr val="accent1"/>
        </a:solidFill>
        <a:effectLst/>
      </p:bgPr>
    </p:bg>
    <p:spTree>
      <p:nvGrpSpPr>
        <p:cNvPr id="1" name=""/>
        <p:cNvGrpSpPr/>
        <p:nvPr/>
      </p:nvGrpSpPr>
      <p:grpSpPr>
        <a:xfrm>
          <a:off x="0" y="0"/>
          <a:ext cx="0" cy="0"/>
          <a:chOff x="0" y="0"/>
          <a:chExt cx="0" cy="0"/>
        </a:xfrm>
      </p:grpSpPr>
      <p:sp>
        <p:nvSpPr>
          <p:cNvPr id="9" name="Tekstfelt 8"/>
          <p:cNvSpPr txBox="1"/>
          <p:nvPr/>
        </p:nvSpPr>
        <p:spPr>
          <a:xfrm>
            <a:off x="421280" y="612884"/>
            <a:ext cx="1167618" cy="2400657"/>
          </a:xfrm>
          <a:prstGeom prst="rect">
            <a:avLst/>
          </a:prstGeom>
          <a:noFill/>
        </p:spPr>
        <p:txBody>
          <a:bodyPr wrap="square" rtlCol="0">
            <a:spAutoFit/>
          </a:bodyPr>
          <a:lstStyle/>
          <a:p>
            <a:r>
              <a:rPr lang="en-GB" sz="15000" b="1" dirty="0">
                <a:solidFill>
                  <a:schemeClr val="bg1"/>
                </a:solidFill>
              </a:rPr>
              <a:t>”</a:t>
            </a:r>
          </a:p>
        </p:txBody>
      </p:sp>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Pladsholder til tekst 9"/>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bg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8" name="Pladsholder til tekst 14"/>
          <p:cNvSpPr>
            <a:spLocks noGrp="1"/>
          </p:cNvSpPr>
          <p:nvPr>
            <p:ph type="body" sz="quarter" idx="13" hasCustomPrompt="1"/>
          </p:nvPr>
        </p:nvSpPr>
        <p:spPr>
          <a:xfrm>
            <a:off x="582712" y="5934971"/>
            <a:ext cx="11019496" cy="367404"/>
          </a:xfr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Name, source</a:t>
            </a:r>
          </a:p>
        </p:txBody>
      </p:sp>
    </p:spTree>
    <p:extLst>
      <p:ext uri="{BB962C8B-B14F-4D97-AF65-F5344CB8AC3E}">
        <p14:creationId xmlns:p14="http://schemas.microsoft.com/office/powerpoint/2010/main" val="2968473365"/>
      </p:ext>
    </p:extLst>
  </p:cSld>
  <p:clrMapOvr>
    <a:masterClrMapping/>
  </p:clrMapOvr>
  <p:hf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mirrored texts">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9" name="Pladsholder til tekst 9"/>
          <p:cNvSpPr>
            <a:spLocks noGrp="1"/>
          </p:cNvSpPr>
          <p:nvPr>
            <p:ph type="body" sz="quarter" idx="15" hasCustomPrompt="1"/>
          </p:nvPr>
        </p:nvSpPr>
        <p:spPr>
          <a:xfrm>
            <a:off x="588964" y="1628775"/>
            <a:ext cx="5358535" cy="4674527"/>
          </a:xfrm>
          <a:noFill/>
        </p:spPr>
        <p:txBody>
          <a:bodyPr lIns="0" tIns="0" rIns="0" bIns="0"/>
          <a:lstStyle>
            <a:lvl1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1pPr>
            <a:lvl2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2pPr>
            <a:lvl3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3pPr>
            <a:lvl4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smtClean="0">
                <a:solidFill>
                  <a:schemeClr val="bg1"/>
                </a:solidFill>
                <a:latin typeface="+mn-lt"/>
                <a:ea typeface="+mn-ea"/>
                <a:cs typeface="+mn-cs"/>
              </a:defRPr>
            </a:lvl4pPr>
            <a:lvl5pPr marL="0" indent="0" algn="r" defTabSz="914400" rtl="0" eaLnBrk="1" latinLnBrk="0" hangingPunct="1">
              <a:lnSpc>
                <a:spcPct val="90000"/>
              </a:lnSpc>
              <a:spcAft>
                <a:spcPts val="1200"/>
              </a:spcAft>
              <a:buFont typeface="Arial" panose="020B0604020202020204" pitchFamily="34" charset="0"/>
              <a:buNone/>
              <a:defRPr lang="da-DK" sz="3600" b="1"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10" name="Pladsholder til tekst 9"/>
          <p:cNvSpPr>
            <a:spLocks noGrp="1"/>
          </p:cNvSpPr>
          <p:nvPr>
            <p:ph type="body" sz="quarter" idx="16" hasCustomPrompt="1"/>
          </p:nvPr>
        </p:nvSpPr>
        <p:spPr>
          <a:xfrm>
            <a:off x="6244503" y="1628775"/>
            <a:ext cx="5356948" cy="4674527"/>
          </a:xfrm>
          <a:noFill/>
        </p:spPr>
        <p:txBody>
          <a:bodyPr lIns="0" tIns="0" rIns="0" bIns="0"/>
          <a:lstStyle>
            <a:lvl1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1pPr>
            <a:lvl2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2pPr>
            <a:lvl3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3pPr>
            <a:lvl4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smtClean="0">
                <a:solidFill>
                  <a:schemeClr val="bg1"/>
                </a:solidFill>
                <a:latin typeface="+mn-lt"/>
                <a:ea typeface="+mn-ea"/>
                <a:cs typeface="+mn-cs"/>
              </a:defRPr>
            </a:lvl4pPr>
            <a:lvl5pPr marL="0" indent="0" algn="l" defTabSz="914400" rtl="0" eaLnBrk="1" latinLnBrk="0" hangingPunct="1">
              <a:lnSpc>
                <a:spcPct val="90000"/>
              </a:lnSpc>
              <a:spcAft>
                <a:spcPts val="1200"/>
              </a:spcAft>
              <a:buFont typeface="Arial" panose="020B0604020202020204" pitchFamily="34" charset="0"/>
              <a:buNone/>
              <a:defRPr lang="da-DK" sz="3600" b="0" kern="1200" cap="none" baseline="0" dirty="0">
                <a:solidFill>
                  <a:schemeClr val="bg1"/>
                </a:solidFill>
                <a:latin typeface="+mn-lt"/>
                <a:ea typeface="+mn-ea"/>
                <a:cs typeface="+mn-cs"/>
              </a:defRPr>
            </a:lvl5pPr>
          </a:lstStyle>
          <a:p>
            <a:pPr lvl="0"/>
            <a:r>
              <a:rPr lang="en-GB" dirty="0"/>
              <a:t>Click to add text</a:t>
            </a:r>
          </a:p>
          <a:p>
            <a:pPr lvl="1"/>
            <a:r>
              <a:rPr lang="en-GB" dirty="0"/>
              <a:t>2</a:t>
            </a:r>
          </a:p>
          <a:p>
            <a:pPr lvl="2"/>
            <a:r>
              <a:rPr lang="en-GB" dirty="0"/>
              <a:t>3</a:t>
            </a:r>
          </a:p>
          <a:p>
            <a:pPr lvl="3"/>
            <a:r>
              <a:rPr lang="en-GB" dirty="0"/>
              <a:t>4</a:t>
            </a:r>
          </a:p>
          <a:p>
            <a:pPr lvl="4"/>
            <a:r>
              <a:rPr lang="en-GB" dirty="0"/>
              <a:t>5</a:t>
            </a:r>
          </a:p>
        </p:txBody>
      </p:sp>
      <p:sp>
        <p:nvSpPr>
          <p:cNvPr id="7" name="Titel 1"/>
          <p:cNvSpPr>
            <a:spLocks noGrp="1"/>
          </p:cNvSpPr>
          <p:nvPr>
            <p:ph type="title" hasCustomPrompt="1"/>
          </p:nvPr>
        </p:nvSpPr>
        <p:spPr>
          <a:xfrm>
            <a:off x="588964" y="620714"/>
            <a:ext cx="11012486" cy="863599"/>
          </a:xfrm>
        </p:spPr>
        <p:txBody>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064722690"/>
      </p:ext>
    </p:extLst>
  </p:cSld>
  <p:clrMapOvr>
    <a:masterClrMapping/>
  </p:clrMapOvr>
  <p:hf hdr="0" ftr="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heading ">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8E06427-32C8-874F-9F4C-4043E88D6B19}" type="datetime1">
              <a:rPr lang="da-DK" smtClean="0"/>
              <a:t>12.11.2020</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pPr/>
              <a:t>‹#›</a:t>
            </a:fld>
            <a:endParaRPr lang="da-DK"/>
          </a:p>
        </p:txBody>
      </p:sp>
      <p:sp>
        <p:nvSpPr>
          <p:cNvPr id="7" name="Titel 1"/>
          <p:cNvSpPr>
            <a:spLocks noGrp="1"/>
          </p:cNvSpPr>
          <p:nvPr>
            <p:ph type="title" hasCustomPrompt="1"/>
          </p:nvPr>
        </p:nvSpPr>
        <p:spPr>
          <a:xfrm>
            <a:off x="588963" y="1628775"/>
            <a:ext cx="11012487" cy="4673600"/>
          </a:xfrm>
        </p:spPr>
        <p:txBody>
          <a:bodyPr anchor="t" anchorCtr="0"/>
          <a:lstStyle>
            <a:lvl1pPr>
              <a:defRPr sz="6400" b="0" baseline="0">
                <a:solidFill>
                  <a:schemeClr val="bg1"/>
                </a:solidFill>
              </a:defRPr>
            </a:lvl1pPr>
          </a:lstStyle>
          <a:p>
            <a:r>
              <a:rPr lang="en-GB" dirty="0"/>
              <a:t>Click to add title</a:t>
            </a:r>
          </a:p>
        </p:txBody>
      </p:sp>
    </p:spTree>
    <p:extLst>
      <p:ext uri="{BB962C8B-B14F-4D97-AF65-F5344CB8AC3E}">
        <p14:creationId xmlns:p14="http://schemas.microsoft.com/office/powerpoint/2010/main" val="3406077980"/>
      </p:ext>
    </p:extLst>
  </p:cSld>
  <p:clrMapOvr>
    <a:masterClrMapping/>
  </p:clrMapOvr>
  <p:hf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dirty="0"/>
              <a:t>Click to add title</a:t>
            </a:r>
          </a:p>
        </p:txBody>
      </p:sp>
      <p:sp>
        <p:nvSpPr>
          <p:cNvPr id="3" name="Pladsholder til dato 2"/>
          <p:cNvSpPr>
            <a:spLocks noGrp="1"/>
          </p:cNvSpPr>
          <p:nvPr>
            <p:ph type="dt" sz="half" idx="10"/>
          </p:nvPr>
        </p:nvSpPr>
        <p:spPr/>
        <p:txBody>
          <a:bodyPr/>
          <a:lstStyle/>
          <a:p>
            <a:fld id="{1CE9CFB8-8F70-6F40-AB59-B4DCFAF1B9FD}" type="datetime1">
              <a:rPr lang="da-DK" smtClean="0"/>
              <a:t>12.11.2020</a:t>
            </a:fld>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431744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C8E06427-32C8-874F-9F4C-4043E88D6B19}" type="datetime1">
              <a:rPr lang="da-DK" smtClean="0"/>
              <a:t>12.11.2020</a:t>
            </a:fld>
            <a:endParaRPr lang="da-DK" dirty="0"/>
          </a:p>
        </p:txBody>
      </p:sp>
      <p:sp>
        <p:nvSpPr>
          <p:cNvPr id="3" name="Pladsholder til sidefod 2"/>
          <p:cNvSpPr>
            <a:spLocks noGrp="1"/>
          </p:cNvSpPr>
          <p:nvPr>
            <p:ph type="ftr" sz="quarter" idx="11"/>
          </p:nvPr>
        </p:nvSpPr>
        <p:spPr/>
        <p:txBody>
          <a:bodyPr/>
          <a:lstStyle/>
          <a:p>
            <a:endParaRPr lang="da-DK" dirty="0"/>
          </a:p>
        </p:txBody>
      </p:sp>
      <p:sp>
        <p:nvSpPr>
          <p:cNvPr id="4" name="Pladsholder til slidenummer 3"/>
          <p:cNvSpPr>
            <a:spLocks noGrp="1"/>
          </p:cNvSpPr>
          <p:nvPr>
            <p:ph type="sldNum" sz="quarter" idx="12"/>
          </p:nvPr>
        </p:nvSpPr>
        <p:spPr/>
        <p:txBody>
          <a:bodyPr/>
          <a:lstStyle/>
          <a:p>
            <a:fld id="{091A926C-488A-4E3E-9C21-57CAA120E114}" type="slidenum">
              <a:rPr lang="da-DK" smtClean="0"/>
              <a:pPr/>
              <a:t>‹#›</a:t>
            </a:fld>
            <a:endParaRPr lang="da-DK"/>
          </a:p>
        </p:txBody>
      </p:sp>
    </p:spTree>
    <p:extLst>
      <p:ext uri="{BB962C8B-B14F-4D97-AF65-F5344CB8AC3E}">
        <p14:creationId xmlns:p14="http://schemas.microsoft.com/office/powerpoint/2010/main" val="3901920844"/>
      </p:ext>
    </p:extLst>
  </p:cSld>
  <p:clrMapOvr>
    <a:masterClrMapping/>
  </p:clrMapOvr>
  <p:hf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9014A3A4-510B-5B47-AC21-9ED3C153205F}"/>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84093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User guide">
    <p:spTree>
      <p:nvGrpSpPr>
        <p:cNvPr id="1" name=""/>
        <p:cNvGrpSpPr/>
        <p:nvPr/>
      </p:nvGrpSpPr>
      <p:grpSpPr>
        <a:xfrm>
          <a:off x="0" y="0"/>
          <a:ext cx="0" cy="0"/>
          <a:chOff x="0" y="0"/>
          <a:chExt cx="0" cy="0"/>
        </a:xfrm>
      </p:grpSpPr>
      <p:sp>
        <p:nvSpPr>
          <p:cNvPr id="18" name="Title 1"/>
          <p:cNvSpPr txBox="1">
            <a:spLocks/>
          </p:cNvSpPr>
          <p:nvPr/>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46" name="Text Box 48"/>
          <p:cNvSpPr txBox="1">
            <a:spLocks noChangeArrowheads="1"/>
          </p:cNvSpPr>
          <p:nvPr/>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4:3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4:3 and 16:9 formats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"empty"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rPr>
              <a:t>www.designguide.ku.dk/ku/skabeloner/powerpoint/praesentationer/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7" name="Text Box 48"/>
          <p:cNvSpPr txBox="1">
            <a:spLocks noChangeArrowheads="1"/>
          </p:cNvSpPr>
          <p:nvPr/>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48" name="Text Box 48"/>
          <p:cNvSpPr txBox="1">
            <a:spLocks noChangeArrowheads="1"/>
          </p:cNvSpPr>
          <p:nvPr/>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49" name="Billede 40"/>
          <p:cNvPicPr>
            <a:picLocks noChangeAspect="1"/>
          </p:cNvPicPr>
          <p:nvPr/>
        </p:nvPicPr>
        <p:blipFill rotWithShape="1">
          <a:blip r:embed="rId3"/>
          <a:srcRect l="36944" r="2272" b="69429"/>
          <a:stretch/>
        </p:blipFill>
        <p:spPr>
          <a:xfrm>
            <a:off x="4157637" y="2896656"/>
            <a:ext cx="395416" cy="126627"/>
          </a:xfrm>
          <a:prstGeom prst="rect">
            <a:avLst/>
          </a:prstGeom>
        </p:spPr>
      </p:pic>
      <p:sp>
        <p:nvSpPr>
          <p:cNvPr id="50" name="Text Box 48"/>
          <p:cNvSpPr txBox="1">
            <a:spLocks noChangeArrowheads="1"/>
          </p:cNvSpPr>
          <p:nvPr/>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51" name="Text Box 48"/>
          <p:cNvSpPr txBox="1">
            <a:spLocks noChangeArrowheads="1"/>
          </p:cNvSpPr>
          <p:nvPr/>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52" name="Text Box 48"/>
          <p:cNvSpPr txBox="1">
            <a:spLocks noChangeArrowheads="1"/>
          </p:cNvSpPr>
          <p:nvPr/>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53" name="Text Box 48"/>
          <p:cNvSpPr txBox="1">
            <a:spLocks noChangeArrowheads="1"/>
          </p:cNvSpPr>
          <p:nvPr/>
        </p:nvSpPr>
        <p:spPr bwMode="auto">
          <a:xfrm>
            <a:off x="4728822" y="4141417"/>
            <a:ext cx="16346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the 4:3 and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hlinkClick r:id="rId4"/>
              </a:rPr>
              <a:t>http://image.ku.dk/lightbox/211/13407586855728741badb20/</a:t>
            </a:r>
            <a:r>
              <a:rPr lang="en-GB" sz="800" b="0" baseline="0" noProof="1">
                <a:solidFill>
                  <a:schemeClr val="accent4"/>
                </a:solidFill>
                <a:latin typeface="+mj-lt"/>
                <a:cs typeface="Arial" panose="020B0604020202020204" pitchFamily="34" charset="0"/>
                <a:hlinkClick r:id="rId4"/>
              </a:rPr>
              <a:t> </a:t>
            </a:r>
            <a:endParaRPr lang="en-GB"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54" name="Text Box 48"/>
          <p:cNvSpPr txBox="1">
            <a:spLocks noChangeArrowheads="1"/>
          </p:cNvSpPr>
          <p:nvPr/>
        </p:nvSpPr>
        <p:spPr bwMode="auto">
          <a:xfrm>
            <a:off x="6691561" y="1640495"/>
            <a:ext cx="16346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sizes are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4:3-format: 1.500 x 1.073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55" name="Text Box 48"/>
          <p:cNvSpPr txBox="1">
            <a:spLocks noChangeArrowheads="1"/>
          </p:cNvSpPr>
          <p:nvPr/>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56" name="Text Box 48"/>
          <p:cNvSpPr txBox="1">
            <a:spLocks noChangeArrowheads="1"/>
          </p:cNvSpPr>
          <p:nvPr/>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57" name="Text Box 48"/>
          <p:cNvSpPr txBox="1">
            <a:spLocks noChangeArrowheads="1"/>
          </p:cNvSpPr>
          <p:nvPr/>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2"/>
              </a:rPr>
              <a:t>www.designguide.ku.dk/ku/</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skabeloner/powerpoint/</a:t>
            </a:r>
            <a:br>
              <a:rPr lang="en-GB" sz="800" b="0" noProof="1">
                <a:solidFill>
                  <a:schemeClr val="accent4"/>
                </a:solidFill>
                <a:latin typeface="+mj-lt"/>
                <a:cs typeface="Arial" panose="020B0604020202020204" pitchFamily="34" charset="0"/>
                <a:hlinkClick r:id="rId2"/>
              </a:rPr>
            </a:br>
            <a:r>
              <a:rPr lang="en-GB" sz="800" b="0" noProof="1">
                <a:solidFill>
                  <a:schemeClr val="accent4"/>
                </a:solidFill>
                <a:latin typeface="+mj-lt"/>
                <a:cs typeface="Arial" panose="020B0604020202020204" pitchFamily="34" charset="0"/>
                <a:hlinkClick r:id="rId2"/>
              </a:rPr>
              <a:t>praesentationer/</a:t>
            </a:r>
            <a:endParaRPr lang="en-GB" sz="800" b="0" noProof="1">
              <a:solidFill>
                <a:schemeClr val="accent4"/>
              </a:solidFill>
              <a:latin typeface="+mj-lt"/>
              <a:cs typeface="Arial" panose="020B0604020202020204" pitchFamily="34" charset="0"/>
            </a:endParaRPr>
          </a:p>
        </p:txBody>
      </p:sp>
      <p:pic>
        <p:nvPicPr>
          <p:cNvPr id="58" name="Billede 25"/>
          <p:cNvPicPr>
            <a:picLocks noChangeAspect="1"/>
          </p:cNvPicPr>
          <p:nvPr/>
        </p:nvPicPr>
        <p:blipFill>
          <a:blip r:embed="rId3"/>
          <a:stretch>
            <a:fillRect/>
          </a:stretch>
        </p:blipFill>
        <p:spPr>
          <a:xfrm>
            <a:off x="6268044" y="4201412"/>
            <a:ext cx="257327" cy="275280"/>
          </a:xfrm>
          <a:prstGeom prst="rect">
            <a:avLst/>
          </a:prstGeom>
        </p:spPr>
      </p:pic>
      <p:pic>
        <p:nvPicPr>
          <p:cNvPr id="59" name="Billede 36"/>
          <p:cNvPicPr>
            <a:picLocks noChangeAspect="1"/>
          </p:cNvPicPr>
          <p:nvPr/>
        </p:nvPicPr>
        <p:blipFill>
          <a:blip r:embed="rId3"/>
          <a:stretch>
            <a:fillRect/>
          </a:stretch>
        </p:blipFill>
        <p:spPr>
          <a:xfrm>
            <a:off x="8223538" y="2795378"/>
            <a:ext cx="288708" cy="275280"/>
          </a:xfrm>
          <a:prstGeom prst="rect">
            <a:avLst/>
          </a:prstGeom>
        </p:spPr>
      </p:pic>
      <p:pic>
        <p:nvPicPr>
          <p:cNvPr id="60" name="Billede 37"/>
          <p:cNvPicPr>
            <a:picLocks noChangeAspect="1"/>
          </p:cNvPicPr>
          <p:nvPr/>
        </p:nvPicPr>
        <p:blipFill>
          <a:blip r:embed="rId3"/>
          <a:stretch>
            <a:fillRect/>
          </a:stretch>
        </p:blipFill>
        <p:spPr>
          <a:xfrm>
            <a:off x="8241826" y="3187789"/>
            <a:ext cx="223122" cy="228843"/>
          </a:xfrm>
          <a:prstGeom prst="rect">
            <a:avLst/>
          </a:prstGeom>
        </p:spPr>
      </p:pic>
      <p:sp>
        <p:nvSpPr>
          <p:cNvPr id="61" name="Text Box 48"/>
          <p:cNvSpPr txBox="1">
            <a:spLocks noChangeArrowheads="1"/>
          </p:cNvSpPr>
          <p:nvPr/>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62" name="Picture 61"/>
          <p:cNvPicPr>
            <a:picLocks noChangeAspect="1"/>
          </p:cNvPicPr>
          <p:nvPr/>
        </p:nvPicPr>
        <p:blipFill>
          <a:blip r:embed="rId3"/>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2021557990"/>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5186"/>
          </a:xfrm>
        </p:spPr>
        <p:txBody>
          <a:bodyPr/>
          <a:lstStyle/>
          <a:p>
            <a:pPr lvl="0"/>
            <a:r>
              <a:rPr lang="en-GB" dirty="0"/>
              <a:t>Click to add title</a:t>
            </a:r>
          </a:p>
        </p:txBody>
      </p:sp>
      <p:sp>
        <p:nvSpPr>
          <p:cNvPr id="3" name="Pladsholder til indhold 2"/>
          <p:cNvSpPr>
            <a:spLocks noGrp="1"/>
          </p:cNvSpPr>
          <p:nvPr>
            <p:ph idx="1" hasCustomPrompt="1"/>
          </p:nvPr>
        </p:nvSpPr>
        <p:spPr>
          <a:xfrm>
            <a:off x="588963" y="1635125"/>
            <a:ext cx="11012488" cy="4675188"/>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a:lvl4pPr>
          </a:lstStyle>
          <a:p>
            <a:pPr lvl="0"/>
            <a:r>
              <a:rPr lang="en-GB" dirty="0"/>
              <a:t>Click to add text</a:t>
            </a:r>
          </a:p>
          <a:p>
            <a:pPr lvl="1"/>
            <a:r>
              <a:rPr lang="en-GB" dirty="0"/>
              <a:t>2</a:t>
            </a:r>
          </a:p>
          <a:p>
            <a:pPr lvl="2"/>
            <a:r>
              <a:rPr lang="en-GB" dirty="0"/>
              <a:t>3</a:t>
            </a:r>
          </a:p>
        </p:txBody>
      </p:sp>
      <p:sp>
        <p:nvSpPr>
          <p:cNvPr id="4" name="Pladsholder til dato 3"/>
          <p:cNvSpPr>
            <a:spLocks noGrp="1"/>
          </p:cNvSpPr>
          <p:nvPr>
            <p:ph type="dt" sz="half" idx="10"/>
          </p:nvPr>
        </p:nvSpPr>
        <p:spPr/>
        <p:txBody>
          <a:bodyPr/>
          <a:lstStyle/>
          <a:p>
            <a:fld id="{BFCA5554-85BE-C745-9935-96537C8F95BF}" type="datetime1">
              <a:rPr lang="da-DK" smtClean="0"/>
              <a:t>12.11.2020</a:t>
            </a:fld>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79685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8535" cy="4675187"/>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stStyle>
          <a:p>
            <a:pPr lvl="0"/>
            <a:r>
              <a:rPr lang="en-GB" dirty="0"/>
              <a:t>Click to add text</a:t>
            </a:r>
          </a:p>
          <a:p>
            <a:pPr lvl="1"/>
            <a:r>
              <a:rPr lang="en-GB" dirty="0"/>
              <a:t>2</a:t>
            </a:r>
          </a:p>
          <a:p>
            <a:pPr lvl="2"/>
            <a:r>
              <a:rPr lang="en-GB" dirty="0"/>
              <a:t>3</a:t>
            </a:r>
          </a:p>
          <a:p>
            <a:pPr lvl="3"/>
            <a:endParaRPr lang="en-GB" dirty="0"/>
          </a:p>
        </p:txBody>
      </p:sp>
      <p:sp>
        <p:nvSpPr>
          <p:cNvPr id="4" name="Pladsholder til indhold 3"/>
          <p:cNvSpPr>
            <a:spLocks noGrp="1"/>
          </p:cNvSpPr>
          <p:nvPr>
            <p:ph sz="half" idx="2" hasCustomPrompt="1"/>
          </p:nvPr>
        </p:nvSpPr>
        <p:spPr>
          <a:xfrm>
            <a:off x="6244502" y="1635125"/>
            <a:ext cx="5356948" cy="4675187"/>
          </a:xfrm>
        </p:spPr>
        <p:txBody>
          <a:bodyPr vert="horz" lIns="0" tIns="0" rIns="0" bIns="0" rtlCol="0">
            <a:noAutofit/>
          </a:bodyPr>
          <a:lstStyle>
            <a:lvl1pPr>
              <a:defRPr lang="da-DK" dirty="0" smtClean="0"/>
            </a:lvl1pPr>
            <a:lvl2pPr>
              <a:defRPr lang="da-DK" dirty="0" smtClean="0"/>
            </a:lvl2pPr>
            <a:lvl3pPr>
              <a:defRPr lang="da-DK"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A4279AAD-3AC2-694A-B7BF-5360626B0E94}"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75496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3639" y="1635125"/>
            <a:ext cx="5357812" cy="4675187"/>
          </a:xfrm>
          <a:blipFill>
            <a:blip r:embed="rId2"/>
            <a:stretch>
              <a:fillRect/>
            </a:stretch>
          </a:blipFill>
        </p:spPr>
        <p:txBody>
          <a:bodyPr lIns="0" tIns="2304000" rIns="0" anchor="t" anchorCtr="0"/>
          <a:lstStyle>
            <a:lvl1pPr marL="0" indent="0" algn="ctr">
              <a:buNone/>
              <a:defRPr sz="32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p>
            <a:pPr lvl="0"/>
            <a:r>
              <a:rPr lang="en-GB" dirty="0"/>
              <a:t>Click to add title</a:t>
            </a:r>
          </a:p>
        </p:txBody>
      </p:sp>
      <p:sp>
        <p:nvSpPr>
          <p:cNvPr id="3" name="Pladsholder til indhold 2"/>
          <p:cNvSpPr>
            <a:spLocks noGrp="1"/>
          </p:cNvSpPr>
          <p:nvPr>
            <p:ph sz="half" idx="1" hasCustomPrompt="1"/>
          </p:nvPr>
        </p:nvSpPr>
        <p:spPr>
          <a:xfrm>
            <a:off x="588964" y="1635125"/>
            <a:ext cx="5359398" cy="4675188"/>
          </a:xfrm>
        </p:spPr>
        <p:txBody>
          <a:bodyPr vert="horz" lIns="0" tIns="0" rIns="0" bIns="0" rtlCol="0">
            <a:noAutofit/>
          </a:bodyPr>
          <a:lstStyle>
            <a:lvl1pPr>
              <a:defRPr lang="da-DK" dirty="0" smtClean="0"/>
            </a:lvl1pPr>
            <a:lvl2pPr>
              <a:defRPr lang="da-DK" dirty="0" smtClean="0"/>
            </a:lvl2pPr>
            <a:lvl3pPr>
              <a:defRPr lang="da-DK" dirty="0" smtClean="0"/>
            </a:lvl3pPr>
            <a:lvl4pPr>
              <a:defRPr lang="da-DK" dirty="0" smtClean="0"/>
            </a:lvl4pPr>
            <a:lvl5pPr>
              <a:defRPr lang="da-DK" dirty="0"/>
            </a:lvl5pPr>
          </a:lstStyle>
          <a:p>
            <a:pPr lvl="0"/>
            <a:r>
              <a:rPr lang="en-GB" dirty="0"/>
              <a:t>Click to add text</a:t>
            </a:r>
          </a:p>
          <a:p>
            <a:pPr lvl="1"/>
            <a:r>
              <a:rPr lang="en-GB" dirty="0"/>
              <a:t>2</a:t>
            </a:r>
          </a:p>
          <a:p>
            <a:pPr lvl="2"/>
            <a:r>
              <a:rPr lang="en-GB" dirty="0"/>
              <a:t>3</a:t>
            </a:r>
          </a:p>
        </p:txBody>
      </p:sp>
      <p:sp>
        <p:nvSpPr>
          <p:cNvPr id="5" name="Pladsholder til dato 4"/>
          <p:cNvSpPr>
            <a:spLocks noGrp="1"/>
          </p:cNvSpPr>
          <p:nvPr>
            <p:ph type="dt" sz="half" idx="10"/>
          </p:nvPr>
        </p:nvSpPr>
        <p:spPr/>
        <p:txBody>
          <a:bodyPr/>
          <a:lstStyle/>
          <a:p>
            <a:fld id="{ED4AF744-ACB7-2E4A-8210-1F7CE5DC9282}" type="datetime1">
              <a:rPr lang="da-DK" smtClean="0"/>
              <a:t>12.11.2020</a:t>
            </a:fld>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01778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NUL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NUL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image" Target="NUL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theme" Target="../theme/theme3.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l="91000" t="80000" r="1000" b="4000"/>
          </a:stretch>
        </a:blipFill>
        <a:effectLst/>
      </p:bgPr>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12.11.2020</a:t>
            </a:fld>
            <a:endParaRPr lang="da-DK" dirty="0"/>
          </a:p>
        </p:txBody>
      </p:sp>
      <p:pic>
        <p:nvPicPr>
          <p:cNvPr id="12" name="Picture 11"/>
          <p:cNvPicPr>
            <a:picLocks noChangeAspect="1"/>
          </p:cNvPicPr>
          <p:nvPr userDrawn="1"/>
        </p:nvPicPr>
        <p:blipFill rotWithShape="1">
          <a:blip r:embed="rId25"/>
          <a:srcRect l="12043" t="11448" r="17199" b="13844"/>
          <a:stretch/>
        </p:blipFill>
        <p:spPr>
          <a:xfrm>
            <a:off x="335534" y="63578"/>
            <a:ext cx="166516" cy="211296"/>
          </a:xfrm>
          <a:prstGeom prst="rect">
            <a:avLst/>
          </a:prstGeom>
        </p:spPr>
      </p:pic>
      <p:pic>
        <p:nvPicPr>
          <p:cNvPr id="13" name="Picture 27"/>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1203620196"/>
      </p:ext>
    </p:extLst>
  </p:cSld>
  <p:clrMap bg1="lt1" tx1="dk1" bg2="lt2" tx2="dk2" accent1="accent1" accent2="accent2" accent3="accent3" accent4="accent4" accent5="accent5" accent6="accent6" hlink="hlink" folHlink="folHlink"/>
  <p:sldLayoutIdLst>
    <p:sldLayoutId id="2147483670" r:id="rId1"/>
    <p:sldLayoutId id="2147483674" r:id="rId2"/>
    <p:sldLayoutId id="2147483673" r:id="rId3"/>
    <p:sldLayoutId id="2147483671" r:id="rId4"/>
    <p:sldLayoutId id="2147483659" r:id="rId5"/>
    <p:sldLayoutId id="2147483672" r:id="rId6"/>
    <p:sldLayoutId id="2147483660" r:id="rId7"/>
    <p:sldLayoutId id="2147483662" r:id="rId8"/>
    <p:sldLayoutId id="2147483684" r:id="rId9"/>
    <p:sldLayoutId id="2147483685" r:id="rId10"/>
    <p:sldLayoutId id="2147483677" r:id="rId11"/>
    <p:sldLayoutId id="2147483675" r:id="rId12"/>
    <p:sldLayoutId id="2147483676" r:id="rId13"/>
    <p:sldLayoutId id="2147483678" r:id="rId14"/>
    <p:sldLayoutId id="2147483681" r:id="rId15"/>
    <p:sldLayoutId id="2147483682" r:id="rId16"/>
    <p:sldLayoutId id="2147483683" r:id="rId17"/>
    <p:sldLayoutId id="2147483687" r:id="rId18"/>
    <p:sldLayoutId id="2147483664" r:id="rId19"/>
    <p:sldLayoutId id="2147483665" r:id="rId20"/>
    <p:sldLayoutId id="2147483689" r:id="rId21"/>
    <p:sldLayoutId id="2147483688" r:id="rId22"/>
    <p:sldLayoutId id="2147483690" r:id="rId23"/>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pos="7307" userDrawn="1">
          <p15:clr>
            <a:srgbClr val="F26B43"/>
          </p15:clr>
        </p15:guide>
        <p15:guide id="3" orient="horz" pos="391" userDrawn="1">
          <p15:clr>
            <a:srgbClr val="F26B43"/>
          </p15:clr>
        </p15:guide>
        <p15:guide id="4" orient="horz" pos="935" userDrawn="1">
          <p15:clr>
            <a:srgbClr val="F26B43"/>
          </p15:clr>
        </p15:guide>
        <p15:guide id="5" pos="371" userDrawn="1">
          <p15:clr>
            <a:srgbClr val="F26B43"/>
          </p15:clr>
        </p15:guide>
        <p15:guide id="6" pos="7308" userDrawn="1">
          <p15:clr>
            <a:srgbClr val="F26B43"/>
          </p15:clr>
        </p15:guide>
        <p15:guide id="7" orient="horz" pos="1026" userDrawn="1">
          <p15:clr>
            <a:srgbClr val="F26B43"/>
          </p15:clr>
        </p15:guide>
        <p15:guide id="8" orient="horz" pos="39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l="87000" t="81000" r="3000" b="3000"/>
          </a:stretch>
        </a:blipFill>
        <a:effectLst/>
      </p:bgPr>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12.11.2020</a:t>
            </a:fld>
            <a:endParaRPr lang="da-DK" dirty="0"/>
          </a:p>
        </p:txBody>
      </p:sp>
      <p:pic>
        <p:nvPicPr>
          <p:cNvPr id="12" name="Picture 11"/>
          <p:cNvPicPr>
            <a:picLocks noChangeAspect="1"/>
          </p:cNvPicPr>
          <p:nvPr/>
        </p:nvPicPr>
        <p:blipFill rotWithShape="1">
          <a:blip r:embed="rId25"/>
          <a:srcRect l="12043" t="11448" r="17199" b="13844"/>
          <a:stretch/>
        </p:blipFill>
        <p:spPr>
          <a:xfrm>
            <a:off x="335534" y="63578"/>
            <a:ext cx="166516" cy="211296"/>
          </a:xfrm>
          <a:prstGeom prst="rect">
            <a:avLst/>
          </a:prstGeom>
        </p:spPr>
      </p:pic>
      <p:pic>
        <p:nvPicPr>
          <p:cNvPr id="13" name="Picture 2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0" name="Rectangle 19">
            <a:extLst>
              <a:ext uri="{FF2B5EF4-FFF2-40B4-BE49-F238E27FC236}">
                <a16:creationId xmlns:a16="http://schemas.microsoft.com/office/drawing/2014/main" id="{5AB8E71C-039F-144D-8A6F-121CA44E10A1}"/>
              </a:ext>
            </a:extLst>
          </p:cNvPr>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11769C9-DF22-5344-B81A-BD97C3C8E30F}"/>
              </a:ext>
            </a:extLst>
          </p:cNvPr>
          <p:cNvPicPr>
            <a:picLocks noChangeAspect="1"/>
          </p:cNvPicPr>
          <p:nvPr userDrawn="1"/>
        </p:nvPicPr>
        <p:blipFill rotWithShape="1">
          <a:blip r:embed="rId25"/>
          <a:srcRect l="12043" t="11448" r="17199" b="13844"/>
          <a:stretch/>
        </p:blipFill>
        <p:spPr>
          <a:xfrm>
            <a:off x="335534" y="63578"/>
            <a:ext cx="166516" cy="211296"/>
          </a:xfrm>
          <a:prstGeom prst="rect">
            <a:avLst/>
          </a:prstGeom>
        </p:spPr>
      </p:pic>
      <p:pic>
        <p:nvPicPr>
          <p:cNvPr id="14" name="Picture 27">
            <a:extLst>
              <a:ext uri="{FF2B5EF4-FFF2-40B4-BE49-F238E27FC236}">
                <a16:creationId xmlns:a16="http://schemas.microsoft.com/office/drawing/2014/main" id="{E13AFCBB-CFB4-0044-B8D8-F58C44A9C5E5}"/>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305532746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 pos="370" userDrawn="1">
          <p15:clr>
            <a:srgbClr val="F26B43"/>
          </p15:clr>
        </p15:guide>
        <p15:guide id="10" pos="7307" userDrawn="1">
          <p15:clr>
            <a:srgbClr val="F26B43"/>
          </p15:clr>
        </p15:guide>
        <p15:guide id="11" orient="horz" pos="391" userDrawn="1">
          <p15:clr>
            <a:srgbClr val="F26B43"/>
          </p15:clr>
        </p15:guide>
        <p15:guide id="12" orient="horz" pos="935" userDrawn="1">
          <p15:clr>
            <a:srgbClr val="F26B43"/>
          </p15:clr>
        </p15:guide>
        <p15:guide id="13" pos="371" userDrawn="1">
          <p15:clr>
            <a:srgbClr val="F26B43"/>
          </p15:clr>
        </p15:guide>
        <p15:guide id="14" pos="7308" userDrawn="1">
          <p15:clr>
            <a:srgbClr val="F26B43"/>
          </p15:clr>
        </p15:guide>
        <p15:guide id="15" orient="horz" pos="1026" userDrawn="1">
          <p15:clr>
            <a:srgbClr val="F26B43"/>
          </p15:clr>
        </p15:guide>
        <p15:guide id="16" orient="horz" pos="397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5186"/>
          </a:xfrm>
          <a:prstGeom prst="rect">
            <a:avLst/>
          </a:prstGeom>
        </p:spPr>
        <p:txBody>
          <a:bodyPr vert="horz" lIns="0" tIns="0" rIns="0" bIns="0" rtlCol="0" anchor="t" anchorCtr="0">
            <a:noAutofit/>
          </a:bodyPr>
          <a:lstStyle/>
          <a:p>
            <a:r>
              <a:rPr lang="da-DK" dirty="0" err="1"/>
              <a:t>Click</a:t>
            </a:r>
            <a:r>
              <a:rPr lang="da-DK" dirty="0"/>
              <a:t> to </a:t>
            </a:r>
            <a:r>
              <a:rPr lang="da-DK" dirty="0" err="1"/>
              <a:t>add</a:t>
            </a:r>
            <a:r>
              <a:rPr lang="da-DK" dirty="0"/>
              <a:t> </a:t>
            </a:r>
            <a:r>
              <a:rPr lang="da-DK" dirty="0" err="1"/>
              <a:t>title</a:t>
            </a:r>
            <a:endParaRPr lang="da-DK" dirty="0"/>
          </a:p>
        </p:txBody>
      </p:sp>
      <p:sp>
        <p:nvSpPr>
          <p:cNvPr id="3" name="Pladsholder til tekst 2"/>
          <p:cNvSpPr>
            <a:spLocks noGrp="1"/>
          </p:cNvSpPr>
          <p:nvPr>
            <p:ph type="body" idx="1"/>
          </p:nvPr>
        </p:nvSpPr>
        <p:spPr>
          <a:xfrm>
            <a:off x="588964" y="1635125"/>
            <a:ext cx="11012487" cy="4675188"/>
          </a:xfrm>
          <a:prstGeom prst="rect">
            <a:avLst/>
          </a:prstGeom>
        </p:spPr>
        <p:txBody>
          <a:bodyPr vert="horz" lIns="0" tIns="0" rIns="0" bIns="0" rtlCol="0">
            <a:noAutofit/>
          </a:bodyPr>
          <a:lstStyle/>
          <a:p>
            <a:pPr lvl="0"/>
            <a:r>
              <a:rPr lang="da-DK" dirty="0" err="1"/>
              <a:t>Click</a:t>
            </a:r>
            <a:r>
              <a:rPr lang="da-DK" dirty="0"/>
              <a:t> to </a:t>
            </a:r>
            <a:r>
              <a:rPr lang="da-DK" dirty="0" err="1"/>
              <a:t>add</a:t>
            </a:r>
            <a:r>
              <a:rPr lang="da-DK" dirty="0"/>
              <a:t> </a:t>
            </a:r>
            <a:r>
              <a:rPr lang="da-DK" dirty="0" err="1"/>
              <a:t>text</a:t>
            </a:r>
            <a:endParaRPr lang="da-DK" dirty="0"/>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7" name="Rectangle 19"/>
          <p:cNvSpPr/>
          <p:nvPr/>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C8E06427-32C8-874F-9F4C-4043E88D6B19}" type="datetime1">
              <a:rPr lang="da-DK" smtClean="0"/>
              <a:t>12.11.2020</a:t>
            </a:fld>
            <a:endParaRPr lang="da-DK" dirty="0"/>
          </a:p>
        </p:txBody>
      </p:sp>
      <p:pic>
        <p:nvPicPr>
          <p:cNvPr id="12" name="Picture 11"/>
          <p:cNvPicPr>
            <a:picLocks noChangeAspect="1"/>
          </p:cNvPicPr>
          <p:nvPr/>
        </p:nvPicPr>
        <p:blipFill rotWithShape="1">
          <a:blip r:embed="rId24"/>
          <a:srcRect l="12043" t="11448" r="17199" b="13844"/>
          <a:stretch/>
        </p:blipFill>
        <p:spPr>
          <a:xfrm>
            <a:off x="335534" y="63578"/>
            <a:ext cx="166516" cy="211296"/>
          </a:xfrm>
          <a:prstGeom prst="rect">
            <a:avLst/>
          </a:prstGeom>
        </p:spPr>
      </p:pic>
      <p:pic>
        <p:nvPicPr>
          <p:cNvPr id="13" name="Picture 2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0" name="Rectangle 19">
            <a:extLst>
              <a:ext uri="{FF2B5EF4-FFF2-40B4-BE49-F238E27FC236}">
                <a16:creationId xmlns:a16="http://schemas.microsoft.com/office/drawing/2014/main" id="{CF3CA5E8-018B-964F-A525-E99486D6A615}"/>
              </a:ext>
            </a:extLst>
          </p:cNvPr>
          <p:cNvSpPr/>
          <p:nvPr userDrawn="1"/>
        </p:nvSpPr>
        <p:spPr>
          <a:xfrm>
            <a:off x="0" y="2"/>
            <a:ext cx="12192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5F1B5861-AC59-EF49-A1CE-E785F32D37F9}"/>
              </a:ext>
            </a:extLst>
          </p:cNvPr>
          <p:cNvPicPr>
            <a:picLocks noChangeAspect="1"/>
          </p:cNvPicPr>
          <p:nvPr userDrawn="1"/>
        </p:nvPicPr>
        <p:blipFill rotWithShape="1">
          <a:blip r:embed="rId24"/>
          <a:srcRect l="12043" t="11448" r="17199" b="13844"/>
          <a:stretch/>
        </p:blipFill>
        <p:spPr>
          <a:xfrm>
            <a:off x="335534" y="63578"/>
            <a:ext cx="166516" cy="211296"/>
          </a:xfrm>
          <a:prstGeom prst="rect">
            <a:avLst/>
          </a:prstGeom>
        </p:spPr>
      </p:pic>
      <p:pic>
        <p:nvPicPr>
          <p:cNvPr id="14" name="Picture 27">
            <a:extLst>
              <a:ext uri="{FF2B5EF4-FFF2-40B4-BE49-F238E27FC236}">
                <a16:creationId xmlns:a16="http://schemas.microsoft.com/office/drawing/2014/main" id="{BCE50B1E-DBC1-2E48-BF3B-F75BD47D0A36}"/>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203196107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Lst>
  <p:hf hdr="0" ftr="0"/>
  <p:txStyles>
    <p:titleStyle>
      <a:lvl1pPr algn="l" defTabSz="914400" rtl="0" eaLnBrk="1" latinLnBrk="0" hangingPunct="1">
        <a:lnSpc>
          <a:spcPct val="100000"/>
        </a:lnSpc>
        <a:spcBef>
          <a:spcPct val="0"/>
        </a:spcBef>
        <a:buNone/>
        <a:defRPr sz="3000" kern="1200" spc="60" baseline="0">
          <a:solidFill>
            <a:schemeClr val="accent1"/>
          </a:solidFill>
          <a:latin typeface="+mj-lt"/>
          <a:ea typeface="+mj-ea"/>
          <a:cs typeface="+mj-cs"/>
        </a:defRPr>
      </a:lvl1pPr>
    </p:titleStyle>
    <p:bodyStyle>
      <a:lvl1pPr marL="361950" indent="-361950" algn="l" defTabSz="914400" rtl="0" eaLnBrk="1" latinLnBrk="0" hangingPunct="1">
        <a:lnSpc>
          <a:spcPct val="100000"/>
        </a:lnSpc>
        <a:spcBef>
          <a:spcPts val="1000"/>
        </a:spcBef>
        <a:buFont typeface="Arial" panose="020B0604020202020204" pitchFamily="34" charset="0"/>
        <a:buChar char="•"/>
        <a:defRPr lang="da-DK" sz="2400" kern="1200" spc="60" baseline="0" dirty="0" smtClean="0">
          <a:solidFill>
            <a:schemeClr val="tx1"/>
          </a:solidFill>
          <a:latin typeface="+mn-lt"/>
          <a:ea typeface="+mn-ea"/>
          <a:cs typeface="+mn-cs"/>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kern="1200" spc="60" baseline="0" dirty="0" smtClean="0">
          <a:solidFill>
            <a:schemeClr val="tx1"/>
          </a:solidFill>
          <a:latin typeface="+mn-lt"/>
          <a:ea typeface="+mn-ea"/>
          <a:cs typeface="+mn-cs"/>
        </a:defRPr>
      </a:lvl2pPr>
      <a:lvl3pPr marL="1073150" indent="-354013" algn="l" defTabSz="914400" rtl="0" eaLnBrk="1" latinLnBrk="0" hangingPunct="1">
        <a:lnSpc>
          <a:spcPct val="90000"/>
        </a:lnSpc>
        <a:spcBef>
          <a:spcPts val="500"/>
        </a:spcBef>
        <a:buFont typeface="Arial" panose="020B0604020202020204" pitchFamily="34" charset="0"/>
        <a:buChar char="•"/>
        <a:defRPr lang="da-DK" sz="1800" kern="1200" baseline="0" dirty="0" smtClean="0">
          <a:solidFill>
            <a:schemeClr val="tx1"/>
          </a:solidFill>
          <a:latin typeface="+mn-lt"/>
          <a:ea typeface="+mn-ea"/>
          <a:cs typeface="+mn-cs"/>
        </a:defRPr>
      </a:lvl3pPr>
      <a:lvl4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4pPr>
      <a:lvl5pPr marL="719138" indent="354013" algn="l" defTabSz="914400" rtl="0" eaLnBrk="1" latinLnBrk="0" hangingPunct="1">
        <a:lnSpc>
          <a:spcPct val="100000"/>
        </a:lnSpc>
        <a:spcBef>
          <a:spcPts val="500"/>
        </a:spcBef>
        <a:buFont typeface="Arial" panose="020B0604020202020204" pitchFamily="34" charset="0"/>
        <a:buChar char="•"/>
        <a:defRPr lang="da-DK" sz="1800" kern="1200" spc="60" baseline="0" dirty="0" smtClean="0">
          <a:solidFill>
            <a:schemeClr val="tx1"/>
          </a:solidFill>
          <a:latin typeface="+mn-lt"/>
          <a:ea typeface="+mn-ea"/>
          <a:cs typeface="+mn-cs"/>
        </a:defRPr>
      </a:lvl5pPr>
      <a:lvl6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6pPr>
      <a:lvl7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7pPr>
      <a:lvl8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8pPr>
      <a:lvl9pPr marL="719138" indent="354013" algn="l" defTabSz="914400" rtl="0" eaLnBrk="1" latinLnBrk="0" hangingPunct="1">
        <a:lnSpc>
          <a:spcPct val="90000"/>
        </a:lnSpc>
        <a:spcBef>
          <a:spcPts val="500"/>
        </a:spcBef>
        <a:buFont typeface="Arial" panose="020B0604020202020204" pitchFamily="34" charset="0"/>
        <a:buChar char="•"/>
        <a:defRPr lang="da-DK" sz="1800" kern="1200" dirty="0" smtClean="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 pos="370" userDrawn="1">
          <p15:clr>
            <a:srgbClr val="F26B43"/>
          </p15:clr>
        </p15:guide>
        <p15:guide id="10" pos="7307" userDrawn="1">
          <p15:clr>
            <a:srgbClr val="F26B43"/>
          </p15:clr>
        </p15:guide>
        <p15:guide id="11" orient="horz" pos="391" userDrawn="1">
          <p15:clr>
            <a:srgbClr val="F26B43"/>
          </p15:clr>
        </p15:guide>
        <p15:guide id="12" orient="horz" pos="935" userDrawn="1">
          <p15:clr>
            <a:srgbClr val="F26B43"/>
          </p15:clr>
        </p15:guide>
        <p15:guide id="13" pos="371" userDrawn="1">
          <p15:clr>
            <a:srgbClr val="F26B43"/>
          </p15:clr>
        </p15:guide>
        <p15:guide id="14" pos="7308" userDrawn="1">
          <p15:clr>
            <a:srgbClr val="F26B43"/>
          </p15:clr>
        </p15:guide>
        <p15:guide id="15" orient="horz" pos="1026" userDrawn="1">
          <p15:clr>
            <a:srgbClr val="F26B43"/>
          </p15:clr>
        </p15:guide>
        <p15:guide id="16" orient="horz" pos="39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BISweden/K9-WGS-Pipeline" TargetMode="External"/><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NBISweden/K9-WGS-Pipeline" TargetMode="External"/><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45A48687-5C6B-8E4F-AD15-C29E762977DD}"/>
              </a:ext>
            </a:extLst>
          </p:cNvPr>
          <p:cNvPicPr>
            <a:picLocks noGrp="1" noChangeAspect="1"/>
          </p:cNvPicPr>
          <p:nvPr>
            <p:ph type="pic" sz="quarter" idx="14"/>
          </p:nvPr>
        </p:nvPicPr>
        <p:blipFill rotWithShape="1">
          <a:blip r:embed="rId3"/>
          <a:srcRect t="7720" r="13737" b="19337"/>
          <a:stretch/>
        </p:blipFill>
        <p:spPr>
          <a:xfrm>
            <a:off x="-1" y="-168"/>
            <a:ext cx="12192001" cy="6858000"/>
          </a:xfrm>
        </p:spPr>
      </p:pic>
      <p:sp>
        <p:nvSpPr>
          <p:cNvPr id="9" name="Title 8">
            <a:extLst>
              <a:ext uri="{FF2B5EF4-FFF2-40B4-BE49-F238E27FC236}">
                <a16:creationId xmlns:a16="http://schemas.microsoft.com/office/drawing/2014/main" id="{F87DB8E5-1DA9-B94E-8AC5-B4B809F76CE3}"/>
              </a:ext>
            </a:extLst>
          </p:cNvPr>
          <p:cNvSpPr>
            <a:spLocks noGrp="1"/>
          </p:cNvSpPr>
          <p:nvPr>
            <p:ph type="ctrTitle"/>
          </p:nvPr>
        </p:nvSpPr>
        <p:spPr/>
        <p:txBody>
          <a:bodyPr/>
          <a:lstStyle/>
          <a:p>
            <a:endParaRPr lang="da-DK" dirty="0"/>
          </a:p>
        </p:txBody>
      </p:sp>
      <p:sp>
        <p:nvSpPr>
          <p:cNvPr id="5" name="Pladsholder til dato 4"/>
          <p:cNvSpPr>
            <a:spLocks noGrp="1"/>
          </p:cNvSpPr>
          <p:nvPr>
            <p:ph type="dt" sz="half" idx="10"/>
          </p:nvPr>
        </p:nvSpPr>
        <p:spPr/>
        <p:txBody>
          <a:bodyPr/>
          <a:lstStyle/>
          <a:p>
            <a:fld id="{E7A3A5D2-2426-4AED-8EAE-579EFD31C46A}" type="datetime1">
              <a:rPr lang="en-GB" smtClean="0"/>
              <a:t>12/11/2020</a:t>
            </a:fld>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pPr/>
              <a:t>1</a:t>
            </a:fld>
            <a:endParaRPr lang="en-GB" dirty="0"/>
          </a:p>
        </p:txBody>
      </p:sp>
      <p:sp>
        <p:nvSpPr>
          <p:cNvPr id="11" name="Text Placeholder 10">
            <a:extLst>
              <a:ext uri="{FF2B5EF4-FFF2-40B4-BE49-F238E27FC236}">
                <a16:creationId xmlns:a16="http://schemas.microsoft.com/office/drawing/2014/main" id="{45673CFC-BE04-3546-958E-CA0CA1B92AE5}"/>
              </a:ext>
            </a:extLst>
          </p:cNvPr>
          <p:cNvSpPr>
            <a:spLocks noGrp="1"/>
          </p:cNvSpPr>
          <p:nvPr>
            <p:ph type="body" sz="quarter" idx="13"/>
          </p:nvPr>
        </p:nvSpPr>
        <p:spPr/>
        <p:txBody>
          <a:bodyPr/>
          <a:lstStyle/>
          <a:p>
            <a:r>
              <a:rPr lang="da-DK" dirty="0"/>
              <a:t>Sophie Agger 10/2/2020</a:t>
            </a:r>
          </a:p>
        </p:txBody>
      </p:sp>
      <p:sp>
        <p:nvSpPr>
          <p:cNvPr id="14" name="Subtitle 13">
            <a:extLst>
              <a:ext uri="{FF2B5EF4-FFF2-40B4-BE49-F238E27FC236}">
                <a16:creationId xmlns:a16="http://schemas.microsoft.com/office/drawing/2014/main" id="{9241D97D-6DB4-4A4F-B9A1-DBD04B3FAC82}"/>
              </a:ext>
            </a:extLst>
          </p:cNvPr>
          <p:cNvSpPr>
            <a:spLocks noGrp="1"/>
          </p:cNvSpPr>
          <p:nvPr>
            <p:ph type="subTitle" idx="1"/>
          </p:nvPr>
        </p:nvSpPr>
        <p:spPr/>
        <p:txBody>
          <a:bodyPr/>
          <a:lstStyle/>
          <a:p>
            <a:endParaRPr lang="da-DK" dirty="0"/>
          </a:p>
        </p:txBody>
      </p:sp>
      <p:sp>
        <p:nvSpPr>
          <p:cNvPr id="13" name="Text Placeholder 12">
            <a:extLst>
              <a:ext uri="{FF2B5EF4-FFF2-40B4-BE49-F238E27FC236}">
                <a16:creationId xmlns:a16="http://schemas.microsoft.com/office/drawing/2014/main" id="{A2C38B07-5C3D-AB4E-98E5-F945D8DC7EB1}"/>
              </a:ext>
            </a:extLst>
          </p:cNvPr>
          <p:cNvSpPr>
            <a:spLocks noGrp="1"/>
          </p:cNvSpPr>
          <p:nvPr>
            <p:ph type="body" sz="quarter" idx="15"/>
          </p:nvPr>
        </p:nvSpPr>
        <p:spPr/>
        <p:txBody>
          <a:bodyPr/>
          <a:lstStyle/>
          <a:p>
            <a:r>
              <a:rPr lang="da-DK" sz="3000" dirty="0" err="1"/>
              <a:t>Investigation</a:t>
            </a:r>
            <a:r>
              <a:rPr lang="da-DK" sz="3000" dirty="0"/>
              <a:t> of the </a:t>
            </a:r>
            <a:r>
              <a:rPr lang="da-DK" sz="3000" dirty="0" err="1"/>
              <a:t>Germline</a:t>
            </a:r>
            <a:r>
              <a:rPr lang="da-DK" sz="3000" dirty="0"/>
              <a:t> variation in </a:t>
            </a:r>
            <a:r>
              <a:rPr lang="da-DK" sz="3000" dirty="0" err="1"/>
              <a:t>Swedish</a:t>
            </a:r>
            <a:r>
              <a:rPr lang="da-DK" sz="3000" dirty="0"/>
              <a:t> </a:t>
            </a:r>
            <a:r>
              <a:rPr lang="da-DK" sz="3000" dirty="0" err="1"/>
              <a:t>Flatcoated</a:t>
            </a:r>
            <a:r>
              <a:rPr lang="da-DK" sz="3000" dirty="0"/>
              <a:t> Retrievers</a:t>
            </a:r>
          </a:p>
        </p:txBody>
      </p:sp>
    </p:spTree>
    <p:extLst>
      <p:ext uri="{BB962C8B-B14F-4D97-AF65-F5344CB8AC3E}">
        <p14:creationId xmlns:p14="http://schemas.microsoft.com/office/powerpoint/2010/main" val="7641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a:xfrm>
            <a:off x="588964" y="1635125"/>
            <a:ext cx="8528142" cy="4675187"/>
          </a:xfrm>
        </p:spPr>
        <p:txBody>
          <a:bodyPr numCol="1">
            <a:normAutofit fontScale="70000" lnSpcReduction="20000"/>
          </a:bodyPr>
          <a:lstStyle/>
          <a:p>
            <a:r>
              <a:rPr lang="en-US" dirty="0"/>
              <a:t>The </a:t>
            </a:r>
            <a:r>
              <a:rPr lang="en-US" dirty="0">
                <a:hlinkClick r:id="rId3"/>
              </a:rPr>
              <a:t>NBISweden K9-WGS-Pipeline</a:t>
            </a:r>
            <a:r>
              <a:rPr lang="en-US" dirty="0"/>
              <a:t>:</a:t>
            </a:r>
          </a:p>
          <a:p>
            <a:pPr lvl="1"/>
            <a:r>
              <a:rPr lang="en-US" dirty="0"/>
              <a:t>fastqc-0.11.5 - quality control</a:t>
            </a:r>
          </a:p>
          <a:p>
            <a:pPr lvl="1"/>
            <a:r>
              <a:rPr lang="en-US" dirty="0"/>
              <a:t>bwa-0.7.12 - alignment</a:t>
            </a:r>
          </a:p>
          <a:p>
            <a:pPr lvl="1"/>
            <a:r>
              <a:rPr lang="en-US" dirty="0"/>
              <a:t>samtools-1.5 – sorting and improving lookup</a:t>
            </a:r>
          </a:p>
          <a:p>
            <a:pPr lvl="1"/>
            <a:r>
              <a:rPr lang="en-US" dirty="0"/>
              <a:t>picard-2.10.6 – preprocessing</a:t>
            </a:r>
          </a:p>
          <a:p>
            <a:pPr lvl="1"/>
            <a:r>
              <a:rPr lang="en-US" dirty="0"/>
              <a:t>gatk-3.5 – preprocessing and variant calling </a:t>
            </a:r>
          </a:p>
          <a:p>
            <a:pPr lvl="1"/>
            <a:r>
              <a:rPr lang="en-US" dirty="0"/>
              <a:t>htslib-1.5 – compressing and indexing </a:t>
            </a:r>
          </a:p>
          <a:p>
            <a:pPr lvl="1"/>
            <a:r>
              <a:rPr lang="en-US" dirty="0"/>
              <a:t>vcftools-0.1.15 – file handling – </a:t>
            </a:r>
            <a:r>
              <a:rPr lang="en-US" dirty="0" err="1"/>
              <a:t>subsetting</a:t>
            </a:r>
            <a:r>
              <a:rPr lang="en-US" dirty="0"/>
              <a:t> etc.</a:t>
            </a:r>
          </a:p>
          <a:p>
            <a:pPr lvl="1"/>
            <a:r>
              <a:rPr lang="en-US" dirty="0" err="1"/>
              <a:t>bcftools</a:t>
            </a:r>
            <a:r>
              <a:rPr lang="en-US" dirty="0"/>
              <a:t> 1.10 – file handling – </a:t>
            </a:r>
            <a:r>
              <a:rPr lang="en-US" dirty="0" err="1"/>
              <a:t>subsetting</a:t>
            </a:r>
            <a:r>
              <a:rPr lang="en-US" dirty="0"/>
              <a:t> etc.</a:t>
            </a:r>
          </a:p>
          <a:p>
            <a:pPr lvl="1"/>
            <a:r>
              <a:rPr lang="en-US" dirty="0"/>
              <a:t>plink 1.90b4.9 – statistics – F</a:t>
            </a:r>
            <a:r>
              <a:rPr lang="en-US" baseline="-25000" dirty="0"/>
              <a:t>ST</a:t>
            </a:r>
            <a:r>
              <a:rPr lang="en-US" dirty="0"/>
              <a:t> and frequencies</a:t>
            </a:r>
          </a:p>
          <a:p>
            <a:pPr lvl="1"/>
            <a:endParaRPr lang="en-US" dirty="0"/>
          </a:p>
          <a:p>
            <a:endParaRPr lang="en-US" dirty="0"/>
          </a:p>
          <a:p>
            <a:endParaRPr lang="en-US" dirty="0"/>
          </a:p>
          <a:p>
            <a:pPr lvl="1"/>
            <a:endParaRPr lang="en-US" dirty="0"/>
          </a:p>
          <a:p>
            <a:pPr marL="0" indent="0">
              <a:buNone/>
            </a:pPr>
            <a:endParaRPr lang="en-US" dirty="0"/>
          </a:p>
          <a:p>
            <a:endParaRPr lang="en-US" dirty="0"/>
          </a:p>
          <a:p>
            <a:pPr marL="360363" lvl="1" indent="0">
              <a:buNone/>
            </a:pPr>
            <a:br>
              <a:rPr lang="en-US" dirty="0"/>
            </a:br>
            <a:r>
              <a:rPr lang="en-US" dirty="0"/>
              <a:t>	</a:t>
            </a:r>
          </a:p>
        </p:txBody>
      </p:sp>
      <p:graphicFrame>
        <p:nvGraphicFramePr>
          <p:cNvPr id="9" name="Content Placeholder 10">
            <a:extLst>
              <a:ext uri="{FF2B5EF4-FFF2-40B4-BE49-F238E27FC236}">
                <a16:creationId xmlns:a16="http://schemas.microsoft.com/office/drawing/2014/main" id="{0B3D5E99-2DBA-9D41-BB2B-7445AEF51242}"/>
              </a:ext>
            </a:extLst>
          </p:cNvPr>
          <p:cNvGraphicFramePr>
            <a:graphicFrameLocks noGrp="1"/>
          </p:cNvGraphicFramePr>
          <p:nvPr>
            <p:ph sz="half" idx="2"/>
          </p:nvPr>
        </p:nvGraphicFramePr>
        <p:xfrm>
          <a:off x="7003713" y="1485900"/>
          <a:ext cx="4768534" cy="4556028"/>
        </p:xfrm>
        <a:graphic>
          <a:graphicData uri="http://schemas.openxmlformats.org/drawingml/2006/table">
            <a:tbl>
              <a:tblPr firstRow="1" bandRow="1">
                <a:tableStyleId>{5C22544A-7EE6-4342-B048-85BDC9FD1C3A}</a:tableStyleId>
              </a:tblPr>
              <a:tblGrid>
                <a:gridCol w="2425383">
                  <a:extLst>
                    <a:ext uri="{9D8B030D-6E8A-4147-A177-3AD203B41FA5}">
                      <a16:colId xmlns:a16="http://schemas.microsoft.com/office/drawing/2014/main" val="962649175"/>
                    </a:ext>
                  </a:extLst>
                </a:gridCol>
                <a:gridCol w="1223963">
                  <a:extLst>
                    <a:ext uri="{9D8B030D-6E8A-4147-A177-3AD203B41FA5}">
                      <a16:colId xmlns:a16="http://schemas.microsoft.com/office/drawing/2014/main" val="4032992912"/>
                    </a:ext>
                  </a:extLst>
                </a:gridCol>
                <a:gridCol w="1119188">
                  <a:extLst>
                    <a:ext uri="{9D8B030D-6E8A-4147-A177-3AD203B41FA5}">
                      <a16:colId xmlns:a16="http://schemas.microsoft.com/office/drawing/2014/main" val="761523870"/>
                    </a:ext>
                  </a:extLst>
                </a:gridCol>
              </a:tblGrid>
              <a:tr h="370840">
                <a:tc>
                  <a:txBody>
                    <a:bodyPr/>
                    <a:lstStyle/>
                    <a:p>
                      <a:pPr algn="l" fontAlgn="b"/>
                      <a:r>
                        <a:rPr lang="da-DK" sz="24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468000">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200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468000">
                <a:tc>
                  <a:txBody>
                    <a:bodyPr/>
                    <a:lstStyle/>
                    <a:p>
                      <a:pPr algn="l" fontAlgn="b"/>
                      <a:r>
                        <a:rPr lang="da-DK" sz="24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468000">
                <a:tc>
                  <a:txBody>
                    <a:bodyPr/>
                    <a:lstStyle/>
                    <a:p>
                      <a:pPr algn="l" fontAlgn="b"/>
                      <a:r>
                        <a:rPr lang="da-DK" sz="24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436743">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MQRankSum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ReadPosRankSum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468000">
                <a:tc>
                  <a:txBody>
                    <a:bodyPr/>
                    <a:lstStyle/>
                    <a:p>
                      <a:pPr algn="l" fontAlgn="b"/>
                      <a:r>
                        <a:rPr lang="da-DK" sz="2400" b="0" i="0" u="none" strike="noStrike" dirty="0">
                          <a:solidFill>
                            <a:srgbClr val="000000"/>
                          </a:solidFill>
                          <a:effectLst/>
                          <a:latin typeface="Calibri" panose="020F0502020204030204" pitchFamily="34" charset="0"/>
                        </a:rPr>
                        <a:t>  Max </a:t>
                      </a:r>
                      <a:r>
                        <a:rPr lang="da-DK" sz="2400" b="0" i="0" u="none" strike="noStrike" dirty="0" err="1">
                          <a:solidFill>
                            <a:srgbClr val="000000"/>
                          </a:solidFill>
                          <a:effectLst/>
                          <a:latin typeface="Calibri" panose="020F0502020204030204" pitchFamily="34" charset="0"/>
                        </a:rPr>
                        <a:t>maf</a:t>
                      </a:r>
                      <a:r>
                        <a:rPr lang="da-DK" sz="24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24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10</a:t>
            </a:fld>
            <a:endParaRPr lang="en-GB" dirty="0"/>
          </a:p>
        </p:txBody>
      </p:sp>
    </p:spTree>
    <p:extLst>
      <p:ext uri="{BB962C8B-B14F-4D97-AF65-F5344CB8AC3E}">
        <p14:creationId xmlns:p14="http://schemas.microsoft.com/office/powerpoint/2010/main" val="12639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a:xfrm>
            <a:off x="588964" y="1635125"/>
            <a:ext cx="11603036" cy="4675187"/>
          </a:xfrm>
        </p:spPr>
        <p:txBody>
          <a:bodyPr numCol="1">
            <a:normAutofit fontScale="70000" lnSpcReduction="20000"/>
          </a:bodyPr>
          <a:lstStyle/>
          <a:p>
            <a:r>
              <a:rPr lang="en-US" dirty="0"/>
              <a:t>QD: Quality of Depth</a:t>
            </a:r>
          </a:p>
          <a:p>
            <a:pPr lvl="1"/>
            <a:r>
              <a:rPr lang="en-US" dirty="0"/>
              <a:t>Normalized variant quality based on sequencing depth</a:t>
            </a:r>
          </a:p>
          <a:p>
            <a:pPr lvl="1"/>
            <a:r>
              <a:rPr lang="en-US" dirty="0"/>
              <a:t>Measure for how much we trust it.</a:t>
            </a:r>
          </a:p>
          <a:p>
            <a:r>
              <a:rPr lang="en-US" dirty="0"/>
              <a:t>FS: </a:t>
            </a:r>
            <a:r>
              <a:rPr lang="en-US" dirty="0" err="1"/>
              <a:t>FisherStrand</a:t>
            </a:r>
            <a:endParaRPr lang="en-US" dirty="0"/>
          </a:p>
          <a:p>
            <a:pPr lvl="1"/>
            <a:r>
              <a:rPr lang="en-US" dirty="0"/>
              <a:t>The chance of an al. allele is seen on one strand versus the other.</a:t>
            </a:r>
          </a:p>
          <a:p>
            <a:pPr lvl="1"/>
            <a:r>
              <a:rPr lang="en-US" dirty="0"/>
              <a:t>Handles incorrect evaluation of evidence present based on strand bias</a:t>
            </a:r>
          </a:p>
          <a:p>
            <a:r>
              <a:rPr lang="en-US" dirty="0"/>
              <a:t>SOR: </a:t>
            </a:r>
            <a:r>
              <a:rPr lang="en-US" dirty="0" err="1"/>
              <a:t>StrandOddsRatio</a:t>
            </a:r>
            <a:endParaRPr lang="en-US" dirty="0"/>
          </a:p>
          <a:p>
            <a:pPr lvl="1"/>
            <a:r>
              <a:rPr lang="en-US" dirty="0"/>
              <a:t>Other measure of strand bias</a:t>
            </a:r>
          </a:p>
          <a:p>
            <a:pPr lvl="1"/>
            <a:r>
              <a:rPr lang="en-US" dirty="0"/>
              <a:t>Handles exon ends better than FS</a:t>
            </a:r>
          </a:p>
          <a:p>
            <a:r>
              <a:rPr lang="en-US" dirty="0"/>
              <a:t>MQ: </a:t>
            </a:r>
            <a:r>
              <a:rPr lang="en-US" dirty="0" err="1"/>
              <a:t>RMSMappingQuality</a:t>
            </a:r>
            <a:endParaRPr lang="en-US" dirty="0"/>
          </a:p>
          <a:p>
            <a:pPr lvl="1"/>
            <a:r>
              <a:rPr lang="en-US" dirty="0"/>
              <a:t>Estimates the overall mapping quality over all samples</a:t>
            </a:r>
          </a:p>
          <a:p>
            <a:r>
              <a:rPr lang="en-US" dirty="0" err="1"/>
              <a:t>MQRankSum</a:t>
            </a:r>
            <a:endParaRPr lang="en-US" dirty="0"/>
          </a:p>
          <a:p>
            <a:pPr lvl="1"/>
            <a:r>
              <a:rPr lang="en-US" dirty="0"/>
              <a:t>Compares mapping qualities of ref and alt. alleles – should be equal but we accept that the alt. allele has better score</a:t>
            </a:r>
          </a:p>
          <a:p>
            <a:r>
              <a:rPr lang="da-DK" dirty="0" err="1">
                <a:solidFill>
                  <a:srgbClr val="000000"/>
                </a:solidFill>
                <a:latin typeface="Calibri" panose="020F0502020204030204" pitchFamily="34" charset="0"/>
              </a:rPr>
              <a:t>ReadPosRankSum</a:t>
            </a:r>
            <a:endParaRPr lang="da-DK" dirty="0">
              <a:solidFill>
                <a:srgbClr val="000000"/>
              </a:solidFill>
              <a:latin typeface="Calibri" panose="020F0502020204030204" pitchFamily="34" charset="0"/>
            </a:endParaRPr>
          </a:p>
          <a:p>
            <a:pPr lvl="1"/>
            <a:r>
              <a:rPr lang="da-DK" dirty="0" err="1">
                <a:solidFill>
                  <a:srgbClr val="000000"/>
                </a:solidFill>
                <a:latin typeface="Calibri" panose="020F0502020204030204" pitchFamily="34" charset="0"/>
              </a:rPr>
              <a:t>Compares</a:t>
            </a:r>
            <a:r>
              <a:rPr lang="da-DK" dirty="0">
                <a:solidFill>
                  <a:srgbClr val="000000"/>
                </a:solidFill>
                <a:latin typeface="Calibri" panose="020F0502020204030204" pitchFamily="34" charset="0"/>
              </a:rPr>
              <a:t> if the position of </a:t>
            </a:r>
            <a:r>
              <a:rPr lang="da-DK" dirty="0" err="1">
                <a:solidFill>
                  <a:srgbClr val="000000"/>
                </a:solidFill>
                <a:latin typeface="Calibri" panose="020F0502020204030204" pitchFamily="34" charset="0"/>
              </a:rPr>
              <a:t>ref</a:t>
            </a:r>
            <a:r>
              <a:rPr lang="da-DK" dirty="0">
                <a:solidFill>
                  <a:srgbClr val="000000"/>
                </a:solidFill>
                <a:latin typeface="Calibri" panose="020F0502020204030204" pitchFamily="34" charset="0"/>
              </a:rPr>
              <a:t>/alt. </a:t>
            </a:r>
            <a:r>
              <a:rPr lang="da-DK" dirty="0" err="1">
                <a:solidFill>
                  <a:srgbClr val="000000"/>
                </a:solidFill>
                <a:latin typeface="Calibri" panose="020F0502020204030204" pitchFamily="34" charset="0"/>
              </a:rPr>
              <a:t>Alleles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the same </a:t>
            </a:r>
            <a:r>
              <a:rPr lang="da-DK" dirty="0" err="1">
                <a:solidFill>
                  <a:srgbClr val="000000"/>
                </a:solidFill>
                <a:latin typeface="Calibri" panose="020F0502020204030204" pitchFamily="34" charset="0"/>
              </a:rPr>
              <a:t>between</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reads</a:t>
            </a:r>
            <a:r>
              <a:rPr lang="da-DK" dirty="0">
                <a:solidFill>
                  <a:srgbClr val="000000"/>
                </a:solidFill>
                <a:latin typeface="Calibri" panose="020F0502020204030204" pitchFamily="34" charset="0"/>
              </a:rPr>
              <a:t> </a:t>
            </a:r>
          </a:p>
          <a:p>
            <a:pPr lvl="1"/>
            <a:r>
              <a:rPr lang="da-DK" dirty="0">
                <a:solidFill>
                  <a:srgbClr val="000000"/>
                </a:solidFill>
                <a:latin typeface="Calibri" panose="020F0502020204030204" pitchFamily="34" charset="0"/>
              </a:rPr>
              <a:t>End of </a:t>
            </a:r>
            <a:r>
              <a:rPr lang="da-DK" dirty="0" err="1">
                <a:solidFill>
                  <a:srgbClr val="000000"/>
                </a:solidFill>
                <a:latin typeface="Calibri" panose="020F0502020204030204" pitchFamily="34" charset="0"/>
              </a:rPr>
              <a:t>reads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less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certain</a:t>
            </a:r>
            <a:endParaRPr lang="en-US" dirty="0"/>
          </a:p>
        </p:txBody>
      </p:sp>
      <p:graphicFrame>
        <p:nvGraphicFramePr>
          <p:cNvPr id="12" name="Content Placeholder 10">
            <a:extLst>
              <a:ext uri="{FF2B5EF4-FFF2-40B4-BE49-F238E27FC236}">
                <a16:creationId xmlns:a16="http://schemas.microsoft.com/office/drawing/2014/main" id="{5BDBE0C3-8821-3544-BFCD-8BCF0FDC23E2}"/>
              </a:ext>
            </a:extLst>
          </p:cNvPr>
          <p:cNvGraphicFramePr>
            <a:graphicFrameLocks noGrp="1"/>
          </p:cNvGraphicFramePr>
          <p:nvPr>
            <p:ph sz="half" idx="2"/>
          </p:nvPr>
        </p:nvGraphicFramePr>
        <p:xfrm>
          <a:off x="8380094" y="1635125"/>
          <a:ext cx="3221356" cy="2533650"/>
        </p:xfrm>
        <a:graphic>
          <a:graphicData uri="http://schemas.openxmlformats.org/drawingml/2006/table">
            <a:tbl>
              <a:tblPr firstRow="1" bandRow="1">
                <a:tableStyleId>{5C22544A-7EE6-4342-B048-85BDC9FD1C3A}</a:tableStyleId>
              </a:tblPr>
              <a:tblGrid>
                <a:gridCol w="1625918">
                  <a:extLst>
                    <a:ext uri="{9D8B030D-6E8A-4147-A177-3AD203B41FA5}">
                      <a16:colId xmlns:a16="http://schemas.microsoft.com/office/drawing/2014/main" val="962649175"/>
                    </a:ext>
                  </a:extLst>
                </a:gridCol>
                <a:gridCol w="827088">
                  <a:extLst>
                    <a:ext uri="{9D8B030D-6E8A-4147-A177-3AD203B41FA5}">
                      <a16:colId xmlns:a16="http://schemas.microsoft.com/office/drawing/2014/main" val="4032992912"/>
                    </a:ext>
                  </a:extLst>
                </a:gridCol>
                <a:gridCol w="768350">
                  <a:extLst>
                    <a:ext uri="{9D8B030D-6E8A-4147-A177-3AD203B41FA5}">
                      <a16:colId xmlns:a16="http://schemas.microsoft.com/office/drawing/2014/main" val="761523870"/>
                    </a:ext>
                  </a:extLst>
                </a:gridCol>
              </a:tblGrid>
              <a:tr h="252000">
                <a:tc>
                  <a:txBody>
                    <a:bodyPr/>
                    <a:lstStyle/>
                    <a:p>
                      <a:pPr algn="l" fontAlgn="b"/>
                      <a:r>
                        <a:rPr lang="da-DK" sz="16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16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16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252000">
                <a:tc>
                  <a:txBody>
                    <a:bodyPr/>
                    <a:lstStyle/>
                    <a:p>
                      <a:pPr algn="l" fontAlgn="b"/>
                      <a:r>
                        <a:rPr lang="da-DK" sz="16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252000">
                <a:tc>
                  <a:txBody>
                    <a:bodyPr/>
                    <a:lstStyle/>
                    <a:p>
                      <a:pPr algn="l" fontAlgn="b"/>
                      <a:r>
                        <a:rPr lang="da-DK" sz="16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&gt; 200.0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252000">
                <a:tc>
                  <a:txBody>
                    <a:bodyPr/>
                    <a:lstStyle/>
                    <a:p>
                      <a:pPr algn="l" fontAlgn="b"/>
                      <a:r>
                        <a:rPr lang="da-DK" sz="16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252000">
                <a:tc>
                  <a:txBody>
                    <a:bodyPr/>
                    <a:lstStyle/>
                    <a:p>
                      <a:pPr algn="l" fontAlgn="b"/>
                      <a:r>
                        <a:rPr lang="da-DK" sz="16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252000">
                <a:tc>
                  <a:txBody>
                    <a:bodyPr/>
                    <a:lstStyle/>
                    <a:p>
                      <a:pPr algn="l" fontAlgn="b"/>
                      <a:r>
                        <a:rPr lang="da-DK" sz="16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252000">
                <a:tc>
                  <a:txBody>
                    <a:bodyPr/>
                    <a:lstStyle/>
                    <a:p>
                      <a:pPr algn="l" fontAlgn="b"/>
                      <a:r>
                        <a:rPr lang="da-DK" sz="16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252000">
                <a:tc>
                  <a:txBody>
                    <a:bodyPr/>
                    <a:lstStyle/>
                    <a:p>
                      <a:pPr algn="l" fontAlgn="b"/>
                      <a:r>
                        <a:rPr lang="da-DK" sz="1600" b="0" i="0" u="none" strike="noStrike" dirty="0">
                          <a:solidFill>
                            <a:srgbClr val="000000"/>
                          </a:solidFill>
                          <a:effectLst/>
                          <a:latin typeface="Calibri" panose="020F0502020204030204" pitchFamily="34" charset="0"/>
                        </a:rPr>
                        <a:t>  </a:t>
                      </a:r>
                      <a:r>
                        <a:rPr lang="da-DK" sz="1600" b="0" i="0" u="none" strike="noStrike" dirty="0" err="1">
                          <a:solidFill>
                            <a:srgbClr val="000000"/>
                          </a:solidFill>
                          <a:effectLst/>
                          <a:latin typeface="Calibri" panose="020F0502020204030204" pitchFamily="34" charset="0"/>
                        </a:rPr>
                        <a:t>MQRankSum</a:t>
                      </a:r>
                      <a:endParaRPr lang="da-DK"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252000">
                <a:tc>
                  <a:txBody>
                    <a:bodyPr/>
                    <a:lstStyle/>
                    <a:p>
                      <a:pPr algn="l" fontAlgn="b"/>
                      <a:r>
                        <a:rPr lang="da-DK" sz="1600" b="0" i="0" u="none" strike="noStrike" dirty="0">
                          <a:solidFill>
                            <a:srgbClr val="000000"/>
                          </a:solidFill>
                          <a:effectLst/>
                          <a:latin typeface="Calibri" panose="020F0502020204030204" pitchFamily="34" charset="0"/>
                        </a:rPr>
                        <a:t>  </a:t>
                      </a:r>
                      <a:r>
                        <a:rPr lang="da-DK" sz="1600" b="0" i="0" u="none" strike="noStrike" dirty="0" err="1">
                          <a:solidFill>
                            <a:srgbClr val="000000"/>
                          </a:solidFill>
                          <a:effectLst/>
                          <a:latin typeface="Calibri" panose="020F0502020204030204" pitchFamily="34" charset="0"/>
                        </a:rPr>
                        <a:t>ReadPosRankSum</a:t>
                      </a:r>
                      <a:endParaRPr lang="da-DK"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252000">
                <a:tc>
                  <a:txBody>
                    <a:bodyPr/>
                    <a:lstStyle/>
                    <a:p>
                      <a:pPr algn="l" fontAlgn="b"/>
                      <a:r>
                        <a:rPr lang="da-DK" sz="1600" b="0" i="0" u="none" strike="noStrike" dirty="0">
                          <a:solidFill>
                            <a:srgbClr val="000000"/>
                          </a:solidFill>
                          <a:effectLst/>
                          <a:latin typeface="Calibri" panose="020F0502020204030204" pitchFamily="34" charset="0"/>
                        </a:rPr>
                        <a:t>  Max </a:t>
                      </a:r>
                      <a:r>
                        <a:rPr lang="da-DK" sz="1600" b="0" i="0" u="none" strike="noStrike" dirty="0" err="1">
                          <a:solidFill>
                            <a:srgbClr val="000000"/>
                          </a:solidFill>
                          <a:effectLst/>
                          <a:latin typeface="Calibri" panose="020F0502020204030204" pitchFamily="34" charset="0"/>
                        </a:rPr>
                        <a:t>maf</a:t>
                      </a:r>
                      <a:r>
                        <a:rPr lang="da-DK" sz="16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16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11</a:t>
            </a:fld>
            <a:endParaRPr lang="en-GB" dirty="0"/>
          </a:p>
        </p:txBody>
      </p:sp>
    </p:spTree>
    <p:extLst>
      <p:ext uri="{BB962C8B-B14F-4D97-AF65-F5344CB8AC3E}">
        <p14:creationId xmlns:p14="http://schemas.microsoft.com/office/powerpoint/2010/main" val="270843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Flat-coated Retrievers – Methods</a:t>
            </a:r>
            <a:endParaRPr lang="en-US" noProof="0" dirty="0"/>
          </a:p>
        </p:txBody>
      </p:sp>
      <p:sp>
        <p:nvSpPr>
          <p:cNvPr id="3" name="Content Placeholder 2"/>
          <p:cNvSpPr>
            <a:spLocks noGrp="1"/>
          </p:cNvSpPr>
          <p:nvPr>
            <p:ph idx="1"/>
          </p:nvPr>
        </p:nvSpPr>
        <p:spPr/>
        <p:txBody>
          <a:bodyPr/>
          <a:lstStyle/>
          <a:p>
            <a:pPr marL="0" indent="0">
              <a:buNone/>
            </a:pPr>
            <a:r>
              <a:rPr lang="en-US" b="1" dirty="0"/>
              <a:t>Candidate genes</a:t>
            </a:r>
          </a:p>
          <a:p>
            <a:pPr marL="0" indent="0">
              <a:buNone/>
            </a:pPr>
            <a:r>
              <a:rPr lang="en-US" sz="2000" dirty="0"/>
              <a:t>Investigation of variants with a known correlation with/effect on phenotypes</a:t>
            </a:r>
          </a:p>
          <a:p>
            <a:pPr marL="0" indent="0">
              <a:buNone/>
            </a:pPr>
            <a:endParaRPr lang="en-US" sz="1000" b="1" dirty="0"/>
          </a:p>
          <a:p>
            <a:pPr marL="0" indent="0">
              <a:buNone/>
            </a:pPr>
            <a:r>
              <a:rPr lang="en-US" b="1" dirty="0"/>
              <a:t>F-statistics</a:t>
            </a:r>
          </a:p>
          <a:p>
            <a:pPr marL="0" indent="0">
              <a:buNone/>
            </a:pPr>
            <a:r>
              <a:rPr lang="en-US" sz="2000" dirty="0"/>
              <a:t>Fixation of variants in the FCR population</a:t>
            </a:r>
          </a:p>
          <a:p>
            <a:pPr marL="0" indent="0">
              <a:buNone/>
            </a:pPr>
            <a:endParaRPr lang="en-US" sz="1000" b="1" dirty="0"/>
          </a:p>
          <a:p>
            <a:pPr marL="0" indent="0">
              <a:buNone/>
            </a:pPr>
            <a:r>
              <a:rPr lang="en-US" b="1" dirty="0"/>
              <a:t>Annotation of variants</a:t>
            </a:r>
          </a:p>
          <a:p>
            <a:pPr marL="0" indent="0">
              <a:buNone/>
            </a:pPr>
            <a:r>
              <a:rPr lang="en-US" sz="2000" dirty="0"/>
              <a:t>Investigate effects of any variants in the data set</a:t>
            </a:r>
          </a:p>
          <a:p>
            <a:pPr marL="0" indent="0">
              <a:buNone/>
            </a:pPr>
            <a:endParaRPr lang="en-US" sz="1000" dirty="0"/>
          </a:p>
          <a:p>
            <a:pPr marL="0" indent="0">
              <a:buNone/>
            </a:pPr>
            <a:r>
              <a:rPr lang="en-US" b="1" dirty="0" err="1"/>
              <a:t>Geneontology</a:t>
            </a:r>
            <a:r>
              <a:rPr lang="en-US" b="1" dirty="0"/>
              <a:t> analysis</a:t>
            </a:r>
          </a:p>
          <a:p>
            <a:pPr marL="0" indent="0">
              <a:buNone/>
            </a:pPr>
            <a:r>
              <a:rPr lang="en-US" sz="2000" dirty="0"/>
              <a:t>Does any known pathways have an increased # of variants with Z(F</a:t>
            </a:r>
            <a:r>
              <a:rPr lang="en-US" sz="2000" baseline="-25000" dirty="0"/>
              <a:t>ST</a:t>
            </a:r>
            <a:r>
              <a:rPr lang="en-US" sz="2000" dirty="0"/>
              <a:t>)&gt;5</a:t>
            </a:r>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12</a:t>
            </a:fld>
            <a:endParaRPr lang="en-GB"/>
          </a:p>
        </p:txBody>
      </p:sp>
    </p:spTree>
    <p:extLst>
      <p:ext uri="{BB962C8B-B14F-4D97-AF65-F5344CB8AC3E}">
        <p14:creationId xmlns:p14="http://schemas.microsoft.com/office/powerpoint/2010/main" val="73162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F-statistics</a:t>
            </a: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13</a:t>
            </a:fld>
            <a:endParaRPr lang="en-GB"/>
          </a:p>
        </p:txBody>
      </p:sp>
      <p:grpSp>
        <p:nvGrpSpPr>
          <p:cNvPr id="5" name="Group 4">
            <a:extLst>
              <a:ext uri="{FF2B5EF4-FFF2-40B4-BE49-F238E27FC236}">
                <a16:creationId xmlns:a16="http://schemas.microsoft.com/office/drawing/2014/main" id="{5F5B7EE7-3015-4047-AA9C-2A648F77A953}"/>
              </a:ext>
            </a:extLst>
          </p:cNvPr>
          <p:cNvGrpSpPr/>
          <p:nvPr/>
        </p:nvGrpSpPr>
        <p:grpSpPr>
          <a:xfrm>
            <a:off x="588963" y="2890857"/>
            <a:ext cx="5822305" cy="3967143"/>
            <a:chOff x="5937025" y="2932434"/>
            <a:chExt cx="5822305" cy="3967143"/>
          </a:xfrm>
        </p:grpSpPr>
        <p:pic>
          <p:nvPicPr>
            <p:cNvPr id="10" name="Picture 9">
              <a:extLst>
                <a:ext uri="{FF2B5EF4-FFF2-40B4-BE49-F238E27FC236}">
                  <a16:creationId xmlns:a16="http://schemas.microsoft.com/office/drawing/2014/main" id="{0A8EC69D-7767-8D4C-8A69-6FBE48E22454}"/>
                </a:ext>
              </a:extLst>
            </p:cNvPr>
            <p:cNvPicPr>
              <a:picLocks noChangeAspect="1"/>
            </p:cNvPicPr>
            <p:nvPr/>
          </p:nvPicPr>
          <p:blipFill>
            <a:blip r:embed="rId3"/>
            <a:stretch>
              <a:fillRect/>
            </a:stretch>
          </p:blipFill>
          <p:spPr>
            <a:xfrm>
              <a:off x="5937025" y="2932434"/>
              <a:ext cx="5822305" cy="2911153"/>
            </a:xfrm>
            <a:prstGeom prst="rect">
              <a:avLst/>
            </a:prstGeom>
          </p:spPr>
        </p:pic>
        <p:sp>
          <p:nvSpPr>
            <p:cNvPr id="8" name="TextBox 7">
              <a:extLst>
                <a:ext uri="{FF2B5EF4-FFF2-40B4-BE49-F238E27FC236}">
                  <a16:creationId xmlns:a16="http://schemas.microsoft.com/office/drawing/2014/main" id="{1A24B494-021E-404D-A58D-D7F2294B7F44}"/>
                </a:ext>
              </a:extLst>
            </p:cNvPr>
            <p:cNvSpPr txBox="1"/>
            <p:nvPr/>
          </p:nvSpPr>
          <p:spPr>
            <a:xfrm rot="5400000">
              <a:off x="8124020" y="4694486"/>
              <a:ext cx="1178528" cy="3231654"/>
            </a:xfrm>
            <a:prstGeom prst="rect">
              <a:avLst/>
            </a:prstGeom>
            <a:noFill/>
          </p:spPr>
          <p:txBody>
            <a:bodyPr wrap="none" rtlCol="0">
              <a:spAutoFit/>
            </a:bodyPr>
            <a:lstStyle/>
            <a:p>
              <a:r>
                <a:rPr lang="en-GB" sz="1200" dirty="0"/>
                <a:t>chr1:83307092</a:t>
              </a:r>
            </a:p>
            <a:p>
              <a:endParaRPr lang="en-GB" sz="1200" dirty="0"/>
            </a:p>
            <a:p>
              <a:endParaRPr lang="en-GB" sz="1200" dirty="0"/>
            </a:p>
            <a:p>
              <a:endParaRPr lang="en-GB" sz="1200" dirty="0"/>
            </a:p>
            <a:p>
              <a:r>
                <a:rPr lang="en-GB" sz="1200" dirty="0"/>
                <a:t>chr1:83315440</a:t>
              </a:r>
            </a:p>
            <a:p>
              <a:endParaRPr lang="en-GB" sz="1200" dirty="0"/>
            </a:p>
            <a:p>
              <a:endParaRPr lang="en-GB" sz="1200" dirty="0"/>
            </a:p>
            <a:p>
              <a:endParaRPr lang="en-GB" sz="1200" dirty="0"/>
            </a:p>
            <a:p>
              <a:r>
                <a:rPr lang="en-GB" sz="1200" dirty="0"/>
                <a:t>chr1:83358092</a:t>
              </a:r>
            </a:p>
            <a:p>
              <a:endParaRPr lang="en-GB" sz="1200" dirty="0"/>
            </a:p>
            <a:p>
              <a:endParaRPr lang="en-GB" sz="1200" dirty="0"/>
            </a:p>
            <a:p>
              <a:endParaRPr lang="en-GB" sz="1200" dirty="0"/>
            </a:p>
            <a:p>
              <a:r>
                <a:rPr lang="en-GB" sz="1200" dirty="0"/>
                <a:t>chr1:83394602</a:t>
              </a:r>
            </a:p>
            <a:p>
              <a:endParaRPr lang="en-GB" sz="1200" dirty="0"/>
            </a:p>
            <a:p>
              <a:endParaRPr lang="en-GB" sz="1200" dirty="0"/>
            </a:p>
            <a:p>
              <a:endParaRPr lang="en-GB" sz="1200" dirty="0"/>
            </a:p>
            <a:p>
              <a:r>
                <a:rPr lang="en-GB" sz="1200" dirty="0"/>
                <a:t>chr1:83421285</a:t>
              </a:r>
            </a:p>
          </p:txBody>
        </p:sp>
      </p:grpSp>
      <p:sp>
        <p:nvSpPr>
          <p:cNvPr id="3" name="Content Placeholder 2"/>
          <p:cNvSpPr>
            <a:spLocks noGrp="1"/>
          </p:cNvSpPr>
          <p:nvPr>
            <p:ph idx="1"/>
          </p:nvPr>
        </p:nvSpPr>
        <p:spPr/>
        <p:txBody>
          <a:bodyPr/>
          <a:lstStyle/>
          <a:p>
            <a:pPr marL="0" indent="0">
              <a:buNone/>
            </a:pPr>
            <a:r>
              <a:rPr lang="en-US" b="1" dirty="0"/>
              <a:t>What is it?</a:t>
            </a:r>
          </a:p>
          <a:p>
            <a:pPr marL="0" indent="0">
              <a:buNone/>
            </a:pPr>
            <a:r>
              <a:rPr lang="en-US" noProof="0" dirty="0"/>
              <a:t>F-statis</a:t>
            </a:r>
            <a:r>
              <a:rPr lang="en-US" dirty="0"/>
              <a:t>tics is a way to investigate population differentiation.</a:t>
            </a:r>
          </a:p>
          <a:p>
            <a:pPr marL="0" indent="0">
              <a:buNone/>
            </a:pPr>
            <a:r>
              <a:rPr lang="en-US" dirty="0"/>
              <a:t>A measure of departure from Hardy-Weinberg expectations</a:t>
            </a:r>
          </a:p>
          <a:p>
            <a:pPr marL="0" indent="0">
              <a:buNone/>
            </a:pPr>
            <a:endParaRPr lang="en-US" dirty="0"/>
          </a:p>
          <a:p>
            <a:pPr marL="0" indent="0">
              <a:buNone/>
            </a:pPr>
            <a:endParaRPr lang="en-US" noProof="0" dirty="0"/>
          </a:p>
        </p:txBody>
      </p:sp>
    </p:spTree>
    <p:extLst>
      <p:ext uri="{BB962C8B-B14F-4D97-AF65-F5344CB8AC3E}">
        <p14:creationId xmlns:p14="http://schemas.microsoft.com/office/powerpoint/2010/main" val="70478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What is it?</a:t>
            </a:r>
          </a:p>
          <a:p>
            <a:pPr marL="0" indent="0">
              <a:buNone/>
            </a:pPr>
            <a:r>
              <a:rPr lang="en-US" noProof="0" dirty="0"/>
              <a:t>F-statis</a:t>
            </a:r>
            <a:r>
              <a:rPr lang="en-US" dirty="0"/>
              <a:t>tics is a way to investigate population differentiation.</a:t>
            </a:r>
          </a:p>
          <a:p>
            <a:pPr marL="0" indent="0">
              <a:buNone/>
            </a:pPr>
            <a:r>
              <a:rPr lang="en-US" dirty="0"/>
              <a:t>A measure of departure from Hardy-Weinberg expectations</a:t>
            </a:r>
          </a:p>
          <a:p>
            <a:pPr marL="0" indent="0">
              <a:buNone/>
            </a:pPr>
            <a:endParaRPr lang="en-US" dirty="0"/>
          </a:p>
          <a:p>
            <a:pPr marL="0" indent="0">
              <a:buNone/>
            </a:pPr>
            <a:r>
              <a:rPr lang="en-US" dirty="0"/>
              <a:t>Method </a:t>
            </a:r>
          </a:p>
          <a:p>
            <a:r>
              <a:rPr lang="en-US" dirty="0"/>
              <a:t>The F</a:t>
            </a:r>
            <a:r>
              <a:rPr lang="en-US" baseline="-25000" dirty="0"/>
              <a:t>ST </a:t>
            </a:r>
            <a:r>
              <a:rPr lang="en-US" dirty="0"/>
              <a:t>was calculated per SNP</a:t>
            </a:r>
          </a:p>
          <a:p>
            <a:r>
              <a:rPr lang="en-US" dirty="0"/>
              <a:t>F</a:t>
            </a:r>
            <a:r>
              <a:rPr lang="en-US" baseline="-25000" dirty="0"/>
              <a:t>ST</a:t>
            </a:r>
            <a:r>
              <a:rPr lang="en-US" dirty="0"/>
              <a:t> was Z-transformed</a:t>
            </a:r>
          </a:p>
          <a:p>
            <a:r>
              <a:rPr lang="en-US" dirty="0"/>
              <a:t>5 </a:t>
            </a:r>
            <a:r>
              <a:rPr lang="en-US" dirty="0" err="1"/>
              <a:t>σ</a:t>
            </a:r>
            <a:r>
              <a:rPr lang="en-US" dirty="0"/>
              <a:t> was set as significance level</a:t>
            </a:r>
          </a:p>
          <a:p>
            <a:pPr marL="0" indent="0">
              <a:buNone/>
            </a:pPr>
            <a:endParaRPr lang="en-US" dirty="0"/>
          </a:p>
          <a:p>
            <a:pPr marL="0" indent="0">
              <a:buNone/>
            </a:pPr>
            <a:endParaRPr lang="en-US" noProof="0" dirty="0"/>
          </a:p>
        </p:txBody>
      </p:sp>
      <p:sp>
        <p:nvSpPr>
          <p:cNvPr id="2" name="Title 1"/>
          <p:cNvSpPr>
            <a:spLocks noGrp="1"/>
          </p:cNvSpPr>
          <p:nvPr>
            <p:ph type="title"/>
          </p:nvPr>
        </p:nvSpPr>
        <p:spPr/>
        <p:txBody>
          <a:bodyPr/>
          <a:lstStyle/>
          <a:p>
            <a:r>
              <a:rPr lang="en-US" dirty="0"/>
              <a:t>F-statistics</a:t>
            </a: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14</a:t>
            </a:fld>
            <a:endParaRPr lang="en-GB"/>
          </a:p>
        </p:txBody>
      </p:sp>
      <p:grpSp>
        <p:nvGrpSpPr>
          <p:cNvPr id="5" name="Group 4">
            <a:extLst>
              <a:ext uri="{FF2B5EF4-FFF2-40B4-BE49-F238E27FC236}">
                <a16:creationId xmlns:a16="http://schemas.microsoft.com/office/drawing/2014/main" id="{5F5B7EE7-3015-4047-AA9C-2A648F77A953}"/>
              </a:ext>
            </a:extLst>
          </p:cNvPr>
          <p:cNvGrpSpPr/>
          <p:nvPr/>
        </p:nvGrpSpPr>
        <p:grpSpPr>
          <a:xfrm>
            <a:off x="5937025" y="2932434"/>
            <a:ext cx="5822305" cy="3967143"/>
            <a:chOff x="5937025" y="2932434"/>
            <a:chExt cx="5822305" cy="3967143"/>
          </a:xfrm>
        </p:grpSpPr>
        <p:pic>
          <p:nvPicPr>
            <p:cNvPr id="10" name="Picture 9">
              <a:extLst>
                <a:ext uri="{FF2B5EF4-FFF2-40B4-BE49-F238E27FC236}">
                  <a16:creationId xmlns:a16="http://schemas.microsoft.com/office/drawing/2014/main" id="{0A8EC69D-7767-8D4C-8A69-6FBE48E22454}"/>
                </a:ext>
              </a:extLst>
            </p:cNvPr>
            <p:cNvPicPr>
              <a:picLocks noChangeAspect="1"/>
            </p:cNvPicPr>
            <p:nvPr/>
          </p:nvPicPr>
          <p:blipFill>
            <a:blip r:embed="rId3"/>
            <a:stretch>
              <a:fillRect/>
            </a:stretch>
          </p:blipFill>
          <p:spPr>
            <a:xfrm>
              <a:off x="5937025" y="2932434"/>
              <a:ext cx="5822305" cy="2911153"/>
            </a:xfrm>
            <a:prstGeom prst="rect">
              <a:avLst/>
            </a:prstGeom>
          </p:spPr>
        </p:pic>
        <p:sp>
          <p:nvSpPr>
            <p:cNvPr id="8" name="TextBox 7">
              <a:extLst>
                <a:ext uri="{FF2B5EF4-FFF2-40B4-BE49-F238E27FC236}">
                  <a16:creationId xmlns:a16="http://schemas.microsoft.com/office/drawing/2014/main" id="{1A24B494-021E-404D-A58D-D7F2294B7F44}"/>
                </a:ext>
              </a:extLst>
            </p:cNvPr>
            <p:cNvSpPr txBox="1"/>
            <p:nvPr/>
          </p:nvSpPr>
          <p:spPr>
            <a:xfrm rot="5400000">
              <a:off x="8124020" y="4694486"/>
              <a:ext cx="1178528" cy="3231654"/>
            </a:xfrm>
            <a:prstGeom prst="rect">
              <a:avLst/>
            </a:prstGeom>
            <a:noFill/>
          </p:spPr>
          <p:txBody>
            <a:bodyPr wrap="none" rtlCol="0">
              <a:spAutoFit/>
            </a:bodyPr>
            <a:lstStyle/>
            <a:p>
              <a:r>
                <a:rPr lang="en-GB" sz="1200" dirty="0"/>
                <a:t>chr1:83307092</a:t>
              </a:r>
            </a:p>
            <a:p>
              <a:endParaRPr lang="en-GB" sz="1200" dirty="0"/>
            </a:p>
            <a:p>
              <a:endParaRPr lang="en-GB" sz="1200" dirty="0"/>
            </a:p>
            <a:p>
              <a:endParaRPr lang="en-GB" sz="1200" dirty="0"/>
            </a:p>
            <a:p>
              <a:r>
                <a:rPr lang="en-GB" sz="1200" dirty="0"/>
                <a:t>chr1:83315440</a:t>
              </a:r>
            </a:p>
            <a:p>
              <a:endParaRPr lang="en-GB" sz="1200" dirty="0"/>
            </a:p>
            <a:p>
              <a:endParaRPr lang="en-GB" sz="1200" dirty="0"/>
            </a:p>
            <a:p>
              <a:endParaRPr lang="en-GB" sz="1200" dirty="0"/>
            </a:p>
            <a:p>
              <a:r>
                <a:rPr lang="en-GB" sz="1200" dirty="0"/>
                <a:t>chr1:83358092</a:t>
              </a:r>
            </a:p>
            <a:p>
              <a:endParaRPr lang="en-GB" sz="1200" dirty="0"/>
            </a:p>
            <a:p>
              <a:endParaRPr lang="en-GB" sz="1200" dirty="0"/>
            </a:p>
            <a:p>
              <a:endParaRPr lang="en-GB" sz="1200" dirty="0"/>
            </a:p>
            <a:p>
              <a:r>
                <a:rPr lang="en-GB" sz="1200" dirty="0"/>
                <a:t>chr1:83394602</a:t>
              </a:r>
            </a:p>
            <a:p>
              <a:endParaRPr lang="en-GB" sz="1200" dirty="0"/>
            </a:p>
            <a:p>
              <a:endParaRPr lang="en-GB" sz="1200" dirty="0"/>
            </a:p>
            <a:p>
              <a:endParaRPr lang="en-GB" sz="1200" dirty="0"/>
            </a:p>
            <a:p>
              <a:r>
                <a:rPr lang="en-GB" sz="1200" dirty="0"/>
                <a:t>chr1:83421285</a:t>
              </a:r>
            </a:p>
          </p:txBody>
        </p:sp>
      </p:grpSp>
    </p:spTree>
    <p:extLst>
      <p:ext uri="{BB962C8B-B14F-4D97-AF65-F5344CB8AC3E}">
        <p14:creationId xmlns:p14="http://schemas.microsoft.com/office/powerpoint/2010/main" val="304483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43C-173C-A449-AF20-290FC06A2B61}"/>
              </a:ext>
            </a:extLst>
          </p:cNvPr>
          <p:cNvSpPr>
            <a:spLocks noGrp="1"/>
          </p:cNvSpPr>
          <p:nvPr>
            <p:ph type="title"/>
          </p:nvPr>
        </p:nvSpPr>
        <p:spPr/>
        <p:txBody>
          <a:bodyPr/>
          <a:lstStyle/>
          <a:p>
            <a:r>
              <a:rPr lang="da-DK" dirty="0"/>
              <a:t>Candidate genes (All data from 24/2/20)</a:t>
            </a:r>
          </a:p>
        </p:txBody>
      </p:sp>
      <p:sp>
        <p:nvSpPr>
          <p:cNvPr id="3" name="Content Placeholder 2">
            <a:extLst>
              <a:ext uri="{FF2B5EF4-FFF2-40B4-BE49-F238E27FC236}">
                <a16:creationId xmlns:a16="http://schemas.microsoft.com/office/drawing/2014/main" id="{564DEEE0-2BB6-0C40-A176-63EDEDAA4FF4}"/>
              </a:ext>
            </a:extLst>
          </p:cNvPr>
          <p:cNvSpPr>
            <a:spLocks noGrp="1"/>
          </p:cNvSpPr>
          <p:nvPr>
            <p:ph idx="1"/>
          </p:nvPr>
        </p:nvSpPr>
        <p:spPr/>
        <p:txBody>
          <a:bodyPr/>
          <a:lstStyle/>
          <a:p>
            <a:pPr marL="0" indent="0">
              <a:buNone/>
            </a:pPr>
            <a:r>
              <a:rPr lang="da-DK" dirty="0" err="1"/>
              <a:t>Based</a:t>
            </a:r>
            <a:r>
              <a:rPr lang="da-DK" dirty="0"/>
              <a:t> on prior </a:t>
            </a:r>
            <a:r>
              <a:rPr lang="da-DK" dirty="0" err="1"/>
              <a:t>knowledge</a:t>
            </a:r>
            <a:r>
              <a:rPr lang="da-DK" dirty="0"/>
              <a:t> from human/</a:t>
            </a:r>
            <a:r>
              <a:rPr lang="da-DK" dirty="0" err="1"/>
              <a:t>mice</a:t>
            </a:r>
            <a:r>
              <a:rPr lang="da-DK" dirty="0"/>
              <a:t>/</a:t>
            </a:r>
            <a:r>
              <a:rPr lang="da-DK" dirty="0" err="1"/>
              <a:t>dogs</a:t>
            </a:r>
            <a:endParaRPr lang="da-DK" dirty="0"/>
          </a:p>
          <a:p>
            <a:r>
              <a:rPr lang="da-DK" b="1" dirty="0"/>
              <a:t>COSMIC</a:t>
            </a:r>
            <a:endParaRPr lang="da-DK" dirty="0"/>
          </a:p>
          <a:p>
            <a:pPr lvl="1"/>
            <a:r>
              <a:rPr lang="da-DK" dirty="0"/>
              <a:t>20 most </a:t>
            </a:r>
            <a:r>
              <a:rPr lang="da-DK" dirty="0" err="1"/>
              <a:t>common</a:t>
            </a:r>
            <a:r>
              <a:rPr lang="da-DK" dirty="0"/>
              <a:t> </a:t>
            </a:r>
            <a:r>
              <a:rPr lang="da-DK" dirty="0" err="1"/>
              <a:t>mutated</a:t>
            </a:r>
            <a:r>
              <a:rPr lang="da-DK" dirty="0"/>
              <a:t> genes in CMML in </a:t>
            </a:r>
            <a:r>
              <a:rPr lang="da-DK" dirty="0" err="1"/>
              <a:t>humans</a:t>
            </a:r>
            <a:endParaRPr lang="da-DK" dirty="0"/>
          </a:p>
          <a:p>
            <a:pPr lvl="1"/>
            <a:r>
              <a:rPr lang="da-DK" dirty="0"/>
              <a:t>20 most </a:t>
            </a:r>
            <a:r>
              <a:rPr lang="da-DK" dirty="0" err="1"/>
              <a:t>common</a:t>
            </a:r>
            <a:r>
              <a:rPr lang="da-DK" dirty="0"/>
              <a:t> </a:t>
            </a:r>
            <a:r>
              <a:rPr lang="da-DK" dirty="0" err="1"/>
              <a:t>somatically</a:t>
            </a:r>
            <a:r>
              <a:rPr lang="da-DK" dirty="0"/>
              <a:t> </a:t>
            </a:r>
            <a:r>
              <a:rPr lang="da-DK" dirty="0" err="1"/>
              <a:t>mutated</a:t>
            </a:r>
            <a:r>
              <a:rPr lang="da-DK" dirty="0"/>
              <a:t> genes in cancer</a:t>
            </a:r>
          </a:p>
          <a:p>
            <a:pPr lvl="1"/>
            <a:r>
              <a:rPr lang="da-DK" dirty="0"/>
              <a:t>20 most </a:t>
            </a:r>
            <a:r>
              <a:rPr lang="da-DK" dirty="0" err="1"/>
              <a:t>common</a:t>
            </a:r>
            <a:r>
              <a:rPr lang="da-DK" dirty="0"/>
              <a:t> </a:t>
            </a:r>
            <a:r>
              <a:rPr lang="da-DK" dirty="0" err="1"/>
              <a:t>germline</a:t>
            </a:r>
            <a:r>
              <a:rPr lang="da-DK" dirty="0"/>
              <a:t> variants </a:t>
            </a:r>
            <a:r>
              <a:rPr lang="da-DK" dirty="0" err="1"/>
              <a:t>associated</a:t>
            </a:r>
            <a:r>
              <a:rPr lang="da-DK" dirty="0"/>
              <a:t> with cancer</a:t>
            </a:r>
          </a:p>
          <a:p>
            <a:r>
              <a:rPr lang="da-DK" b="1" dirty="0" err="1"/>
              <a:t>Diseases</a:t>
            </a:r>
            <a:endParaRPr lang="da-DK" b="1" dirty="0"/>
          </a:p>
          <a:p>
            <a:pPr lvl="1"/>
            <a:r>
              <a:rPr lang="da-DK" dirty="0"/>
              <a:t>Variants </a:t>
            </a:r>
            <a:r>
              <a:rPr lang="da-DK" dirty="0" err="1"/>
              <a:t>correlated</a:t>
            </a:r>
            <a:r>
              <a:rPr lang="da-DK" dirty="0"/>
              <a:t> with</a:t>
            </a:r>
          </a:p>
          <a:p>
            <a:pPr lvl="2"/>
            <a:r>
              <a:rPr lang="da-DK" dirty="0" err="1"/>
              <a:t>Histiocytic</a:t>
            </a:r>
            <a:r>
              <a:rPr lang="da-DK" dirty="0"/>
              <a:t> </a:t>
            </a:r>
            <a:r>
              <a:rPr lang="da-DK" dirty="0" err="1"/>
              <a:t>disease</a:t>
            </a:r>
            <a:r>
              <a:rPr lang="da-DK" dirty="0"/>
              <a:t>* </a:t>
            </a:r>
          </a:p>
          <a:p>
            <a:pPr lvl="2"/>
            <a:r>
              <a:rPr lang="da-DK" dirty="0" err="1"/>
              <a:t>Patella</a:t>
            </a:r>
            <a:r>
              <a:rPr lang="da-DK" dirty="0"/>
              <a:t> lux</a:t>
            </a:r>
          </a:p>
          <a:p>
            <a:pPr lvl="2"/>
            <a:r>
              <a:rPr lang="da-DK" dirty="0" err="1"/>
              <a:t>Renal</a:t>
            </a:r>
            <a:r>
              <a:rPr lang="da-DK" dirty="0"/>
              <a:t> </a:t>
            </a:r>
            <a:r>
              <a:rPr lang="da-DK" dirty="0" err="1"/>
              <a:t>dysplasia</a:t>
            </a:r>
            <a:endParaRPr lang="da-DK" dirty="0"/>
          </a:p>
          <a:p>
            <a:pPr lvl="2"/>
            <a:r>
              <a:rPr lang="da-DK" dirty="0"/>
              <a:t>Progressive </a:t>
            </a:r>
            <a:r>
              <a:rPr lang="da-DK" dirty="0" err="1"/>
              <a:t>Retina</a:t>
            </a:r>
            <a:r>
              <a:rPr lang="da-DK" dirty="0"/>
              <a:t> </a:t>
            </a:r>
            <a:r>
              <a:rPr lang="da-DK" dirty="0" err="1"/>
              <a:t>Atrophy</a:t>
            </a:r>
            <a:endParaRPr lang="da-DK" dirty="0"/>
          </a:p>
          <a:p>
            <a:pPr lvl="2"/>
            <a:r>
              <a:rPr lang="da-DK" dirty="0" err="1"/>
              <a:t>Many</a:t>
            </a:r>
            <a:r>
              <a:rPr lang="da-DK" dirty="0"/>
              <a:t> </a:t>
            </a:r>
            <a:r>
              <a:rPr lang="da-DK" dirty="0" err="1"/>
              <a:t>others</a:t>
            </a:r>
            <a:endParaRPr lang="da-DK" dirty="0"/>
          </a:p>
          <a:p>
            <a:pPr lvl="1"/>
            <a:endParaRPr lang="da-DK" dirty="0"/>
          </a:p>
          <a:p>
            <a:pPr lvl="1"/>
            <a:endParaRPr lang="da-DK" dirty="0"/>
          </a:p>
          <a:p>
            <a:pPr marL="0" indent="0">
              <a:buNone/>
            </a:pPr>
            <a:endParaRPr lang="da-DK" dirty="0"/>
          </a:p>
        </p:txBody>
      </p:sp>
      <p:sp>
        <p:nvSpPr>
          <p:cNvPr id="4" name="Date Placeholder 3">
            <a:extLst>
              <a:ext uri="{FF2B5EF4-FFF2-40B4-BE49-F238E27FC236}">
                <a16:creationId xmlns:a16="http://schemas.microsoft.com/office/drawing/2014/main" id="{34C13A07-F551-F347-B064-8725E6D93E89}"/>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E11F5A42-C808-9740-B62F-E215D601AF87}"/>
              </a:ext>
            </a:extLst>
          </p:cNvPr>
          <p:cNvSpPr>
            <a:spLocks noGrp="1"/>
          </p:cNvSpPr>
          <p:nvPr>
            <p:ph type="sldNum" sz="quarter" idx="12"/>
          </p:nvPr>
        </p:nvSpPr>
        <p:spPr/>
        <p:txBody>
          <a:bodyPr/>
          <a:lstStyle/>
          <a:p>
            <a:fld id="{091A926C-488A-4E3E-9C21-57CAA120E114}" type="slidenum">
              <a:rPr lang="en-GB" smtClean="0"/>
              <a:t>15</a:t>
            </a:fld>
            <a:endParaRPr lang="en-GB" dirty="0"/>
          </a:p>
        </p:txBody>
      </p:sp>
      <p:graphicFrame>
        <p:nvGraphicFramePr>
          <p:cNvPr id="13" name="Table 12">
            <a:extLst>
              <a:ext uri="{FF2B5EF4-FFF2-40B4-BE49-F238E27FC236}">
                <a16:creationId xmlns:a16="http://schemas.microsoft.com/office/drawing/2014/main" id="{C9E7B47C-C2C4-DD4C-B148-86DDE7EB87FE}"/>
              </a:ext>
            </a:extLst>
          </p:cNvPr>
          <p:cNvGraphicFramePr>
            <a:graphicFrameLocks noGrp="1"/>
          </p:cNvGraphicFramePr>
          <p:nvPr/>
        </p:nvGraphicFramePr>
        <p:xfrm>
          <a:off x="8758989" y="4969828"/>
          <a:ext cx="2842461" cy="1571625"/>
        </p:xfrm>
        <a:graphic>
          <a:graphicData uri="http://schemas.openxmlformats.org/drawingml/2006/table">
            <a:tbl>
              <a:tblPr>
                <a:tableStyleId>{5C22544A-7EE6-4342-B048-85BDC9FD1C3A}</a:tableStyleId>
              </a:tblPr>
              <a:tblGrid>
                <a:gridCol w="2842461">
                  <a:extLst>
                    <a:ext uri="{9D8B030D-6E8A-4147-A177-3AD203B41FA5}">
                      <a16:colId xmlns:a16="http://schemas.microsoft.com/office/drawing/2014/main" val="2400955454"/>
                    </a:ext>
                  </a:extLst>
                </a:gridCol>
              </a:tblGrid>
              <a:tr h="241300">
                <a:tc>
                  <a:txBody>
                    <a:bodyPr/>
                    <a:lstStyle/>
                    <a:p>
                      <a:pPr algn="l" fontAlgn="b"/>
                      <a:r>
                        <a:rPr lang="da-DK" sz="2000" b="1" i="0" u="none" strike="noStrike" dirty="0">
                          <a:solidFill>
                            <a:srgbClr val="000000"/>
                          </a:solidFill>
                          <a:effectLst/>
                          <a:latin typeface="Calibri" panose="020F0502020204030204" pitchFamily="34" charset="0"/>
                        </a:rPr>
                        <a:t>*</a:t>
                      </a:r>
                      <a:r>
                        <a:rPr lang="da-DK" sz="2000" b="1" i="0" u="none" strike="noStrike" dirty="0" err="1">
                          <a:solidFill>
                            <a:srgbClr val="000000"/>
                          </a:solidFill>
                          <a:effectLst/>
                          <a:latin typeface="Calibri" panose="020F0502020204030204" pitchFamily="34" charset="0"/>
                        </a:rPr>
                        <a:t>Articles</a:t>
                      </a:r>
                      <a:r>
                        <a:rPr lang="da-DK" sz="2000" b="1" i="0" u="none" strike="noStrike" dirty="0">
                          <a:solidFill>
                            <a:srgbClr val="000000"/>
                          </a:solidFill>
                          <a:effectLst/>
                          <a:latin typeface="Calibri" panose="020F0502020204030204" pitchFamily="34" charset="0"/>
                        </a:rPr>
                        <a:t> </a:t>
                      </a:r>
                      <a:r>
                        <a:rPr lang="da-DK" sz="2000" b="1" i="0" u="none" strike="noStrike" dirty="0" err="1">
                          <a:solidFill>
                            <a:srgbClr val="000000"/>
                          </a:solidFill>
                          <a:effectLst/>
                          <a:latin typeface="Calibri" panose="020F0502020204030204" pitchFamily="34" charset="0"/>
                        </a:rPr>
                        <a:t>used</a:t>
                      </a:r>
                      <a:r>
                        <a:rPr lang="da-DK" sz="2000" b="1"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915612247"/>
                  </a:ext>
                </a:extLst>
              </a:tr>
              <a:tr h="241300">
                <a:tc>
                  <a:txBody>
                    <a:bodyPr/>
                    <a:lstStyle/>
                    <a:p>
                      <a:pPr algn="l" fontAlgn="b"/>
                      <a:r>
                        <a:rPr lang="da-DK" sz="2000" u="none" strike="noStrike" dirty="0" err="1">
                          <a:effectLst/>
                        </a:rPr>
                        <a:t>Boerkamp</a:t>
                      </a:r>
                      <a:r>
                        <a:rPr lang="da-DK" sz="2000" u="none" strike="noStrike" dirty="0">
                          <a:effectLst/>
                        </a:rPr>
                        <a:t> 2013</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3097490"/>
                  </a:ext>
                </a:extLst>
              </a:tr>
              <a:tr h="241300">
                <a:tc>
                  <a:txBody>
                    <a:bodyPr/>
                    <a:lstStyle/>
                    <a:p>
                      <a:pPr algn="l" fontAlgn="b"/>
                      <a:r>
                        <a:rPr lang="da-DK" sz="2000" u="none" strike="noStrike" dirty="0">
                          <a:effectLst/>
                        </a:rPr>
                        <a:t>Liu et al . 2016</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015716"/>
                  </a:ext>
                </a:extLst>
              </a:tr>
              <a:tr h="241300">
                <a:tc>
                  <a:txBody>
                    <a:bodyPr/>
                    <a:lstStyle/>
                    <a:p>
                      <a:pPr algn="l" fontAlgn="b"/>
                      <a:r>
                        <a:rPr lang="da-DK" sz="2000" u="none" strike="noStrike" dirty="0" err="1">
                          <a:effectLst/>
                        </a:rPr>
                        <a:t>Hedan</a:t>
                      </a:r>
                      <a:r>
                        <a:rPr lang="da-DK" sz="2000" u="none" strike="noStrike" dirty="0">
                          <a:effectLst/>
                        </a:rPr>
                        <a:t> et at. 2011</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7307024"/>
                  </a:ext>
                </a:extLst>
              </a:tr>
              <a:tr h="241300">
                <a:tc>
                  <a:txBody>
                    <a:bodyPr/>
                    <a:lstStyle/>
                    <a:p>
                      <a:pPr algn="l" fontAlgn="b"/>
                      <a:r>
                        <a:rPr lang="da-DK" sz="2000" u="none" strike="noStrike" dirty="0" err="1">
                          <a:effectLst/>
                        </a:rPr>
                        <a:t>Boerkamp</a:t>
                      </a:r>
                      <a:r>
                        <a:rPr lang="da-DK" sz="2000" u="none" strike="noStrike" dirty="0">
                          <a:effectLst/>
                        </a:rPr>
                        <a:t> 2014</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1087505"/>
                  </a:ext>
                </a:extLst>
              </a:tr>
            </a:tbl>
          </a:graphicData>
        </a:graphic>
      </p:graphicFrame>
    </p:spTree>
    <p:extLst>
      <p:ext uri="{BB962C8B-B14F-4D97-AF65-F5344CB8AC3E}">
        <p14:creationId xmlns:p14="http://schemas.microsoft.com/office/powerpoint/2010/main" val="7437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Histiocytic disease (42 genes)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with MAF</a:t>
            </a:r>
            <a:r>
              <a:rPr lang="da-DK" baseline="-25000" dirty="0"/>
              <a:t>FCR</a:t>
            </a:r>
            <a:r>
              <a:rPr lang="da-DK" dirty="0"/>
              <a:t>≥0.1)</a:t>
            </a:r>
          </a:p>
          <a:p>
            <a:r>
              <a:rPr lang="da-DK" dirty="0"/>
              <a:t> variants in total</a:t>
            </a:r>
          </a:p>
          <a:p>
            <a:r>
              <a:rPr lang="da-DK" dirty="0" err="1"/>
              <a:t>missense</a:t>
            </a:r>
            <a:r>
              <a:rPr lang="da-DK" dirty="0"/>
              <a:t> variants </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16</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extLst>
              <p:ext uri="{D42A27DB-BD31-4B8C-83A1-F6EECF244321}">
                <p14:modId xmlns:p14="http://schemas.microsoft.com/office/powerpoint/2010/main" val="2988177528"/>
              </p:ext>
            </p:extLst>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pic>
        <p:nvPicPr>
          <p:cNvPr id="33" name="Picture 32" descr="A picture containing table&#10;&#10;Description automatically generated">
            <a:extLst>
              <a:ext uri="{FF2B5EF4-FFF2-40B4-BE49-F238E27FC236}">
                <a16:creationId xmlns:a16="http://schemas.microsoft.com/office/drawing/2014/main" id="{D2317283-7A17-0148-AEDB-74877C9CB4C5}"/>
              </a:ext>
            </a:extLst>
          </p:cNvPr>
          <p:cNvPicPr>
            <a:picLocks noChangeAspect="1"/>
          </p:cNvPicPr>
          <p:nvPr/>
        </p:nvPicPr>
        <p:blipFill>
          <a:blip r:embed="rId3"/>
          <a:stretch>
            <a:fillRect/>
          </a:stretch>
        </p:blipFill>
        <p:spPr>
          <a:xfrm>
            <a:off x="4382076" y="1366723"/>
            <a:ext cx="7530790" cy="2510263"/>
          </a:xfrm>
          <a:prstGeom prst="rect">
            <a:avLst/>
          </a:prstGeom>
        </p:spPr>
      </p:pic>
      <p:grpSp>
        <p:nvGrpSpPr>
          <p:cNvPr id="57" name="Group 56">
            <a:extLst>
              <a:ext uri="{FF2B5EF4-FFF2-40B4-BE49-F238E27FC236}">
                <a16:creationId xmlns:a16="http://schemas.microsoft.com/office/drawing/2014/main" id="{4BC645F5-F61E-0B40-BCC3-83614FBB6AD6}"/>
              </a:ext>
            </a:extLst>
          </p:cNvPr>
          <p:cNvGrpSpPr/>
          <p:nvPr/>
        </p:nvGrpSpPr>
        <p:grpSpPr>
          <a:xfrm>
            <a:off x="4995944" y="2658170"/>
            <a:ext cx="5934216" cy="1215248"/>
            <a:chOff x="4678001" y="2574893"/>
            <a:chExt cx="5934216" cy="1807656"/>
          </a:xfrm>
        </p:grpSpPr>
        <p:sp>
          <p:nvSpPr>
            <p:cNvPr id="37" name="Rectangle 36">
              <a:extLst>
                <a:ext uri="{FF2B5EF4-FFF2-40B4-BE49-F238E27FC236}">
                  <a16:creationId xmlns:a16="http://schemas.microsoft.com/office/drawing/2014/main" id="{84374520-004F-1440-8176-F6565877E9CE}"/>
                </a:ext>
              </a:extLst>
            </p:cNvPr>
            <p:cNvSpPr/>
            <p:nvPr/>
          </p:nvSpPr>
          <p:spPr>
            <a:xfrm rot="5400000">
              <a:off x="4023684" y="3229222"/>
              <a:ext cx="1799874" cy="49123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PHYH</a:t>
              </a:r>
            </a:p>
          </p:txBody>
        </p:sp>
        <p:sp>
          <p:nvSpPr>
            <p:cNvPr id="39" name="Rectangle 38">
              <a:extLst>
                <a:ext uri="{FF2B5EF4-FFF2-40B4-BE49-F238E27FC236}">
                  <a16:creationId xmlns:a16="http://schemas.microsoft.com/office/drawing/2014/main" id="{05EB32D8-1672-A840-832D-5F374A93624C}"/>
                </a:ext>
              </a:extLst>
            </p:cNvPr>
            <p:cNvSpPr/>
            <p:nvPr/>
          </p:nvSpPr>
          <p:spPr>
            <a:xfrm rot="5400000">
              <a:off x="5151517" y="3105520"/>
              <a:ext cx="1796200" cy="756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C6</a:t>
              </a:r>
            </a:p>
          </p:txBody>
        </p:sp>
        <p:sp>
          <p:nvSpPr>
            <p:cNvPr id="40" name="Rectangle 39">
              <a:extLst>
                <a:ext uri="{FF2B5EF4-FFF2-40B4-BE49-F238E27FC236}">
                  <a16:creationId xmlns:a16="http://schemas.microsoft.com/office/drawing/2014/main" id="{FD915490-A99C-D147-8568-237CAACBB28B}"/>
                </a:ext>
              </a:extLst>
            </p:cNvPr>
            <p:cNvSpPr/>
            <p:nvPr/>
          </p:nvSpPr>
          <p:spPr>
            <a:xfrm rot="5400000">
              <a:off x="4520644" y="3222830"/>
              <a:ext cx="1799874" cy="5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DOK3</a:t>
              </a:r>
            </a:p>
          </p:txBody>
        </p:sp>
        <p:sp>
          <p:nvSpPr>
            <p:cNvPr id="45" name="Rectangle 44">
              <a:extLst>
                <a:ext uri="{FF2B5EF4-FFF2-40B4-BE49-F238E27FC236}">
                  <a16:creationId xmlns:a16="http://schemas.microsoft.com/office/drawing/2014/main" id="{DFD10FB8-E0E1-6E48-BC2C-20D16F6731E4}"/>
                </a:ext>
              </a:extLst>
            </p:cNvPr>
            <p:cNvSpPr/>
            <p:nvPr/>
          </p:nvSpPr>
          <p:spPr>
            <a:xfrm rot="5400000">
              <a:off x="6628187" y="3355427"/>
              <a:ext cx="1799873"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NF1</a:t>
              </a:r>
            </a:p>
          </p:txBody>
        </p:sp>
        <p:sp>
          <p:nvSpPr>
            <p:cNvPr id="46" name="Rectangle 45">
              <a:extLst>
                <a:ext uri="{FF2B5EF4-FFF2-40B4-BE49-F238E27FC236}">
                  <a16:creationId xmlns:a16="http://schemas.microsoft.com/office/drawing/2014/main" id="{AD897C97-F64B-994A-86E4-34CA8CF9384A}"/>
                </a:ext>
              </a:extLst>
            </p:cNvPr>
            <p:cNvSpPr/>
            <p:nvPr/>
          </p:nvSpPr>
          <p:spPr>
            <a:xfrm rot="5400000">
              <a:off x="6877421" y="3353589"/>
              <a:ext cx="1796196" cy="246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SERPINF2</a:t>
              </a:r>
              <a:endParaRPr lang="en-DK" sz="1200" dirty="0"/>
            </a:p>
          </p:txBody>
        </p:sp>
        <p:sp>
          <p:nvSpPr>
            <p:cNvPr id="47" name="Rectangle 46">
              <a:extLst>
                <a:ext uri="{FF2B5EF4-FFF2-40B4-BE49-F238E27FC236}">
                  <a16:creationId xmlns:a16="http://schemas.microsoft.com/office/drawing/2014/main" id="{1236BCAE-B9C2-CB46-AEF0-2CC92675DB28}"/>
                </a:ext>
              </a:extLst>
            </p:cNvPr>
            <p:cNvSpPr/>
            <p:nvPr/>
          </p:nvSpPr>
          <p:spPr>
            <a:xfrm rot="5400000">
              <a:off x="7117198" y="3352520"/>
              <a:ext cx="1799875"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CDKN2B</a:t>
              </a:r>
            </a:p>
          </p:txBody>
        </p:sp>
        <p:sp>
          <p:nvSpPr>
            <p:cNvPr id="48" name="Rectangle 47">
              <a:extLst>
                <a:ext uri="{FF2B5EF4-FFF2-40B4-BE49-F238E27FC236}">
                  <a16:creationId xmlns:a16="http://schemas.microsoft.com/office/drawing/2014/main" id="{C0A552F4-88A0-E340-B2D6-29DE875763FD}"/>
                </a:ext>
              </a:extLst>
            </p:cNvPr>
            <p:cNvSpPr/>
            <p:nvPr/>
          </p:nvSpPr>
          <p:spPr>
            <a:xfrm rot="5400000">
              <a:off x="7368498" y="3350681"/>
              <a:ext cx="1796196"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PPBP</a:t>
              </a:r>
              <a:endParaRPr lang="en-DK" sz="1200" dirty="0"/>
            </a:p>
          </p:txBody>
        </p:sp>
        <p:sp>
          <p:nvSpPr>
            <p:cNvPr id="49" name="Rectangle 48">
              <a:extLst>
                <a:ext uri="{FF2B5EF4-FFF2-40B4-BE49-F238E27FC236}">
                  <a16:creationId xmlns:a16="http://schemas.microsoft.com/office/drawing/2014/main" id="{1A935221-F845-A44B-8E11-1B7DB96F3043}"/>
                </a:ext>
              </a:extLst>
            </p:cNvPr>
            <p:cNvSpPr/>
            <p:nvPr/>
          </p:nvSpPr>
          <p:spPr>
            <a:xfrm rot="5400000">
              <a:off x="7614687" y="3351751"/>
              <a:ext cx="1799874"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SPI-C</a:t>
              </a:r>
            </a:p>
          </p:txBody>
        </p:sp>
        <p:sp>
          <p:nvSpPr>
            <p:cNvPr id="50" name="Rectangle 49">
              <a:extLst>
                <a:ext uri="{FF2B5EF4-FFF2-40B4-BE49-F238E27FC236}">
                  <a16:creationId xmlns:a16="http://schemas.microsoft.com/office/drawing/2014/main" id="{E9E78BA7-AE5C-E848-A712-C0FCFAB67C38}"/>
                </a:ext>
              </a:extLst>
            </p:cNvPr>
            <p:cNvSpPr/>
            <p:nvPr/>
          </p:nvSpPr>
          <p:spPr>
            <a:xfrm rot="5400000">
              <a:off x="7861723" y="3350683"/>
              <a:ext cx="1796195"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CYP1B1</a:t>
              </a:r>
              <a:endParaRPr lang="en-DK" sz="1200" dirty="0"/>
            </a:p>
          </p:txBody>
        </p:sp>
        <p:sp>
          <p:nvSpPr>
            <p:cNvPr id="51" name="Rectangle 50">
              <a:extLst>
                <a:ext uri="{FF2B5EF4-FFF2-40B4-BE49-F238E27FC236}">
                  <a16:creationId xmlns:a16="http://schemas.microsoft.com/office/drawing/2014/main" id="{950245D3-8AF1-C54C-BB69-B965A8A7E846}"/>
                </a:ext>
              </a:extLst>
            </p:cNvPr>
            <p:cNvSpPr/>
            <p:nvPr/>
          </p:nvSpPr>
          <p:spPr>
            <a:xfrm rot="5400000">
              <a:off x="8111614" y="3356612"/>
              <a:ext cx="1799875"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PCF11</a:t>
              </a:r>
            </a:p>
          </p:txBody>
        </p:sp>
        <p:sp>
          <p:nvSpPr>
            <p:cNvPr id="52" name="Rectangle 51">
              <a:extLst>
                <a:ext uri="{FF2B5EF4-FFF2-40B4-BE49-F238E27FC236}">
                  <a16:creationId xmlns:a16="http://schemas.microsoft.com/office/drawing/2014/main" id="{42226906-3C28-E34C-AA22-9FB6B4D22BCB}"/>
                </a:ext>
              </a:extLst>
            </p:cNvPr>
            <p:cNvSpPr/>
            <p:nvPr/>
          </p:nvSpPr>
          <p:spPr>
            <a:xfrm rot="5400000">
              <a:off x="8603869" y="3098683"/>
              <a:ext cx="1796195" cy="75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DOK2</a:t>
              </a:r>
            </a:p>
          </p:txBody>
        </p:sp>
        <p:sp>
          <p:nvSpPr>
            <p:cNvPr id="53" name="Rectangle 52">
              <a:extLst>
                <a:ext uri="{FF2B5EF4-FFF2-40B4-BE49-F238E27FC236}">
                  <a16:creationId xmlns:a16="http://schemas.microsoft.com/office/drawing/2014/main" id="{39C13DD2-CB80-0249-9E26-B05BE7F35C1C}"/>
                </a:ext>
              </a:extLst>
            </p:cNvPr>
            <p:cNvSpPr/>
            <p:nvPr/>
          </p:nvSpPr>
          <p:spPr>
            <a:xfrm rot="5400000">
              <a:off x="9092236" y="3351750"/>
              <a:ext cx="1799875"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CLEC12A</a:t>
              </a:r>
            </a:p>
          </p:txBody>
        </p:sp>
        <p:sp>
          <p:nvSpPr>
            <p:cNvPr id="54" name="Rectangle 53">
              <a:extLst>
                <a:ext uri="{FF2B5EF4-FFF2-40B4-BE49-F238E27FC236}">
                  <a16:creationId xmlns:a16="http://schemas.microsoft.com/office/drawing/2014/main" id="{253C7C89-9E00-9E4F-A355-60BE660C13A0}"/>
                </a:ext>
              </a:extLst>
            </p:cNvPr>
            <p:cNvSpPr/>
            <p:nvPr/>
          </p:nvSpPr>
          <p:spPr>
            <a:xfrm rot="5400000">
              <a:off x="9341509" y="3350669"/>
              <a:ext cx="1796195"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NCOA2</a:t>
              </a:r>
              <a:endParaRPr lang="en-DK" sz="1200" dirty="0"/>
            </a:p>
          </p:txBody>
        </p:sp>
        <p:sp>
          <p:nvSpPr>
            <p:cNvPr id="56" name="Rectangle 55">
              <a:extLst>
                <a:ext uri="{FF2B5EF4-FFF2-40B4-BE49-F238E27FC236}">
                  <a16:creationId xmlns:a16="http://schemas.microsoft.com/office/drawing/2014/main" id="{EB639E2E-7DDC-B241-A89D-8D8F91657EEE}"/>
                </a:ext>
              </a:extLst>
            </p:cNvPr>
            <p:cNvSpPr/>
            <p:nvPr/>
          </p:nvSpPr>
          <p:spPr>
            <a:xfrm rot="5400000">
              <a:off x="9589189" y="3354196"/>
              <a:ext cx="1799874"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ENPEP</a:t>
              </a:r>
            </a:p>
          </p:txBody>
        </p:sp>
        <p:sp>
          <p:nvSpPr>
            <p:cNvPr id="38" name="Rectangle 37">
              <a:extLst>
                <a:ext uri="{FF2B5EF4-FFF2-40B4-BE49-F238E27FC236}">
                  <a16:creationId xmlns:a16="http://schemas.microsoft.com/office/drawing/2014/main" id="{ACC9FA04-2A6A-7341-AA49-CF1E37A026B7}"/>
                </a:ext>
              </a:extLst>
            </p:cNvPr>
            <p:cNvSpPr/>
            <p:nvPr/>
          </p:nvSpPr>
          <p:spPr>
            <a:xfrm rot="5400000">
              <a:off x="5764673" y="3228358"/>
              <a:ext cx="1796196" cy="5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BASP</a:t>
              </a:r>
            </a:p>
          </p:txBody>
        </p:sp>
        <p:sp>
          <p:nvSpPr>
            <p:cNvPr id="42" name="Rectangle 41">
              <a:extLst>
                <a:ext uri="{FF2B5EF4-FFF2-40B4-BE49-F238E27FC236}">
                  <a16:creationId xmlns:a16="http://schemas.microsoft.com/office/drawing/2014/main" id="{EC96B20D-0E3E-8A4D-A5EE-87C5AD572AAC}"/>
                </a:ext>
              </a:extLst>
            </p:cNvPr>
            <p:cNvSpPr/>
            <p:nvPr/>
          </p:nvSpPr>
          <p:spPr>
            <a:xfrm rot="5400000">
              <a:off x="6132702" y="3356192"/>
              <a:ext cx="1793546"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VCAM1</a:t>
              </a:r>
            </a:p>
          </p:txBody>
        </p:sp>
        <p:sp>
          <p:nvSpPr>
            <p:cNvPr id="58" name="Rectangle 57">
              <a:extLst>
                <a:ext uri="{FF2B5EF4-FFF2-40B4-BE49-F238E27FC236}">
                  <a16:creationId xmlns:a16="http://schemas.microsoft.com/office/drawing/2014/main" id="{E5058EA8-05E3-D24B-A1D6-8C2D30186AF4}"/>
                </a:ext>
              </a:extLst>
            </p:cNvPr>
            <p:cNvSpPr/>
            <p:nvPr/>
          </p:nvSpPr>
          <p:spPr>
            <a:xfrm rot="5400000">
              <a:off x="6377370" y="3347568"/>
              <a:ext cx="1792509" cy="2618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S100A8</a:t>
              </a:r>
              <a:endParaRPr lang="en-DK" sz="1200" dirty="0"/>
            </a:p>
          </p:txBody>
        </p:sp>
      </p:grpSp>
    </p:spTree>
    <p:extLst>
      <p:ext uri="{BB962C8B-B14F-4D97-AF65-F5344CB8AC3E}">
        <p14:creationId xmlns:p14="http://schemas.microsoft.com/office/powerpoint/2010/main" val="251189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most commonly mutated in germline</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9268 in total</a:t>
            </a:r>
          </a:p>
          <a:p>
            <a:r>
              <a:rPr lang="da-DK" dirty="0"/>
              <a:t>1 </a:t>
            </a:r>
            <a:r>
              <a:rPr lang="da-DK" dirty="0" err="1"/>
              <a:t>missense</a:t>
            </a:r>
            <a:r>
              <a:rPr lang="da-DK" dirty="0"/>
              <a:t> variants</a:t>
            </a:r>
          </a:p>
          <a:p>
            <a:pPr lvl="1"/>
            <a:r>
              <a:rPr lang="da-DK" i="1" dirty="0"/>
              <a:t>FAT1</a:t>
            </a:r>
            <a:r>
              <a:rPr lang="da-DK" dirty="0"/>
              <a:t>: </a:t>
            </a:r>
            <a:br>
              <a:rPr lang="da-DK" dirty="0"/>
            </a:br>
            <a:r>
              <a:rPr lang="en-GB" dirty="0"/>
              <a:t>Chr16:44129379</a:t>
            </a:r>
            <a:r>
              <a:rPr lang="da-DK" dirty="0"/>
              <a:t> 	</a:t>
            </a:r>
          </a:p>
          <a:p>
            <a:pPr lvl="2"/>
            <a:r>
              <a:rPr lang="da-DK" dirty="0"/>
              <a:t>MAF</a:t>
            </a:r>
            <a:r>
              <a:rPr lang="da-DK" baseline="-25000" dirty="0"/>
              <a:t>FCR</a:t>
            </a:r>
            <a:r>
              <a:rPr lang="da-DK" dirty="0"/>
              <a:t>=0.3 	</a:t>
            </a:r>
            <a:r>
              <a:rPr lang="da-DK" dirty="0" err="1"/>
              <a:t>MAF</a:t>
            </a:r>
            <a:r>
              <a:rPr lang="da-DK" baseline="-25000" dirty="0" err="1"/>
              <a:t>Control</a:t>
            </a:r>
            <a:r>
              <a:rPr lang="da-DK" dirty="0"/>
              <a:t>=0.05 	</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17</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3" name="TextBox 2">
            <a:extLst>
              <a:ext uri="{FF2B5EF4-FFF2-40B4-BE49-F238E27FC236}">
                <a16:creationId xmlns:a16="http://schemas.microsoft.com/office/drawing/2014/main" id="{FE5ECCA0-640C-6E41-965A-1547E359A1AF}"/>
              </a:ext>
            </a:extLst>
          </p:cNvPr>
          <p:cNvSpPr txBox="1"/>
          <p:nvPr/>
        </p:nvSpPr>
        <p:spPr>
          <a:xfrm>
            <a:off x="4249271" y="4554071"/>
            <a:ext cx="1096775" cy="369332"/>
          </a:xfrm>
          <a:prstGeom prst="rect">
            <a:avLst/>
          </a:prstGeom>
          <a:noFill/>
        </p:spPr>
        <p:txBody>
          <a:bodyPr wrap="none" rtlCol="0">
            <a:spAutoFit/>
          </a:bodyPr>
          <a:lstStyle/>
          <a:p>
            <a:r>
              <a:rPr lang="en-DK" dirty="0"/>
              <a:t>BILLEDE?</a:t>
            </a:r>
          </a:p>
        </p:txBody>
      </p:sp>
    </p:spTree>
    <p:extLst>
      <p:ext uri="{BB962C8B-B14F-4D97-AF65-F5344CB8AC3E}">
        <p14:creationId xmlns:p14="http://schemas.microsoft.com/office/powerpoint/2010/main" val="2738359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genes most commonly found with  somatic mutations in tumors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562 in total</a:t>
            </a:r>
          </a:p>
          <a:p>
            <a:r>
              <a:rPr lang="da-DK" dirty="0"/>
              <a:t>4 </a:t>
            </a:r>
            <a:r>
              <a:rPr lang="da-DK" dirty="0" err="1"/>
              <a:t>missense</a:t>
            </a:r>
            <a:r>
              <a:rPr lang="da-DK" dirty="0"/>
              <a:t> variants</a:t>
            </a:r>
          </a:p>
          <a:p>
            <a:pPr lvl="1"/>
            <a:r>
              <a:rPr lang="da-DK" dirty="0"/>
              <a:t>2 in </a:t>
            </a:r>
            <a:r>
              <a:rPr lang="da-DK" i="1" dirty="0"/>
              <a:t>AKAP9</a:t>
            </a:r>
            <a:br>
              <a:rPr lang="da-DK" dirty="0"/>
            </a:br>
            <a:r>
              <a:rPr lang="en-GB" dirty="0"/>
              <a:t>chr14:17635676</a:t>
            </a:r>
          </a:p>
          <a:p>
            <a:pPr lvl="2"/>
            <a:r>
              <a:rPr lang="en-GB" dirty="0"/>
              <a:t>MAF</a:t>
            </a:r>
            <a:r>
              <a:rPr lang="en-GB" baseline="-25000" dirty="0"/>
              <a:t>FCR</a:t>
            </a:r>
            <a:r>
              <a:rPr lang="en-GB" dirty="0"/>
              <a:t>=0.8 	</a:t>
            </a:r>
            <a:r>
              <a:rPr lang="en-GB" dirty="0" err="1"/>
              <a:t>MAF</a:t>
            </a:r>
            <a:r>
              <a:rPr lang="en-GB" baseline="-25000" dirty="0" err="1"/>
              <a:t>Control</a:t>
            </a:r>
            <a:r>
              <a:rPr lang="en-GB" dirty="0"/>
              <a:t>=0.05</a:t>
            </a:r>
          </a:p>
          <a:p>
            <a:pPr marL="719137" lvl="2" indent="0">
              <a:buNone/>
            </a:pPr>
            <a:r>
              <a:rPr lang="en-GB" sz="2000" dirty="0"/>
              <a:t>chr14:17635749</a:t>
            </a:r>
          </a:p>
          <a:p>
            <a:pPr marL="719137" lvl="2" indent="0">
              <a:buNone/>
            </a:pPr>
            <a:r>
              <a:rPr lang="en-GB" dirty="0"/>
              <a:t>MAF</a:t>
            </a:r>
            <a:r>
              <a:rPr lang="en-GB" baseline="-25000" dirty="0"/>
              <a:t>FCR</a:t>
            </a:r>
            <a:r>
              <a:rPr lang="en-GB" dirty="0"/>
              <a:t>=0.8 	</a:t>
            </a:r>
            <a:r>
              <a:rPr lang="en-GB" dirty="0" err="1"/>
              <a:t>MAF</a:t>
            </a:r>
            <a:r>
              <a:rPr lang="en-GB" baseline="-25000" dirty="0" err="1"/>
              <a:t>Control</a:t>
            </a:r>
            <a:r>
              <a:rPr lang="en-GB" dirty="0"/>
              <a:t>=0.1</a:t>
            </a:r>
            <a:endParaRPr lang="da-DK" dirty="0"/>
          </a:p>
          <a:p>
            <a:pPr lvl="1"/>
            <a:r>
              <a:rPr lang="da-DK" i="1" dirty="0"/>
              <a:t>FAT4</a:t>
            </a:r>
            <a:br>
              <a:rPr lang="da-DK" dirty="0"/>
            </a:br>
            <a:r>
              <a:rPr lang="en-GB" dirty="0"/>
              <a:t>chr19:15233197</a:t>
            </a:r>
            <a:endParaRPr lang="da-DK" dirty="0"/>
          </a:p>
          <a:p>
            <a:pPr lvl="2"/>
            <a:r>
              <a:rPr lang="en-GB" dirty="0"/>
              <a:t>MAF</a:t>
            </a:r>
            <a:r>
              <a:rPr lang="en-GB" baseline="-25000" dirty="0"/>
              <a:t>FCR</a:t>
            </a:r>
            <a:r>
              <a:rPr lang="en-GB" dirty="0"/>
              <a:t>=0.5 	</a:t>
            </a:r>
            <a:r>
              <a:rPr lang="en-GB" dirty="0" err="1"/>
              <a:t>MAF</a:t>
            </a:r>
            <a:r>
              <a:rPr lang="en-GB" baseline="-25000" dirty="0" err="1"/>
              <a:t>Control</a:t>
            </a:r>
            <a:r>
              <a:rPr lang="en-GB" dirty="0"/>
              <a:t>=0.2</a:t>
            </a:r>
            <a:endParaRPr lang="da-DK" dirty="0"/>
          </a:p>
          <a:p>
            <a:pPr lvl="1"/>
            <a:r>
              <a:rPr lang="da-DK" i="1" dirty="0"/>
              <a:t>FAT1</a:t>
            </a:r>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18</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118548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genes found with somatic mutations in tumors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562 in total</a:t>
            </a:r>
          </a:p>
          <a:p>
            <a:r>
              <a:rPr lang="da-DK" dirty="0"/>
              <a:t>4 </a:t>
            </a:r>
            <a:r>
              <a:rPr lang="da-DK" dirty="0" err="1"/>
              <a:t>missense</a:t>
            </a:r>
            <a:r>
              <a:rPr lang="da-DK" dirty="0"/>
              <a:t> variants</a:t>
            </a:r>
          </a:p>
          <a:p>
            <a:pPr lvl="1"/>
            <a:r>
              <a:rPr lang="da-DK" dirty="0"/>
              <a:t>2 in </a:t>
            </a:r>
            <a:r>
              <a:rPr lang="da-DK" i="1" dirty="0"/>
              <a:t>AKAP9</a:t>
            </a:r>
            <a:br>
              <a:rPr lang="da-DK" dirty="0"/>
            </a:br>
            <a:r>
              <a:rPr lang="en-GB" dirty="0"/>
              <a:t>chr14:17635676</a:t>
            </a:r>
          </a:p>
          <a:p>
            <a:pPr lvl="2"/>
            <a:r>
              <a:rPr lang="en-GB" dirty="0"/>
              <a:t>MAF</a:t>
            </a:r>
            <a:r>
              <a:rPr lang="en-GB" baseline="-25000" dirty="0"/>
              <a:t>FCR</a:t>
            </a:r>
            <a:r>
              <a:rPr lang="en-GB" dirty="0"/>
              <a:t>=0.8 	</a:t>
            </a:r>
            <a:r>
              <a:rPr lang="en-GB" dirty="0" err="1"/>
              <a:t>MAF</a:t>
            </a:r>
            <a:r>
              <a:rPr lang="en-GB" baseline="-25000" dirty="0" err="1"/>
              <a:t>Control</a:t>
            </a:r>
            <a:r>
              <a:rPr lang="en-GB" dirty="0"/>
              <a:t>=0.05</a:t>
            </a:r>
          </a:p>
          <a:p>
            <a:pPr marL="719137" lvl="2" indent="0">
              <a:buNone/>
            </a:pPr>
            <a:r>
              <a:rPr lang="en-GB" sz="2000" dirty="0"/>
              <a:t>chr14:17635749</a:t>
            </a:r>
          </a:p>
          <a:p>
            <a:pPr marL="719137" lvl="2" indent="0">
              <a:buNone/>
            </a:pPr>
            <a:r>
              <a:rPr lang="en-GB" dirty="0"/>
              <a:t>MAF</a:t>
            </a:r>
            <a:r>
              <a:rPr lang="en-GB" baseline="-25000" dirty="0"/>
              <a:t>FCR</a:t>
            </a:r>
            <a:r>
              <a:rPr lang="en-GB" dirty="0"/>
              <a:t>=0.8 	</a:t>
            </a:r>
            <a:r>
              <a:rPr lang="en-GB" dirty="0" err="1"/>
              <a:t>MAF</a:t>
            </a:r>
            <a:r>
              <a:rPr lang="en-GB" baseline="-25000" dirty="0" err="1"/>
              <a:t>Control</a:t>
            </a:r>
            <a:r>
              <a:rPr lang="en-GB" dirty="0"/>
              <a:t>=0.1</a:t>
            </a:r>
            <a:endParaRPr lang="da-DK" dirty="0"/>
          </a:p>
          <a:p>
            <a:pPr lvl="1"/>
            <a:r>
              <a:rPr lang="da-DK" i="1" dirty="0"/>
              <a:t>FAT4</a:t>
            </a:r>
            <a:br>
              <a:rPr lang="da-DK" dirty="0"/>
            </a:br>
            <a:r>
              <a:rPr lang="en-GB" dirty="0"/>
              <a:t>chr19:15233197</a:t>
            </a:r>
            <a:endParaRPr lang="da-DK" dirty="0"/>
          </a:p>
          <a:p>
            <a:pPr lvl="2"/>
            <a:r>
              <a:rPr lang="en-GB" dirty="0"/>
              <a:t>MAF</a:t>
            </a:r>
            <a:r>
              <a:rPr lang="en-GB" baseline="-25000" dirty="0"/>
              <a:t>FCR</a:t>
            </a:r>
            <a:r>
              <a:rPr lang="en-GB" dirty="0"/>
              <a:t>=0.5 	</a:t>
            </a:r>
            <a:r>
              <a:rPr lang="en-GB" dirty="0" err="1"/>
              <a:t>MAF</a:t>
            </a:r>
            <a:r>
              <a:rPr lang="en-GB" baseline="-25000" dirty="0" err="1"/>
              <a:t>Control</a:t>
            </a:r>
            <a:r>
              <a:rPr lang="en-GB" dirty="0"/>
              <a:t>=0.2</a:t>
            </a:r>
            <a:endParaRPr lang="da-DK" dirty="0"/>
          </a:p>
          <a:p>
            <a:pPr lvl="1"/>
            <a:r>
              <a:rPr lang="da-DK" i="1" dirty="0"/>
              <a:t>FAT1</a:t>
            </a:r>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19</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333248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The Peter Pan of dogs</a:t>
            </a:r>
          </a:p>
        </p:txBody>
      </p:sp>
      <p:sp>
        <p:nvSpPr>
          <p:cNvPr id="10" name="Content Placeholder 9">
            <a:extLst>
              <a:ext uri="{FF2B5EF4-FFF2-40B4-BE49-F238E27FC236}">
                <a16:creationId xmlns:a16="http://schemas.microsoft.com/office/drawing/2014/main" id="{30A1F383-34A6-2D4E-93DA-BB00EF2AE0EE}"/>
              </a:ext>
            </a:extLst>
          </p:cNvPr>
          <p:cNvSpPr>
            <a:spLocks noGrp="1"/>
          </p:cNvSpPr>
          <p:nvPr>
            <p:ph sz="half" idx="1"/>
          </p:nvPr>
        </p:nvSpPr>
        <p:spPr>
          <a:xfrm>
            <a:off x="588965" y="1635125"/>
            <a:ext cx="5018084" cy="4602161"/>
          </a:xfrm>
        </p:spPr>
        <p:txBody>
          <a:bodyPr/>
          <a:lstStyle/>
          <a:p>
            <a:endParaRPr lang="en-DK" dirty="0"/>
          </a:p>
        </p:txBody>
      </p:sp>
      <p:pic>
        <p:nvPicPr>
          <p:cNvPr id="13" name="Content Placeholder 12">
            <a:extLst>
              <a:ext uri="{FF2B5EF4-FFF2-40B4-BE49-F238E27FC236}">
                <a16:creationId xmlns:a16="http://schemas.microsoft.com/office/drawing/2014/main" id="{1B14E4C0-870D-0A49-8803-FA1CE241BC44}"/>
              </a:ext>
            </a:extLst>
          </p:cNvPr>
          <p:cNvPicPr>
            <a:picLocks noGrp="1" noChangeAspect="1"/>
          </p:cNvPicPr>
          <p:nvPr>
            <p:ph sz="half" idx="2"/>
          </p:nvPr>
        </p:nvPicPr>
        <p:blipFill>
          <a:blip r:embed="rId3"/>
          <a:stretch>
            <a:fillRect/>
          </a:stretch>
        </p:blipFill>
        <p:spPr>
          <a:xfrm flipH="1">
            <a:off x="6663446" y="1635125"/>
            <a:ext cx="4938004" cy="3851275"/>
          </a:xfrm>
        </p:spPr>
      </p:pic>
      <p:sp>
        <p:nvSpPr>
          <p:cNvPr id="6" name="Date Placeholder 5"/>
          <p:cNvSpPr>
            <a:spLocks noGrp="1"/>
          </p:cNvSpPr>
          <p:nvPr>
            <p:ph type="dt" sz="half" idx="10"/>
          </p:nvPr>
        </p:nvSpPr>
        <p:spPr/>
        <p:txBody>
          <a:bodyPr/>
          <a:lstStyle/>
          <a:p>
            <a:fld id="{5C3D6F4A-EF19-4207-9352-00A502E06581}" type="datetime1">
              <a:rPr lang="en-GB" smtClean="0"/>
              <a:t>12/11/2020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2</a:t>
            </a:fld>
            <a:endParaRPr lang="en-GB" dirty="0"/>
          </a:p>
        </p:txBody>
      </p:sp>
    </p:spTree>
    <p:extLst>
      <p:ext uri="{BB962C8B-B14F-4D97-AF65-F5344CB8AC3E}">
        <p14:creationId xmlns:p14="http://schemas.microsoft.com/office/powerpoint/2010/main" val="62371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renal dysplasia (45 genes)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1275 in total</a:t>
            </a:r>
          </a:p>
          <a:p>
            <a:r>
              <a:rPr lang="da-DK" dirty="0"/>
              <a:t>11 </a:t>
            </a:r>
            <a:r>
              <a:rPr lang="da-DK" dirty="0" err="1"/>
              <a:t>missense</a:t>
            </a:r>
            <a:r>
              <a:rPr lang="da-DK" dirty="0"/>
              <a:t> variants</a:t>
            </a:r>
          </a:p>
          <a:p>
            <a:pPr lvl="1"/>
            <a:r>
              <a:rPr lang="da-DK" dirty="0"/>
              <a:t>3 in NOTCH2</a:t>
            </a:r>
            <a:br>
              <a:rPr lang="da-DK" dirty="0"/>
            </a:br>
            <a:r>
              <a:rPr lang="en-GB" sz="1800" dirty="0"/>
              <a:t>chr17:56863659, chr17:56895235, chr17:56909015</a:t>
            </a:r>
            <a:endParaRPr lang="da-DK" sz="1800" dirty="0"/>
          </a:p>
          <a:p>
            <a:pPr lvl="1"/>
            <a:r>
              <a:rPr lang="da-DK" dirty="0"/>
              <a:t>DHCR7</a:t>
            </a:r>
            <a:br>
              <a:rPr lang="da-DK" dirty="0"/>
            </a:br>
            <a:r>
              <a:rPr lang="en-GB" sz="1800" dirty="0"/>
              <a:t>chr18:47267610</a:t>
            </a:r>
            <a:endParaRPr lang="da-DK" sz="1800" dirty="0"/>
          </a:p>
          <a:p>
            <a:pPr lvl="1"/>
            <a:r>
              <a:rPr lang="da-DK" dirty="0"/>
              <a:t>4 in SALL4</a:t>
            </a:r>
          </a:p>
          <a:p>
            <a:pPr marL="719137" lvl="2" indent="0">
              <a:buNone/>
            </a:pPr>
            <a:r>
              <a:rPr lang="en-GB" dirty="0"/>
              <a:t>chr24:37945735, </a:t>
            </a:r>
            <a:r>
              <a:rPr lang="en-GB" sz="1800" dirty="0"/>
              <a:t>chr24:37945742, chr24:37945744, chr24:37945751</a:t>
            </a:r>
            <a:endParaRPr lang="da-DK" dirty="0"/>
          </a:p>
          <a:p>
            <a:pPr lvl="1"/>
            <a:r>
              <a:rPr lang="da-DK" dirty="0"/>
              <a:t>3 in FRAS3</a:t>
            </a:r>
            <a:r>
              <a:rPr lang="en-GB" dirty="0"/>
              <a:t> </a:t>
            </a:r>
            <a:br>
              <a:rPr lang="en-GB" dirty="0"/>
            </a:br>
            <a:r>
              <a:rPr lang="en-GB" dirty="0"/>
              <a:t>chr32:2773123, chr32:2923576, chr32:2989854</a:t>
            </a:r>
            <a:br>
              <a:rPr lang="da-DK" dirty="0"/>
            </a:br>
            <a:endParaRPr lang="da-DK" dirty="0"/>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20</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257678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miscellaneous phenotypes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normAutofit/>
          </a:bodyPr>
          <a:lstStyle/>
          <a:p>
            <a:r>
              <a:rPr lang="da-DK" dirty="0" err="1"/>
              <a:t>Patella</a:t>
            </a:r>
            <a:r>
              <a:rPr lang="da-DK" dirty="0"/>
              <a:t> </a:t>
            </a:r>
            <a:r>
              <a:rPr lang="da-DK" dirty="0" err="1"/>
              <a:t>luxation</a:t>
            </a:r>
            <a:endParaRPr lang="da-DK" dirty="0"/>
          </a:p>
          <a:p>
            <a:pPr lvl="1"/>
            <a:r>
              <a:rPr lang="da-DK" dirty="0"/>
              <a:t>No </a:t>
            </a:r>
            <a:r>
              <a:rPr lang="da-DK" dirty="0" err="1"/>
              <a:t>deleterious</a:t>
            </a:r>
            <a:r>
              <a:rPr lang="da-DK" dirty="0"/>
              <a:t> </a:t>
            </a:r>
            <a:r>
              <a:rPr lang="da-DK" dirty="0" err="1"/>
              <a:t>SNPs</a:t>
            </a:r>
            <a:endParaRPr lang="da-DK" dirty="0"/>
          </a:p>
          <a:p>
            <a:r>
              <a:rPr lang="da-DK" dirty="0" err="1"/>
              <a:t>Renal</a:t>
            </a:r>
            <a:r>
              <a:rPr lang="da-DK" dirty="0"/>
              <a:t> </a:t>
            </a:r>
            <a:r>
              <a:rPr lang="da-DK" dirty="0" err="1"/>
              <a:t>dysplasia</a:t>
            </a:r>
            <a:endParaRPr lang="da-DK" dirty="0"/>
          </a:p>
          <a:p>
            <a:pPr lvl="1"/>
            <a:r>
              <a:rPr lang="da-DK" dirty="0"/>
              <a:t>4 </a:t>
            </a:r>
            <a:r>
              <a:rPr lang="da-DK" dirty="0" err="1"/>
              <a:t>deleterious</a:t>
            </a:r>
            <a:r>
              <a:rPr lang="da-DK" dirty="0"/>
              <a:t> </a:t>
            </a:r>
            <a:r>
              <a:rPr lang="da-DK" dirty="0" err="1"/>
              <a:t>SNPs</a:t>
            </a:r>
            <a:endParaRPr lang="da-DK" dirty="0"/>
          </a:p>
          <a:p>
            <a:r>
              <a:rPr lang="da-DK" dirty="0"/>
              <a:t>ABCB1</a:t>
            </a:r>
          </a:p>
          <a:p>
            <a:pPr lvl="1"/>
            <a:r>
              <a:rPr lang="da-DK" dirty="0"/>
              <a:t>386 </a:t>
            </a:r>
            <a:r>
              <a:rPr lang="da-DK" dirty="0" err="1"/>
              <a:t>SNPs</a:t>
            </a:r>
            <a:r>
              <a:rPr lang="da-DK" dirty="0"/>
              <a:t> </a:t>
            </a:r>
          </a:p>
          <a:p>
            <a:pPr lvl="1"/>
            <a:r>
              <a:rPr lang="da-DK" dirty="0"/>
              <a:t>49 non-</a:t>
            </a:r>
            <a:r>
              <a:rPr lang="da-DK" dirty="0" err="1"/>
              <a:t>intron</a:t>
            </a:r>
            <a:r>
              <a:rPr lang="da-DK" dirty="0"/>
              <a:t> </a:t>
            </a:r>
            <a:r>
              <a:rPr lang="da-DK" dirty="0" err="1"/>
              <a:t>SNPs</a:t>
            </a:r>
            <a:endParaRPr lang="da-DK" dirty="0"/>
          </a:p>
          <a:p>
            <a:pPr lvl="1"/>
            <a:r>
              <a:rPr lang="da-DK" dirty="0"/>
              <a:t>2 </a:t>
            </a:r>
            <a:r>
              <a:rPr lang="da-DK" dirty="0" err="1"/>
              <a:t>missense</a:t>
            </a:r>
            <a:r>
              <a:rPr lang="da-DK" dirty="0"/>
              <a:t> mutations – </a:t>
            </a:r>
            <a:r>
              <a:rPr lang="da-DK" dirty="0" err="1"/>
              <a:t>tolerated</a:t>
            </a:r>
            <a:endParaRPr lang="da-DK" dirty="0"/>
          </a:p>
          <a:p>
            <a:pPr lvl="1"/>
            <a:r>
              <a:rPr lang="da-DK" i="1" dirty="0"/>
              <a:t>ABCB1‐1</a:t>
            </a:r>
            <a:r>
              <a:rPr lang="el-GR" i="1" dirty="0"/>
              <a:t>Δ</a:t>
            </a:r>
            <a:r>
              <a:rPr lang="da-DK" dirty="0"/>
              <a:t> not present (collie mutation)</a:t>
            </a:r>
          </a:p>
          <a:p>
            <a:r>
              <a:rPr lang="da-DK" dirty="0"/>
              <a:t>PRA</a:t>
            </a:r>
          </a:p>
          <a:p>
            <a:pPr lvl="1"/>
            <a:r>
              <a:rPr lang="da-DK" dirty="0"/>
              <a:t>TTC8 – 1 </a:t>
            </a:r>
            <a:r>
              <a:rPr lang="da-DK" dirty="0" err="1"/>
              <a:t>missense</a:t>
            </a:r>
            <a:r>
              <a:rPr lang="da-DK" dirty="0"/>
              <a:t>, but </a:t>
            </a:r>
            <a:r>
              <a:rPr lang="da-DK" dirty="0" err="1"/>
              <a:t>tolerated</a:t>
            </a:r>
            <a:r>
              <a:rPr lang="da-DK" dirty="0"/>
              <a:t> – MAF: 0.31</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21</a:t>
            </a:fld>
            <a:endParaRPr lang="en-GB" dirty="0"/>
          </a:p>
        </p:txBody>
      </p:sp>
    </p:spTree>
    <p:extLst>
      <p:ext uri="{BB962C8B-B14F-4D97-AF65-F5344CB8AC3E}">
        <p14:creationId xmlns:p14="http://schemas.microsoft.com/office/powerpoint/2010/main" val="337329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F</a:t>
            </a:r>
            <a:r>
              <a:rPr lang="en-US" baseline="-25000" dirty="0"/>
              <a:t>ST</a:t>
            </a:r>
            <a:r>
              <a:rPr lang="en-US" dirty="0"/>
              <a:t> – 160 dogs</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22</a:t>
            </a:fld>
            <a:endParaRPr lang="en-GB" dirty="0"/>
          </a:p>
        </p:txBody>
      </p:sp>
      <p:pic>
        <p:nvPicPr>
          <p:cNvPr id="10" name="Picture 9">
            <a:extLst>
              <a:ext uri="{FF2B5EF4-FFF2-40B4-BE49-F238E27FC236}">
                <a16:creationId xmlns:a16="http://schemas.microsoft.com/office/drawing/2014/main" id="{0110A912-2C06-D040-A77D-3B9BB452B8C8}"/>
              </a:ext>
            </a:extLst>
          </p:cNvPr>
          <p:cNvPicPr>
            <a:picLocks noChangeAspect="1"/>
          </p:cNvPicPr>
          <p:nvPr/>
        </p:nvPicPr>
        <p:blipFill>
          <a:blip r:embed="rId3"/>
          <a:stretch>
            <a:fillRect/>
          </a:stretch>
        </p:blipFill>
        <p:spPr>
          <a:xfrm>
            <a:off x="266700" y="1485900"/>
            <a:ext cx="11925300" cy="3975100"/>
          </a:xfrm>
          <a:prstGeom prst="rect">
            <a:avLst/>
          </a:prstGeom>
        </p:spPr>
      </p:pic>
    </p:spTree>
    <p:extLst>
      <p:ext uri="{BB962C8B-B14F-4D97-AF65-F5344CB8AC3E}">
        <p14:creationId xmlns:p14="http://schemas.microsoft.com/office/powerpoint/2010/main" val="231264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43C-173C-A449-AF20-290FC06A2B61}"/>
              </a:ext>
            </a:extLst>
          </p:cNvPr>
          <p:cNvSpPr>
            <a:spLocks noGrp="1"/>
          </p:cNvSpPr>
          <p:nvPr>
            <p:ph type="title"/>
          </p:nvPr>
        </p:nvSpPr>
        <p:spPr/>
        <p:txBody>
          <a:bodyPr/>
          <a:lstStyle/>
          <a:p>
            <a:r>
              <a:rPr lang="da-DK" dirty="0"/>
              <a:t>Methods – Gene </a:t>
            </a:r>
            <a:r>
              <a:rPr lang="da-DK" dirty="0" err="1"/>
              <a:t>ontology</a:t>
            </a:r>
            <a:endParaRPr lang="da-DK" dirty="0"/>
          </a:p>
        </p:txBody>
      </p:sp>
      <p:sp>
        <p:nvSpPr>
          <p:cNvPr id="3" name="Content Placeholder 2">
            <a:extLst>
              <a:ext uri="{FF2B5EF4-FFF2-40B4-BE49-F238E27FC236}">
                <a16:creationId xmlns:a16="http://schemas.microsoft.com/office/drawing/2014/main" id="{564DEEE0-2BB6-0C40-A176-63EDEDAA4FF4}"/>
              </a:ext>
            </a:extLst>
          </p:cNvPr>
          <p:cNvSpPr>
            <a:spLocks noGrp="1"/>
          </p:cNvSpPr>
          <p:nvPr>
            <p:ph idx="1"/>
          </p:nvPr>
        </p:nvSpPr>
        <p:spPr/>
        <p:txBody>
          <a:bodyPr/>
          <a:lstStyle/>
          <a:p>
            <a:pPr lvl="2"/>
            <a:endParaRPr lang="da-DK" dirty="0"/>
          </a:p>
          <a:p>
            <a:pPr lvl="2"/>
            <a:endParaRPr lang="da-DK" dirty="0"/>
          </a:p>
          <a:p>
            <a:pPr lvl="1"/>
            <a:endParaRPr lang="da-DK" dirty="0"/>
          </a:p>
          <a:p>
            <a:pPr lvl="1"/>
            <a:endParaRPr lang="da-DK" dirty="0"/>
          </a:p>
        </p:txBody>
      </p:sp>
      <p:sp>
        <p:nvSpPr>
          <p:cNvPr id="4" name="Date Placeholder 3">
            <a:extLst>
              <a:ext uri="{FF2B5EF4-FFF2-40B4-BE49-F238E27FC236}">
                <a16:creationId xmlns:a16="http://schemas.microsoft.com/office/drawing/2014/main" id="{34C13A07-F551-F347-B064-8725E6D93E89}"/>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E11F5A42-C808-9740-B62F-E215D601AF87}"/>
              </a:ext>
            </a:extLst>
          </p:cNvPr>
          <p:cNvSpPr>
            <a:spLocks noGrp="1"/>
          </p:cNvSpPr>
          <p:nvPr>
            <p:ph type="sldNum" sz="quarter" idx="12"/>
          </p:nvPr>
        </p:nvSpPr>
        <p:spPr/>
        <p:txBody>
          <a:bodyPr/>
          <a:lstStyle/>
          <a:p>
            <a:fld id="{091A926C-488A-4E3E-9C21-57CAA120E114}" type="slidenum">
              <a:rPr lang="en-GB" smtClean="0"/>
              <a:t>23</a:t>
            </a:fld>
            <a:endParaRPr lang="en-GB" dirty="0"/>
          </a:p>
        </p:txBody>
      </p:sp>
    </p:spTree>
    <p:extLst>
      <p:ext uri="{BB962C8B-B14F-4D97-AF65-F5344CB8AC3E}">
        <p14:creationId xmlns:p14="http://schemas.microsoft.com/office/powerpoint/2010/main" val="1599705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Z(F</a:t>
            </a:r>
            <a:r>
              <a:rPr lang="en-US" baseline="-25000" dirty="0"/>
              <a:t>ST</a:t>
            </a:r>
            <a:r>
              <a:rPr lang="en-US" dirty="0"/>
              <a:t>) ≥ 5 –160 dogs</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24</a:t>
            </a:fld>
            <a:endParaRPr lang="en-GB" dirty="0"/>
          </a:p>
        </p:txBody>
      </p:sp>
    </p:spTree>
    <p:extLst>
      <p:ext uri="{BB962C8B-B14F-4D97-AF65-F5344CB8AC3E}">
        <p14:creationId xmlns:p14="http://schemas.microsoft.com/office/powerpoint/2010/main" val="2872461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da-DK" dirty="0" err="1"/>
              <a:t>Results</a:t>
            </a:r>
            <a:r>
              <a:rPr lang="da-DK" dirty="0"/>
              <a:t> – </a:t>
            </a:r>
            <a:r>
              <a:rPr lang="da-DK" dirty="0" err="1"/>
              <a:t>Copy</a:t>
            </a:r>
            <a:r>
              <a:rPr lang="da-DK" dirty="0"/>
              <a:t> </a:t>
            </a:r>
            <a:r>
              <a:rPr lang="da-DK" dirty="0" err="1"/>
              <a:t>number</a:t>
            </a:r>
            <a:r>
              <a:rPr lang="da-DK" dirty="0"/>
              <a:t> variation - CNVKIT</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idx="1"/>
          </p:nvPr>
        </p:nvSpPr>
        <p:spPr/>
        <p:txBody>
          <a:bodyPr/>
          <a:lstStyle/>
          <a:p>
            <a:r>
              <a:rPr lang="da-DK" dirty="0"/>
              <a:t>12/19 has </a:t>
            </a:r>
            <a:r>
              <a:rPr lang="da-DK" dirty="0" err="1"/>
              <a:t>cnv</a:t>
            </a:r>
            <a:r>
              <a:rPr lang="da-DK" dirty="0"/>
              <a:t> in chr8:73175940-74330416 (vs. 3 </a:t>
            </a:r>
            <a:r>
              <a:rPr lang="da-DK" dirty="0" err="1"/>
              <a:t>dogs</a:t>
            </a:r>
            <a:r>
              <a:rPr lang="da-DK" dirty="0"/>
              <a:t>)</a:t>
            </a:r>
          </a:p>
          <a:p>
            <a:r>
              <a:rPr lang="da-DK" dirty="0"/>
              <a:t> 9/19 has </a:t>
            </a:r>
            <a:r>
              <a:rPr lang="da-DK" dirty="0" err="1"/>
              <a:t>cnv</a:t>
            </a:r>
            <a:r>
              <a:rPr lang="da-DK" dirty="0"/>
              <a:t> in chr16:59258567-59632846 (vs. 3 </a:t>
            </a:r>
            <a:r>
              <a:rPr lang="da-DK" dirty="0" err="1"/>
              <a:t>dogs</a:t>
            </a:r>
            <a:r>
              <a:rPr lang="da-DK" dirty="0"/>
              <a:t>) (</a:t>
            </a:r>
            <a:r>
              <a:rPr lang="da-DK" dirty="0" err="1"/>
              <a:t>maybe</a:t>
            </a:r>
            <a:r>
              <a:rPr lang="da-DK" dirty="0"/>
              <a:t> 10)</a:t>
            </a:r>
          </a:p>
          <a:p>
            <a:r>
              <a:rPr lang="da-DK" dirty="0"/>
              <a:t>4/19 has </a:t>
            </a:r>
            <a:r>
              <a:rPr lang="da-DK" dirty="0" err="1"/>
              <a:t>cnv</a:t>
            </a:r>
            <a:r>
              <a:rPr lang="da-DK" dirty="0"/>
              <a:t> in chr3:91883865-91889043 (vs. 3 </a:t>
            </a:r>
            <a:r>
              <a:rPr lang="da-DK" dirty="0" err="1"/>
              <a:t>dogs</a:t>
            </a:r>
            <a:r>
              <a:rPr lang="da-DK" dirty="0"/>
              <a:t>)</a:t>
            </a:r>
          </a:p>
          <a:p>
            <a:endParaRPr lang="da-DK" dirty="0"/>
          </a:p>
          <a:p>
            <a:endParaRPr lang="da-DK" dirty="0"/>
          </a:p>
          <a:p>
            <a:endParaRPr lang="da-DK" dirty="0"/>
          </a:p>
          <a:p>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25</a:t>
            </a:fld>
            <a:endParaRPr lang="en-GB" dirty="0"/>
          </a:p>
        </p:txBody>
      </p:sp>
    </p:spTree>
    <p:extLst>
      <p:ext uri="{BB962C8B-B14F-4D97-AF65-F5344CB8AC3E}">
        <p14:creationId xmlns:p14="http://schemas.microsoft.com/office/powerpoint/2010/main" val="337611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p:txBody>
          <a:bodyPr numCol="1">
            <a:normAutofit fontScale="85000" lnSpcReduction="20000"/>
          </a:bodyPr>
          <a:lstStyle/>
          <a:p>
            <a:r>
              <a:rPr lang="en-US" dirty="0"/>
              <a:t>The </a:t>
            </a:r>
            <a:r>
              <a:rPr lang="en-US" dirty="0">
                <a:hlinkClick r:id="rId3"/>
              </a:rPr>
              <a:t>NBISweden K9-WGS-Pipeline</a:t>
            </a:r>
            <a:r>
              <a:rPr lang="en-US" dirty="0"/>
              <a:t>:</a:t>
            </a:r>
          </a:p>
          <a:p>
            <a:pPr lvl="1"/>
            <a:r>
              <a:rPr lang="en-US" dirty="0"/>
              <a:t>fastqc-0.11.5</a:t>
            </a:r>
          </a:p>
          <a:p>
            <a:pPr lvl="2"/>
            <a:r>
              <a:rPr lang="en-US" dirty="0"/>
              <a:t>Evaluation of data/read quality</a:t>
            </a:r>
          </a:p>
          <a:p>
            <a:pPr lvl="1"/>
            <a:r>
              <a:rPr lang="en-US" dirty="0"/>
              <a:t>bwa-0.7.12</a:t>
            </a:r>
          </a:p>
          <a:p>
            <a:pPr lvl="2"/>
            <a:r>
              <a:rPr lang="en-US" dirty="0"/>
              <a:t>bwa mem for aligning to ref</a:t>
            </a:r>
          </a:p>
          <a:p>
            <a:pPr lvl="1"/>
            <a:r>
              <a:rPr lang="en-US" dirty="0"/>
              <a:t>samtools-1.5</a:t>
            </a:r>
          </a:p>
          <a:p>
            <a:pPr lvl="2"/>
            <a:r>
              <a:rPr lang="en-US" dirty="0"/>
              <a:t>Sorting of alignments and indexing</a:t>
            </a:r>
          </a:p>
          <a:p>
            <a:pPr lvl="2"/>
            <a:r>
              <a:rPr lang="en-US" dirty="0"/>
              <a:t>Stats</a:t>
            </a:r>
          </a:p>
          <a:p>
            <a:pPr lvl="1"/>
            <a:r>
              <a:rPr lang="en-US" dirty="0"/>
              <a:t>gatk-3.5</a:t>
            </a:r>
          </a:p>
          <a:p>
            <a:pPr lvl="2"/>
            <a:r>
              <a:rPr lang="en-US" dirty="0"/>
              <a:t>Recalibration</a:t>
            </a:r>
          </a:p>
          <a:p>
            <a:pPr lvl="1"/>
            <a:r>
              <a:rPr lang="en-US" dirty="0"/>
              <a:t>picard-2.10.6</a:t>
            </a:r>
          </a:p>
          <a:p>
            <a:pPr lvl="2"/>
            <a:r>
              <a:rPr lang="en-US" dirty="0"/>
              <a:t>Marking of duplicates</a:t>
            </a:r>
          </a:p>
          <a:p>
            <a:pPr lvl="1"/>
            <a:r>
              <a:rPr lang="en-US" dirty="0"/>
              <a:t>htslib-1.5</a:t>
            </a:r>
          </a:p>
          <a:p>
            <a:pPr marL="0" indent="0">
              <a:buNone/>
            </a:pPr>
            <a:endParaRPr lang="en-US" dirty="0"/>
          </a:p>
          <a:p>
            <a:endParaRPr lang="en-US" dirty="0"/>
          </a:p>
          <a:p>
            <a:pPr marL="360363" lvl="1" indent="0">
              <a:buNone/>
            </a:pPr>
            <a:br>
              <a:rPr lang="en-US" dirty="0"/>
            </a:br>
            <a:r>
              <a:rPr lang="en-US" dirty="0"/>
              <a:t>	</a:t>
            </a:r>
          </a:p>
        </p:txBody>
      </p:sp>
      <p:graphicFrame>
        <p:nvGraphicFramePr>
          <p:cNvPr id="11" name="Content Placeholder 10">
            <a:extLst>
              <a:ext uri="{FF2B5EF4-FFF2-40B4-BE49-F238E27FC236}">
                <a16:creationId xmlns:a16="http://schemas.microsoft.com/office/drawing/2014/main" id="{6454DF27-4A88-2449-AC41-3D7BF372D780}"/>
              </a:ext>
            </a:extLst>
          </p:cNvPr>
          <p:cNvGraphicFramePr>
            <a:graphicFrameLocks noGrp="1"/>
          </p:cNvGraphicFramePr>
          <p:nvPr>
            <p:ph sz="half" idx="2"/>
          </p:nvPr>
        </p:nvGraphicFramePr>
        <p:xfrm>
          <a:off x="6360178" y="1635125"/>
          <a:ext cx="4785996" cy="4587285"/>
        </p:xfrm>
        <a:graphic>
          <a:graphicData uri="http://schemas.openxmlformats.org/drawingml/2006/table">
            <a:tbl>
              <a:tblPr firstRow="1" bandRow="1">
                <a:tableStyleId>{5C22544A-7EE6-4342-B048-85BDC9FD1C3A}</a:tableStyleId>
              </a:tblPr>
              <a:tblGrid>
                <a:gridCol w="2425383">
                  <a:extLst>
                    <a:ext uri="{9D8B030D-6E8A-4147-A177-3AD203B41FA5}">
                      <a16:colId xmlns:a16="http://schemas.microsoft.com/office/drawing/2014/main" val="962649175"/>
                    </a:ext>
                  </a:extLst>
                </a:gridCol>
                <a:gridCol w="1223963">
                  <a:extLst>
                    <a:ext uri="{9D8B030D-6E8A-4147-A177-3AD203B41FA5}">
                      <a16:colId xmlns:a16="http://schemas.microsoft.com/office/drawing/2014/main" val="4032992912"/>
                    </a:ext>
                  </a:extLst>
                </a:gridCol>
                <a:gridCol w="1136650">
                  <a:extLst>
                    <a:ext uri="{9D8B030D-6E8A-4147-A177-3AD203B41FA5}">
                      <a16:colId xmlns:a16="http://schemas.microsoft.com/office/drawing/2014/main" val="761523870"/>
                    </a:ext>
                  </a:extLst>
                </a:gridCol>
              </a:tblGrid>
              <a:tr h="370840">
                <a:tc>
                  <a:txBody>
                    <a:bodyPr/>
                    <a:lstStyle/>
                    <a:p>
                      <a:pPr algn="l" fontAlgn="b"/>
                      <a:r>
                        <a:rPr lang="da-DK" sz="24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468000">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200.0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468000">
                <a:tc>
                  <a:txBody>
                    <a:bodyPr/>
                    <a:lstStyle/>
                    <a:p>
                      <a:pPr algn="l" fontAlgn="b"/>
                      <a:r>
                        <a:rPr lang="da-DK" sz="24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468000">
                <a:tc>
                  <a:txBody>
                    <a:bodyPr/>
                    <a:lstStyle/>
                    <a:p>
                      <a:pPr algn="l" fontAlgn="b"/>
                      <a:r>
                        <a:rPr lang="da-DK" sz="24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468000">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MQRankSum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ReadPosRankSum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468000">
                <a:tc>
                  <a:txBody>
                    <a:bodyPr/>
                    <a:lstStyle/>
                    <a:p>
                      <a:pPr algn="l" fontAlgn="b"/>
                      <a:r>
                        <a:rPr lang="da-DK" sz="2400" b="0" i="0" u="none" strike="noStrike" dirty="0">
                          <a:solidFill>
                            <a:srgbClr val="000000"/>
                          </a:solidFill>
                          <a:effectLst/>
                          <a:latin typeface="Calibri" panose="020F0502020204030204" pitchFamily="34" charset="0"/>
                        </a:rPr>
                        <a:t>  Max </a:t>
                      </a:r>
                      <a:r>
                        <a:rPr lang="da-DK" sz="2400" b="0" i="0" u="none" strike="noStrike" dirty="0" err="1">
                          <a:solidFill>
                            <a:srgbClr val="000000"/>
                          </a:solidFill>
                          <a:effectLst/>
                          <a:latin typeface="Calibri" panose="020F0502020204030204" pitchFamily="34" charset="0"/>
                        </a:rPr>
                        <a:t>maf</a:t>
                      </a:r>
                      <a:r>
                        <a:rPr lang="da-DK" sz="24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24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26</a:t>
            </a:fld>
            <a:endParaRPr lang="en-GB" dirty="0"/>
          </a:p>
        </p:txBody>
      </p:sp>
    </p:spTree>
    <p:extLst>
      <p:ext uri="{BB962C8B-B14F-4D97-AF65-F5344CB8AC3E}">
        <p14:creationId xmlns:p14="http://schemas.microsoft.com/office/powerpoint/2010/main" val="238021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Statistics</a:t>
            </a:r>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3</a:t>
            </a:fld>
            <a:endParaRPr lang="en-GB" dirty="0"/>
          </a:p>
        </p:txBody>
      </p:sp>
    </p:spTree>
    <p:extLst>
      <p:ext uri="{BB962C8B-B14F-4D97-AF65-F5344CB8AC3E}">
        <p14:creationId xmlns:p14="http://schemas.microsoft.com/office/powerpoint/2010/main" val="22389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Diseases</a:t>
            </a:r>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4</a:t>
            </a:fld>
            <a:endParaRPr lang="en-GB" dirty="0"/>
          </a:p>
        </p:txBody>
      </p:sp>
    </p:spTree>
    <p:extLst>
      <p:ext uri="{BB962C8B-B14F-4D97-AF65-F5344CB8AC3E}">
        <p14:creationId xmlns:p14="http://schemas.microsoft.com/office/powerpoint/2010/main" val="332606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 Flat-coated Retrievers</a:t>
            </a:r>
          </a:p>
        </p:txBody>
      </p:sp>
      <p:sp>
        <p:nvSpPr>
          <p:cNvPr id="3" name="Content Placeholder 2"/>
          <p:cNvSpPr>
            <a:spLocks noGrp="1"/>
          </p:cNvSpPr>
          <p:nvPr>
            <p:ph idx="1"/>
          </p:nvPr>
        </p:nvSpPr>
        <p:spPr/>
        <p:txBody>
          <a:bodyPr/>
          <a:lstStyle/>
          <a:p>
            <a:r>
              <a:rPr lang="en-GB" dirty="0"/>
              <a:t>Predisposed to </a:t>
            </a:r>
          </a:p>
          <a:p>
            <a:pPr lvl="1"/>
            <a:r>
              <a:rPr lang="en-GB" dirty="0"/>
              <a:t>Progressive Retinal Atrophy	</a:t>
            </a:r>
          </a:p>
          <a:p>
            <a:pPr lvl="1"/>
            <a:r>
              <a:rPr lang="en-GB" dirty="0"/>
              <a:t>Renal dysplasia</a:t>
            </a:r>
          </a:p>
          <a:p>
            <a:pPr lvl="1"/>
            <a:r>
              <a:rPr lang="en-GB" dirty="0"/>
              <a:t>Cancer (50-68% dies of cancer)</a:t>
            </a:r>
          </a:p>
          <a:p>
            <a:pPr lvl="2"/>
            <a:r>
              <a:rPr lang="en-GB" dirty="0"/>
              <a:t>Sarcomas</a:t>
            </a:r>
          </a:p>
          <a:p>
            <a:pPr lvl="2"/>
            <a:r>
              <a:rPr lang="en-GB" dirty="0"/>
              <a:t>Malignant melanoma</a:t>
            </a:r>
          </a:p>
          <a:p>
            <a:pPr lvl="2"/>
            <a:r>
              <a:rPr lang="en-GB" dirty="0"/>
              <a:t>Lymphoma</a:t>
            </a:r>
          </a:p>
          <a:p>
            <a:pPr lvl="2"/>
            <a:r>
              <a:rPr lang="en-GB" b="1" dirty="0"/>
              <a:t>Histiocytic sarcoma (15-20% develops it)</a:t>
            </a:r>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5</a:t>
            </a:fld>
            <a:endParaRPr lang="en-GB" dirty="0"/>
          </a:p>
        </p:txBody>
      </p:sp>
      <p:pic>
        <p:nvPicPr>
          <p:cNvPr id="7" name="Picture 6">
            <a:extLst>
              <a:ext uri="{FF2B5EF4-FFF2-40B4-BE49-F238E27FC236}">
                <a16:creationId xmlns:a16="http://schemas.microsoft.com/office/drawing/2014/main" id="{CE52AB3D-4E5D-0D49-8008-486E98A85012}"/>
              </a:ext>
            </a:extLst>
          </p:cNvPr>
          <p:cNvPicPr>
            <a:picLocks noChangeAspect="1"/>
          </p:cNvPicPr>
          <p:nvPr/>
        </p:nvPicPr>
        <p:blipFill>
          <a:blip r:embed="rId3"/>
          <a:stretch>
            <a:fillRect/>
          </a:stretch>
        </p:blipFill>
        <p:spPr>
          <a:xfrm>
            <a:off x="6623050" y="1053307"/>
            <a:ext cx="4978400" cy="5549900"/>
          </a:xfrm>
          <a:prstGeom prst="rect">
            <a:avLst/>
          </a:prstGeom>
        </p:spPr>
      </p:pic>
    </p:spTree>
    <p:extLst>
      <p:ext uri="{BB962C8B-B14F-4D97-AF65-F5344CB8AC3E}">
        <p14:creationId xmlns:p14="http://schemas.microsoft.com/office/powerpoint/2010/main" val="421740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da-DK" dirty="0"/>
              <a:t>Background - </a:t>
            </a:r>
            <a:r>
              <a:rPr lang="da-DK" dirty="0" err="1"/>
              <a:t>Histiocytic</a:t>
            </a:r>
            <a:r>
              <a:rPr lang="da-DK" dirty="0"/>
              <a:t> </a:t>
            </a:r>
            <a:r>
              <a:rPr lang="da-DK" dirty="0" err="1"/>
              <a:t>disease</a:t>
            </a:r>
            <a:endParaRPr lang="da-DK" dirty="0"/>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idx="1"/>
          </p:nvPr>
        </p:nvSpPr>
        <p:spPr/>
        <p:txBody>
          <a:bodyPr>
            <a:normAutofit/>
          </a:bodyPr>
          <a:lstStyle/>
          <a:p>
            <a:pPr marL="0" indent="0">
              <a:buNone/>
            </a:pPr>
            <a:r>
              <a:rPr lang="en-GB" dirty="0"/>
              <a:t>Rare disease in humans </a:t>
            </a:r>
          </a:p>
          <a:p>
            <a:r>
              <a:rPr lang="en-GB" dirty="0"/>
              <a:t>High prevalence in Flat-coated Retrievers and Bernese Mountain Dogs</a:t>
            </a:r>
          </a:p>
          <a:p>
            <a:pPr lvl="1"/>
            <a:r>
              <a:rPr lang="en-GB" dirty="0"/>
              <a:t>Suggests germ-line variants associated with disease development</a:t>
            </a:r>
            <a:endParaRPr lang="da-DK" dirty="0"/>
          </a:p>
          <a:p>
            <a:pPr marL="0" indent="0">
              <a:buNone/>
            </a:pPr>
            <a:r>
              <a:rPr lang="da-DK" dirty="0"/>
              <a:t>High </a:t>
            </a:r>
            <a:r>
              <a:rPr lang="da-DK" dirty="0" err="1"/>
              <a:t>mortality</a:t>
            </a:r>
            <a:r>
              <a:rPr lang="da-DK" dirty="0"/>
              <a:t> rate</a:t>
            </a:r>
          </a:p>
          <a:p>
            <a:pPr marL="0" indent="0">
              <a:buNone/>
            </a:pPr>
            <a:r>
              <a:rPr lang="da-DK" dirty="0" err="1"/>
              <a:t>Several</a:t>
            </a:r>
            <a:r>
              <a:rPr lang="da-DK" dirty="0"/>
              <a:t> mutations </a:t>
            </a:r>
            <a:r>
              <a:rPr lang="da-DK" dirty="0" err="1"/>
              <a:t>are</a:t>
            </a:r>
            <a:r>
              <a:rPr lang="da-DK" dirty="0"/>
              <a:t> </a:t>
            </a:r>
            <a:r>
              <a:rPr lang="da-DK" dirty="0" err="1"/>
              <a:t>associated</a:t>
            </a:r>
            <a:r>
              <a:rPr lang="da-DK" dirty="0"/>
              <a:t> with </a:t>
            </a:r>
            <a:r>
              <a:rPr lang="da-DK" dirty="0" err="1"/>
              <a:t>histiocytic</a:t>
            </a:r>
            <a:r>
              <a:rPr lang="da-DK" dirty="0"/>
              <a:t> </a:t>
            </a:r>
            <a:r>
              <a:rPr lang="da-DK" dirty="0" err="1"/>
              <a:t>disease</a:t>
            </a:r>
            <a:endParaRPr lang="da-DK" dirty="0"/>
          </a:p>
          <a:p>
            <a:pPr lvl="1"/>
            <a:r>
              <a:rPr lang="da-DK" dirty="0"/>
              <a:t>MAPK </a:t>
            </a:r>
            <a:r>
              <a:rPr lang="da-DK" dirty="0" err="1"/>
              <a:t>pathways</a:t>
            </a:r>
            <a:endParaRPr lang="da-DK" dirty="0"/>
          </a:p>
          <a:p>
            <a:pPr lvl="2"/>
            <a:r>
              <a:rPr lang="da-DK" dirty="0"/>
              <a:t>BRAF</a:t>
            </a:r>
            <a:r>
              <a:rPr lang="da-DK" baseline="30000" dirty="0"/>
              <a:t>V600E</a:t>
            </a:r>
            <a:r>
              <a:rPr lang="da-DK" dirty="0"/>
              <a:t> in </a:t>
            </a:r>
            <a:r>
              <a:rPr lang="da-DK" dirty="0" err="1"/>
              <a:t>humans</a:t>
            </a:r>
            <a:endParaRPr lang="da-DK" dirty="0"/>
          </a:p>
          <a:p>
            <a:pPr lvl="2"/>
            <a:r>
              <a:rPr lang="da-DK" dirty="0"/>
              <a:t>MAP2K1</a:t>
            </a:r>
          </a:p>
          <a:p>
            <a:pPr lvl="1"/>
            <a:r>
              <a:rPr lang="da-DK" dirty="0"/>
              <a:t>PTEN	</a:t>
            </a:r>
          </a:p>
          <a:p>
            <a:pPr lvl="1"/>
            <a:r>
              <a:rPr lang="da-DK" dirty="0"/>
              <a:t>CDKN2A/B</a:t>
            </a:r>
            <a:endParaRPr lang="da-DK" baseline="30000" dirty="0"/>
          </a:p>
          <a:p>
            <a:pPr lvl="1"/>
            <a:r>
              <a:rPr lang="da-DK" dirty="0"/>
              <a:t>CDK5RAP2</a:t>
            </a:r>
          </a:p>
          <a:p>
            <a:pPr lvl="1"/>
            <a:r>
              <a:rPr lang="da-DK" dirty="0" err="1"/>
              <a:t>Among</a:t>
            </a:r>
            <a:r>
              <a:rPr lang="da-DK" dirty="0"/>
              <a:t> </a:t>
            </a:r>
            <a:r>
              <a:rPr lang="da-DK" dirty="0" err="1"/>
              <a:t>others</a:t>
            </a: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6</a:t>
            </a:fld>
            <a:endParaRPr lang="en-GB" dirty="0"/>
          </a:p>
        </p:txBody>
      </p:sp>
    </p:spTree>
    <p:extLst>
      <p:ext uri="{BB962C8B-B14F-4D97-AF65-F5344CB8AC3E}">
        <p14:creationId xmlns:p14="http://schemas.microsoft.com/office/powerpoint/2010/main" val="11628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Flat-coated Retrievers – Aims</a:t>
            </a:r>
          </a:p>
        </p:txBody>
      </p:sp>
      <p:sp>
        <p:nvSpPr>
          <p:cNvPr id="3" name="Content Placeholder 2"/>
          <p:cNvSpPr>
            <a:spLocks noGrp="1"/>
          </p:cNvSpPr>
          <p:nvPr>
            <p:ph idx="1"/>
          </p:nvPr>
        </p:nvSpPr>
        <p:spPr/>
        <p:txBody>
          <a:bodyPr/>
          <a:lstStyle/>
          <a:p>
            <a:r>
              <a:rPr lang="en-US" dirty="0"/>
              <a:t>To investigate allele frequencies of SNPs already correlated to different phenotypes</a:t>
            </a:r>
          </a:p>
          <a:p>
            <a:r>
              <a:rPr lang="en-US" dirty="0"/>
              <a:t>To investigate if any SNPs are fixated in the Flat-coated Retrievers compared to other breeds</a:t>
            </a:r>
          </a:p>
          <a:p>
            <a:pPr marL="0" indent="0">
              <a:buNone/>
            </a:pP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12/11/2020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7</a:t>
            </a:fld>
            <a:endParaRPr lang="en-GB"/>
          </a:p>
        </p:txBody>
      </p:sp>
      <p:sp>
        <p:nvSpPr>
          <p:cNvPr id="5" name="TextBox 4">
            <a:extLst>
              <a:ext uri="{FF2B5EF4-FFF2-40B4-BE49-F238E27FC236}">
                <a16:creationId xmlns:a16="http://schemas.microsoft.com/office/drawing/2014/main" id="{204607B4-164B-C348-9B62-DABE5D38CCFB}"/>
              </a:ext>
            </a:extLst>
          </p:cNvPr>
          <p:cNvSpPr txBox="1"/>
          <p:nvPr/>
        </p:nvSpPr>
        <p:spPr>
          <a:xfrm>
            <a:off x="588963" y="3199812"/>
            <a:ext cx="11170046" cy="1992853"/>
          </a:xfrm>
          <a:prstGeom prst="rect">
            <a:avLst/>
          </a:prstGeom>
          <a:noFill/>
        </p:spPr>
        <p:txBody>
          <a:bodyPr wrap="none" rtlCol="0">
            <a:spAutoFit/>
          </a:bodyPr>
          <a:lstStyle/>
          <a:p>
            <a:pPr algn="ctr">
              <a:lnSpc>
                <a:spcPct val="150000"/>
              </a:lnSpc>
            </a:pPr>
            <a:r>
              <a:rPr lang="da-DK" sz="2400" dirty="0" err="1"/>
              <a:t>Hypotheses</a:t>
            </a:r>
            <a:r>
              <a:rPr lang="da-DK" sz="2400" dirty="0"/>
              <a:t>:</a:t>
            </a:r>
          </a:p>
          <a:p>
            <a:pPr>
              <a:lnSpc>
                <a:spcPct val="150000"/>
              </a:lnSpc>
            </a:pPr>
            <a:r>
              <a:rPr lang="da-DK" sz="2000" dirty="0"/>
              <a:t>H</a:t>
            </a:r>
            <a:r>
              <a:rPr lang="da-DK" sz="2000" baseline="-25000" dirty="0"/>
              <a:t>0</a:t>
            </a:r>
            <a:r>
              <a:rPr lang="da-DK" sz="2000" dirty="0"/>
              <a:t>: </a:t>
            </a:r>
            <a:r>
              <a:rPr lang="da-DK" sz="2000" dirty="0" err="1"/>
              <a:t>Flat-coated</a:t>
            </a:r>
            <a:r>
              <a:rPr lang="da-DK" sz="2000" dirty="0"/>
              <a:t> Retrievers has a </a:t>
            </a:r>
            <a:r>
              <a:rPr lang="da-DK" sz="2000" dirty="0" err="1"/>
              <a:t>unique</a:t>
            </a:r>
            <a:r>
              <a:rPr lang="da-DK" sz="2000" dirty="0"/>
              <a:t> </a:t>
            </a:r>
            <a:r>
              <a:rPr lang="da-DK" sz="2000" dirty="0" err="1"/>
              <a:t>genetic</a:t>
            </a:r>
            <a:r>
              <a:rPr lang="da-DK" sz="2000" dirty="0"/>
              <a:t> make-up due to </a:t>
            </a:r>
            <a:r>
              <a:rPr lang="da-DK" sz="2000" dirty="0" err="1"/>
              <a:t>selective</a:t>
            </a:r>
            <a:r>
              <a:rPr lang="da-DK" sz="2000" dirty="0"/>
              <a:t> </a:t>
            </a:r>
            <a:r>
              <a:rPr lang="da-DK" sz="2000" dirty="0" err="1"/>
              <a:t>breeding</a:t>
            </a:r>
            <a:endParaRPr lang="da-DK" sz="2000" dirty="0"/>
          </a:p>
          <a:p>
            <a:pPr>
              <a:lnSpc>
                <a:spcPct val="150000"/>
              </a:lnSpc>
            </a:pPr>
            <a:r>
              <a:rPr lang="da-DK" sz="2000" dirty="0"/>
              <a:t>H</a:t>
            </a:r>
            <a:r>
              <a:rPr lang="da-DK" sz="2000" baseline="-25000" dirty="0"/>
              <a:t>0a</a:t>
            </a:r>
            <a:r>
              <a:rPr lang="da-DK" sz="2000" dirty="0"/>
              <a:t>: </a:t>
            </a:r>
            <a:r>
              <a:rPr lang="da-DK" sz="2000" dirty="0" err="1"/>
              <a:t>There</a:t>
            </a:r>
            <a:r>
              <a:rPr lang="da-DK" sz="2000" dirty="0"/>
              <a:t> </a:t>
            </a:r>
            <a:r>
              <a:rPr lang="da-DK" sz="2000" dirty="0" err="1"/>
              <a:t>are</a:t>
            </a:r>
            <a:r>
              <a:rPr lang="da-DK" sz="2000" dirty="0"/>
              <a:t> </a:t>
            </a:r>
            <a:r>
              <a:rPr lang="da-DK" sz="2000" dirty="0" err="1"/>
              <a:t>SNPs</a:t>
            </a:r>
            <a:r>
              <a:rPr lang="da-DK" sz="2000" dirty="0"/>
              <a:t> </a:t>
            </a:r>
            <a:r>
              <a:rPr lang="da-DK" sz="2000" dirty="0" err="1"/>
              <a:t>fixated</a:t>
            </a:r>
            <a:r>
              <a:rPr lang="da-DK" sz="2000" dirty="0"/>
              <a:t> in </a:t>
            </a:r>
            <a:r>
              <a:rPr lang="da-DK" sz="2000" dirty="0" err="1"/>
              <a:t>Flat-coated</a:t>
            </a:r>
            <a:r>
              <a:rPr lang="da-DK" sz="2000" dirty="0"/>
              <a:t> Retrievers </a:t>
            </a:r>
            <a:r>
              <a:rPr lang="da-DK" sz="2000" dirty="0" err="1"/>
              <a:t>compared</a:t>
            </a:r>
            <a:r>
              <a:rPr lang="da-DK" sz="2000" dirty="0"/>
              <a:t> to </a:t>
            </a:r>
            <a:r>
              <a:rPr lang="da-DK" sz="2000" dirty="0" err="1"/>
              <a:t>other</a:t>
            </a:r>
            <a:r>
              <a:rPr lang="da-DK" sz="2000" dirty="0"/>
              <a:t> </a:t>
            </a:r>
            <a:r>
              <a:rPr lang="da-DK" sz="2000" dirty="0" err="1"/>
              <a:t>breeds</a:t>
            </a:r>
            <a:endParaRPr lang="da-DK" sz="2000" dirty="0"/>
          </a:p>
          <a:p>
            <a:pPr>
              <a:lnSpc>
                <a:spcPct val="150000"/>
              </a:lnSpc>
            </a:pPr>
            <a:r>
              <a:rPr lang="da-DK" sz="2000" dirty="0"/>
              <a:t>H</a:t>
            </a:r>
            <a:r>
              <a:rPr lang="da-DK" sz="2000" baseline="-25000" dirty="0"/>
              <a:t>0b</a:t>
            </a:r>
            <a:r>
              <a:rPr lang="da-DK" sz="2000" dirty="0"/>
              <a:t>: </a:t>
            </a:r>
            <a:r>
              <a:rPr lang="da-DK" sz="2000" dirty="0" err="1"/>
              <a:t>Flat-coated</a:t>
            </a:r>
            <a:r>
              <a:rPr lang="da-DK" sz="2000" dirty="0"/>
              <a:t> Retrievers </a:t>
            </a:r>
            <a:r>
              <a:rPr lang="da-DK" sz="2000" dirty="0" err="1"/>
              <a:t>will</a:t>
            </a:r>
            <a:r>
              <a:rPr lang="da-DK" sz="2000" dirty="0"/>
              <a:t> have a </a:t>
            </a:r>
            <a:r>
              <a:rPr lang="da-DK" sz="2000" dirty="0" err="1"/>
              <a:t>high</a:t>
            </a:r>
            <a:r>
              <a:rPr lang="da-DK" sz="2000" dirty="0"/>
              <a:t> </a:t>
            </a:r>
            <a:r>
              <a:rPr lang="da-DK" sz="2000" dirty="0" err="1"/>
              <a:t>frequency</a:t>
            </a:r>
            <a:r>
              <a:rPr lang="da-DK" sz="2000" dirty="0"/>
              <a:t> of </a:t>
            </a:r>
            <a:r>
              <a:rPr lang="da-DK" sz="2000" dirty="0" err="1"/>
              <a:t>phenoype</a:t>
            </a:r>
            <a:r>
              <a:rPr lang="da-DK" sz="2000" dirty="0"/>
              <a:t> </a:t>
            </a:r>
            <a:r>
              <a:rPr lang="da-DK" sz="2000" dirty="0" err="1"/>
              <a:t>related</a:t>
            </a:r>
            <a:r>
              <a:rPr lang="da-DK" sz="2000" dirty="0"/>
              <a:t> </a:t>
            </a:r>
            <a:r>
              <a:rPr lang="da-DK" sz="2000" dirty="0" err="1"/>
              <a:t>alleles</a:t>
            </a:r>
            <a:r>
              <a:rPr lang="da-DK" sz="2000" dirty="0"/>
              <a:t> in </a:t>
            </a:r>
            <a:r>
              <a:rPr lang="da-DK" sz="2000" dirty="0" err="1"/>
              <a:t>certain</a:t>
            </a:r>
            <a:r>
              <a:rPr lang="da-DK" sz="2000" dirty="0"/>
              <a:t> genes</a:t>
            </a:r>
          </a:p>
        </p:txBody>
      </p:sp>
    </p:spTree>
    <p:extLst>
      <p:ext uri="{BB962C8B-B14F-4D97-AF65-F5344CB8AC3E}">
        <p14:creationId xmlns:p14="http://schemas.microsoft.com/office/powerpoint/2010/main" val="78727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1D77-85D4-1E48-AB20-13AC4D08EE33}"/>
              </a:ext>
            </a:extLst>
          </p:cNvPr>
          <p:cNvSpPr>
            <a:spLocks noGrp="1"/>
          </p:cNvSpPr>
          <p:nvPr>
            <p:ph type="title"/>
          </p:nvPr>
        </p:nvSpPr>
        <p:spPr/>
        <p:txBody>
          <a:bodyPr/>
          <a:lstStyle/>
          <a:p>
            <a:r>
              <a:rPr lang="en-US" dirty="0"/>
              <a:t>WGS of 19 Flat-coated Retrievers</a:t>
            </a:r>
          </a:p>
        </p:txBody>
      </p:sp>
      <p:graphicFrame>
        <p:nvGraphicFramePr>
          <p:cNvPr id="6" name="Content Placeholder 5">
            <a:extLst>
              <a:ext uri="{FF2B5EF4-FFF2-40B4-BE49-F238E27FC236}">
                <a16:creationId xmlns:a16="http://schemas.microsoft.com/office/drawing/2014/main" id="{56AB9718-A58F-6843-AD0D-F5469AB35AB2}"/>
              </a:ext>
            </a:extLst>
          </p:cNvPr>
          <p:cNvGraphicFramePr>
            <a:graphicFrameLocks noGrp="1"/>
          </p:cNvGraphicFramePr>
          <p:nvPr>
            <p:ph sz="half" idx="1"/>
            <p:extLst>
              <p:ext uri="{D42A27DB-BD31-4B8C-83A1-F6EECF244321}">
                <p14:modId xmlns:p14="http://schemas.microsoft.com/office/powerpoint/2010/main" val="3188987585"/>
              </p:ext>
            </p:extLst>
          </p:nvPr>
        </p:nvGraphicFramePr>
        <p:xfrm>
          <a:off x="565545" y="2328862"/>
          <a:ext cx="3505200" cy="2200275"/>
        </p:xfrm>
        <a:graphic>
          <a:graphicData uri="http://schemas.openxmlformats.org/drawingml/2006/table">
            <a:tbl>
              <a:tblPr firstRow="1" lastRow="1">
                <a:tableStyleId>{5C22544A-7EE6-4342-B048-85BDC9FD1C3A}</a:tableStyleId>
              </a:tblPr>
              <a:tblGrid>
                <a:gridCol w="2405742">
                  <a:extLst>
                    <a:ext uri="{9D8B030D-6E8A-4147-A177-3AD203B41FA5}">
                      <a16:colId xmlns:a16="http://schemas.microsoft.com/office/drawing/2014/main" val="2328511923"/>
                    </a:ext>
                  </a:extLst>
                </a:gridCol>
                <a:gridCol w="1099458">
                  <a:extLst>
                    <a:ext uri="{9D8B030D-6E8A-4147-A177-3AD203B41FA5}">
                      <a16:colId xmlns:a16="http://schemas.microsoft.com/office/drawing/2014/main" val="4144933486"/>
                    </a:ext>
                  </a:extLst>
                </a:gridCol>
              </a:tblGrid>
              <a:tr h="203200">
                <a:tc>
                  <a:txBody>
                    <a:bodyPr/>
                    <a:lstStyle/>
                    <a:p>
                      <a:pPr algn="l" fontAlgn="b"/>
                      <a:r>
                        <a:rPr lang="da-DK" sz="2000" b="1" u="none" strike="noStrike" dirty="0" err="1">
                          <a:effectLst/>
                          <a:latin typeface="Calibri" panose="020F0502020204030204" pitchFamily="34" charset="0"/>
                          <a:cs typeface="Calibri" panose="020F0502020204030204" pitchFamily="34" charset="0"/>
                        </a:rPr>
                        <a:t>Phenotype</a:t>
                      </a:r>
                      <a:endParaRPr lang="da-DK" sz="2000" b="1"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l" fontAlgn="b"/>
                      <a:r>
                        <a:rPr lang="da-DK" sz="2000" b="1" u="none" strike="noStrike" dirty="0" err="1">
                          <a:effectLst/>
                          <a:latin typeface="Calibri" panose="020F0502020204030204" pitchFamily="34" charset="0"/>
                          <a:cs typeface="Calibri" panose="020F0502020204030204" pitchFamily="34" charset="0"/>
                        </a:rPr>
                        <a:t>Number</a:t>
                      </a:r>
                      <a:endParaRPr lang="da-DK" sz="2000" b="1"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770570187"/>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Behavior</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8</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004457976"/>
                  </a:ext>
                </a:extLst>
              </a:tr>
              <a:tr h="241300">
                <a:tc>
                  <a:txBody>
                    <a:bodyPr/>
                    <a:lstStyle/>
                    <a:p>
                      <a:pPr algn="l" fontAlgn="b"/>
                      <a:r>
                        <a:rPr lang="da-DK" sz="2000" u="none" strike="noStrike" dirty="0" err="1">
                          <a:solidFill>
                            <a:schemeClr val="tx1"/>
                          </a:solidFill>
                          <a:effectLst/>
                          <a:latin typeface="Calibri" panose="020F0502020204030204" pitchFamily="34" charset="0"/>
                          <a:cs typeface="Calibri" panose="020F0502020204030204" pitchFamily="34" charset="0"/>
                        </a:rPr>
                        <a:t>Histiocytic</a:t>
                      </a:r>
                      <a:r>
                        <a:rPr lang="da-DK" sz="2000" u="none" strike="noStrike" dirty="0">
                          <a:solidFill>
                            <a:schemeClr val="tx1"/>
                          </a:solidFill>
                          <a:effectLst/>
                          <a:latin typeface="Calibri" panose="020F0502020204030204" pitchFamily="34" charset="0"/>
                          <a:cs typeface="Calibri" panose="020F0502020204030204" pitchFamily="34" charset="0"/>
                        </a:rPr>
                        <a:t> </a:t>
                      </a:r>
                      <a:r>
                        <a:rPr lang="da-DK" sz="2000" u="none" strike="noStrike" dirty="0" err="1">
                          <a:solidFill>
                            <a:schemeClr val="tx1"/>
                          </a:solidFill>
                          <a:effectLst/>
                          <a:latin typeface="Calibri" panose="020F0502020204030204" pitchFamily="34" charset="0"/>
                          <a:cs typeface="Calibri" panose="020F0502020204030204" pitchFamily="34" charset="0"/>
                        </a:rPr>
                        <a:t>Sarcoma</a:t>
                      </a:r>
                      <a:endParaRPr lang="da-DK" sz="2000" b="0" i="0" u="none" strike="noStrike" dirty="0">
                        <a:solidFill>
                          <a:schemeClr val="tx1"/>
                        </a:solidFill>
                        <a:effectLst/>
                        <a:latin typeface="Calibri" panose="020F0502020204030204" pitchFamily="34" charset="0"/>
                        <a:cs typeface="Calibri" panose="020F0502020204030204" pitchFamily="34" charset="0"/>
                      </a:endParaRPr>
                    </a:p>
                  </a:txBody>
                  <a:tcPr marL="15036" marR="15036" marT="9525" marB="0" anchor="b">
                    <a:solidFill>
                      <a:srgbClr val="F0E7E7"/>
                    </a:solidFill>
                  </a:tcPr>
                </a:tc>
                <a:tc>
                  <a:txBody>
                    <a:bodyPr/>
                    <a:lstStyle/>
                    <a:p>
                      <a:pPr algn="r" fontAlgn="b"/>
                      <a:r>
                        <a:rPr lang="da-DK" sz="2000" u="none" strike="noStrike" dirty="0">
                          <a:solidFill>
                            <a:schemeClr val="tx1"/>
                          </a:solidFill>
                          <a:effectLst/>
                          <a:latin typeface="Calibri" panose="020F0502020204030204" pitchFamily="34" charset="0"/>
                          <a:cs typeface="Calibri" panose="020F0502020204030204" pitchFamily="34" charset="0"/>
                        </a:rPr>
                        <a:t>6</a:t>
                      </a:r>
                      <a:endParaRPr lang="da-DK" sz="2000" b="0" i="0" u="none" strike="noStrike" dirty="0">
                        <a:solidFill>
                          <a:schemeClr val="tx1"/>
                        </a:solidFill>
                        <a:effectLst/>
                        <a:latin typeface="Calibri" panose="020F0502020204030204" pitchFamily="34" charset="0"/>
                        <a:cs typeface="Calibri" panose="020F0502020204030204" pitchFamily="34" charset="0"/>
                      </a:endParaRPr>
                    </a:p>
                  </a:txBody>
                  <a:tcPr marL="15036" marR="15036" marT="9525" marB="0" anchor="b">
                    <a:solidFill>
                      <a:srgbClr val="F0E7E7"/>
                    </a:solidFill>
                  </a:tcPr>
                </a:tc>
                <a:extLst>
                  <a:ext uri="{0D108BD9-81ED-4DB2-BD59-A6C34878D82A}">
                    <a16:rowId xmlns:a16="http://schemas.microsoft.com/office/drawing/2014/main" val="3474083590"/>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Geriatric</a:t>
                      </a:r>
                      <a:r>
                        <a:rPr lang="da-DK" sz="2000" u="none" strike="noStrike" dirty="0">
                          <a:effectLst/>
                          <a:latin typeface="Calibri" panose="020F0502020204030204" pitchFamily="34" charset="0"/>
                          <a:cs typeface="Calibri" panose="020F0502020204030204" pitchFamily="34" charset="0"/>
                        </a:rPr>
                        <a:t> Control</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4</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255619218"/>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Cataract</a:t>
                      </a:r>
                      <a:r>
                        <a:rPr lang="da-DK" sz="2000" u="none" strike="noStrike" dirty="0">
                          <a:effectLst/>
                          <a:latin typeface="Calibri" panose="020F0502020204030204" pitchFamily="34" charset="0"/>
                          <a:cs typeface="Calibri" panose="020F0502020204030204" pitchFamily="34" charset="0"/>
                        </a:rPr>
                        <a:t>*</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a:effectLst/>
                          <a:latin typeface="Calibri" panose="020F0502020204030204" pitchFamily="34" charset="0"/>
                          <a:cs typeface="Calibri" panose="020F0502020204030204" pitchFamily="34" charset="0"/>
                        </a:rPr>
                        <a:t>1</a:t>
                      </a:r>
                      <a:endParaRPr lang="da-DK" sz="2000" b="0" i="0" u="none" strike="noStrike">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3698949691"/>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Renal</a:t>
                      </a:r>
                      <a:r>
                        <a:rPr lang="da-DK" sz="2000" u="none" strike="noStrike" dirty="0">
                          <a:effectLst/>
                          <a:latin typeface="Calibri" panose="020F0502020204030204" pitchFamily="34" charset="0"/>
                          <a:cs typeface="Calibri" panose="020F0502020204030204" pitchFamily="34" charset="0"/>
                        </a:rPr>
                        <a:t> </a:t>
                      </a:r>
                      <a:r>
                        <a:rPr lang="da-DK" sz="2000" u="none" strike="noStrike" dirty="0" err="1">
                          <a:effectLst/>
                          <a:latin typeface="Calibri" panose="020F0502020204030204" pitchFamily="34" charset="0"/>
                          <a:cs typeface="Calibri" panose="020F0502020204030204" pitchFamily="34" charset="0"/>
                        </a:rPr>
                        <a:t>Dysplasia</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1</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3526999947"/>
                  </a:ext>
                </a:extLst>
              </a:tr>
              <a:tr h="203200">
                <a:tc>
                  <a:txBody>
                    <a:bodyPr/>
                    <a:lstStyle/>
                    <a:p>
                      <a:pPr algn="l" fontAlgn="b"/>
                      <a:r>
                        <a:rPr lang="da-DK" sz="2000" b="1" i="0" u="none" strike="noStrike" dirty="0">
                          <a:solidFill>
                            <a:schemeClr val="bg1"/>
                          </a:solidFill>
                          <a:effectLst/>
                          <a:latin typeface="Calibri" panose="020F0502020204030204" pitchFamily="34" charset="0"/>
                          <a:cs typeface="Calibri" panose="020F0502020204030204" pitchFamily="34" charset="0"/>
                        </a:rPr>
                        <a:t>Total</a:t>
                      </a:r>
                    </a:p>
                  </a:txBody>
                  <a:tcPr marL="15036" marR="15036" marT="9525" marB="0" anchor="b"/>
                </a:tc>
                <a:tc>
                  <a:txBody>
                    <a:bodyPr/>
                    <a:lstStyle/>
                    <a:p>
                      <a:pPr algn="r" fontAlgn="b"/>
                      <a:r>
                        <a:rPr lang="da-DK" sz="2000" b="1" i="0" u="none" strike="noStrike" dirty="0">
                          <a:solidFill>
                            <a:schemeClr val="bg1"/>
                          </a:solidFill>
                          <a:effectLst/>
                          <a:latin typeface="Calibri" panose="020F0502020204030204" pitchFamily="34" charset="0"/>
                          <a:cs typeface="Calibri" panose="020F0502020204030204" pitchFamily="34" charset="0"/>
                        </a:rPr>
                        <a:t>19</a:t>
                      </a:r>
                    </a:p>
                  </a:txBody>
                  <a:tcPr marL="15036" marR="15036" marT="9525" marB="0" anchor="b"/>
                </a:tc>
                <a:extLst>
                  <a:ext uri="{0D108BD9-81ED-4DB2-BD59-A6C34878D82A}">
                    <a16:rowId xmlns:a16="http://schemas.microsoft.com/office/drawing/2014/main" val="3011825863"/>
                  </a:ext>
                </a:extLst>
              </a:tr>
            </a:tbl>
          </a:graphicData>
        </a:graphic>
      </p:graphicFrame>
      <p:sp>
        <p:nvSpPr>
          <p:cNvPr id="7" name="Content Placeholder 6">
            <a:extLst>
              <a:ext uri="{FF2B5EF4-FFF2-40B4-BE49-F238E27FC236}">
                <a16:creationId xmlns:a16="http://schemas.microsoft.com/office/drawing/2014/main" id="{0B467A97-E965-1849-8DF1-1F83A3802379}"/>
              </a:ext>
            </a:extLst>
          </p:cNvPr>
          <p:cNvSpPr>
            <a:spLocks noGrp="1"/>
          </p:cNvSpPr>
          <p:nvPr>
            <p:ph sz="half" idx="2"/>
          </p:nvPr>
        </p:nvSpPr>
        <p:spPr>
          <a:xfrm>
            <a:off x="588963" y="1485901"/>
            <a:ext cx="6100595" cy="358171"/>
          </a:xfrm>
        </p:spPr>
        <p:txBody>
          <a:bodyPr>
            <a:normAutofit lnSpcReduction="10000"/>
          </a:bodyPr>
          <a:lstStyle/>
          <a:p>
            <a:r>
              <a:rPr lang="en-US" dirty="0"/>
              <a:t>19 Swedish Flat-coated Retrievers</a:t>
            </a:r>
          </a:p>
        </p:txBody>
      </p:sp>
      <p:sp>
        <p:nvSpPr>
          <p:cNvPr id="4" name="Date Placeholder 3">
            <a:extLst>
              <a:ext uri="{FF2B5EF4-FFF2-40B4-BE49-F238E27FC236}">
                <a16:creationId xmlns:a16="http://schemas.microsoft.com/office/drawing/2014/main" id="{F2CB4039-2E84-F740-B3CB-69074621D12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A367978D-85AB-854F-93DF-334CB1808707}"/>
              </a:ext>
            </a:extLst>
          </p:cNvPr>
          <p:cNvSpPr>
            <a:spLocks noGrp="1"/>
          </p:cNvSpPr>
          <p:nvPr>
            <p:ph type="sldNum" sz="quarter" idx="12"/>
          </p:nvPr>
        </p:nvSpPr>
        <p:spPr/>
        <p:txBody>
          <a:bodyPr/>
          <a:lstStyle/>
          <a:p>
            <a:fld id="{091A926C-488A-4E3E-9C21-57CAA120E114}" type="slidenum">
              <a:rPr lang="en-GB" smtClean="0"/>
              <a:t>8</a:t>
            </a:fld>
            <a:endParaRPr lang="en-GB" dirty="0"/>
          </a:p>
        </p:txBody>
      </p:sp>
      <p:graphicFrame>
        <p:nvGraphicFramePr>
          <p:cNvPr id="9" name="Table 8">
            <a:extLst>
              <a:ext uri="{FF2B5EF4-FFF2-40B4-BE49-F238E27FC236}">
                <a16:creationId xmlns:a16="http://schemas.microsoft.com/office/drawing/2014/main" id="{D0BB8495-B30C-EE40-8C4D-5BD6C3143F36}"/>
              </a:ext>
            </a:extLst>
          </p:cNvPr>
          <p:cNvGraphicFramePr>
            <a:graphicFrameLocks noGrp="1"/>
          </p:cNvGraphicFramePr>
          <p:nvPr>
            <p:extLst>
              <p:ext uri="{D42A27DB-BD31-4B8C-83A1-F6EECF244321}">
                <p14:modId xmlns:p14="http://schemas.microsoft.com/office/powerpoint/2010/main" val="1505462824"/>
              </p:ext>
            </p:extLst>
          </p:nvPr>
        </p:nvGraphicFramePr>
        <p:xfrm>
          <a:off x="7122697" y="924719"/>
          <a:ext cx="2774723" cy="5320665"/>
        </p:xfrm>
        <a:graphic>
          <a:graphicData uri="http://schemas.openxmlformats.org/drawingml/2006/table">
            <a:tbl>
              <a:tblPr firstRow="1">
                <a:tableStyleId>{5C22544A-7EE6-4342-B048-85BDC9FD1C3A}</a:tableStyleId>
              </a:tblPr>
              <a:tblGrid>
                <a:gridCol w="1609951">
                  <a:extLst>
                    <a:ext uri="{9D8B030D-6E8A-4147-A177-3AD203B41FA5}">
                      <a16:colId xmlns:a16="http://schemas.microsoft.com/office/drawing/2014/main" val="3031875815"/>
                    </a:ext>
                  </a:extLst>
                </a:gridCol>
                <a:gridCol w="1164772">
                  <a:extLst>
                    <a:ext uri="{9D8B030D-6E8A-4147-A177-3AD203B41FA5}">
                      <a16:colId xmlns:a16="http://schemas.microsoft.com/office/drawing/2014/main" val="2352007148"/>
                    </a:ext>
                  </a:extLst>
                </a:gridCol>
              </a:tblGrid>
              <a:tr h="203200">
                <a:tc gridSpan="2">
                  <a:txBody>
                    <a:bodyPr/>
                    <a:lstStyle/>
                    <a:p>
                      <a:pPr algn="ctr" fontAlgn="b"/>
                      <a:r>
                        <a:rPr lang="da-DK" sz="1600" b="1" u="none" strike="noStrike" dirty="0">
                          <a:effectLst/>
                        </a:rPr>
                        <a:t>Mean </a:t>
                      </a:r>
                      <a:r>
                        <a:rPr lang="da-DK" sz="1600" b="1" u="none" strike="noStrike" dirty="0" err="1">
                          <a:effectLst/>
                        </a:rPr>
                        <a:t>coverage</a:t>
                      </a:r>
                      <a:endParaRPr lang="da-DK"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da-DK"/>
                    </a:p>
                  </a:txBody>
                  <a:tcPr/>
                </a:tc>
                <a:extLst>
                  <a:ext uri="{0D108BD9-81ED-4DB2-BD59-A6C34878D82A}">
                    <a16:rowId xmlns:a16="http://schemas.microsoft.com/office/drawing/2014/main" val="809419587"/>
                  </a:ext>
                </a:extLst>
              </a:tr>
              <a:tr h="203200">
                <a:tc>
                  <a:txBody>
                    <a:bodyPr/>
                    <a:lstStyle/>
                    <a:p>
                      <a:pPr algn="l" fontAlgn="b"/>
                      <a:r>
                        <a:rPr lang="da-DK" sz="1600" u="none" strike="noStrike" dirty="0">
                          <a:effectLst/>
                        </a:rPr>
                        <a:t>CFA006591</a:t>
                      </a:r>
                      <a:endParaRPr lang="da-DK"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23.83</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182244385"/>
                  </a:ext>
                </a:extLst>
              </a:tr>
              <a:tr h="203200">
                <a:tc>
                  <a:txBody>
                    <a:bodyPr/>
                    <a:lstStyle/>
                    <a:p>
                      <a:pPr algn="l" fontAlgn="b"/>
                      <a:r>
                        <a:rPr lang="da-DK" sz="1600" u="none" strike="noStrike">
                          <a:effectLst/>
                        </a:rPr>
                        <a:t>CFA007614</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23.59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991511791"/>
                  </a:ext>
                </a:extLst>
              </a:tr>
              <a:tr h="203200">
                <a:tc>
                  <a:txBody>
                    <a:bodyPr/>
                    <a:lstStyle/>
                    <a:p>
                      <a:pPr algn="l" fontAlgn="b"/>
                      <a:r>
                        <a:rPr lang="da-DK" sz="1600" u="none" strike="noStrike" dirty="0">
                          <a:effectLst/>
                        </a:rPr>
                        <a:t>CFA008068</a:t>
                      </a:r>
                      <a:endParaRPr lang="da-DK"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24.08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880603934"/>
                  </a:ext>
                </a:extLst>
              </a:tr>
              <a:tr h="203200">
                <a:tc>
                  <a:txBody>
                    <a:bodyPr/>
                    <a:lstStyle/>
                    <a:p>
                      <a:pPr algn="l" fontAlgn="b"/>
                      <a:r>
                        <a:rPr lang="da-DK" sz="1600" u="none" strike="noStrike">
                          <a:effectLst/>
                        </a:rPr>
                        <a:t>CFA008193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24.31</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4290040996"/>
                  </a:ext>
                </a:extLst>
              </a:tr>
              <a:tr h="203200">
                <a:tc>
                  <a:txBody>
                    <a:bodyPr/>
                    <a:lstStyle/>
                    <a:p>
                      <a:pPr algn="l" fontAlgn="b"/>
                      <a:r>
                        <a:rPr lang="da-DK" sz="1600" u="none" strike="noStrike">
                          <a:effectLst/>
                        </a:rPr>
                        <a:t>CFA008402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21.49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681054053"/>
                  </a:ext>
                </a:extLst>
              </a:tr>
              <a:tr h="203200">
                <a:tc>
                  <a:txBody>
                    <a:bodyPr/>
                    <a:lstStyle/>
                    <a:p>
                      <a:pPr algn="l" fontAlgn="b"/>
                      <a:r>
                        <a:rPr lang="da-DK" sz="1600" u="none" strike="noStrike">
                          <a:effectLst/>
                        </a:rPr>
                        <a:t>CFA008433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24.78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584268498"/>
                  </a:ext>
                </a:extLst>
              </a:tr>
              <a:tr h="203200">
                <a:tc>
                  <a:txBody>
                    <a:bodyPr/>
                    <a:lstStyle/>
                    <a:p>
                      <a:pPr algn="l" fontAlgn="b"/>
                      <a:r>
                        <a:rPr lang="da-DK" sz="1600" u="none" strike="noStrike">
                          <a:effectLst/>
                        </a:rPr>
                        <a:t>CFA008455</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25.17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498546311"/>
                  </a:ext>
                </a:extLst>
              </a:tr>
              <a:tr h="203200">
                <a:tc>
                  <a:txBody>
                    <a:bodyPr/>
                    <a:lstStyle/>
                    <a:p>
                      <a:pPr algn="l" fontAlgn="b"/>
                      <a:r>
                        <a:rPr lang="da-DK" sz="1600" u="none" strike="noStrike">
                          <a:effectLst/>
                        </a:rPr>
                        <a:t>CFA008473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dirty="0">
                          <a:effectLst/>
                        </a:rPr>
                        <a:t>23.70</a:t>
                      </a:r>
                      <a:endParaRPr lang="da-DK"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941300613"/>
                  </a:ext>
                </a:extLst>
              </a:tr>
              <a:tr h="203200">
                <a:tc>
                  <a:txBody>
                    <a:bodyPr/>
                    <a:lstStyle/>
                    <a:p>
                      <a:pPr algn="l" fontAlgn="b"/>
                      <a:r>
                        <a:rPr lang="da-DK" sz="1600" u="none" strike="noStrike">
                          <a:effectLst/>
                        </a:rPr>
                        <a:t>CFA008491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dirty="0">
                          <a:effectLst/>
                        </a:rPr>
                        <a:t>22.92</a:t>
                      </a:r>
                      <a:endParaRPr lang="da-DK"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05864914"/>
                  </a:ext>
                </a:extLst>
              </a:tr>
              <a:tr h="203200">
                <a:tc>
                  <a:txBody>
                    <a:bodyPr/>
                    <a:lstStyle/>
                    <a:p>
                      <a:pPr algn="l" fontAlgn="b"/>
                      <a:r>
                        <a:rPr lang="da-DK" sz="1600" u="none" strike="noStrike">
                          <a:effectLst/>
                        </a:rPr>
                        <a:t>CFA008537</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23.37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018117226"/>
                  </a:ext>
                </a:extLst>
              </a:tr>
              <a:tr h="203200">
                <a:tc>
                  <a:txBody>
                    <a:bodyPr/>
                    <a:lstStyle/>
                    <a:p>
                      <a:pPr algn="l" fontAlgn="b"/>
                      <a:r>
                        <a:rPr lang="da-DK" sz="1600" u="none" strike="noStrike">
                          <a:effectLst/>
                        </a:rPr>
                        <a:t>CFA008582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21.94</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208411610"/>
                  </a:ext>
                </a:extLst>
              </a:tr>
              <a:tr h="203200">
                <a:tc>
                  <a:txBody>
                    <a:bodyPr/>
                    <a:lstStyle/>
                    <a:p>
                      <a:pPr algn="l" fontAlgn="b"/>
                      <a:r>
                        <a:rPr lang="da-DK" sz="1600" u="none" strike="noStrike">
                          <a:effectLst/>
                        </a:rPr>
                        <a:t>CFA008731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22.87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063343083"/>
                  </a:ext>
                </a:extLst>
              </a:tr>
              <a:tr h="203200">
                <a:tc>
                  <a:txBody>
                    <a:bodyPr/>
                    <a:lstStyle/>
                    <a:p>
                      <a:pPr algn="l" fontAlgn="b"/>
                      <a:r>
                        <a:rPr lang="da-DK" sz="1600" u="none" strike="noStrike">
                          <a:effectLst/>
                        </a:rPr>
                        <a:t>CFA009017</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23.18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194688443"/>
                  </a:ext>
                </a:extLst>
              </a:tr>
              <a:tr h="203200">
                <a:tc>
                  <a:txBody>
                    <a:bodyPr/>
                    <a:lstStyle/>
                    <a:p>
                      <a:pPr algn="l" fontAlgn="b"/>
                      <a:r>
                        <a:rPr lang="da-DK" sz="1600" u="none" strike="noStrike">
                          <a:effectLst/>
                        </a:rPr>
                        <a:t>CFA009192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20.98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689467829"/>
                  </a:ext>
                </a:extLst>
              </a:tr>
              <a:tr h="203200">
                <a:tc>
                  <a:txBody>
                    <a:bodyPr/>
                    <a:lstStyle/>
                    <a:p>
                      <a:pPr algn="l" fontAlgn="b"/>
                      <a:r>
                        <a:rPr lang="da-DK" sz="1600" u="none" strike="noStrike">
                          <a:effectLst/>
                        </a:rPr>
                        <a:t>CFA009655</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21.28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712745131"/>
                  </a:ext>
                </a:extLst>
              </a:tr>
              <a:tr h="203200">
                <a:tc>
                  <a:txBody>
                    <a:bodyPr/>
                    <a:lstStyle/>
                    <a:p>
                      <a:pPr algn="l" fontAlgn="b"/>
                      <a:r>
                        <a:rPr lang="da-DK" sz="1600" u="none" strike="noStrike">
                          <a:effectLst/>
                        </a:rPr>
                        <a:t>CFA009786</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23.69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082467104"/>
                  </a:ext>
                </a:extLst>
              </a:tr>
              <a:tr h="203200">
                <a:tc>
                  <a:txBody>
                    <a:bodyPr/>
                    <a:lstStyle/>
                    <a:p>
                      <a:pPr algn="l" fontAlgn="b"/>
                      <a:r>
                        <a:rPr lang="da-DK" sz="1600" u="none" strike="noStrike">
                          <a:effectLst/>
                        </a:rPr>
                        <a:t>CFA009911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22.10</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801841374"/>
                  </a:ext>
                </a:extLst>
              </a:tr>
              <a:tr h="203200">
                <a:tc>
                  <a:txBody>
                    <a:bodyPr/>
                    <a:lstStyle/>
                    <a:p>
                      <a:pPr algn="l" fontAlgn="b"/>
                      <a:r>
                        <a:rPr lang="da-DK" sz="1600" u="none" strike="noStrike">
                          <a:effectLst/>
                        </a:rPr>
                        <a:t>CFA010674</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23.59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96450022"/>
                  </a:ext>
                </a:extLst>
              </a:tr>
              <a:tr h="203200">
                <a:tc>
                  <a:txBody>
                    <a:bodyPr/>
                    <a:lstStyle/>
                    <a:p>
                      <a:pPr algn="l" fontAlgn="b"/>
                      <a:r>
                        <a:rPr lang="da-DK" sz="1600" u="none" strike="noStrike">
                          <a:effectLst/>
                        </a:rPr>
                        <a:t>CFA010766</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25.21</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449716284"/>
                  </a:ext>
                </a:extLst>
              </a:tr>
              <a:tr h="203200">
                <a:tc>
                  <a:txBody>
                    <a:bodyPr/>
                    <a:lstStyle/>
                    <a:p>
                      <a:pPr algn="l" fontAlgn="b"/>
                      <a:r>
                        <a:rPr lang="da-DK" sz="1600" b="1" u="none" strike="noStrike" dirty="0">
                          <a:effectLst/>
                        </a:rPr>
                        <a:t>All</a:t>
                      </a:r>
                      <a:endParaRPr lang="da-D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b="1" u="none" strike="noStrike" dirty="0">
                          <a:effectLst/>
                        </a:rPr>
                        <a:t>23.27</a:t>
                      </a:r>
                      <a:endParaRPr lang="da-D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9166458"/>
                  </a:ext>
                </a:extLst>
              </a:tr>
            </a:tbl>
          </a:graphicData>
        </a:graphic>
      </p:graphicFrame>
      <p:sp>
        <p:nvSpPr>
          <p:cNvPr id="3" name="TextBox 2">
            <a:extLst>
              <a:ext uri="{FF2B5EF4-FFF2-40B4-BE49-F238E27FC236}">
                <a16:creationId xmlns:a16="http://schemas.microsoft.com/office/drawing/2014/main" id="{86077FBA-DFDA-2244-879D-BB3593DBD490}"/>
              </a:ext>
            </a:extLst>
          </p:cNvPr>
          <p:cNvSpPr txBox="1"/>
          <p:nvPr/>
        </p:nvSpPr>
        <p:spPr>
          <a:xfrm>
            <a:off x="565545" y="6076107"/>
            <a:ext cx="4503760" cy="338554"/>
          </a:xfrm>
          <a:prstGeom prst="rect">
            <a:avLst/>
          </a:prstGeom>
          <a:noFill/>
        </p:spPr>
        <p:txBody>
          <a:bodyPr wrap="square" rtlCol="0">
            <a:spAutoFit/>
          </a:bodyPr>
          <a:lstStyle/>
          <a:p>
            <a:r>
              <a:rPr lang="da-DK" sz="1600" dirty="0"/>
              <a:t>* This dog </a:t>
            </a:r>
            <a:r>
              <a:rPr lang="da-DK" sz="1600" dirty="0" err="1"/>
              <a:t>also</a:t>
            </a:r>
            <a:r>
              <a:rPr lang="da-DK" sz="1600" dirty="0"/>
              <a:t> had the </a:t>
            </a:r>
            <a:r>
              <a:rPr lang="da-DK" sz="1600" dirty="0" err="1"/>
              <a:t>phenotype</a:t>
            </a:r>
            <a:r>
              <a:rPr lang="da-DK" sz="1600" dirty="0"/>
              <a:t> ”</a:t>
            </a:r>
            <a:r>
              <a:rPr lang="da-DK" sz="1600" dirty="0" err="1"/>
              <a:t>Behavior</a:t>
            </a:r>
            <a:r>
              <a:rPr lang="da-DK" sz="1600" dirty="0"/>
              <a:t>”</a:t>
            </a:r>
          </a:p>
        </p:txBody>
      </p:sp>
    </p:spTree>
    <p:extLst>
      <p:ext uri="{BB962C8B-B14F-4D97-AF65-F5344CB8AC3E}">
        <p14:creationId xmlns:p14="http://schemas.microsoft.com/office/powerpoint/2010/main" val="78607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1F50-BFDC-954D-A59E-B236000228DA}"/>
              </a:ext>
            </a:extLst>
          </p:cNvPr>
          <p:cNvSpPr>
            <a:spLocks noGrp="1"/>
          </p:cNvSpPr>
          <p:nvPr>
            <p:ph type="title"/>
          </p:nvPr>
        </p:nvSpPr>
        <p:spPr/>
        <p:txBody>
          <a:bodyPr/>
          <a:lstStyle/>
          <a:p>
            <a:r>
              <a:rPr lang="en-US" dirty="0"/>
              <a:t>Flat-coated Retrievers – Control group</a:t>
            </a:r>
          </a:p>
        </p:txBody>
      </p:sp>
      <p:sp>
        <p:nvSpPr>
          <p:cNvPr id="3" name="Content Placeholder 2">
            <a:extLst>
              <a:ext uri="{FF2B5EF4-FFF2-40B4-BE49-F238E27FC236}">
                <a16:creationId xmlns:a16="http://schemas.microsoft.com/office/drawing/2014/main" id="{DFC8D293-C546-4B4D-97FD-F66CD3F5E2D2}"/>
              </a:ext>
            </a:extLst>
          </p:cNvPr>
          <p:cNvSpPr>
            <a:spLocks noGrp="1"/>
          </p:cNvSpPr>
          <p:nvPr>
            <p:ph idx="1"/>
          </p:nvPr>
        </p:nvSpPr>
        <p:spPr>
          <a:xfrm>
            <a:off x="588963" y="1635125"/>
            <a:ext cx="4777694" cy="4675188"/>
          </a:xfrm>
        </p:spPr>
        <p:txBody>
          <a:bodyPr/>
          <a:lstStyle/>
          <a:p>
            <a:pPr marL="0" indent="0">
              <a:buNone/>
            </a:pPr>
            <a:r>
              <a:rPr lang="en-US" dirty="0"/>
              <a:t>160 Swedish and American dogs</a:t>
            </a:r>
          </a:p>
          <a:p>
            <a:endParaRPr lang="en-US" dirty="0"/>
          </a:p>
        </p:txBody>
      </p:sp>
      <p:sp>
        <p:nvSpPr>
          <p:cNvPr id="4" name="Date Placeholder 3">
            <a:extLst>
              <a:ext uri="{FF2B5EF4-FFF2-40B4-BE49-F238E27FC236}">
                <a16:creationId xmlns:a16="http://schemas.microsoft.com/office/drawing/2014/main" id="{6DBFAA07-9F67-7141-8E2A-AEE5F7419912}"/>
              </a:ext>
            </a:extLst>
          </p:cNvPr>
          <p:cNvSpPr>
            <a:spLocks noGrp="1"/>
          </p:cNvSpPr>
          <p:nvPr>
            <p:ph type="dt" sz="half" idx="10"/>
          </p:nvPr>
        </p:nvSpPr>
        <p:spPr/>
        <p:txBody>
          <a:bodyPr/>
          <a:lstStyle/>
          <a:p>
            <a:fld id="{48BA57D3-3A06-42DE-8329-4A599228B9A1}" type="datetime1">
              <a:rPr lang="en-GB" smtClean="0"/>
              <a:t>12/11/2020</a:t>
            </a:fld>
            <a:endParaRPr lang="en-GB" dirty="0"/>
          </a:p>
        </p:txBody>
      </p:sp>
      <p:sp>
        <p:nvSpPr>
          <p:cNvPr id="5" name="Slide Number Placeholder 4">
            <a:extLst>
              <a:ext uri="{FF2B5EF4-FFF2-40B4-BE49-F238E27FC236}">
                <a16:creationId xmlns:a16="http://schemas.microsoft.com/office/drawing/2014/main" id="{5EDD008F-1BE7-3F4E-A9FA-D21B20C978AB}"/>
              </a:ext>
            </a:extLst>
          </p:cNvPr>
          <p:cNvSpPr>
            <a:spLocks noGrp="1"/>
          </p:cNvSpPr>
          <p:nvPr>
            <p:ph type="sldNum" sz="quarter" idx="12"/>
          </p:nvPr>
        </p:nvSpPr>
        <p:spPr/>
        <p:txBody>
          <a:bodyPr/>
          <a:lstStyle/>
          <a:p>
            <a:fld id="{091A926C-488A-4E3E-9C21-57CAA120E114}" type="slidenum">
              <a:rPr lang="en-GB" smtClean="0"/>
              <a:t>9</a:t>
            </a:fld>
            <a:endParaRPr lang="en-GB" dirty="0"/>
          </a:p>
        </p:txBody>
      </p:sp>
      <p:graphicFrame>
        <p:nvGraphicFramePr>
          <p:cNvPr id="6" name="Table 5">
            <a:extLst>
              <a:ext uri="{FF2B5EF4-FFF2-40B4-BE49-F238E27FC236}">
                <a16:creationId xmlns:a16="http://schemas.microsoft.com/office/drawing/2014/main" id="{1ACDE7D5-D6FA-3344-BFD2-56ECD2921D0E}"/>
              </a:ext>
            </a:extLst>
          </p:cNvPr>
          <p:cNvGraphicFramePr>
            <a:graphicFrameLocks noGrp="1"/>
          </p:cNvGraphicFramePr>
          <p:nvPr/>
        </p:nvGraphicFramePr>
        <p:xfrm>
          <a:off x="588963" y="2156299"/>
          <a:ext cx="3145600" cy="3279140"/>
        </p:xfrm>
        <a:graphic>
          <a:graphicData uri="http://schemas.openxmlformats.org/drawingml/2006/table">
            <a:tbl>
              <a:tblPr/>
              <a:tblGrid>
                <a:gridCol w="2726500">
                  <a:extLst>
                    <a:ext uri="{9D8B030D-6E8A-4147-A177-3AD203B41FA5}">
                      <a16:colId xmlns:a16="http://schemas.microsoft.com/office/drawing/2014/main" val="387407919"/>
                    </a:ext>
                  </a:extLst>
                </a:gridCol>
                <a:gridCol w="419100">
                  <a:extLst>
                    <a:ext uri="{9D8B030D-6E8A-4147-A177-3AD203B41FA5}">
                      <a16:colId xmlns:a16="http://schemas.microsoft.com/office/drawing/2014/main" val="768688225"/>
                    </a:ext>
                  </a:extLst>
                </a:gridCol>
              </a:tblGrid>
              <a:tr h="203200">
                <a:tc>
                  <a:txBody>
                    <a:bodyPr/>
                    <a:lstStyle/>
                    <a:p>
                      <a:pPr algn="l" fontAlgn="b">
                        <a:lnSpc>
                          <a:spcPct val="140000"/>
                        </a:lnSpc>
                      </a:pPr>
                      <a:r>
                        <a:rPr lang="da-DK" sz="1800" b="1" i="0" u="none" strike="noStrike" dirty="0" err="1">
                          <a:solidFill>
                            <a:srgbClr val="000000"/>
                          </a:solidFill>
                          <a:effectLst/>
                          <a:latin typeface="Calibri" panose="020F0502020204030204" pitchFamily="34" charset="0"/>
                        </a:rPr>
                        <a:t>Breeds</a:t>
                      </a:r>
                      <a:endParaRPr lang="da-DK"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lnSpc>
                          <a:spcPct val="140000"/>
                        </a:lnSpc>
                      </a:pPr>
                      <a:r>
                        <a:rPr lang="da-DK" sz="1800" b="1"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932885358"/>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Beagle</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780701583"/>
                  </a:ext>
                </a:extLst>
              </a:tr>
              <a:tr h="203200">
                <a:tc>
                  <a:txBody>
                    <a:bodyPr/>
                    <a:lstStyle/>
                    <a:p>
                      <a:pPr algn="l" fontAlgn="b">
                        <a:lnSpc>
                          <a:spcPct val="140000"/>
                        </a:lnSpc>
                      </a:pPr>
                      <a:r>
                        <a:rPr lang="da-DK" sz="1800" b="0" i="0" u="none" strike="noStrike" dirty="0" err="1">
                          <a:solidFill>
                            <a:srgbClr val="000000"/>
                          </a:solidFill>
                          <a:effectLst/>
                          <a:latin typeface="Calibri" panose="020F0502020204030204" pitchFamily="34" charset="0"/>
                        </a:rPr>
                        <a:t>Cavalier</a:t>
                      </a:r>
                      <a:r>
                        <a:rPr lang="da-DK" sz="1800" b="0" i="0" u="none" strike="noStrike" dirty="0">
                          <a:solidFill>
                            <a:srgbClr val="000000"/>
                          </a:solidFill>
                          <a:effectLst/>
                          <a:latin typeface="Calibri" panose="020F0502020204030204" pitchFamily="34" charset="0"/>
                        </a:rPr>
                        <a:t> King Charles Spaniel</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37472675"/>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German </a:t>
                      </a:r>
                      <a:r>
                        <a:rPr lang="da-DK" sz="1800" b="0" i="0" u="none" strike="noStrike" dirty="0" err="1">
                          <a:solidFill>
                            <a:srgbClr val="000000"/>
                          </a:solidFill>
                          <a:effectLst/>
                          <a:latin typeface="Calibri" panose="020F0502020204030204" pitchFamily="34" charset="0"/>
                        </a:rPr>
                        <a:t>Shepherd</a:t>
                      </a:r>
                      <a:endParaRPr lang="da-DK"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3030454050"/>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Golden Retriever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037290626"/>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Labrador Retriever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962419932"/>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Standard </a:t>
                      </a:r>
                      <a:r>
                        <a:rPr lang="da-DK" sz="1800" b="0" i="0" u="none" strike="noStrike" dirty="0" err="1">
                          <a:solidFill>
                            <a:srgbClr val="000000"/>
                          </a:solidFill>
                          <a:effectLst/>
                          <a:latin typeface="Calibri" panose="020F0502020204030204" pitchFamily="34" charset="0"/>
                        </a:rPr>
                        <a:t>Poodle</a:t>
                      </a:r>
                      <a:endParaRPr lang="da-DK"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81806407"/>
                  </a:ext>
                </a:extLst>
              </a:tr>
              <a:tr h="203200">
                <a:tc>
                  <a:txBody>
                    <a:bodyPr/>
                    <a:lstStyle/>
                    <a:p>
                      <a:pPr algn="l" fontAlgn="b">
                        <a:lnSpc>
                          <a:spcPct val="140000"/>
                        </a:lnSpc>
                      </a:pPr>
                      <a:r>
                        <a:rPr lang="da-DK" sz="1800" b="0" i="0" u="none" strike="noStrike">
                          <a:solidFill>
                            <a:srgbClr val="000000"/>
                          </a:solidFill>
                          <a:effectLst/>
                          <a:latin typeface="Calibri" panose="020F0502020204030204" pitchFamily="34" charset="0"/>
                        </a:rPr>
                        <a:t>Rottweiler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2639576753"/>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West </a:t>
                      </a:r>
                      <a:r>
                        <a:rPr lang="da-DK" sz="1800" b="0" i="0" u="none" strike="noStrike" dirty="0" err="1">
                          <a:solidFill>
                            <a:srgbClr val="000000"/>
                          </a:solidFill>
                          <a:effectLst/>
                          <a:latin typeface="Calibri" panose="020F0502020204030204" pitchFamily="34" charset="0"/>
                        </a:rPr>
                        <a:t>Highland</a:t>
                      </a:r>
                      <a:r>
                        <a:rPr lang="da-DK" sz="1800" b="0" i="0" u="none" strike="noStrike" dirty="0">
                          <a:solidFill>
                            <a:srgbClr val="000000"/>
                          </a:solidFill>
                          <a:effectLst/>
                          <a:latin typeface="Calibri" panose="020F0502020204030204" pitchFamily="34" charset="0"/>
                        </a:rPr>
                        <a:t> White Terrier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65697930"/>
                  </a:ext>
                </a:extLst>
              </a:tr>
              <a:tr h="203200">
                <a:tc>
                  <a:txBody>
                    <a:bodyPr/>
                    <a:lstStyle/>
                    <a:p>
                      <a:pPr algn="l" fontAlgn="b">
                        <a:lnSpc>
                          <a:spcPct val="140000"/>
                        </a:lnSpc>
                      </a:pPr>
                      <a:r>
                        <a:rPr lang="da-DK" sz="1800" b="1" i="0" u="none" strike="noStrike" dirty="0">
                          <a:solidFill>
                            <a:srgbClr val="000000"/>
                          </a:solidFill>
                          <a:effectLst/>
                          <a:latin typeface="Calibri" panose="020F0502020204030204" pitchFamily="34" charset="0"/>
                        </a:rPr>
                        <a:t>Total</a:t>
                      </a:r>
                    </a:p>
                  </a:txBody>
                  <a:tcPr marL="9525" marR="9525" marT="9525" marB="0" anchor="b">
                    <a:lnL>
                      <a:noFill/>
                    </a:lnL>
                    <a:lnR>
                      <a:noFill/>
                    </a:lnR>
                    <a:lnT>
                      <a:noFill/>
                    </a:lnT>
                    <a:lnB>
                      <a:noFill/>
                    </a:lnB>
                  </a:tcPr>
                </a:tc>
                <a:tc>
                  <a:txBody>
                    <a:bodyPr/>
                    <a:lstStyle/>
                    <a:p>
                      <a:pPr algn="r" fontAlgn="b">
                        <a:lnSpc>
                          <a:spcPct val="140000"/>
                        </a:lnSpc>
                      </a:pPr>
                      <a:r>
                        <a:rPr lang="da-DK" sz="1800" b="1" i="0" u="none" strike="noStrike" dirty="0">
                          <a:solidFill>
                            <a:srgbClr val="000000"/>
                          </a:solidFill>
                          <a:effectLst/>
                          <a:latin typeface="Calibri" panose="020F0502020204030204" pitchFamily="34" charset="0"/>
                        </a:rPr>
                        <a:t>160</a:t>
                      </a:r>
                    </a:p>
                  </a:txBody>
                  <a:tcPr marL="9525" marR="9525" marT="9525" marB="0" anchor="b">
                    <a:lnL>
                      <a:noFill/>
                    </a:lnL>
                    <a:lnR>
                      <a:noFill/>
                    </a:lnR>
                    <a:lnT>
                      <a:noFill/>
                    </a:lnT>
                    <a:lnB>
                      <a:noFill/>
                    </a:lnB>
                  </a:tcPr>
                </a:tc>
                <a:extLst>
                  <a:ext uri="{0D108BD9-81ED-4DB2-BD59-A6C34878D82A}">
                    <a16:rowId xmlns:a16="http://schemas.microsoft.com/office/drawing/2014/main" val="3099207704"/>
                  </a:ext>
                </a:extLst>
              </a:tr>
            </a:tbl>
          </a:graphicData>
        </a:graphic>
      </p:graphicFrame>
    </p:spTree>
    <p:extLst>
      <p:ext uri="{BB962C8B-B14F-4D97-AF65-F5344CB8AC3E}">
        <p14:creationId xmlns:p14="http://schemas.microsoft.com/office/powerpoint/2010/main" val="3563092176"/>
      </p:ext>
    </p:extLst>
  </p:cSld>
  <p:clrMapOvr>
    <a:masterClrMapping/>
  </p:clrMapOvr>
</p:sld>
</file>

<file path=ppt/theme/theme1.xml><?xml version="1.0" encoding="utf-8"?>
<a:theme xmlns:a="http://schemas.openxmlformats.org/drawingml/2006/main" name="Brugerdefineret design">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_english" id="{D862992C-7ED1-DA43-9122-2382E5FB7F58}" vid="{6DEC4025-CB88-0246-87DF-7EDC984D4A8E}"/>
    </a:ext>
  </a:extLst>
</a:theme>
</file>

<file path=ppt/theme/theme2.xml><?xml version="1.0" encoding="utf-8"?>
<a:theme xmlns:a="http://schemas.openxmlformats.org/drawingml/2006/main" name="Theme_dog">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dog" id="{D8CBFD37-F229-B84C-B7DA-7083DA1D1C1C}" vid="{02696F20-5FF2-154B-9837-B54CFCFCCD06}"/>
    </a:ext>
  </a:extLst>
</a:theme>
</file>

<file path=ppt/theme/theme3.xml><?xml version="1.0" encoding="utf-8"?>
<a:theme xmlns:a="http://schemas.openxmlformats.org/drawingml/2006/main" name="Theme_KU">
  <a:themeElements>
    <a:clrScheme name="KU 2016">
      <a:dk1>
        <a:sysClr val="windowText" lastClr="000000"/>
      </a:dk1>
      <a:lt1>
        <a:sysClr val="window" lastClr="FFFFFF"/>
      </a:lt1>
      <a:dk2>
        <a:srgbClr val="6E6E6E"/>
      </a:dk2>
      <a:lt2>
        <a:srgbClr val="E7E6E6"/>
      </a:lt2>
      <a:accent1>
        <a:srgbClr val="A31D20"/>
      </a:accent1>
      <a:accent2>
        <a:srgbClr val="7B7B7B"/>
      </a:accent2>
      <a:accent3>
        <a:srgbClr val="D49F3A"/>
      </a:accent3>
      <a:accent4>
        <a:srgbClr val="42759B"/>
      </a:accent4>
      <a:accent5>
        <a:srgbClr val="79ADB1"/>
      </a:accent5>
      <a:accent6>
        <a:srgbClr val="779921"/>
      </a:accent6>
      <a:hlink>
        <a:srgbClr val="A31D20"/>
      </a:hlink>
      <a:folHlink>
        <a:srgbClr val="000000"/>
      </a:folHlink>
    </a:clrScheme>
    <a:fontScheme name="KU2016">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KU" id="{2AE21908-5678-3044-8219-A2CFCE51C810}" vid="{1A6C1D3E-363D-654E-999A-8A96B3663C3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UTargetGroupCode xmlns="a9c21cd9-c4d6-46ab-aa0b-2425b1d0c963">,xcd,</KUTargetGroupCode>
    <db9304c26443406da46e1fe21c8b7cba xmlns="a9c21cd9-c4d6-46ab-aa0b-2425b1d0c963">
      <Terms xmlns="http://schemas.microsoft.com/office/infopath/2007/PartnerControls"/>
    </db9304c26443406da46e1fe21c8b7cba>
    <TaxCatchAll xmlns="a9c21cd9-c4d6-46ab-aa0b-2425b1d0c963"/>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778bc8ad-b7b6-484e-8ca1-265a34063f74" ContentTypeId="0x010100321F1813AE4A7046B6126D52239F206701" PreviousValue="false"/>
</file>

<file path=customXml/item4.xml><?xml version="1.0" encoding="utf-8"?>
<ct:contentTypeSchema xmlns:ct="http://schemas.microsoft.com/office/2006/metadata/contentType" xmlns:ma="http://schemas.microsoft.com/office/2006/metadata/properties/metaAttributes" ct:_="" ma:_="" ma:contentTypeName="KU Medarbejderguide dokument" ma:contentTypeID="0x010100321F1813AE4A7046B6126D52239F206701007BC16D9EEC1A3647B87D5902B9A48CF9" ma:contentTypeVersion="232" ma:contentTypeDescription="Opret et nyt dokument." ma:contentTypeScope="" ma:versionID="b75beff36af9ca0304ab09c1f7d59c8a">
  <xsd:schema xmlns:xsd="http://www.w3.org/2001/XMLSchema" xmlns:xs="http://www.w3.org/2001/XMLSchema" xmlns:p="http://schemas.microsoft.com/office/2006/metadata/properties" xmlns:ns2="a9c21cd9-c4d6-46ab-aa0b-2425b1d0c963" targetNamespace="http://schemas.microsoft.com/office/2006/metadata/properties" ma:root="true" ma:fieldsID="fc0a63ae7685b942639529cabe71461e" ns2:_="">
    <xsd:import namespace="a9c21cd9-c4d6-46ab-aa0b-2425b1d0c963"/>
    <xsd:element name="properties">
      <xsd:complexType>
        <xsd:sequence>
          <xsd:element name="documentManagement">
            <xsd:complexType>
              <xsd:all>
                <xsd:element ref="ns2:TaxCatchAll" minOccurs="0"/>
                <xsd:element ref="ns2:TaxCatchAllLabel" minOccurs="0"/>
                <xsd:element ref="ns2:KUTargetGroupCode" minOccurs="0"/>
                <xsd:element ref="ns2:db9304c26443406da46e1fe21c8b7cb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c21cd9-c4d6-46ab-aa0b-2425b1d0c963" elementFormDefault="qualified">
    <xsd:import namespace="http://schemas.microsoft.com/office/2006/documentManagement/types"/>
    <xsd:import namespace="http://schemas.microsoft.com/office/infopath/2007/PartnerControls"/>
    <xsd:element name="TaxCatchAll" ma:index="8" nillable="true" ma:displayName="Taksonomiopsamlingskolonne" ma:description="" ma:hidden="true" ma:list="{3dfb8054-3335-4f4f-a2a5-147c4f785a7a}" ma:internalName="TaxCatchAll" ma:showField="CatchAllData" ma:web="73d2b63a-5080-4fc7-bc15-51a61159e0b4">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ksonomiopsamlingskolonne1" ma:description="" ma:hidden="true" ma:list="{3dfb8054-3335-4f4f-a2a5-147c4f785a7a}" ma:internalName="TaxCatchAllLabel" ma:readOnly="true" ma:showField="CatchAllDataLabel" ma:web="73d2b63a-5080-4fc7-bc15-51a61159e0b4">
      <xsd:complexType>
        <xsd:complexContent>
          <xsd:extension base="dms:MultiChoiceLookup">
            <xsd:sequence>
              <xsd:element name="Value" type="dms:Lookup" maxOccurs="unbounded" minOccurs="0" nillable="true"/>
            </xsd:sequence>
          </xsd:extension>
        </xsd:complexContent>
      </xsd:complexType>
    </xsd:element>
    <xsd:element name="KUTargetGroupCode" ma:index="10" nillable="true" ma:displayName="Målgruppe" ma:internalName="KUTargetGroupCode">
      <xsd:simpleType>
        <xsd:restriction base="dms:Text">
          <xsd:maxLength value="255"/>
        </xsd:restriction>
      </xsd:simpleType>
    </xsd:element>
    <xsd:element name="db9304c26443406da46e1fe21c8b7cba" ma:index="11" nillable="true" ma:taxonomy="true" ma:internalName="db9304c26443406da46e1fe21c8b7cba" ma:taxonomyFieldName="KUEmployeeGuideSubjectMulti" ma:displayName="Medarbejderguide emne" ma:default="" ma:fieldId="{db9304c2-6443-406d-a46e-1fe21c8b7cba}" ma:sspId="778bc8ad-b7b6-484e-8ca1-265a34063f74" ma:termSetId="efb7a711-8eaa-4df8-8e6e-0e23c86e36c2"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82DF00-1090-4597-B943-A156AE9CDF9F}">
  <ds:schemaRefs>
    <ds:schemaRef ds:uri="http://schemas.microsoft.com/office/2006/metadata/properties"/>
    <ds:schemaRef ds:uri="http://schemas.openxmlformats.org/package/2006/metadata/core-properties"/>
    <ds:schemaRef ds:uri="http://purl.org/dc/terms/"/>
    <ds:schemaRef ds:uri="a9c21cd9-c4d6-46ab-aa0b-2425b1d0c963"/>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7B53071-A25C-49DB-A3CB-40118A450D7B}">
  <ds:schemaRefs>
    <ds:schemaRef ds:uri="http://schemas.microsoft.com/sharepoint/v3/contenttype/forms"/>
  </ds:schemaRefs>
</ds:datastoreItem>
</file>

<file path=customXml/itemProps3.xml><?xml version="1.0" encoding="utf-8"?>
<ds:datastoreItem xmlns:ds="http://schemas.openxmlformats.org/officeDocument/2006/customXml" ds:itemID="{5FDDC5F7-11D8-4210-BB62-33F545312F70}">
  <ds:schemaRefs>
    <ds:schemaRef ds:uri="Microsoft.SharePoint.Taxonomy.ContentTypeSync"/>
  </ds:schemaRefs>
</ds:datastoreItem>
</file>

<file path=customXml/itemProps4.xml><?xml version="1.0" encoding="utf-8"?>
<ds:datastoreItem xmlns:ds="http://schemas.openxmlformats.org/officeDocument/2006/customXml" ds:itemID="{B90B4093-096E-4E63-9836-8C63CB70F7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c21cd9-c4d6-46ab-aa0b-2425b1d0c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Brugerdefineret design</Template>
  <TotalTime>3492</TotalTime>
  <Words>2610</Words>
  <Application>Microsoft Macintosh PowerPoint</Application>
  <PresentationFormat>Widescreen</PresentationFormat>
  <Paragraphs>750</Paragraphs>
  <Slides>26</Slides>
  <Notes>25</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Arial</vt:lpstr>
      <vt:lpstr>Calibri</vt:lpstr>
      <vt:lpstr>Microsoft New Tai Lue</vt:lpstr>
      <vt:lpstr>Monaco</vt:lpstr>
      <vt:lpstr>Brugerdefineret design</vt:lpstr>
      <vt:lpstr>Theme_dog</vt:lpstr>
      <vt:lpstr>Theme_KU</vt:lpstr>
      <vt:lpstr>PowerPoint Presentation</vt:lpstr>
      <vt:lpstr>Flat-coated Retrievers The Peter Pan of dogs</vt:lpstr>
      <vt:lpstr>Flat-coated Retrievers Statistics</vt:lpstr>
      <vt:lpstr>Flat-coated Retrievers Diseases</vt:lpstr>
      <vt:lpstr>Background - Flat-coated Retrievers</vt:lpstr>
      <vt:lpstr>Background - Histiocytic disease</vt:lpstr>
      <vt:lpstr>Flat-coated Retrievers – Aims</vt:lpstr>
      <vt:lpstr>WGS of 19 Flat-coated Retrievers</vt:lpstr>
      <vt:lpstr>Flat-coated Retrievers – Control group</vt:lpstr>
      <vt:lpstr>Flat-coated Retrievers – Alignment and Variant calling </vt:lpstr>
      <vt:lpstr>Flat-coated Retrievers – Alignment and Variant calling </vt:lpstr>
      <vt:lpstr>Flat-coated Retrievers – Methods</vt:lpstr>
      <vt:lpstr>F-statistics</vt:lpstr>
      <vt:lpstr>F-statistics</vt:lpstr>
      <vt:lpstr>Candidate genes (All data from 24/2/20)</vt:lpstr>
      <vt:lpstr>Results – Genes related to Histiocytic disease (42 genes)</vt:lpstr>
      <vt:lpstr>Results – Top 20 most commonly mutated in germline</vt:lpstr>
      <vt:lpstr>Results – Top 20 genes most commonly found with  somatic mutations in tumors</vt:lpstr>
      <vt:lpstr>Results – Top 20 genes found with somatic mutations in tumors</vt:lpstr>
      <vt:lpstr>Results – Genes related to renal dysplasia (45 genes)</vt:lpstr>
      <vt:lpstr>Results – Genes related to miscellaneous phenotypes</vt:lpstr>
      <vt:lpstr>Results – FST – 160 dogs</vt:lpstr>
      <vt:lpstr>Methods – Gene ontology</vt:lpstr>
      <vt:lpstr>Results – Z(FST) ≥ 5 –160 dogs</vt:lpstr>
      <vt:lpstr>Results – Copy number variation - CNVKIT</vt:lpstr>
      <vt:lpstr>Flat-coated Retrievers – Alignment and Variant calling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Emilie Søborg Agger</dc:creator>
  <cp:lastModifiedBy>Sophie Emilie Søborg Agger</cp:lastModifiedBy>
  <cp:revision>5</cp:revision>
  <dcterms:created xsi:type="dcterms:W3CDTF">2020-11-10T08:59:48Z</dcterms:created>
  <dcterms:modified xsi:type="dcterms:W3CDTF">2020-11-13T15:09:23Z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www.skabelon.dk</vt:lpwstr>
  </property>
  <property fmtid="{D5CDD505-2E9C-101B-9397-08002B2CF9AE}" pid="3" name="Order">
    <vt:r8>900</vt:r8>
  </property>
  <property fmtid="{D5CDD505-2E9C-101B-9397-08002B2CF9AE}" pid="4" name="KUEmployeeGuideSubjectMulti">
    <vt:lpwstr/>
  </property>
  <property fmtid="{D5CDD505-2E9C-101B-9397-08002B2CF9AE}" pid="5" name="xd_ProgID">
    <vt:lpwstr/>
  </property>
  <property fmtid="{D5CDD505-2E9C-101B-9397-08002B2CF9AE}" pid="6" name="ContentTypeId">
    <vt:lpwstr>0x010100321F1813AE4A7046B6126D52239F206701007BC16D9EEC1A3647B87D5902B9A48CF9</vt:lpwstr>
  </property>
  <property fmtid="{D5CDD505-2E9C-101B-9397-08002B2CF9AE}" pid="7" name="TemplateUrl">
    <vt:lpwstr/>
  </property>
  <property fmtid="{D5CDD505-2E9C-101B-9397-08002B2CF9AE}" pid="8" name="MSIP_Label_6a2630e2-1ac5-455e-8217-0156b1936a76_Enabled">
    <vt:lpwstr>true</vt:lpwstr>
  </property>
  <property fmtid="{D5CDD505-2E9C-101B-9397-08002B2CF9AE}" pid="9" name="MSIP_Label_6a2630e2-1ac5-455e-8217-0156b1936a76_SetDate">
    <vt:lpwstr>2020-11-10T08:59:49Z</vt:lpwstr>
  </property>
  <property fmtid="{D5CDD505-2E9C-101B-9397-08002B2CF9AE}" pid="10" name="MSIP_Label_6a2630e2-1ac5-455e-8217-0156b1936a76_Method">
    <vt:lpwstr>Standard</vt:lpwstr>
  </property>
  <property fmtid="{D5CDD505-2E9C-101B-9397-08002B2CF9AE}" pid="11" name="MSIP_Label_6a2630e2-1ac5-455e-8217-0156b1936a76_Name">
    <vt:lpwstr>Notclass</vt:lpwstr>
  </property>
  <property fmtid="{D5CDD505-2E9C-101B-9397-08002B2CF9AE}" pid="12" name="MSIP_Label_6a2630e2-1ac5-455e-8217-0156b1936a76_SiteId">
    <vt:lpwstr>a3927f91-cda1-4696-af89-8c9f1ceffa91</vt:lpwstr>
  </property>
  <property fmtid="{D5CDD505-2E9C-101B-9397-08002B2CF9AE}" pid="13" name="MSIP_Label_6a2630e2-1ac5-455e-8217-0156b1936a76_ActionId">
    <vt:lpwstr>343f1841-1815-46f3-a958-c1f9b352511a</vt:lpwstr>
  </property>
  <property fmtid="{D5CDD505-2E9C-101B-9397-08002B2CF9AE}" pid="14" name="MSIP_Label_6a2630e2-1ac5-455e-8217-0156b1936a76_ContentBits">
    <vt:lpwstr>0</vt:lpwstr>
  </property>
</Properties>
</file>