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312" r:id="rId2"/>
    <p:sldId id="311" r:id="rId3"/>
    <p:sldId id="310" r:id="rId4"/>
    <p:sldId id="268" r:id="rId5"/>
    <p:sldId id="270" r:id="rId6"/>
    <p:sldId id="288" r:id="rId7"/>
    <p:sldId id="289" r:id="rId8"/>
    <p:sldId id="302" r:id="rId9"/>
    <p:sldId id="307" r:id="rId10"/>
    <p:sldId id="271" r:id="rId11"/>
    <p:sldId id="314" r:id="rId12"/>
    <p:sldId id="315" r:id="rId13"/>
    <p:sldId id="297" r:id="rId14"/>
    <p:sldId id="295" r:id="rId15"/>
    <p:sldId id="316" r:id="rId16"/>
    <p:sldId id="317" r:id="rId17"/>
    <p:sldId id="318" r:id="rId18"/>
    <p:sldId id="319" r:id="rId19"/>
    <p:sldId id="298" r:id="rId20"/>
    <p:sldId id="293" r:id="rId21"/>
    <p:sldId id="277" r:id="rId22"/>
    <p:sldId id="294" r:id="rId23"/>
    <p:sldId id="279" r:id="rId24"/>
    <p:sldId id="301" r:id="rId25"/>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96"/>
  </p:normalViewPr>
  <p:slideViewPr>
    <p:cSldViewPr snapToGrid="0" snapToObjects="1">
      <p:cViewPr varScale="1">
        <p:scale>
          <a:sx n="119" d="100"/>
          <a:sy n="119" d="100"/>
        </p:scale>
        <p:origin x="21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E29B2-2102-B84E-A1F9-69E0E5BE22ED}" type="datetimeFigureOut">
              <a:rPr lang="en-DK" smtClean="0"/>
              <a:t>13/11/2020</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3A2772-AA7D-E943-97D1-BE407C09DFF4}" type="slidenum">
              <a:rPr lang="en-DK" smtClean="0"/>
              <a:t>‹#›</a:t>
            </a:fld>
            <a:endParaRPr lang="en-DK"/>
          </a:p>
        </p:txBody>
      </p:sp>
    </p:spTree>
    <p:extLst>
      <p:ext uri="{BB962C8B-B14F-4D97-AF65-F5344CB8AC3E}">
        <p14:creationId xmlns:p14="http://schemas.microsoft.com/office/powerpoint/2010/main" val="2300644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I know most of you probably aren’t that much into dog genetics, but the short version is, in addition to getting knowledge about the specific breed, we also get information relevant to people. Dogs are kind of in between inbred lab animals and humans, they’re not as inbred as strains of rodents, but on the other hand, they share our environment and develop the </a:t>
            </a:r>
            <a:r>
              <a:rPr lang="en-GB"/>
              <a:t>diseases spontaneously</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1</a:t>
            </a:fld>
            <a:endParaRPr lang="en-GB"/>
          </a:p>
        </p:txBody>
      </p:sp>
    </p:spTree>
    <p:extLst>
      <p:ext uri="{BB962C8B-B14F-4D97-AF65-F5344CB8AC3E}">
        <p14:creationId xmlns:p14="http://schemas.microsoft.com/office/powerpoint/2010/main" val="2682234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10</a:t>
            </a:fld>
            <a:endParaRPr lang="en-GB"/>
          </a:p>
        </p:txBody>
      </p:sp>
    </p:spTree>
    <p:extLst>
      <p:ext uri="{BB962C8B-B14F-4D97-AF65-F5344CB8AC3E}">
        <p14:creationId xmlns:p14="http://schemas.microsoft.com/office/powerpoint/2010/main" val="4255678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Investigates the variance of MAF between populations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Max 4% of observations is more than 5 </a:t>
            </a:r>
            <a:r>
              <a:rPr lang="en-US" dirty="0" err="1"/>
              <a:t>σ</a:t>
            </a:r>
            <a:r>
              <a:rPr lang="en-US" dirty="0"/>
              <a:t> away from the median if normal distributed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anyone wants to know more, I have found an absolutely brilliant article about it. “Genetics in geographically structured populations Defining, estimating and interpreting FST - Holsinger, Weir – 2009”</a:t>
            </a:r>
          </a:p>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11</a:t>
            </a:fld>
            <a:endParaRPr lang="en-GB"/>
          </a:p>
        </p:txBody>
      </p:sp>
    </p:spTree>
    <p:extLst>
      <p:ext uri="{BB962C8B-B14F-4D97-AF65-F5344CB8AC3E}">
        <p14:creationId xmlns:p14="http://schemas.microsoft.com/office/powerpoint/2010/main" val="351189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Investigates the variance of MAF between populations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Max 4% of observations is more than 5 </a:t>
            </a:r>
            <a:r>
              <a:rPr lang="en-US" dirty="0" err="1"/>
              <a:t>σ</a:t>
            </a:r>
            <a:r>
              <a:rPr lang="en-US" dirty="0"/>
              <a:t> away from the median if normal distributed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anyone wants to know more, I have found an absolutely brilliant article about it. “Genetics in geographically structured populations Defining, estimating and interpreting FST - Holsinger, Weir – 2009”</a:t>
            </a:r>
          </a:p>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12</a:t>
            </a:fld>
            <a:endParaRPr lang="en-GB"/>
          </a:p>
        </p:txBody>
      </p:sp>
    </p:spTree>
    <p:extLst>
      <p:ext uri="{BB962C8B-B14F-4D97-AF65-F5344CB8AC3E}">
        <p14:creationId xmlns:p14="http://schemas.microsoft.com/office/powerpoint/2010/main" val="767499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skriv navne på Highlight </a:t>
            </a:r>
          </a:p>
          <a:p>
            <a:endParaRPr lang="da-DK" dirty="0"/>
          </a:p>
          <a:p>
            <a:r>
              <a:rPr lang="da-DK" dirty="0"/>
              <a:t>Publikationer ud af </a:t>
            </a:r>
            <a:r>
              <a:rPr lang="da-DK" dirty="0" err="1"/>
              <a:t>dataen</a:t>
            </a:r>
            <a:endParaRPr lang="da-DK" dirty="0"/>
          </a:p>
          <a:p>
            <a:endParaRPr lang="da-DK" dirty="0"/>
          </a:p>
          <a:p>
            <a:r>
              <a:rPr lang="da-DK" dirty="0"/>
              <a:t>Hvilke som mut </a:t>
            </a:r>
            <a:r>
              <a:rPr lang="da-DK" dirty="0" err="1"/>
              <a:t>review</a:t>
            </a:r>
            <a:r>
              <a:rPr lang="da-DK" dirty="0"/>
              <a:t> generelt. </a:t>
            </a:r>
          </a:p>
          <a:p>
            <a:r>
              <a:rPr lang="da-DK" dirty="0"/>
              <a:t>Andet </a:t>
            </a:r>
            <a:r>
              <a:rPr lang="da-DK" dirty="0" err="1"/>
              <a:t>review</a:t>
            </a:r>
            <a:r>
              <a:rPr lang="da-DK" dirty="0"/>
              <a:t>?</a:t>
            </a:r>
          </a:p>
          <a:p>
            <a:r>
              <a:rPr lang="da-DK" dirty="0" err="1"/>
              <a:t>cfDNA</a:t>
            </a:r>
            <a:r>
              <a:rPr lang="da-DK" dirty="0"/>
              <a:t> </a:t>
            </a:r>
            <a:r>
              <a:rPr lang="da-DK" dirty="0" err="1"/>
              <a:t>scoping</a:t>
            </a:r>
            <a:r>
              <a:rPr lang="da-DK" dirty="0"/>
              <a:t> </a:t>
            </a:r>
            <a:r>
              <a:rPr lang="da-DK" dirty="0" err="1"/>
              <a:t>review</a:t>
            </a:r>
            <a:r>
              <a:rPr lang="da-DK" dirty="0"/>
              <a:t>.</a:t>
            </a:r>
          </a:p>
          <a:p>
            <a:endParaRPr lang="da-DK" dirty="0"/>
          </a:p>
          <a:p>
            <a:r>
              <a:rPr lang="da-DK" dirty="0"/>
              <a:t>Som, </a:t>
            </a:r>
            <a:r>
              <a:rPr lang="da-DK" dirty="0" err="1"/>
              <a:t>germ</a:t>
            </a:r>
            <a:r>
              <a:rPr lang="da-DK" dirty="0"/>
              <a:t>, </a:t>
            </a:r>
          </a:p>
        </p:txBody>
      </p:sp>
      <p:sp>
        <p:nvSpPr>
          <p:cNvPr id="4" name="Slide Number Placeholder 3"/>
          <p:cNvSpPr>
            <a:spLocks noGrp="1"/>
          </p:cNvSpPr>
          <p:nvPr>
            <p:ph type="sldNum" sz="quarter" idx="5"/>
          </p:nvPr>
        </p:nvSpPr>
        <p:spPr/>
        <p:txBody>
          <a:bodyPr/>
          <a:lstStyle/>
          <a:p>
            <a:fld id="{49436F85-577F-4A92-A47F-D540A2BCC821}" type="slidenum">
              <a:rPr lang="en-GB" smtClean="0"/>
              <a:t>14</a:t>
            </a:fld>
            <a:endParaRPr lang="en-GB"/>
          </a:p>
        </p:txBody>
      </p:sp>
    </p:spTree>
    <p:extLst>
      <p:ext uri="{BB962C8B-B14F-4D97-AF65-F5344CB8AC3E}">
        <p14:creationId xmlns:p14="http://schemas.microsoft.com/office/powerpoint/2010/main" val="3438810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Only</a:t>
            </a:r>
            <a:r>
              <a:rPr lang="da-DK" dirty="0"/>
              <a:t> 3 </a:t>
            </a:r>
            <a:r>
              <a:rPr lang="da-DK" dirty="0" err="1"/>
              <a:t>homozygotes</a:t>
            </a:r>
            <a:r>
              <a:rPr lang="da-DK" dirty="0"/>
              <a:t> </a:t>
            </a:r>
            <a:r>
              <a:rPr lang="da-DK" dirty="0" err="1"/>
              <a:t>controls</a:t>
            </a:r>
            <a:r>
              <a:rPr lang="da-DK" dirty="0"/>
              <a:t>, 1 </a:t>
            </a:r>
            <a:r>
              <a:rPr lang="da-DK" dirty="0" err="1"/>
              <a:t>fcr</a:t>
            </a:r>
            <a:r>
              <a:rPr lang="da-DK" dirty="0"/>
              <a:t>. </a:t>
            </a:r>
          </a:p>
          <a:p>
            <a:r>
              <a:rPr lang="da-DK" dirty="0"/>
              <a:t>Control 3 </a:t>
            </a:r>
            <a:r>
              <a:rPr lang="da-DK" dirty="0" err="1"/>
              <a:t>hom</a:t>
            </a:r>
            <a:r>
              <a:rPr lang="da-DK" dirty="0"/>
              <a:t>, 8 </a:t>
            </a:r>
            <a:r>
              <a:rPr lang="da-DK" dirty="0" err="1"/>
              <a:t>het</a:t>
            </a:r>
            <a:r>
              <a:rPr lang="da-DK" dirty="0"/>
              <a:t> and 143 </a:t>
            </a:r>
            <a:r>
              <a:rPr lang="da-DK" dirty="0" err="1"/>
              <a:t>hom</a:t>
            </a:r>
            <a:r>
              <a:rPr lang="da-DK" dirty="0"/>
              <a:t> </a:t>
            </a:r>
            <a:r>
              <a:rPr lang="da-DK" dirty="0" err="1"/>
              <a:t>ref</a:t>
            </a:r>
            <a:endParaRPr lang="da-DK" dirty="0"/>
          </a:p>
          <a:p>
            <a:r>
              <a:rPr lang="da-DK" dirty="0"/>
              <a:t>             1	     10             8</a:t>
            </a:r>
          </a:p>
          <a:p>
            <a:endParaRPr lang="da-DK" dirty="0"/>
          </a:p>
          <a:p>
            <a:r>
              <a:rPr lang="da-DK" dirty="0"/>
              <a:t>Not </a:t>
            </a:r>
            <a:r>
              <a:rPr lang="da-DK" dirty="0" err="1"/>
              <a:t>investigated</a:t>
            </a:r>
            <a:r>
              <a:rPr lang="da-DK" dirty="0"/>
              <a:t> </a:t>
            </a:r>
            <a:r>
              <a:rPr lang="da-DK" dirty="0" err="1"/>
              <a:t>paralogues</a:t>
            </a:r>
            <a:r>
              <a:rPr lang="da-DK" dirty="0"/>
              <a:t> </a:t>
            </a:r>
            <a:r>
              <a:rPr lang="da-DK" dirty="0" err="1"/>
              <a:t>yet</a:t>
            </a:r>
            <a:endParaRPr lang="da-DK" dirty="0"/>
          </a:p>
          <a:p>
            <a:endParaRPr lang="da-DK" dirty="0"/>
          </a:p>
          <a:p>
            <a:r>
              <a:rPr lang="da-DK" dirty="0"/>
              <a:t>Publikationer ud af </a:t>
            </a:r>
            <a:r>
              <a:rPr lang="da-DK" dirty="0" err="1"/>
              <a:t>dataen</a:t>
            </a:r>
            <a:endParaRPr lang="da-DK" dirty="0"/>
          </a:p>
          <a:p>
            <a:endParaRPr lang="da-DK" dirty="0"/>
          </a:p>
          <a:p>
            <a:r>
              <a:rPr lang="da-DK" dirty="0"/>
              <a:t>Hvilke som mut </a:t>
            </a:r>
            <a:r>
              <a:rPr lang="da-DK" dirty="0" err="1"/>
              <a:t>review</a:t>
            </a:r>
            <a:r>
              <a:rPr lang="da-DK" dirty="0"/>
              <a:t> generelt. </a:t>
            </a:r>
          </a:p>
          <a:p>
            <a:r>
              <a:rPr lang="da-DK" dirty="0"/>
              <a:t>Andet </a:t>
            </a:r>
            <a:r>
              <a:rPr lang="da-DK" dirty="0" err="1"/>
              <a:t>review</a:t>
            </a:r>
            <a:r>
              <a:rPr lang="da-DK" dirty="0"/>
              <a:t>?</a:t>
            </a:r>
          </a:p>
          <a:p>
            <a:r>
              <a:rPr lang="da-DK" dirty="0" err="1"/>
              <a:t>cfDNA</a:t>
            </a:r>
            <a:r>
              <a:rPr lang="da-DK" dirty="0"/>
              <a:t> </a:t>
            </a:r>
            <a:r>
              <a:rPr lang="da-DK" dirty="0" err="1"/>
              <a:t>scoping</a:t>
            </a:r>
            <a:r>
              <a:rPr lang="da-DK" dirty="0"/>
              <a:t> </a:t>
            </a:r>
            <a:r>
              <a:rPr lang="da-DK" dirty="0" err="1"/>
              <a:t>review</a:t>
            </a:r>
            <a:r>
              <a:rPr lang="da-DK" dirty="0"/>
              <a:t>.</a:t>
            </a:r>
          </a:p>
        </p:txBody>
      </p:sp>
      <p:sp>
        <p:nvSpPr>
          <p:cNvPr id="4" name="Slide Number Placeholder 3"/>
          <p:cNvSpPr>
            <a:spLocks noGrp="1"/>
          </p:cNvSpPr>
          <p:nvPr>
            <p:ph type="sldNum" sz="quarter" idx="5"/>
          </p:nvPr>
        </p:nvSpPr>
        <p:spPr/>
        <p:txBody>
          <a:bodyPr/>
          <a:lstStyle/>
          <a:p>
            <a:fld id="{49436F85-577F-4A92-A47F-D540A2BCC821}" type="slidenum">
              <a:rPr lang="en-GB" smtClean="0"/>
              <a:t>15</a:t>
            </a:fld>
            <a:endParaRPr lang="en-GB"/>
          </a:p>
        </p:txBody>
      </p:sp>
    </p:spTree>
    <p:extLst>
      <p:ext uri="{BB962C8B-B14F-4D97-AF65-F5344CB8AC3E}">
        <p14:creationId xmlns:p14="http://schemas.microsoft.com/office/powerpoint/2010/main" val="1945457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16</a:t>
            </a:fld>
            <a:endParaRPr lang="en-GB"/>
          </a:p>
        </p:txBody>
      </p:sp>
    </p:spTree>
    <p:extLst>
      <p:ext uri="{BB962C8B-B14F-4D97-AF65-F5344CB8AC3E}">
        <p14:creationId xmlns:p14="http://schemas.microsoft.com/office/powerpoint/2010/main" val="3574357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17</a:t>
            </a:fld>
            <a:endParaRPr lang="en-GB"/>
          </a:p>
        </p:txBody>
      </p:sp>
    </p:spTree>
    <p:extLst>
      <p:ext uri="{BB962C8B-B14F-4D97-AF65-F5344CB8AC3E}">
        <p14:creationId xmlns:p14="http://schemas.microsoft.com/office/powerpoint/2010/main" val="2480493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18</a:t>
            </a:fld>
            <a:endParaRPr lang="en-GB"/>
          </a:p>
        </p:txBody>
      </p:sp>
    </p:spTree>
    <p:extLst>
      <p:ext uri="{BB962C8B-B14F-4D97-AF65-F5344CB8AC3E}">
        <p14:creationId xmlns:p14="http://schemas.microsoft.com/office/powerpoint/2010/main" val="1512557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Check RD gener hos RD hund</a:t>
            </a:r>
          </a:p>
        </p:txBody>
      </p:sp>
      <p:sp>
        <p:nvSpPr>
          <p:cNvPr id="4" name="Slide Number Placeholder 3"/>
          <p:cNvSpPr>
            <a:spLocks noGrp="1"/>
          </p:cNvSpPr>
          <p:nvPr>
            <p:ph type="sldNum" sz="quarter" idx="5"/>
          </p:nvPr>
        </p:nvSpPr>
        <p:spPr/>
        <p:txBody>
          <a:bodyPr/>
          <a:lstStyle/>
          <a:p>
            <a:fld id="{49436F85-577F-4A92-A47F-D540A2BCC821}" type="slidenum">
              <a:rPr lang="en-GB" smtClean="0"/>
              <a:t>19</a:t>
            </a:fld>
            <a:endParaRPr lang="en-GB"/>
          </a:p>
        </p:txBody>
      </p:sp>
    </p:spTree>
    <p:extLst>
      <p:ext uri="{BB962C8B-B14F-4D97-AF65-F5344CB8AC3E}">
        <p14:creationId xmlns:p14="http://schemas.microsoft.com/office/powerpoint/2010/main" val="3769850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15-20% dies of the </a:t>
            </a:r>
            <a:r>
              <a:rPr lang="da-DK" dirty="0" err="1"/>
              <a:t>disease</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20</a:t>
            </a:fld>
            <a:endParaRPr lang="en-GB"/>
          </a:p>
        </p:txBody>
      </p:sp>
    </p:spTree>
    <p:extLst>
      <p:ext uri="{BB962C8B-B14F-4D97-AF65-F5344CB8AC3E}">
        <p14:creationId xmlns:p14="http://schemas.microsoft.com/office/powerpoint/2010/main" val="1523201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I know most of you probably aren’t that much into dog genetics, but the short version is, in addition to getting knowledge about the specific breed, we also get information relevant to people. Dogs are kind of in between inbred lab animals and humans, they’re not as inbred as strains of rodents, but on the other hand, they share our environment and develop the </a:t>
            </a:r>
            <a:r>
              <a:rPr lang="en-GB"/>
              <a:t>diseases spontaneously</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2</a:t>
            </a:fld>
            <a:endParaRPr lang="en-GB"/>
          </a:p>
        </p:txBody>
      </p:sp>
    </p:spTree>
    <p:extLst>
      <p:ext uri="{BB962C8B-B14F-4D97-AF65-F5344CB8AC3E}">
        <p14:creationId xmlns:p14="http://schemas.microsoft.com/office/powerpoint/2010/main" val="727157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21</a:t>
            </a:fld>
            <a:endParaRPr lang="en-GB"/>
          </a:p>
        </p:txBody>
      </p:sp>
    </p:spTree>
    <p:extLst>
      <p:ext uri="{BB962C8B-B14F-4D97-AF65-F5344CB8AC3E}">
        <p14:creationId xmlns:p14="http://schemas.microsoft.com/office/powerpoint/2010/main" val="1234246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15-20% dies of the </a:t>
            </a:r>
            <a:r>
              <a:rPr lang="da-DK" dirty="0" err="1"/>
              <a:t>disease</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22</a:t>
            </a:fld>
            <a:endParaRPr lang="en-GB"/>
          </a:p>
        </p:txBody>
      </p:sp>
    </p:spTree>
    <p:extLst>
      <p:ext uri="{BB962C8B-B14F-4D97-AF65-F5344CB8AC3E}">
        <p14:creationId xmlns:p14="http://schemas.microsoft.com/office/powerpoint/2010/main" val="3430081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15-20% dies of the </a:t>
            </a:r>
            <a:r>
              <a:rPr lang="da-DK" dirty="0" err="1"/>
              <a:t>disease</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23</a:t>
            </a:fld>
            <a:endParaRPr lang="en-GB"/>
          </a:p>
        </p:txBody>
      </p:sp>
    </p:spTree>
    <p:extLst>
      <p:ext uri="{BB962C8B-B14F-4D97-AF65-F5344CB8AC3E}">
        <p14:creationId xmlns:p14="http://schemas.microsoft.com/office/powerpoint/2010/main" val="7390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Samtools</a:t>
            </a:r>
            <a:r>
              <a:rPr lang="da-DK" dirty="0"/>
              <a:t>: </a:t>
            </a:r>
            <a:r>
              <a:rPr lang="da-DK" dirty="0" err="1"/>
              <a:t>Sorting</a:t>
            </a:r>
            <a:r>
              <a:rPr lang="da-DK" dirty="0"/>
              <a:t> by </a:t>
            </a:r>
            <a:r>
              <a:rPr lang="da-DK" dirty="0" err="1"/>
              <a:t>coordinates</a:t>
            </a:r>
            <a:r>
              <a:rPr lang="da-DK" dirty="0"/>
              <a:t>. Index </a:t>
            </a:r>
            <a:r>
              <a:rPr lang="da-DK" dirty="0" err="1"/>
              <a:t>cfreates</a:t>
            </a:r>
            <a:r>
              <a:rPr lang="da-DK" dirty="0"/>
              <a:t> a </a:t>
            </a:r>
            <a:r>
              <a:rPr lang="da-DK" dirty="0" err="1"/>
              <a:t>coordinated</a:t>
            </a:r>
            <a:r>
              <a:rPr lang="da-DK" dirty="0"/>
              <a:t> </a:t>
            </a:r>
            <a:r>
              <a:rPr lang="da-DK" dirty="0" err="1"/>
              <a:t>sorted</a:t>
            </a:r>
            <a:r>
              <a:rPr lang="da-DK" dirty="0"/>
              <a:t> </a:t>
            </a:r>
            <a:r>
              <a:rPr lang="da-DK" dirty="0" err="1"/>
              <a:t>index</a:t>
            </a:r>
            <a:r>
              <a:rPr lang="da-DK" dirty="0"/>
              <a:t> for fast </a:t>
            </a:r>
            <a:r>
              <a:rPr lang="da-DK" dirty="0" err="1"/>
              <a:t>lookup</a:t>
            </a:r>
            <a:r>
              <a:rPr lang="da-DK" dirty="0"/>
              <a:t> of </a:t>
            </a:r>
            <a:r>
              <a:rPr lang="da-DK" dirty="0" err="1"/>
              <a:t>specific</a:t>
            </a:r>
            <a:r>
              <a:rPr lang="da-DK" dirty="0"/>
              <a:t> </a:t>
            </a:r>
            <a:r>
              <a:rPr lang="da-DK" dirty="0" err="1"/>
              <a:t>areas</a:t>
            </a:r>
            <a:r>
              <a:rPr lang="da-DK"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Mark </a:t>
            </a:r>
            <a:r>
              <a:rPr lang="da-DK" dirty="0" err="1"/>
              <a:t>duplicates</a:t>
            </a:r>
            <a:r>
              <a:rPr lang="da-DK" dirty="0"/>
              <a:t> – </a:t>
            </a:r>
            <a:r>
              <a:rPr lang="da-DK" dirty="0" err="1"/>
              <a:t>picard</a:t>
            </a:r>
            <a:r>
              <a:rPr lang="da-DK" dirty="0"/>
              <a:t>: </a:t>
            </a:r>
            <a:r>
              <a:rPr lang="da-DK" dirty="0" err="1"/>
              <a:t>finds</a:t>
            </a:r>
            <a:r>
              <a:rPr lang="da-DK" dirty="0"/>
              <a:t> </a:t>
            </a:r>
            <a:r>
              <a:rPr lang="da-DK" dirty="0" err="1"/>
              <a:t>duplicate</a:t>
            </a:r>
            <a:r>
              <a:rPr lang="da-DK" dirty="0"/>
              <a:t> </a:t>
            </a:r>
            <a:r>
              <a:rPr lang="da-DK" dirty="0" err="1"/>
              <a:t>reads</a:t>
            </a:r>
            <a:r>
              <a:rPr lang="da-DK" dirty="0"/>
              <a:t> and tags </a:t>
            </a:r>
            <a:r>
              <a:rPr lang="da-DK" dirty="0" err="1"/>
              <a:t>them</a:t>
            </a:r>
            <a:r>
              <a:rPr lang="da-DK" dirty="0"/>
              <a:t>. </a:t>
            </a:r>
            <a:r>
              <a:rPr lang="da-DK" dirty="0" err="1"/>
              <a:t>Duplicates</a:t>
            </a:r>
            <a:r>
              <a:rPr lang="da-DK" dirty="0"/>
              <a:t> </a:t>
            </a:r>
            <a:r>
              <a:rPr lang="da-DK" dirty="0" err="1"/>
              <a:t>are</a:t>
            </a:r>
            <a:r>
              <a:rPr lang="da-DK" dirty="0"/>
              <a:t> </a:t>
            </a:r>
            <a:r>
              <a:rPr lang="da-DK" dirty="0" err="1"/>
              <a:t>basically</a:t>
            </a:r>
            <a:r>
              <a:rPr lang="da-DK" dirty="0"/>
              <a:t> </a:t>
            </a:r>
            <a:r>
              <a:rPr lang="da-DK" dirty="0" err="1"/>
              <a:t>mistakes</a:t>
            </a:r>
            <a:r>
              <a:rPr lang="da-DK" dirty="0"/>
              <a:t> and </a:t>
            </a:r>
            <a:r>
              <a:rPr lang="da-DK" dirty="0" err="1"/>
              <a:t>can</a:t>
            </a:r>
            <a:r>
              <a:rPr lang="da-DK" dirty="0"/>
              <a:t> </a:t>
            </a:r>
            <a:r>
              <a:rPr lang="da-DK" dirty="0" err="1"/>
              <a:t>be</a:t>
            </a:r>
            <a:r>
              <a:rPr lang="da-DK" dirty="0"/>
              <a:t> due to f.eks. PCR </a:t>
            </a:r>
            <a:r>
              <a:rPr lang="da-DK" dirty="0" err="1"/>
              <a:t>duplication</a:t>
            </a:r>
            <a:r>
              <a:rPr lang="da-DK" dirty="0"/>
              <a:t> or an </a:t>
            </a:r>
            <a:r>
              <a:rPr lang="da-DK" dirty="0" err="1"/>
              <a:t>amplification</a:t>
            </a:r>
            <a:r>
              <a:rPr lang="da-DK" dirty="0"/>
              <a:t> </a:t>
            </a:r>
            <a:r>
              <a:rPr lang="da-DK" dirty="0" err="1"/>
              <a:t>cluster</a:t>
            </a:r>
            <a:r>
              <a:rPr lang="da-DK" dirty="0"/>
              <a:t> </a:t>
            </a:r>
            <a:r>
              <a:rPr lang="da-DK" dirty="0" err="1"/>
              <a:t>being</a:t>
            </a:r>
            <a:r>
              <a:rPr lang="da-DK" dirty="0"/>
              <a:t> </a:t>
            </a:r>
            <a:r>
              <a:rPr lang="da-DK" dirty="0" err="1"/>
              <a:t>detected</a:t>
            </a:r>
            <a:r>
              <a:rPr lang="da-DK" dirty="0"/>
              <a:t> as 2 </a:t>
            </a:r>
            <a:r>
              <a:rPr lang="da-DK" dirty="0" err="1"/>
              <a:t>clusters</a:t>
            </a:r>
            <a:r>
              <a:rPr lang="da-DK" dirty="0"/>
              <a:t>. It </a:t>
            </a:r>
            <a:r>
              <a:rPr lang="da-DK" dirty="0" err="1"/>
              <a:t>also</a:t>
            </a:r>
            <a:r>
              <a:rPr lang="da-DK" dirty="0"/>
              <a:t> </a:t>
            </a:r>
            <a:r>
              <a:rPr lang="da-DK" dirty="0" err="1"/>
              <a:t>makes</a:t>
            </a:r>
            <a:r>
              <a:rPr lang="da-DK" dirty="0"/>
              <a:t> a </a:t>
            </a:r>
            <a:r>
              <a:rPr lang="da-DK" dirty="0" err="1"/>
              <a:t>metrics</a:t>
            </a:r>
            <a:r>
              <a:rPr lang="da-DK" dirty="0"/>
              <a:t>/summary file.</a:t>
            </a:r>
          </a:p>
          <a:p>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err="1"/>
              <a:t>Baserecalibration</a:t>
            </a:r>
            <a:r>
              <a:rPr lang="da-DK" dirty="0"/>
              <a:t> - </a:t>
            </a:r>
            <a:r>
              <a:rPr lang="da-DK" dirty="0" err="1"/>
              <a:t>Gatk</a:t>
            </a:r>
            <a:r>
              <a:rPr lang="da-DK" dirty="0"/>
              <a:t>: Makes </a:t>
            </a:r>
            <a:r>
              <a:rPr lang="da-DK" dirty="0" err="1"/>
              <a:t>table</a:t>
            </a:r>
            <a:r>
              <a:rPr lang="da-DK" dirty="0"/>
              <a:t> of </a:t>
            </a:r>
            <a:r>
              <a:rPr lang="da-DK" dirty="0" err="1"/>
              <a:t>recalibration</a:t>
            </a:r>
            <a:r>
              <a:rPr lang="da-DK" dirty="0"/>
              <a:t> </a:t>
            </a:r>
            <a:r>
              <a:rPr lang="da-DK" dirty="0" err="1"/>
              <a:t>based</a:t>
            </a:r>
            <a:r>
              <a:rPr lang="da-DK" dirty="0"/>
              <a:t> on </a:t>
            </a:r>
            <a:r>
              <a:rPr lang="da-DK" dirty="0" err="1"/>
              <a:t>your</a:t>
            </a:r>
            <a:r>
              <a:rPr lang="da-DK" dirty="0"/>
              <a:t> input, </a:t>
            </a:r>
            <a:r>
              <a:rPr lang="da-DK" dirty="0" err="1"/>
              <a:t>it’s</a:t>
            </a:r>
            <a:r>
              <a:rPr lang="da-DK" dirty="0"/>
              <a:t> </a:t>
            </a:r>
            <a:r>
              <a:rPr lang="da-DK" dirty="0" err="1"/>
              <a:t>function</a:t>
            </a:r>
            <a:r>
              <a:rPr lang="da-DK" dirty="0"/>
              <a:t> is to find </a:t>
            </a:r>
            <a:r>
              <a:rPr lang="da-DK" dirty="0" err="1"/>
              <a:t>systematic</a:t>
            </a:r>
            <a:r>
              <a:rPr lang="da-DK" dirty="0"/>
              <a:t> </a:t>
            </a:r>
            <a:r>
              <a:rPr lang="da-DK" dirty="0" err="1"/>
              <a:t>errors</a:t>
            </a:r>
            <a:r>
              <a:rPr lang="da-DK" dirty="0"/>
              <a:t> by the </a:t>
            </a:r>
            <a:r>
              <a:rPr lang="da-DK" dirty="0" err="1"/>
              <a:t>sequencing</a:t>
            </a:r>
            <a:r>
              <a:rPr lang="da-DK" dirty="0"/>
              <a:t> </a:t>
            </a:r>
            <a:r>
              <a:rPr lang="da-DK" dirty="0" err="1"/>
              <a:t>machine</a:t>
            </a:r>
            <a:r>
              <a:rPr lang="da-DK" dirty="0"/>
              <a:t>, with </a:t>
            </a:r>
            <a:r>
              <a:rPr lang="da-DK" dirty="0" err="1"/>
              <a:t>machine</a:t>
            </a:r>
            <a:r>
              <a:rPr lang="da-DK" dirty="0"/>
              <a:t> </a:t>
            </a:r>
            <a:r>
              <a:rPr lang="da-DK" dirty="0" err="1"/>
              <a:t>learning</a:t>
            </a:r>
            <a:r>
              <a:rPr lang="da-DK" dirty="0"/>
              <a:t> it </a:t>
            </a:r>
            <a:r>
              <a:rPr lang="da-DK" dirty="0" err="1"/>
              <a:t>adjust</a:t>
            </a:r>
            <a:r>
              <a:rPr lang="da-DK" dirty="0"/>
              <a:t> the </a:t>
            </a:r>
            <a:r>
              <a:rPr lang="da-DK" dirty="0" err="1"/>
              <a:t>quality</a:t>
            </a:r>
            <a:r>
              <a:rPr lang="da-DK" dirty="0"/>
              <a:t>. It </a:t>
            </a:r>
            <a:r>
              <a:rPr lang="da-DK" dirty="0" err="1"/>
              <a:t>improves</a:t>
            </a:r>
            <a:r>
              <a:rPr lang="da-DK" dirty="0"/>
              <a:t> </a:t>
            </a:r>
            <a:r>
              <a:rPr lang="da-DK" dirty="0" err="1"/>
              <a:t>our</a:t>
            </a:r>
            <a:r>
              <a:rPr lang="da-DK" dirty="0"/>
              <a:t> variant </a:t>
            </a:r>
            <a:r>
              <a:rPr lang="da-DK" dirty="0" err="1"/>
              <a:t>calling</a:t>
            </a:r>
            <a:r>
              <a:rPr lang="da-DK" dirty="0"/>
              <a:t> </a:t>
            </a:r>
            <a:r>
              <a:rPr lang="da-DK" dirty="0" err="1"/>
              <a:t>later</a:t>
            </a:r>
            <a:r>
              <a:rPr lang="da-DK" dirty="0"/>
              <a:t> on, </a:t>
            </a:r>
            <a:r>
              <a:rPr lang="da-DK" dirty="0" err="1"/>
              <a:t>because</a:t>
            </a:r>
            <a:r>
              <a:rPr lang="da-DK" dirty="0"/>
              <a:t> </a:t>
            </a:r>
            <a:r>
              <a:rPr lang="da-DK" dirty="0" err="1"/>
              <a:t>we’re</a:t>
            </a:r>
            <a:r>
              <a:rPr lang="da-DK" dirty="0"/>
              <a:t> more sure </a:t>
            </a:r>
            <a:r>
              <a:rPr lang="da-DK" dirty="0" err="1"/>
              <a:t>about</a:t>
            </a:r>
            <a:r>
              <a:rPr lang="da-DK" dirty="0"/>
              <a:t> the </a:t>
            </a:r>
            <a:r>
              <a:rPr lang="da-DK" dirty="0" err="1"/>
              <a:t>quality</a:t>
            </a:r>
            <a:r>
              <a:rPr lang="da-DK" dirty="0"/>
              <a:t> of the data </a:t>
            </a:r>
            <a:r>
              <a:rPr lang="da-DK" dirty="0" err="1"/>
              <a:t>we’re</a:t>
            </a:r>
            <a:r>
              <a:rPr lang="da-DK" dirty="0"/>
              <a:t> </a:t>
            </a:r>
            <a:r>
              <a:rPr lang="da-DK" dirty="0" err="1"/>
              <a:t>basing</a:t>
            </a:r>
            <a:r>
              <a:rPr lang="da-DK" dirty="0"/>
              <a:t> it on. It has 2 steps, </a:t>
            </a:r>
            <a:r>
              <a:rPr lang="da-DK" dirty="0" err="1"/>
              <a:t>first</a:t>
            </a:r>
            <a:r>
              <a:rPr lang="da-DK" dirty="0"/>
              <a:t> it </a:t>
            </a:r>
            <a:r>
              <a:rPr lang="da-DK" dirty="0" err="1"/>
              <a:t>makes</a:t>
            </a:r>
            <a:r>
              <a:rPr lang="da-DK" dirty="0"/>
              <a:t> a model and </a:t>
            </a:r>
            <a:r>
              <a:rPr lang="da-DK" dirty="0" err="1"/>
              <a:t>then</a:t>
            </a:r>
            <a:r>
              <a:rPr lang="da-DK" dirty="0"/>
              <a:t> it </a:t>
            </a:r>
            <a:r>
              <a:rPr lang="da-DK" dirty="0" err="1"/>
              <a:t>applies</a:t>
            </a:r>
            <a:r>
              <a:rPr lang="da-DK" dirty="0"/>
              <a:t> it to the data. </a:t>
            </a:r>
            <a:r>
              <a:rPr lang="da-DK" dirty="0" err="1"/>
              <a:t>https</a:t>
            </a:r>
            <a:r>
              <a:rPr lang="da-DK" dirty="0"/>
              <a:t>://</a:t>
            </a:r>
            <a:r>
              <a:rPr lang="da-DK" dirty="0" err="1"/>
              <a:t>gatk.broadinstitute.org</a:t>
            </a:r>
            <a:r>
              <a:rPr lang="da-DK" dirty="0"/>
              <a:t>/</a:t>
            </a:r>
            <a:r>
              <a:rPr lang="da-DK" dirty="0" err="1"/>
              <a:t>hc</a:t>
            </a:r>
            <a:r>
              <a:rPr lang="da-DK" dirty="0"/>
              <a:t>/en-</a:t>
            </a:r>
            <a:r>
              <a:rPr lang="da-DK" dirty="0" err="1"/>
              <a:t>us</a:t>
            </a:r>
            <a:r>
              <a:rPr lang="da-DK" dirty="0"/>
              <a:t>/</a:t>
            </a:r>
            <a:r>
              <a:rPr lang="da-DK" dirty="0" err="1"/>
              <a:t>articles</a:t>
            </a:r>
            <a:r>
              <a:rPr lang="da-DK" dirty="0"/>
              <a:t>/360035890531-Base-Quality-Score-Recalibration-BQSR- </a:t>
            </a:r>
            <a:r>
              <a:rPr lang="da-DK" dirty="0" err="1"/>
              <a:t>make</a:t>
            </a:r>
            <a:r>
              <a:rPr lang="da-DK" dirty="0"/>
              <a:t> </a:t>
            </a:r>
            <a:r>
              <a:rPr lang="da-DK" dirty="0" err="1"/>
              <a:t>these</a:t>
            </a:r>
            <a:r>
              <a:rPr lang="da-DK" dirty="0"/>
              <a:t> </a:t>
            </a:r>
            <a:r>
              <a:rPr lang="da-DK" dirty="0" err="1"/>
              <a:t>graphs</a:t>
            </a:r>
            <a:r>
              <a:rPr lang="da-DK"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24</a:t>
            </a:fld>
            <a:endParaRPr lang="en-GB"/>
          </a:p>
        </p:txBody>
      </p:sp>
    </p:spTree>
    <p:extLst>
      <p:ext uri="{BB962C8B-B14F-4D97-AF65-F5344CB8AC3E}">
        <p14:creationId xmlns:p14="http://schemas.microsoft.com/office/powerpoint/2010/main" val="3406331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I know most of you probably aren’t that much into dog genetics, but the short version is, in addition to getting knowledge about the specific breed, we also get information relevant to people. Dogs are kind of in between inbred lab animals and humans, they’re not as inbred as strains of rodents, but on the other hand, they share our environment and develop the </a:t>
            </a:r>
            <a:r>
              <a:rPr lang="en-GB"/>
              <a:t>diseases spontaneously</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t>3</a:t>
            </a:fld>
            <a:endParaRPr lang="en-GB"/>
          </a:p>
        </p:txBody>
      </p:sp>
    </p:spTree>
    <p:extLst>
      <p:ext uri="{BB962C8B-B14F-4D97-AF65-F5344CB8AC3E}">
        <p14:creationId xmlns:p14="http://schemas.microsoft.com/office/powerpoint/2010/main" val="4123750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Histiocytic sarcoma uncommon in Golden Retrievers, a closely related breed, so hopefully a few mutations will differ between the 2 breeds. </a:t>
            </a:r>
          </a:p>
          <a:p>
            <a:r>
              <a:rPr lang="en-GB" dirty="0"/>
              <a:t>15-20% of FCR dying of the disease and 50-68%</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4</a:t>
            </a:fld>
            <a:endParaRPr lang="en-GB"/>
          </a:p>
        </p:txBody>
      </p:sp>
    </p:spTree>
    <p:extLst>
      <p:ext uri="{BB962C8B-B14F-4D97-AF65-F5344CB8AC3E}">
        <p14:creationId xmlns:p14="http://schemas.microsoft.com/office/powerpoint/2010/main" val="426743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9436F85-577F-4A92-A47F-D540A2BCC821}" type="slidenum">
              <a:rPr lang="en-GB" smtClean="0"/>
              <a:t>5</a:t>
            </a:fld>
            <a:endParaRPr lang="en-GB"/>
          </a:p>
        </p:txBody>
      </p:sp>
    </p:spTree>
    <p:extLst>
      <p:ext uri="{BB962C8B-B14F-4D97-AF65-F5344CB8AC3E}">
        <p14:creationId xmlns:p14="http://schemas.microsoft.com/office/powerpoint/2010/main" val="1136588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5"/>
          </p:nvPr>
        </p:nvSpPr>
        <p:spPr/>
        <p:txBody>
          <a:bodyPr/>
          <a:lstStyle/>
          <a:p>
            <a:fld id="{49436F85-577F-4A92-A47F-D540A2BCC821}" type="slidenum">
              <a:rPr lang="en-GB" smtClean="0"/>
              <a:t>6</a:t>
            </a:fld>
            <a:endParaRPr lang="en-GB"/>
          </a:p>
        </p:txBody>
      </p:sp>
    </p:spTree>
    <p:extLst>
      <p:ext uri="{BB962C8B-B14F-4D97-AF65-F5344CB8AC3E}">
        <p14:creationId xmlns:p14="http://schemas.microsoft.com/office/powerpoint/2010/main" val="137445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160 </a:t>
            </a:r>
            <a:r>
              <a:rPr lang="da-DK" dirty="0" err="1"/>
              <a:t>dogs</a:t>
            </a:r>
            <a:r>
              <a:rPr lang="da-DK" dirty="0"/>
              <a:t> is an </a:t>
            </a:r>
            <a:r>
              <a:rPr lang="da-DK" dirty="0" err="1"/>
              <a:t>unpublished</a:t>
            </a:r>
            <a:r>
              <a:rPr lang="da-DK" dirty="0"/>
              <a:t> dataset </a:t>
            </a:r>
            <a:r>
              <a:rPr lang="da-DK" dirty="0" err="1"/>
              <a:t>that</a:t>
            </a:r>
            <a:r>
              <a:rPr lang="da-DK" dirty="0"/>
              <a:t> </a:t>
            </a:r>
            <a:r>
              <a:rPr lang="da-DK" dirty="0" err="1"/>
              <a:t>erik</a:t>
            </a:r>
            <a:r>
              <a:rPr lang="da-DK" dirty="0"/>
              <a:t> has from ??</a:t>
            </a:r>
          </a:p>
          <a:p>
            <a:r>
              <a:rPr lang="da-DK" dirty="0" err="1"/>
              <a:t>iDog</a:t>
            </a:r>
            <a:r>
              <a:rPr lang="da-DK" dirty="0"/>
              <a:t> is a </a:t>
            </a:r>
            <a:r>
              <a:rPr lang="da-DK" dirty="0" err="1"/>
              <a:t>vcf</a:t>
            </a:r>
            <a:r>
              <a:rPr lang="da-DK" dirty="0"/>
              <a:t> file with 127 </a:t>
            </a:r>
            <a:r>
              <a:rPr lang="da-DK" dirty="0" err="1"/>
              <a:t>canines</a:t>
            </a:r>
            <a:r>
              <a:rPr lang="da-DK" dirty="0"/>
              <a:t>, </a:t>
            </a:r>
            <a:r>
              <a:rPr lang="da-DK" dirty="0" err="1"/>
              <a:t>where</a:t>
            </a:r>
            <a:r>
              <a:rPr lang="da-DK" dirty="0"/>
              <a:t> I have </a:t>
            </a:r>
            <a:r>
              <a:rPr lang="da-DK" dirty="0" err="1"/>
              <a:t>extracted</a:t>
            </a:r>
            <a:r>
              <a:rPr lang="da-DK" dirty="0"/>
              <a:t> c. familiaris </a:t>
            </a:r>
            <a:r>
              <a:rPr lang="da-DK" dirty="0" err="1"/>
              <a:t>only</a:t>
            </a:r>
            <a:r>
              <a:rPr lang="da-DK" dirty="0"/>
              <a:t> (so </a:t>
            </a:r>
            <a:r>
              <a:rPr lang="da-DK" dirty="0" err="1"/>
              <a:t>no</a:t>
            </a:r>
            <a:r>
              <a:rPr lang="da-DK" dirty="0"/>
              <a:t> </a:t>
            </a:r>
            <a:r>
              <a:rPr lang="da-DK" dirty="0" err="1"/>
              <a:t>wolves</a:t>
            </a:r>
            <a:r>
              <a:rPr lang="da-DK" dirty="0"/>
              <a:t>, </a:t>
            </a:r>
            <a:r>
              <a:rPr lang="da-DK" dirty="0" err="1"/>
              <a:t>jackals</a:t>
            </a:r>
            <a:r>
              <a:rPr lang="da-DK" dirty="0"/>
              <a:t> </a:t>
            </a:r>
            <a:r>
              <a:rPr lang="da-DK" dirty="0" err="1"/>
              <a:t>etc</a:t>
            </a:r>
            <a:r>
              <a:rPr lang="da-DK" dirty="0"/>
              <a:t>).</a:t>
            </a:r>
          </a:p>
          <a:p>
            <a:r>
              <a:rPr lang="da-DK" dirty="0"/>
              <a:t>In addition the 2 datasets have </a:t>
            </a:r>
            <a:r>
              <a:rPr lang="da-DK" dirty="0" err="1"/>
              <a:t>been</a:t>
            </a:r>
            <a:r>
              <a:rPr lang="da-DK" dirty="0"/>
              <a:t> </a:t>
            </a:r>
            <a:r>
              <a:rPr lang="da-DK" dirty="0" err="1"/>
              <a:t>combined</a:t>
            </a:r>
            <a:r>
              <a:rPr lang="da-DK" dirty="0"/>
              <a:t> in the dataset ”</a:t>
            </a:r>
            <a:r>
              <a:rPr lang="da-DK" dirty="0" err="1"/>
              <a:t>both</a:t>
            </a:r>
            <a:r>
              <a:rPr lang="da-DK" dirty="0"/>
              <a:t>”</a:t>
            </a:r>
          </a:p>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7</a:t>
            </a:fld>
            <a:endParaRPr lang="en-GB"/>
          </a:p>
        </p:txBody>
      </p:sp>
    </p:spTree>
    <p:extLst>
      <p:ext uri="{BB962C8B-B14F-4D97-AF65-F5344CB8AC3E}">
        <p14:creationId xmlns:p14="http://schemas.microsoft.com/office/powerpoint/2010/main" val="1820486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Samtools</a:t>
            </a:r>
            <a:r>
              <a:rPr lang="da-DK" dirty="0"/>
              <a:t>: </a:t>
            </a:r>
            <a:r>
              <a:rPr lang="da-DK" dirty="0" err="1"/>
              <a:t>Sorting</a:t>
            </a:r>
            <a:r>
              <a:rPr lang="da-DK" dirty="0"/>
              <a:t> by </a:t>
            </a:r>
            <a:r>
              <a:rPr lang="da-DK" dirty="0" err="1"/>
              <a:t>coordinates</a:t>
            </a:r>
            <a:r>
              <a:rPr lang="da-DK" dirty="0"/>
              <a:t>. Index </a:t>
            </a:r>
            <a:r>
              <a:rPr lang="da-DK" dirty="0" err="1"/>
              <a:t>cfreates</a:t>
            </a:r>
            <a:r>
              <a:rPr lang="da-DK" dirty="0"/>
              <a:t> a </a:t>
            </a:r>
            <a:r>
              <a:rPr lang="da-DK" dirty="0" err="1"/>
              <a:t>coordinated</a:t>
            </a:r>
            <a:r>
              <a:rPr lang="da-DK" dirty="0"/>
              <a:t> </a:t>
            </a:r>
            <a:r>
              <a:rPr lang="da-DK" dirty="0" err="1"/>
              <a:t>sorted</a:t>
            </a:r>
            <a:r>
              <a:rPr lang="da-DK" dirty="0"/>
              <a:t> </a:t>
            </a:r>
            <a:r>
              <a:rPr lang="da-DK" dirty="0" err="1"/>
              <a:t>index</a:t>
            </a:r>
            <a:r>
              <a:rPr lang="da-DK" dirty="0"/>
              <a:t> for fast </a:t>
            </a:r>
            <a:r>
              <a:rPr lang="da-DK" dirty="0" err="1"/>
              <a:t>lookup</a:t>
            </a:r>
            <a:r>
              <a:rPr lang="da-DK" dirty="0"/>
              <a:t> of </a:t>
            </a:r>
            <a:r>
              <a:rPr lang="da-DK" dirty="0" err="1"/>
              <a:t>specific</a:t>
            </a:r>
            <a:r>
              <a:rPr lang="da-DK" dirty="0"/>
              <a:t> </a:t>
            </a:r>
            <a:r>
              <a:rPr lang="da-DK" dirty="0" err="1"/>
              <a:t>areas</a:t>
            </a:r>
            <a:r>
              <a:rPr lang="da-DK"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Mark </a:t>
            </a:r>
            <a:r>
              <a:rPr lang="da-DK" dirty="0" err="1"/>
              <a:t>duplicates</a:t>
            </a:r>
            <a:r>
              <a:rPr lang="da-DK" dirty="0"/>
              <a:t> – </a:t>
            </a:r>
            <a:r>
              <a:rPr lang="da-DK" dirty="0" err="1"/>
              <a:t>picard</a:t>
            </a:r>
            <a:r>
              <a:rPr lang="da-DK" dirty="0"/>
              <a:t>: </a:t>
            </a:r>
            <a:r>
              <a:rPr lang="da-DK" dirty="0" err="1"/>
              <a:t>finds</a:t>
            </a:r>
            <a:r>
              <a:rPr lang="da-DK" dirty="0"/>
              <a:t> </a:t>
            </a:r>
            <a:r>
              <a:rPr lang="da-DK" dirty="0" err="1"/>
              <a:t>duplicate</a:t>
            </a:r>
            <a:r>
              <a:rPr lang="da-DK" dirty="0"/>
              <a:t> </a:t>
            </a:r>
            <a:r>
              <a:rPr lang="da-DK" dirty="0" err="1"/>
              <a:t>reads</a:t>
            </a:r>
            <a:r>
              <a:rPr lang="da-DK" dirty="0"/>
              <a:t> and tags </a:t>
            </a:r>
            <a:r>
              <a:rPr lang="da-DK" dirty="0" err="1"/>
              <a:t>them</a:t>
            </a:r>
            <a:r>
              <a:rPr lang="da-DK" dirty="0"/>
              <a:t>. </a:t>
            </a:r>
            <a:r>
              <a:rPr lang="da-DK" dirty="0" err="1"/>
              <a:t>Duplicates</a:t>
            </a:r>
            <a:r>
              <a:rPr lang="da-DK" dirty="0"/>
              <a:t> </a:t>
            </a:r>
            <a:r>
              <a:rPr lang="da-DK" dirty="0" err="1"/>
              <a:t>are</a:t>
            </a:r>
            <a:r>
              <a:rPr lang="da-DK" dirty="0"/>
              <a:t> </a:t>
            </a:r>
            <a:r>
              <a:rPr lang="da-DK" dirty="0" err="1"/>
              <a:t>basically</a:t>
            </a:r>
            <a:r>
              <a:rPr lang="da-DK" dirty="0"/>
              <a:t> </a:t>
            </a:r>
            <a:r>
              <a:rPr lang="da-DK" dirty="0" err="1"/>
              <a:t>mistakes</a:t>
            </a:r>
            <a:r>
              <a:rPr lang="da-DK" dirty="0"/>
              <a:t> and </a:t>
            </a:r>
            <a:r>
              <a:rPr lang="da-DK" dirty="0" err="1"/>
              <a:t>can</a:t>
            </a:r>
            <a:r>
              <a:rPr lang="da-DK" dirty="0"/>
              <a:t> </a:t>
            </a:r>
            <a:r>
              <a:rPr lang="da-DK" dirty="0" err="1"/>
              <a:t>be</a:t>
            </a:r>
            <a:r>
              <a:rPr lang="da-DK" dirty="0"/>
              <a:t> due to f.eks. PCR </a:t>
            </a:r>
            <a:r>
              <a:rPr lang="da-DK" dirty="0" err="1"/>
              <a:t>duplication</a:t>
            </a:r>
            <a:r>
              <a:rPr lang="da-DK" dirty="0"/>
              <a:t> or an </a:t>
            </a:r>
            <a:r>
              <a:rPr lang="da-DK" dirty="0" err="1"/>
              <a:t>amplification</a:t>
            </a:r>
            <a:r>
              <a:rPr lang="da-DK" dirty="0"/>
              <a:t> </a:t>
            </a:r>
            <a:r>
              <a:rPr lang="da-DK" dirty="0" err="1"/>
              <a:t>cluster</a:t>
            </a:r>
            <a:r>
              <a:rPr lang="da-DK" dirty="0"/>
              <a:t> </a:t>
            </a:r>
            <a:r>
              <a:rPr lang="da-DK" dirty="0" err="1"/>
              <a:t>being</a:t>
            </a:r>
            <a:r>
              <a:rPr lang="da-DK" dirty="0"/>
              <a:t> </a:t>
            </a:r>
            <a:r>
              <a:rPr lang="da-DK" dirty="0" err="1"/>
              <a:t>detected</a:t>
            </a:r>
            <a:r>
              <a:rPr lang="da-DK" dirty="0"/>
              <a:t> as 2 </a:t>
            </a:r>
            <a:r>
              <a:rPr lang="da-DK" dirty="0" err="1"/>
              <a:t>clusters</a:t>
            </a:r>
            <a:r>
              <a:rPr lang="da-DK" dirty="0"/>
              <a:t>. It </a:t>
            </a:r>
            <a:r>
              <a:rPr lang="da-DK" dirty="0" err="1"/>
              <a:t>also</a:t>
            </a:r>
            <a:r>
              <a:rPr lang="da-DK" dirty="0"/>
              <a:t> </a:t>
            </a:r>
            <a:r>
              <a:rPr lang="da-DK" dirty="0" err="1"/>
              <a:t>makes</a:t>
            </a:r>
            <a:r>
              <a:rPr lang="da-DK" dirty="0"/>
              <a:t> a </a:t>
            </a:r>
            <a:r>
              <a:rPr lang="da-DK" dirty="0" err="1"/>
              <a:t>metrics</a:t>
            </a:r>
            <a:r>
              <a:rPr lang="da-DK" dirty="0"/>
              <a:t>/summary file.</a:t>
            </a:r>
          </a:p>
          <a:p>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err="1"/>
              <a:t>Baserecalibration</a:t>
            </a:r>
            <a:r>
              <a:rPr lang="da-DK" dirty="0"/>
              <a:t> - </a:t>
            </a:r>
            <a:r>
              <a:rPr lang="da-DK" dirty="0" err="1"/>
              <a:t>Gatk</a:t>
            </a:r>
            <a:r>
              <a:rPr lang="da-DK" dirty="0"/>
              <a:t>: Makes </a:t>
            </a:r>
            <a:r>
              <a:rPr lang="da-DK" dirty="0" err="1"/>
              <a:t>table</a:t>
            </a:r>
            <a:r>
              <a:rPr lang="da-DK" dirty="0"/>
              <a:t> of </a:t>
            </a:r>
            <a:r>
              <a:rPr lang="da-DK" dirty="0" err="1"/>
              <a:t>recalibration</a:t>
            </a:r>
            <a:r>
              <a:rPr lang="da-DK" dirty="0"/>
              <a:t> </a:t>
            </a:r>
            <a:r>
              <a:rPr lang="da-DK" dirty="0" err="1"/>
              <a:t>based</a:t>
            </a:r>
            <a:r>
              <a:rPr lang="da-DK" dirty="0"/>
              <a:t> on </a:t>
            </a:r>
            <a:r>
              <a:rPr lang="da-DK" dirty="0" err="1"/>
              <a:t>your</a:t>
            </a:r>
            <a:r>
              <a:rPr lang="da-DK" dirty="0"/>
              <a:t> input, </a:t>
            </a:r>
            <a:r>
              <a:rPr lang="da-DK" dirty="0" err="1"/>
              <a:t>it’s</a:t>
            </a:r>
            <a:r>
              <a:rPr lang="da-DK" dirty="0"/>
              <a:t> </a:t>
            </a:r>
            <a:r>
              <a:rPr lang="da-DK" dirty="0" err="1"/>
              <a:t>function</a:t>
            </a:r>
            <a:r>
              <a:rPr lang="da-DK" dirty="0"/>
              <a:t> is to find </a:t>
            </a:r>
            <a:r>
              <a:rPr lang="da-DK" dirty="0" err="1"/>
              <a:t>systematic</a:t>
            </a:r>
            <a:r>
              <a:rPr lang="da-DK" dirty="0"/>
              <a:t> </a:t>
            </a:r>
            <a:r>
              <a:rPr lang="da-DK" dirty="0" err="1"/>
              <a:t>errors</a:t>
            </a:r>
            <a:r>
              <a:rPr lang="da-DK" dirty="0"/>
              <a:t> by the </a:t>
            </a:r>
            <a:r>
              <a:rPr lang="da-DK" dirty="0" err="1"/>
              <a:t>sequencing</a:t>
            </a:r>
            <a:r>
              <a:rPr lang="da-DK" dirty="0"/>
              <a:t> </a:t>
            </a:r>
            <a:r>
              <a:rPr lang="da-DK" dirty="0" err="1"/>
              <a:t>machine</a:t>
            </a:r>
            <a:r>
              <a:rPr lang="da-DK" dirty="0"/>
              <a:t>, with </a:t>
            </a:r>
            <a:r>
              <a:rPr lang="da-DK" dirty="0" err="1"/>
              <a:t>machine</a:t>
            </a:r>
            <a:r>
              <a:rPr lang="da-DK" dirty="0"/>
              <a:t> </a:t>
            </a:r>
            <a:r>
              <a:rPr lang="da-DK" dirty="0" err="1"/>
              <a:t>learning</a:t>
            </a:r>
            <a:r>
              <a:rPr lang="da-DK" dirty="0"/>
              <a:t> it </a:t>
            </a:r>
            <a:r>
              <a:rPr lang="da-DK" dirty="0" err="1"/>
              <a:t>adjust</a:t>
            </a:r>
            <a:r>
              <a:rPr lang="da-DK" dirty="0"/>
              <a:t> the </a:t>
            </a:r>
            <a:r>
              <a:rPr lang="da-DK" dirty="0" err="1"/>
              <a:t>quality</a:t>
            </a:r>
            <a:r>
              <a:rPr lang="da-DK" dirty="0"/>
              <a:t>. It </a:t>
            </a:r>
            <a:r>
              <a:rPr lang="da-DK" dirty="0" err="1"/>
              <a:t>improves</a:t>
            </a:r>
            <a:r>
              <a:rPr lang="da-DK" dirty="0"/>
              <a:t> </a:t>
            </a:r>
            <a:r>
              <a:rPr lang="da-DK" dirty="0" err="1"/>
              <a:t>our</a:t>
            </a:r>
            <a:r>
              <a:rPr lang="da-DK" dirty="0"/>
              <a:t> variant </a:t>
            </a:r>
            <a:r>
              <a:rPr lang="da-DK" dirty="0" err="1"/>
              <a:t>calling</a:t>
            </a:r>
            <a:r>
              <a:rPr lang="da-DK" dirty="0"/>
              <a:t> </a:t>
            </a:r>
            <a:r>
              <a:rPr lang="da-DK" dirty="0" err="1"/>
              <a:t>later</a:t>
            </a:r>
            <a:r>
              <a:rPr lang="da-DK" dirty="0"/>
              <a:t> on, </a:t>
            </a:r>
            <a:r>
              <a:rPr lang="da-DK" dirty="0" err="1"/>
              <a:t>because</a:t>
            </a:r>
            <a:r>
              <a:rPr lang="da-DK" dirty="0"/>
              <a:t> </a:t>
            </a:r>
            <a:r>
              <a:rPr lang="da-DK" dirty="0" err="1"/>
              <a:t>we’re</a:t>
            </a:r>
            <a:r>
              <a:rPr lang="da-DK" dirty="0"/>
              <a:t> more sure </a:t>
            </a:r>
            <a:r>
              <a:rPr lang="da-DK" dirty="0" err="1"/>
              <a:t>about</a:t>
            </a:r>
            <a:r>
              <a:rPr lang="da-DK" dirty="0"/>
              <a:t> the </a:t>
            </a:r>
            <a:r>
              <a:rPr lang="da-DK" dirty="0" err="1"/>
              <a:t>quality</a:t>
            </a:r>
            <a:r>
              <a:rPr lang="da-DK" dirty="0"/>
              <a:t> of the data </a:t>
            </a:r>
            <a:r>
              <a:rPr lang="da-DK" dirty="0" err="1"/>
              <a:t>we’re</a:t>
            </a:r>
            <a:r>
              <a:rPr lang="da-DK" dirty="0"/>
              <a:t> </a:t>
            </a:r>
            <a:r>
              <a:rPr lang="da-DK" dirty="0" err="1"/>
              <a:t>basing</a:t>
            </a:r>
            <a:r>
              <a:rPr lang="da-DK" dirty="0"/>
              <a:t> it on. It has 2 steps, </a:t>
            </a:r>
            <a:r>
              <a:rPr lang="da-DK" dirty="0" err="1"/>
              <a:t>first</a:t>
            </a:r>
            <a:r>
              <a:rPr lang="da-DK" dirty="0"/>
              <a:t> it </a:t>
            </a:r>
            <a:r>
              <a:rPr lang="da-DK" dirty="0" err="1"/>
              <a:t>makes</a:t>
            </a:r>
            <a:r>
              <a:rPr lang="da-DK" dirty="0"/>
              <a:t> a model and </a:t>
            </a:r>
            <a:r>
              <a:rPr lang="da-DK" dirty="0" err="1"/>
              <a:t>then</a:t>
            </a:r>
            <a:r>
              <a:rPr lang="da-DK" dirty="0"/>
              <a:t> it </a:t>
            </a:r>
            <a:r>
              <a:rPr lang="da-DK" dirty="0" err="1"/>
              <a:t>applies</a:t>
            </a:r>
            <a:r>
              <a:rPr lang="da-DK" dirty="0"/>
              <a:t> it to the data. </a:t>
            </a:r>
            <a:r>
              <a:rPr lang="da-DK" dirty="0" err="1"/>
              <a:t>https</a:t>
            </a:r>
            <a:r>
              <a:rPr lang="da-DK" dirty="0"/>
              <a:t>://</a:t>
            </a:r>
            <a:r>
              <a:rPr lang="da-DK" dirty="0" err="1"/>
              <a:t>gatk.broadinstitute.org</a:t>
            </a:r>
            <a:r>
              <a:rPr lang="da-DK" dirty="0"/>
              <a:t>/</a:t>
            </a:r>
            <a:r>
              <a:rPr lang="da-DK" dirty="0" err="1"/>
              <a:t>hc</a:t>
            </a:r>
            <a:r>
              <a:rPr lang="da-DK" dirty="0"/>
              <a:t>/en-</a:t>
            </a:r>
            <a:r>
              <a:rPr lang="da-DK" dirty="0" err="1"/>
              <a:t>us</a:t>
            </a:r>
            <a:r>
              <a:rPr lang="da-DK" dirty="0"/>
              <a:t>/</a:t>
            </a:r>
            <a:r>
              <a:rPr lang="da-DK" dirty="0" err="1"/>
              <a:t>articles</a:t>
            </a:r>
            <a:r>
              <a:rPr lang="da-DK" dirty="0"/>
              <a:t>/360035890531-Base-Quality-Score-Recalibration-BQSR- </a:t>
            </a:r>
            <a:r>
              <a:rPr lang="da-DK" dirty="0" err="1"/>
              <a:t>make</a:t>
            </a:r>
            <a:r>
              <a:rPr lang="da-DK" dirty="0"/>
              <a:t> </a:t>
            </a:r>
            <a:r>
              <a:rPr lang="da-DK" dirty="0" err="1"/>
              <a:t>these</a:t>
            </a:r>
            <a:r>
              <a:rPr lang="da-DK" dirty="0"/>
              <a:t> </a:t>
            </a:r>
            <a:r>
              <a:rPr lang="da-DK" dirty="0" err="1"/>
              <a:t>graphs</a:t>
            </a:r>
            <a:r>
              <a:rPr lang="da-DK"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8</a:t>
            </a:fld>
            <a:endParaRPr lang="en-GB"/>
          </a:p>
        </p:txBody>
      </p:sp>
    </p:spTree>
    <p:extLst>
      <p:ext uri="{BB962C8B-B14F-4D97-AF65-F5344CB8AC3E}">
        <p14:creationId xmlns:p14="http://schemas.microsoft.com/office/powerpoint/2010/main" val="2727691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With the </a:t>
            </a:r>
            <a:r>
              <a:rPr lang="da-DK" dirty="0" err="1"/>
              <a:t>produced</a:t>
            </a:r>
            <a:r>
              <a:rPr lang="da-DK" dirty="0"/>
              <a:t> variant-</a:t>
            </a:r>
            <a:r>
              <a:rPr lang="da-DK" dirty="0" err="1"/>
              <a:t>caller</a:t>
            </a:r>
            <a:r>
              <a:rPr lang="da-DK" dirty="0"/>
              <a:t> file, </a:t>
            </a:r>
            <a:r>
              <a:rPr lang="da-DK" dirty="0" err="1"/>
              <a:t>now</a:t>
            </a:r>
            <a:r>
              <a:rPr lang="da-DK" dirty="0"/>
              <a:t> </a:t>
            </a:r>
            <a:r>
              <a:rPr lang="da-DK" dirty="0" err="1"/>
              <a:t>it’s</a:t>
            </a:r>
            <a:r>
              <a:rPr lang="da-DK" dirty="0"/>
              <a:t> </a:t>
            </a:r>
            <a:r>
              <a:rPr lang="da-DK" dirty="0" err="1"/>
              <a:t>possible</a:t>
            </a:r>
            <a:r>
              <a:rPr lang="da-DK" dirty="0"/>
              <a:t> to </a:t>
            </a:r>
            <a:r>
              <a:rPr lang="da-DK" dirty="0" err="1"/>
              <a:t>apply</a:t>
            </a:r>
            <a:r>
              <a:rPr lang="da-DK" dirty="0"/>
              <a:t> filters to </a:t>
            </a:r>
            <a:r>
              <a:rPr lang="da-DK" dirty="0" err="1"/>
              <a:t>only</a:t>
            </a:r>
            <a:r>
              <a:rPr lang="da-DK" dirty="0"/>
              <a:t> </a:t>
            </a:r>
            <a:r>
              <a:rPr lang="da-DK" dirty="0" err="1"/>
              <a:t>use</a:t>
            </a:r>
            <a:r>
              <a:rPr lang="da-DK" dirty="0"/>
              <a:t> the </a:t>
            </a:r>
            <a:r>
              <a:rPr lang="da-DK" dirty="0" err="1"/>
              <a:t>SNPs</a:t>
            </a:r>
            <a:r>
              <a:rPr lang="da-DK" dirty="0"/>
              <a:t> and </a:t>
            </a:r>
            <a:r>
              <a:rPr lang="da-DK" dirty="0" err="1"/>
              <a:t>indels</a:t>
            </a:r>
            <a:r>
              <a:rPr lang="da-DK" dirty="0"/>
              <a:t> </a:t>
            </a:r>
            <a:r>
              <a:rPr lang="da-DK" dirty="0" err="1"/>
              <a:t>we</a:t>
            </a:r>
            <a:r>
              <a:rPr lang="da-DK" dirty="0"/>
              <a:t> </a:t>
            </a:r>
            <a:r>
              <a:rPr lang="da-DK" dirty="0" err="1"/>
              <a:t>actually</a:t>
            </a:r>
            <a:r>
              <a:rPr lang="da-DK" dirty="0"/>
              <a:t> </a:t>
            </a:r>
            <a:r>
              <a:rPr lang="da-DK" dirty="0" err="1"/>
              <a:t>believe</a:t>
            </a:r>
            <a:r>
              <a:rPr lang="da-DK" dirty="0"/>
              <a:t> to </a:t>
            </a:r>
            <a:r>
              <a:rPr lang="da-DK" dirty="0" err="1"/>
              <a:t>be</a:t>
            </a:r>
            <a:r>
              <a:rPr lang="da-DK" dirty="0"/>
              <a:t> true.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QD: </a:t>
            </a:r>
            <a:r>
              <a:rPr lang="da-DK" dirty="0" err="1"/>
              <a:t>avoids</a:t>
            </a:r>
            <a:r>
              <a:rPr lang="da-DK" dirty="0"/>
              <a:t> inflation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err="1">
                <a:solidFill>
                  <a:srgbClr val="000000"/>
                </a:solidFill>
                <a:latin typeface="Calibri" panose="020F0502020204030204" pitchFamily="34" charset="0"/>
              </a:rPr>
              <a:t>ReadPosRankSum</a:t>
            </a:r>
            <a:r>
              <a:rPr lang="da-DK" dirty="0">
                <a:solidFill>
                  <a:srgbClr val="000000"/>
                </a:solidFill>
                <a:latin typeface="Calibri" panose="020F0502020204030204" pitchFamily="34" charset="0"/>
              </a:rPr>
              <a:t>: If </a:t>
            </a:r>
            <a:r>
              <a:rPr lang="da-DK" dirty="0" err="1">
                <a:solidFill>
                  <a:srgbClr val="000000"/>
                </a:solidFill>
                <a:latin typeface="Calibri" panose="020F0502020204030204" pitchFamily="34" charset="0"/>
              </a:rPr>
              <a:t>ref</a:t>
            </a:r>
            <a:r>
              <a:rPr lang="da-DK" dirty="0">
                <a:solidFill>
                  <a:srgbClr val="000000"/>
                </a:solidFill>
                <a:latin typeface="Calibri" panose="020F0502020204030204" pitchFamily="34" charset="0"/>
              </a:rPr>
              <a:t>/alt. al </a:t>
            </a:r>
            <a:r>
              <a:rPr lang="da-DK" dirty="0" err="1">
                <a:solidFill>
                  <a:srgbClr val="000000"/>
                </a:solidFill>
                <a:latin typeface="Calibri" panose="020F0502020204030204" pitchFamily="34" charset="0"/>
              </a:rPr>
              <a:t>are</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found</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close</a:t>
            </a:r>
            <a:r>
              <a:rPr lang="da-DK" dirty="0">
                <a:solidFill>
                  <a:srgbClr val="000000"/>
                </a:solidFill>
                <a:latin typeface="Calibri" panose="020F0502020204030204" pitchFamily="34" charset="0"/>
              </a:rPr>
              <a:t> to </a:t>
            </a:r>
            <a:r>
              <a:rPr lang="da-DK" dirty="0" err="1">
                <a:solidFill>
                  <a:srgbClr val="000000"/>
                </a:solidFill>
                <a:latin typeface="Calibri" panose="020F0502020204030204" pitchFamily="34" charset="0"/>
              </a:rPr>
              <a:t>ends</a:t>
            </a:r>
            <a:r>
              <a:rPr lang="da-DK" dirty="0">
                <a:solidFill>
                  <a:srgbClr val="000000"/>
                </a:solidFill>
                <a:latin typeface="Calibri" panose="020F0502020204030204" pitchFamily="34" charset="0"/>
              </a:rPr>
              <a:t> or the same distribution.</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t>9</a:t>
            </a:fld>
            <a:endParaRPr lang="en-GB"/>
          </a:p>
        </p:txBody>
      </p:sp>
    </p:spTree>
    <p:extLst>
      <p:ext uri="{BB962C8B-B14F-4D97-AF65-F5344CB8AC3E}">
        <p14:creationId xmlns:p14="http://schemas.microsoft.com/office/powerpoint/2010/main" val="2919357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2765-1A0B-5245-82C7-3BB88844EB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K"/>
          </a:p>
        </p:txBody>
      </p:sp>
      <p:sp>
        <p:nvSpPr>
          <p:cNvPr id="3" name="Subtitle 2">
            <a:extLst>
              <a:ext uri="{FF2B5EF4-FFF2-40B4-BE49-F238E27FC236}">
                <a16:creationId xmlns:a16="http://schemas.microsoft.com/office/drawing/2014/main" id="{7033EDF2-A863-CC47-A30F-56A3F96488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K"/>
          </a:p>
        </p:txBody>
      </p:sp>
      <p:sp>
        <p:nvSpPr>
          <p:cNvPr id="4" name="Date Placeholder 3">
            <a:extLst>
              <a:ext uri="{FF2B5EF4-FFF2-40B4-BE49-F238E27FC236}">
                <a16:creationId xmlns:a16="http://schemas.microsoft.com/office/drawing/2014/main" id="{B8B768C8-C112-D148-B19D-63ED3E664A64}"/>
              </a:ext>
            </a:extLst>
          </p:cNvPr>
          <p:cNvSpPr>
            <a:spLocks noGrp="1"/>
          </p:cNvSpPr>
          <p:nvPr>
            <p:ph type="dt" sz="half" idx="10"/>
          </p:nvPr>
        </p:nvSpPr>
        <p:spPr/>
        <p:txBody>
          <a:bodyPr/>
          <a:lstStyle/>
          <a:p>
            <a:fld id="{F7EF99D1-ECA7-6E4E-A553-514C9D2D1597}" type="datetimeFigureOut">
              <a:rPr lang="en-DK" smtClean="0"/>
              <a:t>13/11/2020</a:t>
            </a:fld>
            <a:endParaRPr lang="en-DK"/>
          </a:p>
        </p:txBody>
      </p:sp>
      <p:sp>
        <p:nvSpPr>
          <p:cNvPr id="5" name="Footer Placeholder 4">
            <a:extLst>
              <a:ext uri="{FF2B5EF4-FFF2-40B4-BE49-F238E27FC236}">
                <a16:creationId xmlns:a16="http://schemas.microsoft.com/office/drawing/2014/main" id="{DC0AE511-A42B-A842-8F4D-77949AEC6CBE}"/>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35DDBF92-4932-DB4F-9830-935CFC427F5E}"/>
              </a:ext>
            </a:extLst>
          </p:cNvPr>
          <p:cNvSpPr>
            <a:spLocks noGrp="1"/>
          </p:cNvSpPr>
          <p:nvPr>
            <p:ph type="sldNum" sz="quarter" idx="12"/>
          </p:nvPr>
        </p:nvSpPr>
        <p:spPr/>
        <p:txBody>
          <a:bodyPr/>
          <a:lstStyle/>
          <a:p>
            <a:fld id="{22BABC22-7B0C-CF42-AAF0-2EE375E91AAD}" type="slidenum">
              <a:rPr lang="en-DK" smtClean="0"/>
              <a:t>‹#›</a:t>
            </a:fld>
            <a:endParaRPr lang="en-DK"/>
          </a:p>
        </p:txBody>
      </p:sp>
    </p:spTree>
    <p:extLst>
      <p:ext uri="{BB962C8B-B14F-4D97-AF65-F5344CB8AC3E}">
        <p14:creationId xmlns:p14="http://schemas.microsoft.com/office/powerpoint/2010/main" val="177127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CBCC2-7B25-E340-9170-47C472D4354C}"/>
              </a:ext>
            </a:extLst>
          </p:cNvPr>
          <p:cNvSpPr>
            <a:spLocks noGrp="1"/>
          </p:cNvSpPr>
          <p:nvPr>
            <p:ph type="title"/>
          </p:nvPr>
        </p:nvSpPr>
        <p:spPr/>
        <p:txBody>
          <a:bodyPr/>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776270E3-5466-B54D-80B9-47F4DB83922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9C4C1F2D-C241-C148-BD2D-AF9FEE869C2B}"/>
              </a:ext>
            </a:extLst>
          </p:cNvPr>
          <p:cNvSpPr>
            <a:spLocks noGrp="1"/>
          </p:cNvSpPr>
          <p:nvPr>
            <p:ph type="dt" sz="half" idx="10"/>
          </p:nvPr>
        </p:nvSpPr>
        <p:spPr/>
        <p:txBody>
          <a:bodyPr/>
          <a:lstStyle/>
          <a:p>
            <a:fld id="{F7EF99D1-ECA7-6E4E-A553-514C9D2D1597}" type="datetimeFigureOut">
              <a:rPr lang="en-DK" smtClean="0"/>
              <a:t>13/11/2020</a:t>
            </a:fld>
            <a:endParaRPr lang="en-DK"/>
          </a:p>
        </p:txBody>
      </p:sp>
      <p:sp>
        <p:nvSpPr>
          <p:cNvPr id="5" name="Footer Placeholder 4">
            <a:extLst>
              <a:ext uri="{FF2B5EF4-FFF2-40B4-BE49-F238E27FC236}">
                <a16:creationId xmlns:a16="http://schemas.microsoft.com/office/drawing/2014/main" id="{55FAEAE5-E8D1-AF46-9187-8DE8A99581DF}"/>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EF834A77-E7EA-DF48-B8A5-E2D9E06C30FA}"/>
              </a:ext>
            </a:extLst>
          </p:cNvPr>
          <p:cNvSpPr>
            <a:spLocks noGrp="1"/>
          </p:cNvSpPr>
          <p:nvPr>
            <p:ph type="sldNum" sz="quarter" idx="12"/>
          </p:nvPr>
        </p:nvSpPr>
        <p:spPr/>
        <p:txBody>
          <a:bodyPr/>
          <a:lstStyle/>
          <a:p>
            <a:fld id="{22BABC22-7B0C-CF42-AAF0-2EE375E91AAD}" type="slidenum">
              <a:rPr lang="en-DK" smtClean="0"/>
              <a:t>‹#›</a:t>
            </a:fld>
            <a:endParaRPr lang="en-DK"/>
          </a:p>
        </p:txBody>
      </p:sp>
    </p:spTree>
    <p:extLst>
      <p:ext uri="{BB962C8B-B14F-4D97-AF65-F5344CB8AC3E}">
        <p14:creationId xmlns:p14="http://schemas.microsoft.com/office/powerpoint/2010/main" val="284924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13709A-A3DF-6743-AF98-5805D34DA98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1EF6A682-D6D1-7D46-A422-117A1F41A86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1E2C5C04-CC34-964C-8BDE-35AF90E8C184}"/>
              </a:ext>
            </a:extLst>
          </p:cNvPr>
          <p:cNvSpPr>
            <a:spLocks noGrp="1"/>
          </p:cNvSpPr>
          <p:nvPr>
            <p:ph type="dt" sz="half" idx="10"/>
          </p:nvPr>
        </p:nvSpPr>
        <p:spPr/>
        <p:txBody>
          <a:bodyPr/>
          <a:lstStyle/>
          <a:p>
            <a:fld id="{F7EF99D1-ECA7-6E4E-A553-514C9D2D1597}" type="datetimeFigureOut">
              <a:rPr lang="en-DK" smtClean="0"/>
              <a:t>13/11/2020</a:t>
            </a:fld>
            <a:endParaRPr lang="en-DK"/>
          </a:p>
        </p:txBody>
      </p:sp>
      <p:sp>
        <p:nvSpPr>
          <p:cNvPr id="5" name="Footer Placeholder 4">
            <a:extLst>
              <a:ext uri="{FF2B5EF4-FFF2-40B4-BE49-F238E27FC236}">
                <a16:creationId xmlns:a16="http://schemas.microsoft.com/office/drawing/2014/main" id="{DA9B2066-9BA6-F84C-BE56-57A8402B8306}"/>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6DC91943-81F6-B347-8B8B-D5880ED6FA5A}"/>
              </a:ext>
            </a:extLst>
          </p:cNvPr>
          <p:cNvSpPr>
            <a:spLocks noGrp="1"/>
          </p:cNvSpPr>
          <p:nvPr>
            <p:ph type="sldNum" sz="quarter" idx="12"/>
          </p:nvPr>
        </p:nvSpPr>
        <p:spPr/>
        <p:txBody>
          <a:bodyPr/>
          <a:lstStyle/>
          <a:p>
            <a:fld id="{22BABC22-7B0C-CF42-AAF0-2EE375E91AAD}" type="slidenum">
              <a:rPr lang="en-DK" smtClean="0"/>
              <a:t>‹#›</a:t>
            </a:fld>
            <a:endParaRPr lang="en-DK"/>
          </a:p>
        </p:txBody>
      </p:sp>
    </p:spTree>
    <p:extLst>
      <p:ext uri="{BB962C8B-B14F-4D97-AF65-F5344CB8AC3E}">
        <p14:creationId xmlns:p14="http://schemas.microsoft.com/office/powerpoint/2010/main" val="2887561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1D62-6CC8-5C42-B3AD-B2070B7E0594}"/>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7B7F47A7-5D09-B447-B346-E908E7F98A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103F7938-5BCF-2F40-BB6F-7DC7AF51924F}"/>
              </a:ext>
            </a:extLst>
          </p:cNvPr>
          <p:cNvSpPr>
            <a:spLocks noGrp="1"/>
          </p:cNvSpPr>
          <p:nvPr>
            <p:ph type="dt" sz="half" idx="10"/>
          </p:nvPr>
        </p:nvSpPr>
        <p:spPr/>
        <p:txBody>
          <a:bodyPr/>
          <a:lstStyle/>
          <a:p>
            <a:fld id="{F7EF99D1-ECA7-6E4E-A553-514C9D2D1597}" type="datetimeFigureOut">
              <a:rPr lang="en-DK" smtClean="0"/>
              <a:t>13/11/2020</a:t>
            </a:fld>
            <a:endParaRPr lang="en-DK"/>
          </a:p>
        </p:txBody>
      </p:sp>
      <p:sp>
        <p:nvSpPr>
          <p:cNvPr id="5" name="Footer Placeholder 4">
            <a:extLst>
              <a:ext uri="{FF2B5EF4-FFF2-40B4-BE49-F238E27FC236}">
                <a16:creationId xmlns:a16="http://schemas.microsoft.com/office/drawing/2014/main" id="{B7B087BA-C1C7-6A4D-BCE9-51312AF6D92B}"/>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6E3C16AB-10C1-5346-B347-F0D7858CA628}"/>
              </a:ext>
            </a:extLst>
          </p:cNvPr>
          <p:cNvSpPr>
            <a:spLocks noGrp="1"/>
          </p:cNvSpPr>
          <p:nvPr>
            <p:ph type="sldNum" sz="quarter" idx="12"/>
          </p:nvPr>
        </p:nvSpPr>
        <p:spPr/>
        <p:txBody>
          <a:bodyPr/>
          <a:lstStyle/>
          <a:p>
            <a:fld id="{22BABC22-7B0C-CF42-AAF0-2EE375E91AAD}" type="slidenum">
              <a:rPr lang="en-DK" smtClean="0"/>
              <a:t>‹#›</a:t>
            </a:fld>
            <a:endParaRPr lang="en-DK"/>
          </a:p>
        </p:txBody>
      </p:sp>
    </p:spTree>
    <p:extLst>
      <p:ext uri="{BB962C8B-B14F-4D97-AF65-F5344CB8AC3E}">
        <p14:creationId xmlns:p14="http://schemas.microsoft.com/office/powerpoint/2010/main" val="3919947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0C5D-A406-AF45-B762-6AB17C67E92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K"/>
          </a:p>
        </p:txBody>
      </p:sp>
      <p:sp>
        <p:nvSpPr>
          <p:cNvPr id="3" name="Text Placeholder 2">
            <a:extLst>
              <a:ext uri="{FF2B5EF4-FFF2-40B4-BE49-F238E27FC236}">
                <a16:creationId xmlns:a16="http://schemas.microsoft.com/office/drawing/2014/main" id="{453768B2-7278-3846-A74C-5583892085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790724B-EEC5-2D4B-AA21-18FB1FC5F317}"/>
              </a:ext>
            </a:extLst>
          </p:cNvPr>
          <p:cNvSpPr>
            <a:spLocks noGrp="1"/>
          </p:cNvSpPr>
          <p:nvPr>
            <p:ph type="dt" sz="half" idx="10"/>
          </p:nvPr>
        </p:nvSpPr>
        <p:spPr/>
        <p:txBody>
          <a:bodyPr/>
          <a:lstStyle/>
          <a:p>
            <a:fld id="{F7EF99D1-ECA7-6E4E-A553-514C9D2D1597}" type="datetimeFigureOut">
              <a:rPr lang="en-DK" smtClean="0"/>
              <a:t>13/11/2020</a:t>
            </a:fld>
            <a:endParaRPr lang="en-DK"/>
          </a:p>
        </p:txBody>
      </p:sp>
      <p:sp>
        <p:nvSpPr>
          <p:cNvPr id="5" name="Footer Placeholder 4">
            <a:extLst>
              <a:ext uri="{FF2B5EF4-FFF2-40B4-BE49-F238E27FC236}">
                <a16:creationId xmlns:a16="http://schemas.microsoft.com/office/drawing/2014/main" id="{34D163B0-9C88-394D-8672-EAB5E5F9FFD5}"/>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F23979DE-1ADC-DA45-A0AF-0F3FABB7EF82}"/>
              </a:ext>
            </a:extLst>
          </p:cNvPr>
          <p:cNvSpPr>
            <a:spLocks noGrp="1"/>
          </p:cNvSpPr>
          <p:nvPr>
            <p:ph type="sldNum" sz="quarter" idx="12"/>
          </p:nvPr>
        </p:nvSpPr>
        <p:spPr/>
        <p:txBody>
          <a:bodyPr/>
          <a:lstStyle/>
          <a:p>
            <a:fld id="{22BABC22-7B0C-CF42-AAF0-2EE375E91AAD}" type="slidenum">
              <a:rPr lang="en-DK" smtClean="0"/>
              <a:t>‹#›</a:t>
            </a:fld>
            <a:endParaRPr lang="en-DK"/>
          </a:p>
        </p:txBody>
      </p:sp>
    </p:spTree>
    <p:extLst>
      <p:ext uri="{BB962C8B-B14F-4D97-AF65-F5344CB8AC3E}">
        <p14:creationId xmlns:p14="http://schemas.microsoft.com/office/powerpoint/2010/main" val="2123068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B050-1471-6647-A69B-A35F6D3DC5EF}"/>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D55B22FA-4790-A54C-A739-E6AD14A20DE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Content Placeholder 3">
            <a:extLst>
              <a:ext uri="{FF2B5EF4-FFF2-40B4-BE49-F238E27FC236}">
                <a16:creationId xmlns:a16="http://schemas.microsoft.com/office/drawing/2014/main" id="{EB19848A-078F-4E46-B824-35B8389C3F2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Date Placeholder 4">
            <a:extLst>
              <a:ext uri="{FF2B5EF4-FFF2-40B4-BE49-F238E27FC236}">
                <a16:creationId xmlns:a16="http://schemas.microsoft.com/office/drawing/2014/main" id="{57CF2CB0-149F-414B-B9BC-B9829A8AD222}"/>
              </a:ext>
            </a:extLst>
          </p:cNvPr>
          <p:cNvSpPr>
            <a:spLocks noGrp="1"/>
          </p:cNvSpPr>
          <p:nvPr>
            <p:ph type="dt" sz="half" idx="10"/>
          </p:nvPr>
        </p:nvSpPr>
        <p:spPr/>
        <p:txBody>
          <a:bodyPr/>
          <a:lstStyle/>
          <a:p>
            <a:fld id="{F7EF99D1-ECA7-6E4E-A553-514C9D2D1597}" type="datetimeFigureOut">
              <a:rPr lang="en-DK" smtClean="0"/>
              <a:t>13/11/2020</a:t>
            </a:fld>
            <a:endParaRPr lang="en-DK"/>
          </a:p>
        </p:txBody>
      </p:sp>
      <p:sp>
        <p:nvSpPr>
          <p:cNvPr id="6" name="Footer Placeholder 5">
            <a:extLst>
              <a:ext uri="{FF2B5EF4-FFF2-40B4-BE49-F238E27FC236}">
                <a16:creationId xmlns:a16="http://schemas.microsoft.com/office/drawing/2014/main" id="{8BC3B8DD-A70D-6F4C-90E7-519D0B3677B4}"/>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CD943817-9C0C-F34F-895F-F83E99F9D18E}"/>
              </a:ext>
            </a:extLst>
          </p:cNvPr>
          <p:cNvSpPr>
            <a:spLocks noGrp="1"/>
          </p:cNvSpPr>
          <p:nvPr>
            <p:ph type="sldNum" sz="quarter" idx="12"/>
          </p:nvPr>
        </p:nvSpPr>
        <p:spPr/>
        <p:txBody>
          <a:bodyPr/>
          <a:lstStyle/>
          <a:p>
            <a:fld id="{22BABC22-7B0C-CF42-AAF0-2EE375E91AAD}" type="slidenum">
              <a:rPr lang="en-DK" smtClean="0"/>
              <a:t>‹#›</a:t>
            </a:fld>
            <a:endParaRPr lang="en-DK"/>
          </a:p>
        </p:txBody>
      </p:sp>
    </p:spTree>
    <p:extLst>
      <p:ext uri="{BB962C8B-B14F-4D97-AF65-F5344CB8AC3E}">
        <p14:creationId xmlns:p14="http://schemas.microsoft.com/office/powerpoint/2010/main" val="349473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E62F-3D63-2A46-BEFA-42C4D9D2EB21}"/>
              </a:ext>
            </a:extLst>
          </p:cNvPr>
          <p:cNvSpPr>
            <a:spLocks noGrp="1"/>
          </p:cNvSpPr>
          <p:nvPr>
            <p:ph type="title"/>
          </p:nvPr>
        </p:nvSpPr>
        <p:spPr>
          <a:xfrm>
            <a:off x="839788" y="365125"/>
            <a:ext cx="10515600" cy="1325563"/>
          </a:xfrm>
        </p:spPr>
        <p:txBody>
          <a:bodyPr/>
          <a:lstStyle/>
          <a:p>
            <a:r>
              <a:rPr lang="en-GB"/>
              <a:t>Click to edit Master title style</a:t>
            </a:r>
            <a:endParaRPr lang="en-DK"/>
          </a:p>
        </p:txBody>
      </p:sp>
      <p:sp>
        <p:nvSpPr>
          <p:cNvPr id="3" name="Text Placeholder 2">
            <a:extLst>
              <a:ext uri="{FF2B5EF4-FFF2-40B4-BE49-F238E27FC236}">
                <a16:creationId xmlns:a16="http://schemas.microsoft.com/office/drawing/2014/main" id="{E7532A73-BDA9-1343-9676-97BAAA468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B68CE0B-F08A-6744-A620-EA030825D12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Text Placeholder 4">
            <a:extLst>
              <a:ext uri="{FF2B5EF4-FFF2-40B4-BE49-F238E27FC236}">
                <a16:creationId xmlns:a16="http://schemas.microsoft.com/office/drawing/2014/main" id="{97ACC210-F23B-E144-8C3D-D22C140AFA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321696-46D7-C040-9F15-BEF2302E672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7" name="Date Placeholder 6">
            <a:extLst>
              <a:ext uri="{FF2B5EF4-FFF2-40B4-BE49-F238E27FC236}">
                <a16:creationId xmlns:a16="http://schemas.microsoft.com/office/drawing/2014/main" id="{9675CFD6-433F-5345-BE9F-4BFEC810120C}"/>
              </a:ext>
            </a:extLst>
          </p:cNvPr>
          <p:cNvSpPr>
            <a:spLocks noGrp="1"/>
          </p:cNvSpPr>
          <p:nvPr>
            <p:ph type="dt" sz="half" idx="10"/>
          </p:nvPr>
        </p:nvSpPr>
        <p:spPr/>
        <p:txBody>
          <a:bodyPr/>
          <a:lstStyle/>
          <a:p>
            <a:fld id="{F7EF99D1-ECA7-6E4E-A553-514C9D2D1597}" type="datetimeFigureOut">
              <a:rPr lang="en-DK" smtClean="0"/>
              <a:t>13/11/2020</a:t>
            </a:fld>
            <a:endParaRPr lang="en-DK"/>
          </a:p>
        </p:txBody>
      </p:sp>
      <p:sp>
        <p:nvSpPr>
          <p:cNvPr id="8" name="Footer Placeholder 7">
            <a:extLst>
              <a:ext uri="{FF2B5EF4-FFF2-40B4-BE49-F238E27FC236}">
                <a16:creationId xmlns:a16="http://schemas.microsoft.com/office/drawing/2014/main" id="{7DA2E2EA-8599-5F4A-92E6-DE23BC5BC95F}"/>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87783E35-86A4-374D-A5C3-5A6D53161004}"/>
              </a:ext>
            </a:extLst>
          </p:cNvPr>
          <p:cNvSpPr>
            <a:spLocks noGrp="1"/>
          </p:cNvSpPr>
          <p:nvPr>
            <p:ph type="sldNum" sz="quarter" idx="12"/>
          </p:nvPr>
        </p:nvSpPr>
        <p:spPr/>
        <p:txBody>
          <a:bodyPr/>
          <a:lstStyle/>
          <a:p>
            <a:fld id="{22BABC22-7B0C-CF42-AAF0-2EE375E91AAD}" type="slidenum">
              <a:rPr lang="en-DK" smtClean="0"/>
              <a:t>‹#›</a:t>
            </a:fld>
            <a:endParaRPr lang="en-DK"/>
          </a:p>
        </p:txBody>
      </p:sp>
    </p:spTree>
    <p:extLst>
      <p:ext uri="{BB962C8B-B14F-4D97-AF65-F5344CB8AC3E}">
        <p14:creationId xmlns:p14="http://schemas.microsoft.com/office/powerpoint/2010/main" val="269563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3BFB-8E6D-B14B-B9ED-AA74B8DD5C22}"/>
              </a:ext>
            </a:extLst>
          </p:cNvPr>
          <p:cNvSpPr>
            <a:spLocks noGrp="1"/>
          </p:cNvSpPr>
          <p:nvPr>
            <p:ph type="title"/>
          </p:nvPr>
        </p:nvSpPr>
        <p:spPr/>
        <p:txBody>
          <a:bodyPr/>
          <a:lstStyle/>
          <a:p>
            <a:r>
              <a:rPr lang="en-GB"/>
              <a:t>Click to edit Master title style</a:t>
            </a:r>
            <a:endParaRPr lang="en-DK"/>
          </a:p>
        </p:txBody>
      </p:sp>
      <p:sp>
        <p:nvSpPr>
          <p:cNvPr id="3" name="Date Placeholder 2">
            <a:extLst>
              <a:ext uri="{FF2B5EF4-FFF2-40B4-BE49-F238E27FC236}">
                <a16:creationId xmlns:a16="http://schemas.microsoft.com/office/drawing/2014/main" id="{87AA34B0-620B-2340-8F83-32A0927DD385}"/>
              </a:ext>
            </a:extLst>
          </p:cNvPr>
          <p:cNvSpPr>
            <a:spLocks noGrp="1"/>
          </p:cNvSpPr>
          <p:nvPr>
            <p:ph type="dt" sz="half" idx="10"/>
          </p:nvPr>
        </p:nvSpPr>
        <p:spPr/>
        <p:txBody>
          <a:bodyPr/>
          <a:lstStyle/>
          <a:p>
            <a:fld id="{F7EF99D1-ECA7-6E4E-A553-514C9D2D1597}" type="datetimeFigureOut">
              <a:rPr lang="en-DK" smtClean="0"/>
              <a:t>13/11/2020</a:t>
            </a:fld>
            <a:endParaRPr lang="en-DK"/>
          </a:p>
        </p:txBody>
      </p:sp>
      <p:sp>
        <p:nvSpPr>
          <p:cNvPr id="4" name="Footer Placeholder 3">
            <a:extLst>
              <a:ext uri="{FF2B5EF4-FFF2-40B4-BE49-F238E27FC236}">
                <a16:creationId xmlns:a16="http://schemas.microsoft.com/office/drawing/2014/main" id="{8EE42564-633F-BB4F-BAA7-66BAA5D4E745}"/>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4F61E931-058D-DF48-A493-80E5B465D7F1}"/>
              </a:ext>
            </a:extLst>
          </p:cNvPr>
          <p:cNvSpPr>
            <a:spLocks noGrp="1"/>
          </p:cNvSpPr>
          <p:nvPr>
            <p:ph type="sldNum" sz="quarter" idx="12"/>
          </p:nvPr>
        </p:nvSpPr>
        <p:spPr/>
        <p:txBody>
          <a:bodyPr/>
          <a:lstStyle/>
          <a:p>
            <a:fld id="{22BABC22-7B0C-CF42-AAF0-2EE375E91AAD}" type="slidenum">
              <a:rPr lang="en-DK" smtClean="0"/>
              <a:t>‹#›</a:t>
            </a:fld>
            <a:endParaRPr lang="en-DK"/>
          </a:p>
        </p:txBody>
      </p:sp>
    </p:spTree>
    <p:extLst>
      <p:ext uri="{BB962C8B-B14F-4D97-AF65-F5344CB8AC3E}">
        <p14:creationId xmlns:p14="http://schemas.microsoft.com/office/powerpoint/2010/main" val="315425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9F5336-334C-6F43-9090-66CF216C9EEF}"/>
              </a:ext>
            </a:extLst>
          </p:cNvPr>
          <p:cNvSpPr>
            <a:spLocks noGrp="1"/>
          </p:cNvSpPr>
          <p:nvPr>
            <p:ph type="dt" sz="half" idx="10"/>
          </p:nvPr>
        </p:nvSpPr>
        <p:spPr/>
        <p:txBody>
          <a:bodyPr/>
          <a:lstStyle/>
          <a:p>
            <a:fld id="{F7EF99D1-ECA7-6E4E-A553-514C9D2D1597}" type="datetimeFigureOut">
              <a:rPr lang="en-DK" smtClean="0"/>
              <a:t>13/11/2020</a:t>
            </a:fld>
            <a:endParaRPr lang="en-DK"/>
          </a:p>
        </p:txBody>
      </p:sp>
      <p:sp>
        <p:nvSpPr>
          <p:cNvPr id="3" name="Footer Placeholder 2">
            <a:extLst>
              <a:ext uri="{FF2B5EF4-FFF2-40B4-BE49-F238E27FC236}">
                <a16:creationId xmlns:a16="http://schemas.microsoft.com/office/drawing/2014/main" id="{B5449516-F087-C245-89B5-F79F95EA514C}"/>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C7773418-6C3D-2C4F-B10B-96D975682D8D}"/>
              </a:ext>
            </a:extLst>
          </p:cNvPr>
          <p:cNvSpPr>
            <a:spLocks noGrp="1"/>
          </p:cNvSpPr>
          <p:nvPr>
            <p:ph type="sldNum" sz="quarter" idx="12"/>
          </p:nvPr>
        </p:nvSpPr>
        <p:spPr/>
        <p:txBody>
          <a:bodyPr/>
          <a:lstStyle/>
          <a:p>
            <a:fld id="{22BABC22-7B0C-CF42-AAF0-2EE375E91AAD}" type="slidenum">
              <a:rPr lang="en-DK" smtClean="0"/>
              <a:t>‹#›</a:t>
            </a:fld>
            <a:endParaRPr lang="en-DK"/>
          </a:p>
        </p:txBody>
      </p:sp>
    </p:spTree>
    <p:extLst>
      <p:ext uri="{BB962C8B-B14F-4D97-AF65-F5344CB8AC3E}">
        <p14:creationId xmlns:p14="http://schemas.microsoft.com/office/powerpoint/2010/main" val="3298208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E78B2-BA3D-6445-9B18-7BFCB63E76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K"/>
          </a:p>
        </p:txBody>
      </p:sp>
      <p:sp>
        <p:nvSpPr>
          <p:cNvPr id="3" name="Content Placeholder 2">
            <a:extLst>
              <a:ext uri="{FF2B5EF4-FFF2-40B4-BE49-F238E27FC236}">
                <a16:creationId xmlns:a16="http://schemas.microsoft.com/office/drawing/2014/main" id="{B2D33B39-6611-404E-AE6B-0AEE8F2E2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ext Placeholder 3">
            <a:extLst>
              <a:ext uri="{FF2B5EF4-FFF2-40B4-BE49-F238E27FC236}">
                <a16:creationId xmlns:a16="http://schemas.microsoft.com/office/drawing/2014/main" id="{8E338B60-5EEE-C142-AC88-738412984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82C03AB-E139-6A48-A7BD-451237995C81}"/>
              </a:ext>
            </a:extLst>
          </p:cNvPr>
          <p:cNvSpPr>
            <a:spLocks noGrp="1"/>
          </p:cNvSpPr>
          <p:nvPr>
            <p:ph type="dt" sz="half" idx="10"/>
          </p:nvPr>
        </p:nvSpPr>
        <p:spPr/>
        <p:txBody>
          <a:bodyPr/>
          <a:lstStyle/>
          <a:p>
            <a:fld id="{F7EF99D1-ECA7-6E4E-A553-514C9D2D1597}" type="datetimeFigureOut">
              <a:rPr lang="en-DK" smtClean="0"/>
              <a:t>13/11/2020</a:t>
            </a:fld>
            <a:endParaRPr lang="en-DK"/>
          </a:p>
        </p:txBody>
      </p:sp>
      <p:sp>
        <p:nvSpPr>
          <p:cNvPr id="6" name="Footer Placeholder 5">
            <a:extLst>
              <a:ext uri="{FF2B5EF4-FFF2-40B4-BE49-F238E27FC236}">
                <a16:creationId xmlns:a16="http://schemas.microsoft.com/office/drawing/2014/main" id="{63F4B57F-6DFB-C648-A6FA-4994AC3163CE}"/>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7EF9983D-20E6-E54A-B790-0341367B6EBD}"/>
              </a:ext>
            </a:extLst>
          </p:cNvPr>
          <p:cNvSpPr>
            <a:spLocks noGrp="1"/>
          </p:cNvSpPr>
          <p:nvPr>
            <p:ph type="sldNum" sz="quarter" idx="12"/>
          </p:nvPr>
        </p:nvSpPr>
        <p:spPr/>
        <p:txBody>
          <a:bodyPr/>
          <a:lstStyle/>
          <a:p>
            <a:fld id="{22BABC22-7B0C-CF42-AAF0-2EE375E91AAD}" type="slidenum">
              <a:rPr lang="en-DK" smtClean="0"/>
              <a:t>‹#›</a:t>
            </a:fld>
            <a:endParaRPr lang="en-DK"/>
          </a:p>
        </p:txBody>
      </p:sp>
    </p:spTree>
    <p:extLst>
      <p:ext uri="{BB962C8B-B14F-4D97-AF65-F5344CB8AC3E}">
        <p14:creationId xmlns:p14="http://schemas.microsoft.com/office/powerpoint/2010/main" val="402012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FD8E-96B7-474C-A3D2-04234664E9C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K"/>
          </a:p>
        </p:txBody>
      </p:sp>
      <p:sp>
        <p:nvSpPr>
          <p:cNvPr id="3" name="Picture Placeholder 2">
            <a:extLst>
              <a:ext uri="{FF2B5EF4-FFF2-40B4-BE49-F238E27FC236}">
                <a16:creationId xmlns:a16="http://schemas.microsoft.com/office/drawing/2014/main" id="{93F782DB-E841-BE46-BC45-EF5C48FAF2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8870C8CF-9E43-BE46-9F28-64E6FC70D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DAF4C3C-099E-C347-89A8-B08A3ECA49BB}"/>
              </a:ext>
            </a:extLst>
          </p:cNvPr>
          <p:cNvSpPr>
            <a:spLocks noGrp="1"/>
          </p:cNvSpPr>
          <p:nvPr>
            <p:ph type="dt" sz="half" idx="10"/>
          </p:nvPr>
        </p:nvSpPr>
        <p:spPr/>
        <p:txBody>
          <a:bodyPr/>
          <a:lstStyle/>
          <a:p>
            <a:fld id="{F7EF99D1-ECA7-6E4E-A553-514C9D2D1597}" type="datetimeFigureOut">
              <a:rPr lang="en-DK" smtClean="0"/>
              <a:t>13/11/2020</a:t>
            </a:fld>
            <a:endParaRPr lang="en-DK"/>
          </a:p>
        </p:txBody>
      </p:sp>
      <p:sp>
        <p:nvSpPr>
          <p:cNvPr id="6" name="Footer Placeholder 5">
            <a:extLst>
              <a:ext uri="{FF2B5EF4-FFF2-40B4-BE49-F238E27FC236}">
                <a16:creationId xmlns:a16="http://schemas.microsoft.com/office/drawing/2014/main" id="{E1887FC2-CDE3-B143-B449-F5F6B1F4ED35}"/>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43C9422F-8EA7-4844-B0BC-3A598B5A5CCD}"/>
              </a:ext>
            </a:extLst>
          </p:cNvPr>
          <p:cNvSpPr>
            <a:spLocks noGrp="1"/>
          </p:cNvSpPr>
          <p:nvPr>
            <p:ph type="sldNum" sz="quarter" idx="12"/>
          </p:nvPr>
        </p:nvSpPr>
        <p:spPr/>
        <p:txBody>
          <a:bodyPr/>
          <a:lstStyle/>
          <a:p>
            <a:fld id="{22BABC22-7B0C-CF42-AAF0-2EE375E91AAD}" type="slidenum">
              <a:rPr lang="en-DK" smtClean="0"/>
              <a:t>‹#›</a:t>
            </a:fld>
            <a:endParaRPr lang="en-DK"/>
          </a:p>
        </p:txBody>
      </p:sp>
    </p:spTree>
    <p:extLst>
      <p:ext uri="{BB962C8B-B14F-4D97-AF65-F5344CB8AC3E}">
        <p14:creationId xmlns:p14="http://schemas.microsoft.com/office/powerpoint/2010/main" val="2620028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5BE051-E404-764A-9A82-61188C4B1D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K"/>
          </a:p>
        </p:txBody>
      </p:sp>
      <p:sp>
        <p:nvSpPr>
          <p:cNvPr id="3" name="Text Placeholder 2">
            <a:extLst>
              <a:ext uri="{FF2B5EF4-FFF2-40B4-BE49-F238E27FC236}">
                <a16:creationId xmlns:a16="http://schemas.microsoft.com/office/drawing/2014/main" id="{57D3B8B9-4A5E-E445-9AF5-FA39BD7E82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5D4B7EF2-E6FF-464C-AED7-98218B33B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F99D1-ECA7-6E4E-A553-514C9D2D1597}" type="datetimeFigureOut">
              <a:rPr lang="en-DK" smtClean="0"/>
              <a:t>13/11/2020</a:t>
            </a:fld>
            <a:endParaRPr lang="en-DK"/>
          </a:p>
        </p:txBody>
      </p:sp>
      <p:sp>
        <p:nvSpPr>
          <p:cNvPr id="5" name="Footer Placeholder 4">
            <a:extLst>
              <a:ext uri="{FF2B5EF4-FFF2-40B4-BE49-F238E27FC236}">
                <a16:creationId xmlns:a16="http://schemas.microsoft.com/office/drawing/2014/main" id="{6F4CDAB5-055E-9448-8E6F-7B00DBA3CF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K"/>
          </a:p>
        </p:txBody>
      </p:sp>
      <p:sp>
        <p:nvSpPr>
          <p:cNvPr id="6" name="Slide Number Placeholder 5">
            <a:extLst>
              <a:ext uri="{FF2B5EF4-FFF2-40B4-BE49-F238E27FC236}">
                <a16:creationId xmlns:a16="http://schemas.microsoft.com/office/drawing/2014/main" id="{ED52CFDF-AC4B-DB40-A394-50CC174F78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BABC22-7B0C-CF42-AAF0-2EE375E91AAD}" type="slidenum">
              <a:rPr lang="en-DK" smtClean="0"/>
              <a:t>‹#›</a:t>
            </a:fld>
            <a:endParaRPr lang="en-DK"/>
          </a:p>
        </p:txBody>
      </p:sp>
    </p:spTree>
    <p:extLst>
      <p:ext uri="{BB962C8B-B14F-4D97-AF65-F5344CB8AC3E}">
        <p14:creationId xmlns:p14="http://schemas.microsoft.com/office/powerpoint/2010/main" val="883997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NBISweden/K9-WGS-Pipeline"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BISweden/K9-WGS-Pipeline"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Flat-coated Retrievers</a:t>
            </a:r>
            <a:br>
              <a:rPr lang="en-GB" dirty="0"/>
            </a:br>
            <a:r>
              <a:rPr lang="en-GB" sz="2000" dirty="0"/>
              <a:t>Statistics</a:t>
            </a:r>
          </a:p>
        </p:txBody>
      </p:sp>
      <p:sp>
        <p:nvSpPr>
          <p:cNvPr id="3" name="Content Placeholder 2"/>
          <p:cNvSpPr>
            <a:spLocks noGrp="1"/>
          </p:cNvSpPr>
          <p:nvPr>
            <p:ph idx="1"/>
          </p:nvPr>
        </p:nvSpPr>
        <p:spPr/>
        <p:txBody>
          <a:bodyPr/>
          <a:lstStyle/>
          <a:p>
            <a:endParaRPr lang="en-GB" dirty="0"/>
          </a:p>
        </p:txBody>
      </p:sp>
      <p:sp>
        <p:nvSpPr>
          <p:cNvPr id="6" name="Date Placeholder 5"/>
          <p:cNvSpPr>
            <a:spLocks noGrp="1"/>
          </p:cNvSpPr>
          <p:nvPr>
            <p:ph type="dt" sz="half" idx="10"/>
          </p:nvPr>
        </p:nvSpPr>
        <p:spPr/>
        <p:txBody>
          <a:bodyPr/>
          <a:lstStyle/>
          <a:p>
            <a:fld id="{5C3D6F4A-EF19-4207-9352-00A502E06581}" type="datetime1">
              <a:rPr lang="en-GB" smtClean="0"/>
              <a:t>13/11/2020</a:t>
            </a:fld>
            <a:endParaRPr lang="en-GB" dirty="0"/>
          </a:p>
        </p:txBody>
      </p:sp>
      <p:sp>
        <p:nvSpPr>
          <p:cNvPr id="4" name="Pladsholder til slidenummer 3"/>
          <p:cNvSpPr>
            <a:spLocks noGrp="1"/>
          </p:cNvSpPr>
          <p:nvPr>
            <p:ph type="sldNum" sz="quarter" idx="12"/>
          </p:nvPr>
        </p:nvSpPr>
        <p:spPr/>
        <p:txBody>
          <a:bodyPr/>
          <a:lstStyle/>
          <a:p>
            <a:fld id="{091A926C-488A-4E3E-9C21-57CAA120E114}" type="slidenum">
              <a:rPr lang="en-GB" smtClean="0"/>
              <a:t>1</a:t>
            </a:fld>
            <a:endParaRPr lang="en-GB" dirty="0"/>
          </a:p>
        </p:txBody>
      </p:sp>
    </p:spTree>
    <p:extLst>
      <p:ext uri="{BB962C8B-B14F-4D97-AF65-F5344CB8AC3E}">
        <p14:creationId xmlns:p14="http://schemas.microsoft.com/office/powerpoint/2010/main" val="3852812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Flat-coated Retrievers – Methods</a:t>
            </a:r>
            <a:endParaRPr lang="en-US" noProof="0" dirty="0"/>
          </a:p>
        </p:txBody>
      </p:sp>
      <p:sp>
        <p:nvSpPr>
          <p:cNvPr id="3" name="Content Placeholder 2"/>
          <p:cNvSpPr>
            <a:spLocks noGrp="1"/>
          </p:cNvSpPr>
          <p:nvPr>
            <p:ph idx="1"/>
          </p:nvPr>
        </p:nvSpPr>
        <p:spPr/>
        <p:txBody>
          <a:bodyPr>
            <a:normAutofit lnSpcReduction="10000"/>
          </a:bodyPr>
          <a:lstStyle/>
          <a:p>
            <a:pPr marL="0" indent="0">
              <a:buNone/>
            </a:pPr>
            <a:r>
              <a:rPr lang="en-US" b="1" dirty="0"/>
              <a:t>Candidate genes</a:t>
            </a:r>
          </a:p>
          <a:p>
            <a:pPr marL="0" indent="0">
              <a:buNone/>
            </a:pPr>
            <a:r>
              <a:rPr lang="en-US" sz="2000" dirty="0"/>
              <a:t>Investigation of variants with a known correlation with/effect on phenotypes</a:t>
            </a:r>
          </a:p>
          <a:p>
            <a:pPr marL="0" indent="0">
              <a:buNone/>
            </a:pPr>
            <a:endParaRPr lang="en-US" sz="1000" b="1" dirty="0"/>
          </a:p>
          <a:p>
            <a:pPr marL="0" indent="0">
              <a:buNone/>
            </a:pPr>
            <a:r>
              <a:rPr lang="en-US" b="1" dirty="0"/>
              <a:t>F-statistics</a:t>
            </a:r>
          </a:p>
          <a:p>
            <a:pPr marL="0" indent="0">
              <a:buNone/>
            </a:pPr>
            <a:r>
              <a:rPr lang="en-US" sz="2000" dirty="0"/>
              <a:t>Fixation of variants in the FCR population</a:t>
            </a:r>
          </a:p>
          <a:p>
            <a:pPr marL="0" indent="0">
              <a:buNone/>
            </a:pPr>
            <a:endParaRPr lang="en-US" sz="1000" b="1" dirty="0"/>
          </a:p>
          <a:p>
            <a:pPr marL="0" indent="0">
              <a:buNone/>
            </a:pPr>
            <a:r>
              <a:rPr lang="en-US" b="1" dirty="0"/>
              <a:t>Annotation of variants</a:t>
            </a:r>
          </a:p>
          <a:p>
            <a:pPr marL="0" indent="0">
              <a:buNone/>
            </a:pPr>
            <a:r>
              <a:rPr lang="en-US" sz="2000" dirty="0"/>
              <a:t>Investigate effects of any variants in the data set</a:t>
            </a:r>
          </a:p>
          <a:p>
            <a:pPr marL="0" indent="0">
              <a:buNone/>
            </a:pPr>
            <a:endParaRPr lang="en-US" sz="1000" dirty="0"/>
          </a:p>
          <a:p>
            <a:pPr marL="0" indent="0">
              <a:buNone/>
            </a:pPr>
            <a:r>
              <a:rPr lang="en-US" b="1" dirty="0" err="1"/>
              <a:t>Geneontology</a:t>
            </a:r>
            <a:r>
              <a:rPr lang="en-US" b="1" dirty="0"/>
              <a:t> analysis</a:t>
            </a:r>
          </a:p>
          <a:p>
            <a:pPr marL="0" indent="0">
              <a:buNone/>
            </a:pPr>
            <a:r>
              <a:rPr lang="en-US" sz="2000" dirty="0"/>
              <a:t>Does any known pathways have an increased # of variants with Z(F</a:t>
            </a:r>
            <a:r>
              <a:rPr lang="en-US" sz="2000" baseline="-25000" dirty="0"/>
              <a:t>ST</a:t>
            </a:r>
            <a:r>
              <a:rPr lang="en-US" sz="2000" dirty="0"/>
              <a:t>)&gt;5</a:t>
            </a:r>
          </a:p>
        </p:txBody>
      </p:sp>
      <p:sp>
        <p:nvSpPr>
          <p:cNvPr id="6" name="Date Placeholder 5"/>
          <p:cNvSpPr>
            <a:spLocks noGrp="1"/>
          </p:cNvSpPr>
          <p:nvPr>
            <p:ph type="dt" sz="half" idx="10"/>
          </p:nvPr>
        </p:nvSpPr>
        <p:spPr/>
        <p:txBody>
          <a:bodyPr/>
          <a:lstStyle/>
          <a:p>
            <a:fld id="{5C3D6F4A-EF19-4207-9352-00A502E06581}" type="datetime1">
              <a:rPr lang="en-GB" smtClean="0"/>
              <a:t>13/11/2020</a:t>
            </a:fld>
            <a:endParaRPr lang="en-GB"/>
          </a:p>
        </p:txBody>
      </p:sp>
      <p:sp>
        <p:nvSpPr>
          <p:cNvPr id="4" name="Pladsholder til slidenummer 3"/>
          <p:cNvSpPr>
            <a:spLocks noGrp="1"/>
          </p:cNvSpPr>
          <p:nvPr>
            <p:ph type="sldNum" sz="quarter" idx="12"/>
          </p:nvPr>
        </p:nvSpPr>
        <p:spPr/>
        <p:txBody>
          <a:bodyPr/>
          <a:lstStyle/>
          <a:p>
            <a:fld id="{091A926C-488A-4E3E-9C21-57CAA120E114}" type="slidenum">
              <a:rPr lang="en-GB" smtClean="0"/>
              <a:t>10</a:t>
            </a:fld>
            <a:endParaRPr lang="en-GB"/>
          </a:p>
        </p:txBody>
      </p:sp>
    </p:spTree>
    <p:extLst>
      <p:ext uri="{BB962C8B-B14F-4D97-AF65-F5344CB8AC3E}">
        <p14:creationId xmlns:p14="http://schemas.microsoft.com/office/powerpoint/2010/main" val="280049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F-statistics</a:t>
            </a:r>
            <a:endParaRPr lang="en-US" noProof="0" dirty="0"/>
          </a:p>
        </p:txBody>
      </p:sp>
      <p:sp>
        <p:nvSpPr>
          <p:cNvPr id="6" name="Date Placeholder 5"/>
          <p:cNvSpPr>
            <a:spLocks noGrp="1"/>
          </p:cNvSpPr>
          <p:nvPr>
            <p:ph type="dt" sz="half" idx="10"/>
          </p:nvPr>
        </p:nvSpPr>
        <p:spPr/>
        <p:txBody>
          <a:bodyPr/>
          <a:lstStyle/>
          <a:p>
            <a:fld id="{5C3D6F4A-EF19-4207-9352-00A502E06581}" type="datetime1">
              <a:rPr lang="en-GB" smtClean="0"/>
              <a:t>13/11/2020</a:t>
            </a:fld>
            <a:endParaRPr lang="en-GB"/>
          </a:p>
        </p:txBody>
      </p:sp>
      <p:sp>
        <p:nvSpPr>
          <p:cNvPr id="4" name="Pladsholder til slidenummer 3"/>
          <p:cNvSpPr>
            <a:spLocks noGrp="1"/>
          </p:cNvSpPr>
          <p:nvPr>
            <p:ph type="sldNum" sz="quarter" idx="12"/>
          </p:nvPr>
        </p:nvSpPr>
        <p:spPr/>
        <p:txBody>
          <a:bodyPr/>
          <a:lstStyle/>
          <a:p>
            <a:fld id="{091A926C-488A-4E3E-9C21-57CAA120E114}" type="slidenum">
              <a:rPr lang="en-GB" smtClean="0"/>
              <a:t>11</a:t>
            </a:fld>
            <a:endParaRPr lang="en-GB"/>
          </a:p>
        </p:txBody>
      </p:sp>
      <p:grpSp>
        <p:nvGrpSpPr>
          <p:cNvPr id="5" name="Group 4">
            <a:extLst>
              <a:ext uri="{FF2B5EF4-FFF2-40B4-BE49-F238E27FC236}">
                <a16:creationId xmlns:a16="http://schemas.microsoft.com/office/drawing/2014/main" id="{5F5B7EE7-3015-4047-AA9C-2A648F77A953}"/>
              </a:ext>
            </a:extLst>
          </p:cNvPr>
          <p:cNvGrpSpPr/>
          <p:nvPr/>
        </p:nvGrpSpPr>
        <p:grpSpPr>
          <a:xfrm>
            <a:off x="588963" y="2890857"/>
            <a:ext cx="5822305" cy="3967143"/>
            <a:chOff x="5937025" y="2932434"/>
            <a:chExt cx="5822305" cy="3967143"/>
          </a:xfrm>
        </p:grpSpPr>
        <p:pic>
          <p:nvPicPr>
            <p:cNvPr id="10" name="Picture 9">
              <a:extLst>
                <a:ext uri="{FF2B5EF4-FFF2-40B4-BE49-F238E27FC236}">
                  <a16:creationId xmlns:a16="http://schemas.microsoft.com/office/drawing/2014/main" id="{0A8EC69D-7767-8D4C-8A69-6FBE48E22454}"/>
                </a:ext>
              </a:extLst>
            </p:cNvPr>
            <p:cNvPicPr>
              <a:picLocks noChangeAspect="1"/>
            </p:cNvPicPr>
            <p:nvPr/>
          </p:nvPicPr>
          <p:blipFill>
            <a:blip r:embed="rId3"/>
            <a:stretch>
              <a:fillRect/>
            </a:stretch>
          </p:blipFill>
          <p:spPr>
            <a:xfrm>
              <a:off x="5937025" y="2932434"/>
              <a:ext cx="5822305" cy="2911153"/>
            </a:xfrm>
            <a:prstGeom prst="rect">
              <a:avLst/>
            </a:prstGeom>
          </p:spPr>
        </p:pic>
        <p:sp>
          <p:nvSpPr>
            <p:cNvPr id="8" name="TextBox 7">
              <a:extLst>
                <a:ext uri="{FF2B5EF4-FFF2-40B4-BE49-F238E27FC236}">
                  <a16:creationId xmlns:a16="http://schemas.microsoft.com/office/drawing/2014/main" id="{1A24B494-021E-404D-A58D-D7F2294B7F44}"/>
                </a:ext>
              </a:extLst>
            </p:cNvPr>
            <p:cNvSpPr txBox="1"/>
            <p:nvPr/>
          </p:nvSpPr>
          <p:spPr>
            <a:xfrm rot="5400000">
              <a:off x="8124020" y="4694486"/>
              <a:ext cx="1178528" cy="3231654"/>
            </a:xfrm>
            <a:prstGeom prst="rect">
              <a:avLst/>
            </a:prstGeom>
            <a:noFill/>
          </p:spPr>
          <p:txBody>
            <a:bodyPr wrap="none" rtlCol="0">
              <a:spAutoFit/>
            </a:bodyPr>
            <a:lstStyle/>
            <a:p>
              <a:r>
                <a:rPr lang="en-GB" sz="1200" dirty="0"/>
                <a:t>chr1:83307092</a:t>
              </a:r>
            </a:p>
            <a:p>
              <a:endParaRPr lang="en-GB" sz="1200" dirty="0"/>
            </a:p>
            <a:p>
              <a:endParaRPr lang="en-GB" sz="1200" dirty="0"/>
            </a:p>
            <a:p>
              <a:endParaRPr lang="en-GB" sz="1200" dirty="0"/>
            </a:p>
            <a:p>
              <a:r>
                <a:rPr lang="en-GB" sz="1200" dirty="0"/>
                <a:t>chr1:83315440</a:t>
              </a:r>
            </a:p>
            <a:p>
              <a:endParaRPr lang="en-GB" sz="1200" dirty="0"/>
            </a:p>
            <a:p>
              <a:endParaRPr lang="en-GB" sz="1200" dirty="0"/>
            </a:p>
            <a:p>
              <a:endParaRPr lang="en-GB" sz="1200" dirty="0"/>
            </a:p>
            <a:p>
              <a:r>
                <a:rPr lang="en-GB" sz="1200" dirty="0"/>
                <a:t>chr1:83358092</a:t>
              </a:r>
            </a:p>
            <a:p>
              <a:endParaRPr lang="en-GB" sz="1200" dirty="0"/>
            </a:p>
            <a:p>
              <a:endParaRPr lang="en-GB" sz="1200" dirty="0"/>
            </a:p>
            <a:p>
              <a:endParaRPr lang="en-GB" sz="1200" dirty="0"/>
            </a:p>
            <a:p>
              <a:r>
                <a:rPr lang="en-GB" sz="1200" dirty="0"/>
                <a:t>chr1:83394602</a:t>
              </a:r>
            </a:p>
            <a:p>
              <a:endParaRPr lang="en-GB" sz="1200" dirty="0"/>
            </a:p>
            <a:p>
              <a:endParaRPr lang="en-GB" sz="1200" dirty="0"/>
            </a:p>
            <a:p>
              <a:endParaRPr lang="en-GB" sz="1200" dirty="0"/>
            </a:p>
            <a:p>
              <a:r>
                <a:rPr lang="en-GB" sz="1200" dirty="0"/>
                <a:t>chr1:83421285</a:t>
              </a:r>
            </a:p>
          </p:txBody>
        </p:sp>
      </p:grpSp>
      <p:sp>
        <p:nvSpPr>
          <p:cNvPr id="3" name="Content Placeholder 2"/>
          <p:cNvSpPr>
            <a:spLocks noGrp="1"/>
          </p:cNvSpPr>
          <p:nvPr>
            <p:ph idx="1"/>
          </p:nvPr>
        </p:nvSpPr>
        <p:spPr/>
        <p:txBody>
          <a:bodyPr/>
          <a:lstStyle/>
          <a:p>
            <a:pPr marL="0" indent="0">
              <a:buNone/>
            </a:pPr>
            <a:r>
              <a:rPr lang="en-US" b="1" dirty="0"/>
              <a:t>What is it?</a:t>
            </a:r>
          </a:p>
          <a:p>
            <a:pPr marL="0" indent="0">
              <a:buNone/>
            </a:pPr>
            <a:r>
              <a:rPr lang="en-US" noProof="0" dirty="0"/>
              <a:t>F-statis</a:t>
            </a:r>
            <a:r>
              <a:rPr lang="en-US" dirty="0"/>
              <a:t>tics is a way to investigate population differentiation.</a:t>
            </a:r>
          </a:p>
          <a:p>
            <a:pPr marL="0" indent="0">
              <a:buNone/>
            </a:pPr>
            <a:r>
              <a:rPr lang="en-US" dirty="0"/>
              <a:t>A measure of departure from Hardy-Weinberg expectations</a:t>
            </a:r>
          </a:p>
          <a:p>
            <a:pPr marL="0" indent="0">
              <a:buNone/>
            </a:pPr>
            <a:endParaRPr lang="en-US" dirty="0"/>
          </a:p>
          <a:p>
            <a:pPr marL="0" indent="0">
              <a:buNone/>
            </a:pPr>
            <a:endParaRPr lang="en-US" noProof="0" dirty="0"/>
          </a:p>
        </p:txBody>
      </p:sp>
    </p:spTree>
    <p:extLst>
      <p:ext uri="{BB962C8B-B14F-4D97-AF65-F5344CB8AC3E}">
        <p14:creationId xmlns:p14="http://schemas.microsoft.com/office/powerpoint/2010/main" val="158034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What is it?</a:t>
            </a:r>
          </a:p>
          <a:p>
            <a:pPr marL="0" indent="0">
              <a:buNone/>
            </a:pPr>
            <a:r>
              <a:rPr lang="en-US" noProof="0" dirty="0"/>
              <a:t>F-statis</a:t>
            </a:r>
            <a:r>
              <a:rPr lang="en-US" dirty="0"/>
              <a:t>tics is a way to investigate population differentiation.</a:t>
            </a:r>
          </a:p>
          <a:p>
            <a:pPr marL="0" indent="0">
              <a:buNone/>
            </a:pPr>
            <a:r>
              <a:rPr lang="en-US" dirty="0"/>
              <a:t>A measure of departure from Hardy-Weinberg expectations</a:t>
            </a:r>
          </a:p>
          <a:p>
            <a:pPr marL="0" indent="0">
              <a:buNone/>
            </a:pPr>
            <a:endParaRPr lang="en-US" dirty="0"/>
          </a:p>
          <a:p>
            <a:pPr marL="0" indent="0">
              <a:buNone/>
            </a:pPr>
            <a:r>
              <a:rPr lang="en-US" dirty="0"/>
              <a:t>Method </a:t>
            </a:r>
          </a:p>
          <a:p>
            <a:r>
              <a:rPr lang="en-US" dirty="0"/>
              <a:t>The F</a:t>
            </a:r>
            <a:r>
              <a:rPr lang="en-US" baseline="-25000" dirty="0"/>
              <a:t>ST </a:t>
            </a:r>
            <a:r>
              <a:rPr lang="en-US" dirty="0"/>
              <a:t>was calculated per SNP</a:t>
            </a:r>
          </a:p>
          <a:p>
            <a:r>
              <a:rPr lang="en-US" dirty="0"/>
              <a:t>F</a:t>
            </a:r>
            <a:r>
              <a:rPr lang="en-US" baseline="-25000" dirty="0"/>
              <a:t>ST</a:t>
            </a:r>
            <a:r>
              <a:rPr lang="en-US" dirty="0"/>
              <a:t> was Z-transformed</a:t>
            </a:r>
          </a:p>
          <a:p>
            <a:r>
              <a:rPr lang="en-US" dirty="0"/>
              <a:t>5 </a:t>
            </a:r>
            <a:r>
              <a:rPr lang="en-US" dirty="0" err="1"/>
              <a:t>σ</a:t>
            </a:r>
            <a:r>
              <a:rPr lang="en-US" dirty="0"/>
              <a:t> was set as significance level</a:t>
            </a:r>
          </a:p>
          <a:p>
            <a:pPr marL="0" indent="0">
              <a:buNone/>
            </a:pPr>
            <a:endParaRPr lang="en-US" dirty="0"/>
          </a:p>
          <a:p>
            <a:pPr marL="0" indent="0">
              <a:buNone/>
            </a:pPr>
            <a:endParaRPr lang="en-US" noProof="0" dirty="0"/>
          </a:p>
        </p:txBody>
      </p:sp>
      <p:sp>
        <p:nvSpPr>
          <p:cNvPr id="2" name="Title 1"/>
          <p:cNvSpPr>
            <a:spLocks noGrp="1"/>
          </p:cNvSpPr>
          <p:nvPr>
            <p:ph type="title"/>
          </p:nvPr>
        </p:nvSpPr>
        <p:spPr/>
        <p:txBody>
          <a:bodyPr/>
          <a:lstStyle/>
          <a:p>
            <a:r>
              <a:rPr lang="en-US" dirty="0"/>
              <a:t>F-statistics</a:t>
            </a:r>
            <a:endParaRPr lang="en-US" noProof="0" dirty="0"/>
          </a:p>
        </p:txBody>
      </p:sp>
      <p:sp>
        <p:nvSpPr>
          <p:cNvPr id="6" name="Date Placeholder 5"/>
          <p:cNvSpPr>
            <a:spLocks noGrp="1"/>
          </p:cNvSpPr>
          <p:nvPr>
            <p:ph type="dt" sz="half" idx="10"/>
          </p:nvPr>
        </p:nvSpPr>
        <p:spPr/>
        <p:txBody>
          <a:bodyPr/>
          <a:lstStyle/>
          <a:p>
            <a:fld id="{5C3D6F4A-EF19-4207-9352-00A502E06581}" type="datetime1">
              <a:rPr lang="en-GB" smtClean="0"/>
              <a:t>13/11/2020</a:t>
            </a:fld>
            <a:endParaRPr lang="en-GB"/>
          </a:p>
        </p:txBody>
      </p:sp>
      <p:sp>
        <p:nvSpPr>
          <p:cNvPr id="4" name="Pladsholder til slidenummer 3"/>
          <p:cNvSpPr>
            <a:spLocks noGrp="1"/>
          </p:cNvSpPr>
          <p:nvPr>
            <p:ph type="sldNum" sz="quarter" idx="12"/>
          </p:nvPr>
        </p:nvSpPr>
        <p:spPr/>
        <p:txBody>
          <a:bodyPr/>
          <a:lstStyle/>
          <a:p>
            <a:fld id="{091A926C-488A-4E3E-9C21-57CAA120E114}" type="slidenum">
              <a:rPr lang="en-GB" smtClean="0"/>
              <a:t>12</a:t>
            </a:fld>
            <a:endParaRPr lang="en-GB"/>
          </a:p>
        </p:txBody>
      </p:sp>
      <p:grpSp>
        <p:nvGrpSpPr>
          <p:cNvPr id="5" name="Group 4">
            <a:extLst>
              <a:ext uri="{FF2B5EF4-FFF2-40B4-BE49-F238E27FC236}">
                <a16:creationId xmlns:a16="http://schemas.microsoft.com/office/drawing/2014/main" id="{5F5B7EE7-3015-4047-AA9C-2A648F77A953}"/>
              </a:ext>
            </a:extLst>
          </p:cNvPr>
          <p:cNvGrpSpPr/>
          <p:nvPr/>
        </p:nvGrpSpPr>
        <p:grpSpPr>
          <a:xfrm>
            <a:off x="5937025" y="2932434"/>
            <a:ext cx="5822305" cy="3967143"/>
            <a:chOff x="5937025" y="2932434"/>
            <a:chExt cx="5822305" cy="3967143"/>
          </a:xfrm>
        </p:grpSpPr>
        <p:pic>
          <p:nvPicPr>
            <p:cNvPr id="10" name="Picture 9">
              <a:extLst>
                <a:ext uri="{FF2B5EF4-FFF2-40B4-BE49-F238E27FC236}">
                  <a16:creationId xmlns:a16="http://schemas.microsoft.com/office/drawing/2014/main" id="{0A8EC69D-7767-8D4C-8A69-6FBE48E22454}"/>
                </a:ext>
              </a:extLst>
            </p:cNvPr>
            <p:cNvPicPr>
              <a:picLocks noChangeAspect="1"/>
            </p:cNvPicPr>
            <p:nvPr/>
          </p:nvPicPr>
          <p:blipFill>
            <a:blip r:embed="rId3"/>
            <a:stretch>
              <a:fillRect/>
            </a:stretch>
          </p:blipFill>
          <p:spPr>
            <a:xfrm>
              <a:off x="5937025" y="2932434"/>
              <a:ext cx="5822305" cy="2911153"/>
            </a:xfrm>
            <a:prstGeom prst="rect">
              <a:avLst/>
            </a:prstGeom>
          </p:spPr>
        </p:pic>
        <p:sp>
          <p:nvSpPr>
            <p:cNvPr id="8" name="TextBox 7">
              <a:extLst>
                <a:ext uri="{FF2B5EF4-FFF2-40B4-BE49-F238E27FC236}">
                  <a16:creationId xmlns:a16="http://schemas.microsoft.com/office/drawing/2014/main" id="{1A24B494-021E-404D-A58D-D7F2294B7F44}"/>
                </a:ext>
              </a:extLst>
            </p:cNvPr>
            <p:cNvSpPr txBox="1"/>
            <p:nvPr/>
          </p:nvSpPr>
          <p:spPr>
            <a:xfrm rot="5400000">
              <a:off x="8124020" y="4694486"/>
              <a:ext cx="1178528" cy="3231654"/>
            </a:xfrm>
            <a:prstGeom prst="rect">
              <a:avLst/>
            </a:prstGeom>
            <a:noFill/>
          </p:spPr>
          <p:txBody>
            <a:bodyPr wrap="none" rtlCol="0">
              <a:spAutoFit/>
            </a:bodyPr>
            <a:lstStyle/>
            <a:p>
              <a:r>
                <a:rPr lang="en-GB" sz="1200" dirty="0"/>
                <a:t>chr1:83307092</a:t>
              </a:r>
            </a:p>
            <a:p>
              <a:endParaRPr lang="en-GB" sz="1200" dirty="0"/>
            </a:p>
            <a:p>
              <a:endParaRPr lang="en-GB" sz="1200" dirty="0"/>
            </a:p>
            <a:p>
              <a:endParaRPr lang="en-GB" sz="1200" dirty="0"/>
            </a:p>
            <a:p>
              <a:r>
                <a:rPr lang="en-GB" sz="1200" dirty="0"/>
                <a:t>chr1:83315440</a:t>
              </a:r>
            </a:p>
            <a:p>
              <a:endParaRPr lang="en-GB" sz="1200" dirty="0"/>
            </a:p>
            <a:p>
              <a:endParaRPr lang="en-GB" sz="1200" dirty="0"/>
            </a:p>
            <a:p>
              <a:endParaRPr lang="en-GB" sz="1200" dirty="0"/>
            </a:p>
            <a:p>
              <a:r>
                <a:rPr lang="en-GB" sz="1200" dirty="0"/>
                <a:t>chr1:83358092</a:t>
              </a:r>
            </a:p>
            <a:p>
              <a:endParaRPr lang="en-GB" sz="1200" dirty="0"/>
            </a:p>
            <a:p>
              <a:endParaRPr lang="en-GB" sz="1200" dirty="0"/>
            </a:p>
            <a:p>
              <a:endParaRPr lang="en-GB" sz="1200" dirty="0"/>
            </a:p>
            <a:p>
              <a:r>
                <a:rPr lang="en-GB" sz="1200" dirty="0"/>
                <a:t>chr1:83394602</a:t>
              </a:r>
            </a:p>
            <a:p>
              <a:endParaRPr lang="en-GB" sz="1200" dirty="0"/>
            </a:p>
            <a:p>
              <a:endParaRPr lang="en-GB" sz="1200" dirty="0"/>
            </a:p>
            <a:p>
              <a:endParaRPr lang="en-GB" sz="1200" dirty="0"/>
            </a:p>
            <a:p>
              <a:r>
                <a:rPr lang="en-GB" sz="1200" dirty="0"/>
                <a:t>chr1:83421285</a:t>
              </a:r>
            </a:p>
          </p:txBody>
        </p:sp>
      </p:grpSp>
    </p:spTree>
    <p:extLst>
      <p:ext uri="{BB962C8B-B14F-4D97-AF65-F5344CB8AC3E}">
        <p14:creationId xmlns:p14="http://schemas.microsoft.com/office/powerpoint/2010/main" val="804235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C43C-173C-A449-AF20-290FC06A2B61}"/>
              </a:ext>
            </a:extLst>
          </p:cNvPr>
          <p:cNvSpPr>
            <a:spLocks noGrp="1"/>
          </p:cNvSpPr>
          <p:nvPr>
            <p:ph type="title"/>
          </p:nvPr>
        </p:nvSpPr>
        <p:spPr/>
        <p:txBody>
          <a:bodyPr/>
          <a:lstStyle/>
          <a:p>
            <a:r>
              <a:rPr lang="da-DK" dirty="0"/>
              <a:t>Candidate genes (All data from 24/2/20)</a:t>
            </a:r>
          </a:p>
        </p:txBody>
      </p:sp>
      <p:sp>
        <p:nvSpPr>
          <p:cNvPr id="3" name="Content Placeholder 2">
            <a:extLst>
              <a:ext uri="{FF2B5EF4-FFF2-40B4-BE49-F238E27FC236}">
                <a16:creationId xmlns:a16="http://schemas.microsoft.com/office/drawing/2014/main" id="{564DEEE0-2BB6-0C40-A176-63EDEDAA4FF4}"/>
              </a:ext>
            </a:extLst>
          </p:cNvPr>
          <p:cNvSpPr>
            <a:spLocks noGrp="1"/>
          </p:cNvSpPr>
          <p:nvPr>
            <p:ph idx="1"/>
          </p:nvPr>
        </p:nvSpPr>
        <p:spPr/>
        <p:txBody>
          <a:bodyPr>
            <a:normAutofit lnSpcReduction="10000"/>
          </a:bodyPr>
          <a:lstStyle/>
          <a:p>
            <a:pPr marL="0" indent="0">
              <a:buNone/>
            </a:pPr>
            <a:r>
              <a:rPr lang="da-DK" dirty="0" err="1"/>
              <a:t>Based</a:t>
            </a:r>
            <a:r>
              <a:rPr lang="da-DK" dirty="0"/>
              <a:t> on prior </a:t>
            </a:r>
            <a:r>
              <a:rPr lang="da-DK" dirty="0" err="1"/>
              <a:t>knowledge</a:t>
            </a:r>
            <a:r>
              <a:rPr lang="da-DK" dirty="0"/>
              <a:t> from human/</a:t>
            </a:r>
            <a:r>
              <a:rPr lang="da-DK" dirty="0" err="1"/>
              <a:t>mice</a:t>
            </a:r>
            <a:r>
              <a:rPr lang="da-DK" dirty="0"/>
              <a:t>/</a:t>
            </a:r>
            <a:r>
              <a:rPr lang="da-DK" dirty="0" err="1"/>
              <a:t>dogs</a:t>
            </a:r>
            <a:endParaRPr lang="da-DK" dirty="0"/>
          </a:p>
          <a:p>
            <a:r>
              <a:rPr lang="da-DK" b="1" dirty="0"/>
              <a:t>COSMIC</a:t>
            </a:r>
            <a:endParaRPr lang="da-DK" dirty="0"/>
          </a:p>
          <a:p>
            <a:pPr lvl="1"/>
            <a:r>
              <a:rPr lang="da-DK" dirty="0"/>
              <a:t>20 most </a:t>
            </a:r>
            <a:r>
              <a:rPr lang="da-DK" dirty="0" err="1"/>
              <a:t>common</a:t>
            </a:r>
            <a:r>
              <a:rPr lang="da-DK" dirty="0"/>
              <a:t> </a:t>
            </a:r>
            <a:r>
              <a:rPr lang="da-DK" dirty="0" err="1"/>
              <a:t>mutated</a:t>
            </a:r>
            <a:r>
              <a:rPr lang="da-DK" dirty="0"/>
              <a:t> genes in CMML in </a:t>
            </a:r>
            <a:r>
              <a:rPr lang="da-DK" dirty="0" err="1"/>
              <a:t>humans</a:t>
            </a:r>
            <a:endParaRPr lang="da-DK" dirty="0"/>
          </a:p>
          <a:p>
            <a:pPr lvl="1"/>
            <a:r>
              <a:rPr lang="da-DK" dirty="0"/>
              <a:t>20 most </a:t>
            </a:r>
            <a:r>
              <a:rPr lang="da-DK" dirty="0" err="1"/>
              <a:t>common</a:t>
            </a:r>
            <a:r>
              <a:rPr lang="da-DK" dirty="0"/>
              <a:t> </a:t>
            </a:r>
            <a:r>
              <a:rPr lang="da-DK" dirty="0" err="1"/>
              <a:t>somatically</a:t>
            </a:r>
            <a:r>
              <a:rPr lang="da-DK" dirty="0"/>
              <a:t> </a:t>
            </a:r>
            <a:r>
              <a:rPr lang="da-DK" dirty="0" err="1"/>
              <a:t>mutated</a:t>
            </a:r>
            <a:r>
              <a:rPr lang="da-DK" dirty="0"/>
              <a:t> genes in cancer</a:t>
            </a:r>
          </a:p>
          <a:p>
            <a:pPr lvl="1"/>
            <a:r>
              <a:rPr lang="da-DK" dirty="0"/>
              <a:t>20 most </a:t>
            </a:r>
            <a:r>
              <a:rPr lang="da-DK" dirty="0" err="1"/>
              <a:t>common</a:t>
            </a:r>
            <a:r>
              <a:rPr lang="da-DK" dirty="0"/>
              <a:t> </a:t>
            </a:r>
            <a:r>
              <a:rPr lang="da-DK" dirty="0" err="1"/>
              <a:t>germline</a:t>
            </a:r>
            <a:r>
              <a:rPr lang="da-DK" dirty="0"/>
              <a:t> variants </a:t>
            </a:r>
            <a:r>
              <a:rPr lang="da-DK" dirty="0" err="1"/>
              <a:t>associated</a:t>
            </a:r>
            <a:r>
              <a:rPr lang="da-DK" dirty="0"/>
              <a:t> with cancer</a:t>
            </a:r>
          </a:p>
          <a:p>
            <a:r>
              <a:rPr lang="da-DK" b="1" dirty="0" err="1"/>
              <a:t>Diseases</a:t>
            </a:r>
            <a:endParaRPr lang="da-DK" b="1" dirty="0"/>
          </a:p>
          <a:p>
            <a:pPr lvl="1"/>
            <a:r>
              <a:rPr lang="da-DK" dirty="0"/>
              <a:t>Variants </a:t>
            </a:r>
            <a:r>
              <a:rPr lang="da-DK" dirty="0" err="1"/>
              <a:t>correlated</a:t>
            </a:r>
            <a:r>
              <a:rPr lang="da-DK" dirty="0"/>
              <a:t> with</a:t>
            </a:r>
          </a:p>
          <a:p>
            <a:pPr lvl="2"/>
            <a:r>
              <a:rPr lang="da-DK" dirty="0" err="1"/>
              <a:t>Histiocytic</a:t>
            </a:r>
            <a:r>
              <a:rPr lang="da-DK" dirty="0"/>
              <a:t> </a:t>
            </a:r>
            <a:r>
              <a:rPr lang="da-DK" dirty="0" err="1"/>
              <a:t>disease</a:t>
            </a:r>
            <a:r>
              <a:rPr lang="da-DK" dirty="0"/>
              <a:t>* </a:t>
            </a:r>
          </a:p>
          <a:p>
            <a:pPr lvl="2"/>
            <a:r>
              <a:rPr lang="da-DK" dirty="0" err="1"/>
              <a:t>Patella</a:t>
            </a:r>
            <a:r>
              <a:rPr lang="da-DK" dirty="0"/>
              <a:t> lux</a:t>
            </a:r>
          </a:p>
          <a:p>
            <a:pPr lvl="2"/>
            <a:r>
              <a:rPr lang="da-DK" dirty="0" err="1"/>
              <a:t>Renal</a:t>
            </a:r>
            <a:r>
              <a:rPr lang="da-DK" dirty="0"/>
              <a:t> </a:t>
            </a:r>
            <a:r>
              <a:rPr lang="da-DK" dirty="0" err="1"/>
              <a:t>dysplasia</a:t>
            </a:r>
            <a:endParaRPr lang="da-DK" dirty="0"/>
          </a:p>
          <a:p>
            <a:pPr lvl="2"/>
            <a:r>
              <a:rPr lang="da-DK" dirty="0"/>
              <a:t>Progressive </a:t>
            </a:r>
            <a:r>
              <a:rPr lang="da-DK" dirty="0" err="1"/>
              <a:t>Retina</a:t>
            </a:r>
            <a:r>
              <a:rPr lang="da-DK" dirty="0"/>
              <a:t> </a:t>
            </a:r>
            <a:r>
              <a:rPr lang="da-DK" dirty="0" err="1"/>
              <a:t>Atrophy</a:t>
            </a:r>
            <a:endParaRPr lang="da-DK" dirty="0"/>
          </a:p>
          <a:p>
            <a:pPr lvl="2"/>
            <a:r>
              <a:rPr lang="da-DK" dirty="0" err="1"/>
              <a:t>Many</a:t>
            </a:r>
            <a:r>
              <a:rPr lang="da-DK" dirty="0"/>
              <a:t> </a:t>
            </a:r>
            <a:r>
              <a:rPr lang="da-DK" dirty="0" err="1"/>
              <a:t>others</a:t>
            </a:r>
            <a:endParaRPr lang="da-DK" dirty="0"/>
          </a:p>
          <a:p>
            <a:pPr lvl="1"/>
            <a:endParaRPr lang="da-DK" dirty="0"/>
          </a:p>
          <a:p>
            <a:pPr lvl="1"/>
            <a:endParaRPr lang="da-DK" dirty="0"/>
          </a:p>
          <a:p>
            <a:pPr marL="0" indent="0">
              <a:buNone/>
            </a:pPr>
            <a:endParaRPr lang="da-DK" dirty="0"/>
          </a:p>
        </p:txBody>
      </p:sp>
      <p:sp>
        <p:nvSpPr>
          <p:cNvPr id="4" name="Date Placeholder 3">
            <a:extLst>
              <a:ext uri="{FF2B5EF4-FFF2-40B4-BE49-F238E27FC236}">
                <a16:creationId xmlns:a16="http://schemas.microsoft.com/office/drawing/2014/main" id="{34C13A07-F551-F347-B064-8725E6D93E89}"/>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E11F5A42-C808-9740-B62F-E215D601AF87}"/>
              </a:ext>
            </a:extLst>
          </p:cNvPr>
          <p:cNvSpPr>
            <a:spLocks noGrp="1"/>
          </p:cNvSpPr>
          <p:nvPr>
            <p:ph type="sldNum" sz="quarter" idx="12"/>
          </p:nvPr>
        </p:nvSpPr>
        <p:spPr/>
        <p:txBody>
          <a:bodyPr/>
          <a:lstStyle/>
          <a:p>
            <a:fld id="{091A926C-488A-4E3E-9C21-57CAA120E114}" type="slidenum">
              <a:rPr lang="en-GB" smtClean="0"/>
              <a:t>13</a:t>
            </a:fld>
            <a:endParaRPr lang="en-GB" dirty="0"/>
          </a:p>
        </p:txBody>
      </p:sp>
      <p:graphicFrame>
        <p:nvGraphicFramePr>
          <p:cNvPr id="13" name="Table 12">
            <a:extLst>
              <a:ext uri="{FF2B5EF4-FFF2-40B4-BE49-F238E27FC236}">
                <a16:creationId xmlns:a16="http://schemas.microsoft.com/office/drawing/2014/main" id="{C9E7B47C-C2C4-DD4C-B148-86DDE7EB87FE}"/>
              </a:ext>
            </a:extLst>
          </p:cNvPr>
          <p:cNvGraphicFramePr>
            <a:graphicFrameLocks noGrp="1"/>
          </p:cNvGraphicFramePr>
          <p:nvPr/>
        </p:nvGraphicFramePr>
        <p:xfrm>
          <a:off x="8758989" y="4969828"/>
          <a:ext cx="2842461" cy="1571625"/>
        </p:xfrm>
        <a:graphic>
          <a:graphicData uri="http://schemas.openxmlformats.org/drawingml/2006/table">
            <a:tbl>
              <a:tblPr>
                <a:tableStyleId>{5C22544A-7EE6-4342-B048-85BDC9FD1C3A}</a:tableStyleId>
              </a:tblPr>
              <a:tblGrid>
                <a:gridCol w="2842461">
                  <a:extLst>
                    <a:ext uri="{9D8B030D-6E8A-4147-A177-3AD203B41FA5}">
                      <a16:colId xmlns:a16="http://schemas.microsoft.com/office/drawing/2014/main" val="2400955454"/>
                    </a:ext>
                  </a:extLst>
                </a:gridCol>
              </a:tblGrid>
              <a:tr h="241300">
                <a:tc>
                  <a:txBody>
                    <a:bodyPr/>
                    <a:lstStyle/>
                    <a:p>
                      <a:pPr algn="l" fontAlgn="b"/>
                      <a:r>
                        <a:rPr lang="da-DK" sz="2000" b="1" i="0" u="none" strike="noStrike" dirty="0">
                          <a:solidFill>
                            <a:srgbClr val="000000"/>
                          </a:solidFill>
                          <a:effectLst/>
                          <a:latin typeface="Calibri" panose="020F0502020204030204" pitchFamily="34" charset="0"/>
                        </a:rPr>
                        <a:t>*</a:t>
                      </a:r>
                      <a:r>
                        <a:rPr lang="da-DK" sz="2000" b="1" i="0" u="none" strike="noStrike" dirty="0" err="1">
                          <a:solidFill>
                            <a:srgbClr val="000000"/>
                          </a:solidFill>
                          <a:effectLst/>
                          <a:latin typeface="Calibri" panose="020F0502020204030204" pitchFamily="34" charset="0"/>
                        </a:rPr>
                        <a:t>Articles</a:t>
                      </a:r>
                      <a:r>
                        <a:rPr lang="da-DK" sz="2000" b="1" i="0" u="none" strike="noStrike" dirty="0">
                          <a:solidFill>
                            <a:srgbClr val="000000"/>
                          </a:solidFill>
                          <a:effectLst/>
                          <a:latin typeface="Calibri" panose="020F0502020204030204" pitchFamily="34" charset="0"/>
                        </a:rPr>
                        <a:t> </a:t>
                      </a:r>
                      <a:r>
                        <a:rPr lang="da-DK" sz="2000" b="1" i="0" u="none" strike="noStrike" dirty="0" err="1">
                          <a:solidFill>
                            <a:srgbClr val="000000"/>
                          </a:solidFill>
                          <a:effectLst/>
                          <a:latin typeface="Calibri" panose="020F0502020204030204" pitchFamily="34" charset="0"/>
                        </a:rPr>
                        <a:t>used</a:t>
                      </a:r>
                      <a:r>
                        <a:rPr lang="da-DK" sz="2000" b="1" i="0" u="none" strike="noStrike" dirty="0">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3915612247"/>
                  </a:ext>
                </a:extLst>
              </a:tr>
              <a:tr h="241300">
                <a:tc>
                  <a:txBody>
                    <a:bodyPr/>
                    <a:lstStyle/>
                    <a:p>
                      <a:pPr algn="l" fontAlgn="b"/>
                      <a:r>
                        <a:rPr lang="da-DK" sz="2000" u="none" strike="noStrike" dirty="0" err="1">
                          <a:effectLst/>
                        </a:rPr>
                        <a:t>Boerkamp</a:t>
                      </a:r>
                      <a:r>
                        <a:rPr lang="da-DK" sz="2000" u="none" strike="noStrike" dirty="0">
                          <a:effectLst/>
                        </a:rPr>
                        <a:t> 2013</a:t>
                      </a:r>
                      <a:endParaRPr lang="da-DK"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3097490"/>
                  </a:ext>
                </a:extLst>
              </a:tr>
              <a:tr h="241300">
                <a:tc>
                  <a:txBody>
                    <a:bodyPr/>
                    <a:lstStyle/>
                    <a:p>
                      <a:pPr algn="l" fontAlgn="b"/>
                      <a:r>
                        <a:rPr lang="da-DK" sz="2000" u="none" strike="noStrike" dirty="0">
                          <a:effectLst/>
                        </a:rPr>
                        <a:t>Liu et al . 2016</a:t>
                      </a:r>
                      <a:endParaRPr lang="da-DK"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3015716"/>
                  </a:ext>
                </a:extLst>
              </a:tr>
              <a:tr h="241300">
                <a:tc>
                  <a:txBody>
                    <a:bodyPr/>
                    <a:lstStyle/>
                    <a:p>
                      <a:pPr algn="l" fontAlgn="b"/>
                      <a:r>
                        <a:rPr lang="da-DK" sz="2000" u="none" strike="noStrike" dirty="0" err="1">
                          <a:effectLst/>
                        </a:rPr>
                        <a:t>Hedan</a:t>
                      </a:r>
                      <a:r>
                        <a:rPr lang="da-DK" sz="2000" u="none" strike="noStrike" dirty="0">
                          <a:effectLst/>
                        </a:rPr>
                        <a:t> et at. 2011</a:t>
                      </a:r>
                      <a:endParaRPr lang="da-DK"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7307024"/>
                  </a:ext>
                </a:extLst>
              </a:tr>
              <a:tr h="241300">
                <a:tc>
                  <a:txBody>
                    <a:bodyPr/>
                    <a:lstStyle/>
                    <a:p>
                      <a:pPr algn="l" fontAlgn="b"/>
                      <a:r>
                        <a:rPr lang="da-DK" sz="2000" u="none" strike="noStrike" dirty="0" err="1">
                          <a:effectLst/>
                        </a:rPr>
                        <a:t>Boerkamp</a:t>
                      </a:r>
                      <a:r>
                        <a:rPr lang="da-DK" sz="2000" u="none" strike="noStrike" dirty="0">
                          <a:effectLst/>
                        </a:rPr>
                        <a:t> 2014</a:t>
                      </a:r>
                      <a:endParaRPr lang="da-DK"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1087505"/>
                  </a:ext>
                </a:extLst>
              </a:tr>
            </a:tbl>
          </a:graphicData>
        </a:graphic>
      </p:graphicFrame>
    </p:spTree>
    <p:extLst>
      <p:ext uri="{BB962C8B-B14F-4D97-AF65-F5344CB8AC3E}">
        <p14:creationId xmlns:p14="http://schemas.microsoft.com/office/powerpoint/2010/main" val="3790818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Genes related to Histiocytic disease (42 genes)</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lstStyle/>
          <a:p>
            <a:pPr marL="0" indent="0">
              <a:buNone/>
            </a:pPr>
            <a:r>
              <a:rPr lang="da-DK" dirty="0"/>
              <a:t>Variants with MAF</a:t>
            </a:r>
            <a:r>
              <a:rPr lang="da-DK" baseline="-25000" dirty="0"/>
              <a:t>FCR</a:t>
            </a:r>
            <a:r>
              <a:rPr lang="da-DK" dirty="0"/>
              <a:t>≥0.1)</a:t>
            </a:r>
          </a:p>
          <a:p>
            <a:r>
              <a:rPr lang="da-DK" dirty="0"/>
              <a:t> variants in total</a:t>
            </a:r>
          </a:p>
          <a:p>
            <a:r>
              <a:rPr lang="da-DK" dirty="0" err="1"/>
              <a:t>missense</a:t>
            </a:r>
            <a:r>
              <a:rPr lang="da-DK" dirty="0"/>
              <a:t> variants </a:t>
            </a:r>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14</a:t>
            </a:fld>
            <a:endParaRPr lang="en-GB" dirty="0"/>
          </a:p>
        </p:txBody>
      </p:sp>
      <p:graphicFrame>
        <p:nvGraphicFramePr>
          <p:cNvPr id="8" name="Table 7">
            <a:extLst>
              <a:ext uri="{FF2B5EF4-FFF2-40B4-BE49-F238E27FC236}">
                <a16:creationId xmlns:a16="http://schemas.microsoft.com/office/drawing/2014/main" id="{57492167-A69A-694B-AE15-783E2AAED3D0}"/>
              </a:ext>
            </a:extLst>
          </p:cNvPr>
          <p:cNvGraphicFramePr>
            <a:graphicFrameLocks noGrp="1"/>
          </p:cNvGraphicFramePr>
          <p:nvPr/>
        </p:nvGraphicFramePr>
        <p:xfrm>
          <a:off x="0" y="0"/>
          <a:ext cx="11012505" cy="63928"/>
        </p:xfrm>
        <a:graphic>
          <a:graphicData uri="http://schemas.openxmlformats.org/drawingml/2006/table">
            <a:tbl>
              <a:tblPr>
                <a:tableStyleId>{5C22544A-7EE6-4342-B048-85BDC9FD1C3A}</a:tableStyleId>
              </a:tblPr>
              <a:tblGrid>
                <a:gridCol w="257320">
                  <a:extLst>
                    <a:ext uri="{9D8B030D-6E8A-4147-A177-3AD203B41FA5}">
                      <a16:colId xmlns:a16="http://schemas.microsoft.com/office/drawing/2014/main" val="2234967249"/>
                    </a:ext>
                  </a:extLst>
                </a:gridCol>
                <a:gridCol w="257320">
                  <a:extLst>
                    <a:ext uri="{9D8B030D-6E8A-4147-A177-3AD203B41FA5}">
                      <a16:colId xmlns:a16="http://schemas.microsoft.com/office/drawing/2014/main" val="2977019520"/>
                    </a:ext>
                  </a:extLst>
                </a:gridCol>
                <a:gridCol w="257320">
                  <a:extLst>
                    <a:ext uri="{9D8B030D-6E8A-4147-A177-3AD203B41FA5}">
                      <a16:colId xmlns:a16="http://schemas.microsoft.com/office/drawing/2014/main" val="4285787564"/>
                    </a:ext>
                  </a:extLst>
                </a:gridCol>
                <a:gridCol w="354924">
                  <a:extLst>
                    <a:ext uri="{9D8B030D-6E8A-4147-A177-3AD203B41FA5}">
                      <a16:colId xmlns:a16="http://schemas.microsoft.com/office/drawing/2014/main" val="3272456183"/>
                    </a:ext>
                  </a:extLst>
                </a:gridCol>
                <a:gridCol w="260277">
                  <a:extLst>
                    <a:ext uri="{9D8B030D-6E8A-4147-A177-3AD203B41FA5}">
                      <a16:colId xmlns:a16="http://schemas.microsoft.com/office/drawing/2014/main" val="47552511"/>
                    </a:ext>
                  </a:extLst>
                </a:gridCol>
                <a:gridCol w="257320">
                  <a:extLst>
                    <a:ext uri="{9D8B030D-6E8A-4147-A177-3AD203B41FA5}">
                      <a16:colId xmlns:a16="http://schemas.microsoft.com/office/drawing/2014/main" val="1026400037"/>
                    </a:ext>
                  </a:extLst>
                </a:gridCol>
                <a:gridCol w="257320">
                  <a:extLst>
                    <a:ext uri="{9D8B030D-6E8A-4147-A177-3AD203B41FA5}">
                      <a16:colId xmlns:a16="http://schemas.microsoft.com/office/drawing/2014/main" val="3208068214"/>
                    </a:ext>
                  </a:extLst>
                </a:gridCol>
                <a:gridCol w="257320">
                  <a:extLst>
                    <a:ext uri="{9D8B030D-6E8A-4147-A177-3AD203B41FA5}">
                      <a16:colId xmlns:a16="http://schemas.microsoft.com/office/drawing/2014/main" val="385270981"/>
                    </a:ext>
                  </a:extLst>
                </a:gridCol>
                <a:gridCol w="257320">
                  <a:extLst>
                    <a:ext uri="{9D8B030D-6E8A-4147-A177-3AD203B41FA5}">
                      <a16:colId xmlns:a16="http://schemas.microsoft.com/office/drawing/2014/main" val="2702099573"/>
                    </a:ext>
                  </a:extLst>
                </a:gridCol>
                <a:gridCol w="257320">
                  <a:extLst>
                    <a:ext uri="{9D8B030D-6E8A-4147-A177-3AD203B41FA5}">
                      <a16:colId xmlns:a16="http://schemas.microsoft.com/office/drawing/2014/main" val="1633318900"/>
                    </a:ext>
                  </a:extLst>
                </a:gridCol>
                <a:gridCol w="257320">
                  <a:extLst>
                    <a:ext uri="{9D8B030D-6E8A-4147-A177-3AD203B41FA5}">
                      <a16:colId xmlns:a16="http://schemas.microsoft.com/office/drawing/2014/main" val="4284753901"/>
                    </a:ext>
                  </a:extLst>
                </a:gridCol>
                <a:gridCol w="257320">
                  <a:extLst>
                    <a:ext uri="{9D8B030D-6E8A-4147-A177-3AD203B41FA5}">
                      <a16:colId xmlns:a16="http://schemas.microsoft.com/office/drawing/2014/main" val="2442466295"/>
                    </a:ext>
                  </a:extLst>
                </a:gridCol>
                <a:gridCol w="257320">
                  <a:extLst>
                    <a:ext uri="{9D8B030D-6E8A-4147-A177-3AD203B41FA5}">
                      <a16:colId xmlns:a16="http://schemas.microsoft.com/office/drawing/2014/main" val="1755466497"/>
                    </a:ext>
                  </a:extLst>
                </a:gridCol>
                <a:gridCol w="257320">
                  <a:extLst>
                    <a:ext uri="{9D8B030D-6E8A-4147-A177-3AD203B41FA5}">
                      <a16:colId xmlns:a16="http://schemas.microsoft.com/office/drawing/2014/main" val="1951971401"/>
                    </a:ext>
                  </a:extLst>
                </a:gridCol>
                <a:gridCol w="257320">
                  <a:extLst>
                    <a:ext uri="{9D8B030D-6E8A-4147-A177-3AD203B41FA5}">
                      <a16:colId xmlns:a16="http://schemas.microsoft.com/office/drawing/2014/main" val="3842003358"/>
                    </a:ext>
                  </a:extLst>
                </a:gridCol>
                <a:gridCol w="257320">
                  <a:extLst>
                    <a:ext uri="{9D8B030D-6E8A-4147-A177-3AD203B41FA5}">
                      <a16:colId xmlns:a16="http://schemas.microsoft.com/office/drawing/2014/main" val="1108132543"/>
                    </a:ext>
                  </a:extLst>
                </a:gridCol>
                <a:gridCol w="257320">
                  <a:extLst>
                    <a:ext uri="{9D8B030D-6E8A-4147-A177-3AD203B41FA5}">
                      <a16:colId xmlns:a16="http://schemas.microsoft.com/office/drawing/2014/main" val="2221453909"/>
                    </a:ext>
                  </a:extLst>
                </a:gridCol>
                <a:gridCol w="257320">
                  <a:extLst>
                    <a:ext uri="{9D8B030D-6E8A-4147-A177-3AD203B41FA5}">
                      <a16:colId xmlns:a16="http://schemas.microsoft.com/office/drawing/2014/main" val="1286441270"/>
                    </a:ext>
                  </a:extLst>
                </a:gridCol>
                <a:gridCol w="257320">
                  <a:extLst>
                    <a:ext uri="{9D8B030D-6E8A-4147-A177-3AD203B41FA5}">
                      <a16:colId xmlns:a16="http://schemas.microsoft.com/office/drawing/2014/main" val="4060331350"/>
                    </a:ext>
                  </a:extLst>
                </a:gridCol>
                <a:gridCol w="358867">
                  <a:extLst>
                    <a:ext uri="{9D8B030D-6E8A-4147-A177-3AD203B41FA5}">
                      <a16:colId xmlns:a16="http://schemas.microsoft.com/office/drawing/2014/main" val="3761834825"/>
                    </a:ext>
                  </a:extLst>
                </a:gridCol>
                <a:gridCol w="260277">
                  <a:extLst>
                    <a:ext uri="{9D8B030D-6E8A-4147-A177-3AD203B41FA5}">
                      <a16:colId xmlns:a16="http://schemas.microsoft.com/office/drawing/2014/main" val="4195795200"/>
                    </a:ext>
                  </a:extLst>
                </a:gridCol>
                <a:gridCol w="257320">
                  <a:extLst>
                    <a:ext uri="{9D8B030D-6E8A-4147-A177-3AD203B41FA5}">
                      <a16:colId xmlns:a16="http://schemas.microsoft.com/office/drawing/2014/main" val="2934011934"/>
                    </a:ext>
                  </a:extLst>
                </a:gridCol>
                <a:gridCol w="257320">
                  <a:extLst>
                    <a:ext uri="{9D8B030D-6E8A-4147-A177-3AD203B41FA5}">
                      <a16:colId xmlns:a16="http://schemas.microsoft.com/office/drawing/2014/main" val="3455979437"/>
                    </a:ext>
                  </a:extLst>
                </a:gridCol>
                <a:gridCol w="257320">
                  <a:extLst>
                    <a:ext uri="{9D8B030D-6E8A-4147-A177-3AD203B41FA5}">
                      <a16:colId xmlns:a16="http://schemas.microsoft.com/office/drawing/2014/main" val="1438263285"/>
                    </a:ext>
                  </a:extLst>
                </a:gridCol>
                <a:gridCol w="257320">
                  <a:extLst>
                    <a:ext uri="{9D8B030D-6E8A-4147-A177-3AD203B41FA5}">
                      <a16:colId xmlns:a16="http://schemas.microsoft.com/office/drawing/2014/main" val="1394198591"/>
                    </a:ext>
                  </a:extLst>
                </a:gridCol>
                <a:gridCol w="257320">
                  <a:extLst>
                    <a:ext uri="{9D8B030D-6E8A-4147-A177-3AD203B41FA5}">
                      <a16:colId xmlns:a16="http://schemas.microsoft.com/office/drawing/2014/main" val="2551898076"/>
                    </a:ext>
                  </a:extLst>
                </a:gridCol>
                <a:gridCol w="257320">
                  <a:extLst>
                    <a:ext uri="{9D8B030D-6E8A-4147-A177-3AD203B41FA5}">
                      <a16:colId xmlns:a16="http://schemas.microsoft.com/office/drawing/2014/main" val="453254741"/>
                    </a:ext>
                  </a:extLst>
                </a:gridCol>
                <a:gridCol w="257320">
                  <a:extLst>
                    <a:ext uri="{9D8B030D-6E8A-4147-A177-3AD203B41FA5}">
                      <a16:colId xmlns:a16="http://schemas.microsoft.com/office/drawing/2014/main" val="2250065301"/>
                    </a:ext>
                  </a:extLst>
                </a:gridCol>
                <a:gridCol w="257320">
                  <a:extLst>
                    <a:ext uri="{9D8B030D-6E8A-4147-A177-3AD203B41FA5}">
                      <a16:colId xmlns:a16="http://schemas.microsoft.com/office/drawing/2014/main" val="2639907731"/>
                    </a:ext>
                  </a:extLst>
                </a:gridCol>
                <a:gridCol w="257320">
                  <a:extLst>
                    <a:ext uri="{9D8B030D-6E8A-4147-A177-3AD203B41FA5}">
                      <a16:colId xmlns:a16="http://schemas.microsoft.com/office/drawing/2014/main" val="3155364936"/>
                    </a:ext>
                  </a:extLst>
                </a:gridCol>
                <a:gridCol w="257320">
                  <a:extLst>
                    <a:ext uri="{9D8B030D-6E8A-4147-A177-3AD203B41FA5}">
                      <a16:colId xmlns:a16="http://schemas.microsoft.com/office/drawing/2014/main" val="2881480903"/>
                    </a:ext>
                  </a:extLst>
                </a:gridCol>
                <a:gridCol w="257320">
                  <a:extLst>
                    <a:ext uri="{9D8B030D-6E8A-4147-A177-3AD203B41FA5}">
                      <a16:colId xmlns:a16="http://schemas.microsoft.com/office/drawing/2014/main" val="3074060989"/>
                    </a:ext>
                  </a:extLst>
                </a:gridCol>
                <a:gridCol w="257320">
                  <a:extLst>
                    <a:ext uri="{9D8B030D-6E8A-4147-A177-3AD203B41FA5}">
                      <a16:colId xmlns:a16="http://schemas.microsoft.com/office/drawing/2014/main" val="293461095"/>
                    </a:ext>
                  </a:extLst>
                </a:gridCol>
                <a:gridCol w="257320">
                  <a:extLst>
                    <a:ext uri="{9D8B030D-6E8A-4147-A177-3AD203B41FA5}">
                      <a16:colId xmlns:a16="http://schemas.microsoft.com/office/drawing/2014/main" val="4026643403"/>
                    </a:ext>
                  </a:extLst>
                </a:gridCol>
                <a:gridCol w="257320">
                  <a:extLst>
                    <a:ext uri="{9D8B030D-6E8A-4147-A177-3AD203B41FA5}">
                      <a16:colId xmlns:a16="http://schemas.microsoft.com/office/drawing/2014/main" val="3481682906"/>
                    </a:ext>
                  </a:extLst>
                </a:gridCol>
                <a:gridCol w="257320">
                  <a:extLst>
                    <a:ext uri="{9D8B030D-6E8A-4147-A177-3AD203B41FA5}">
                      <a16:colId xmlns:a16="http://schemas.microsoft.com/office/drawing/2014/main" val="4220885109"/>
                    </a:ext>
                  </a:extLst>
                </a:gridCol>
                <a:gridCol w="257320">
                  <a:extLst>
                    <a:ext uri="{9D8B030D-6E8A-4147-A177-3AD203B41FA5}">
                      <a16:colId xmlns:a16="http://schemas.microsoft.com/office/drawing/2014/main" val="3006896932"/>
                    </a:ext>
                  </a:extLst>
                </a:gridCol>
                <a:gridCol w="257320">
                  <a:extLst>
                    <a:ext uri="{9D8B030D-6E8A-4147-A177-3AD203B41FA5}">
                      <a16:colId xmlns:a16="http://schemas.microsoft.com/office/drawing/2014/main" val="2077119096"/>
                    </a:ext>
                  </a:extLst>
                </a:gridCol>
                <a:gridCol w="257320">
                  <a:extLst>
                    <a:ext uri="{9D8B030D-6E8A-4147-A177-3AD203B41FA5}">
                      <a16:colId xmlns:a16="http://schemas.microsoft.com/office/drawing/2014/main" val="1455446262"/>
                    </a:ext>
                  </a:extLst>
                </a:gridCol>
                <a:gridCol w="257320">
                  <a:extLst>
                    <a:ext uri="{9D8B030D-6E8A-4147-A177-3AD203B41FA5}">
                      <a16:colId xmlns:a16="http://schemas.microsoft.com/office/drawing/2014/main" val="3418741751"/>
                    </a:ext>
                  </a:extLst>
                </a:gridCol>
                <a:gridCol w="257320">
                  <a:extLst>
                    <a:ext uri="{9D8B030D-6E8A-4147-A177-3AD203B41FA5}">
                      <a16:colId xmlns:a16="http://schemas.microsoft.com/office/drawing/2014/main" val="2544165375"/>
                    </a:ext>
                  </a:extLst>
                </a:gridCol>
                <a:gridCol w="257320">
                  <a:extLst>
                    <a:ext uri="{9D8B030D-6E8A-4147-A177-3AD203B41FA5}">
                      <a16:colId xmlns:a16="http://schemas.microsoft.com/office/drawing/2014/main" val="456522954"/>
                    </a:ext>
                  </a:extLst>
                </a:gridCol>
              </a:tblGrid>
              <a:tr h="63313">
                <a:tc>
                  <a:txBody>
                    <a:bodyPr/>
                    <a:lstStyle/>
                    <a:p>
                      <a:pPr algn="l" fontAlgn="b"/>
                      <a:r>
                        <a:rPr lang="en-GB" sz="400" u="none" strike="noStrike">
                          <a:effectLst/>
                        </a:rPr>
                        <a:t>ASPN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BRAF</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C6</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CCL5</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CD9</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CDKN2B</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CLEC12A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Col3A1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ENPEP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GTSF1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JCHAIN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LUM</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PHYH</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PIK3CA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PPBP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PTEN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PTPN11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S100A12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S100A8</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SPIC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THY1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TKTL1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TP53</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VCAM1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CYP1B1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RAF1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BACH2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PCF11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DENND2C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SERPINF2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NCOA2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DCTN4</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KIF2C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BASP1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dirty="0">
                          <a:effectLst/>
                        </a:rPr>
                        <a:t>DOK3</a:t>
                      </a:r>
                      <a:endParaRPr lang="en-GB" sz="400" b="0" i="0" u="none" strike="noStrike" dirty="0">
                        <a:solidFill>
                          <a:srgbClr val="000000"/>
                        </a:solidFill>
                        <a:effectLst/>
                        <a:latin typeface="Calibri" panose="020F0502020204030204" pitchFamily="34" charset="0"/>
                      </a:endParaRPr>
                    </a:p>
                  </a:txBody>
                  <a:tcPr marL="2968" marR="2968" marT="2968" marB="0" anchor="b"/>
                </a:tc>
                <a:extLst>
                  <a:ext uri="{0D108BD9-81ED-4DB2-BD59-A6C34878D82A}">
                    <a16:rowId xmlns:a16="http://schemas.microsoft.com/office/drawing/2014/main" val="4169667199"/>
                  </a:ext>
                </a:extLst>
              </a:tr>
            </a:tbl>
          </a:graphicData>
        </a:graphic>
      </p:graphicFrame>
      <p:pic>
        <p:nvPicPr>
          <p:cNvPr id="33" name="Picture 32" descr="A picture containing table&#10;&#10;Description automatically generated">
            <a:extLst>
              <a:ext uri="{FF2B5EF4-FFF2-40B4-BE49-F238E27FC236}">
                <a16:creationId xmlns:a16="http://schemas.microsoft.com/office/drawing/2014/main" id="{D2317283-7A17-0148-AEDB-74877C9CB4C5}"/>
              </a:ext>
            </a:extLst>
          </p:cNvPr>
          <p:cNvPicPr>
            <a:picLocks noChangeAspect="1"/>
          </p:cNvPicPr>
          <p:nvPr/>
        </p:nvPicPr>
        <p:blipFill>
          <a:blip r:embed="rId3"/>
          <a:stretch>
            <a:fillRect/>
          </a:stretch>
        </p:blipFill>
        <p:spPr>
          <a:xfrm>
            <a:off x="4382076" y="1366723"/>
            <a:ext cx="7530790" cy="2510263"/>
          </a:xfrm>
          <a:prstGeom prst="rect">
            <a:avLst/>
          </a:prstGeom>
        </p:spPr>
      </p:pic>
      <p:grpSp>
        <p:nvGrpSpPr>
          <p:cNvPr id="57" name="Group 56">
            <a:extLst>
              <a:ext uri="{FF2B5EF4-FFF2-40B4-BE49-F238E27FC236}">
                <a16:creationId xmlns:a16="http://schemas.microsoft.com/office/drawing/2014/main" id="{4BC645F5-F61E-0B40-BCC3-83614FBB6AD6}"/>
              </a:ext>
            </a:extLst>
          </p:cNvPr>
          <p:cNvGrpSpPr/>
          <p:nvPr/>
        </p:nvGrpSpPr>
        <p:grpSpPr>
          <a:xfrm>
            <a:off x="4995944" y="2658170"/>
            <a:ext cx="5934216" cy="1215248"/>
            <a:chOff x="4678001" y="2574893"/>
            <a:chExt cx="5934216" cy="1807656"/>
          </a:xfrm>
        </p:grpSpPr>
        <p:sp>
          <p:nvSpPr>
            <p:cNvPr id="37" name="Rectangle 36">
              <a:extLst>
                <a:ext uri="{FF2B5EF4-FFF2-40B4-BE49-F238E27FC236}">
                  <a16:creationId xmlns:a16="http://schemas.microsoft.com/office/drawing/2014/main" id="{84374520-004F-1440-8176-F6565877E9CE}"/>
                </a:ext>
              </a:extLst>
            </p:cNvPr>
            <p:cNvSpPr/>
            <p:nvPr/>
          </p:nvSpPr>
          <p:spPr>
            <a:xfrm rot="5400000">
              <a:off x="4023684" y="3229222"/>
              <a:ext cx="1799874" cy="49123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PHYH</a:t>
              </a:r>
            </a:p>
          </p:txBody>
        </p:sp>
        <p:sp>
          <p:nvSpPr>
            <p:cNvPr id="39" name="Rectangle 38">
              <a:extLst>
                <a:ext uri="{FF2B5EF4-FFF2-40B4-BE49-F238E27FC236}">
                  <a16:creationId xmlns:a16="http://schemas.microsoft.com/office/drawing/2014/main" id="{05EB32D8-1672-A840-832D-5F374A93624C}"/>
                </a:ext>
              </a:extLst>
            </p:cNvPr>
            <p:cNvSpPr/>
            <p:nvPr/>
          </p:nvSpPr>
          <p:spPr>
            <a:xfrm rot="5400000">
              <a:off x="5151517" y="3105520"/>
              <a:ext cx="1796200" cy="756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C6</a:t>
              </a:r>
            </a:p>
          </p:txBody>
        </p:sp>
        <p:sp>
          <p:nvSpPr>
            <p:cNvPr id="40" name="Rectangle 39">
              <a:extLst>
                <a:ext uri="{FF2B5EF4-FFF2-40B4-BE49-F238E27FC236}">
                  <a16:creationId xmlns:a16="http://schemas.microsoft.com/office/drawing/2014/main" id="{FD915490-A99C-D147-8568-237CAACBB28B}"/>
                </a:ext>
              </a:extLst>
            </p:cNvPr>
            <p:cNvSpPr/>
            <p:nvPr/>
          </p:nvSpPr>
          <p:spPr>
            <a:xfrm rot="5400000">
              <a:off x="4520644" y="3222830"/>
              <a:ext cx="1799874" cy="50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DOK3</a:t>
              </a:r>
            </a:p>
          </p:txBody>
        </p:sp>
        <p:sp>
          <p:nvSpPr>
            <p:cNvPr id="45" name="Rectangle 44">
              <a:extLst>
                <a:ext uri="{FF2B5EF4-FFF2-40B4-BE49-F238E27FC236}">
                  <a16:creationId xmlns:a16="http://schemas.microsoft.com/office/drawing/2014/main" id="{DFD10FB8-E0E1-6E48-BC2C-20D16F6731E4}"/>
                </a:ext>
              </a:extLst>
            </p:cNvPr>
            <p:cNvSpPr/>
            <p:nvPr/>
          </p:nvSpPr>
          <p:spPr>
            <a:xfrm rot="5400000">
              <a:off x="6628187" y="3355427"/>
              <a:ext cx="1799873" cy="2461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NF1</a:t>
              </a:r>
            </a:p>
          </p:txBody>
        </p:sp>
        <p:sp>
          <p:nvSpPr>
            <p:cNvPr id="46" name="Rectangle 45">
              <a:extLst>
                <a:ext uri="{FF2B5EF4-FFF2-40B4-BE49-F238E27FC236}">
                  <a16:creationId xmlns:a16="http://schemas.microsoft.com/office/drawing/2014/main" id="{AD897C97-F64B-994A-86E4-34CA8CF9384A}"/>
                </a:ext>
              </a:extLst>
            </p:cNvPr>
            <p:cNvSpPr/>
            <p:nvPr/>
          </p:nvSpPr>
          <p:spPr>
            <a:xfrm rot="5400000">
              <a:off x="6877421" y="3353589"/>
              <a:ext cx="1796196" cy="246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SERPINF2</a:t>
              </a:r>
              <a:endParaRPr lang="en-DK" sz="1200" dirty="0"/>
            </a:p>
          </p:txBody>
        </p:sp>
        <p:sp>
          <p:nvSpPr>
            <p:cNvPr id="47" name="Rectangle 46">
              <a:extLst>
                <a:ext uri="{FF2B5EF4-FFF2-40B4-BE49-F238E27FC236}">
                  <a16:creationId xmlns:a16="http://schemas.microsoft.com/office/drawing/2014/main" id="{1236BCAE-B9C2-CB46-AEF0-2CC92675DB28}"/>
                </a:ext>
              </a:extLst>
            </p:cNvPr>
            <p:cNvSpPr/>
            <p:nvPr/>
          </p:nvSpPr>
          <p:spPr>
            <a:xfrm rot="5400000">
              <a:off x="7117198" y="3352520"/>
              <a:ext cx="1799875" cy="252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CDKN2B</a:t>
              </a:r>
            </a:p>
          </p:txBody>
        </p:sp>
        <p:sp>
          <p:nvSpPr>
            <p:cNvPr id="48" name="Rectangle 47">
              <a:extLst>
                <a:ext uri="{FF2B5EF4-FFF2-40B4-BE49-F238E27FC236}">
                  <a16:creationId xmlns:a16="http://schemas.microsoft.com/office/drawing/2014/main" id="{C0A552F4-88A0-E340-B2D6-29DE875763FD}"/>
                </a:ext>
              </a:extLst>
            </p:cNvPr>
            <p:cNvSpPr/>
            <p:nvPr/>
          </p:nvSpPr>
          <p:spPr>
            <a:xfrm rot="5400000">
              <a:off x="7368498" y="3350681"/>
              <a:ext cx="1796196"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PPBP</a:t>
              </a:r>
              <a:endParaRPr lang="en-DK" sz="1200" dirty="0"/>
            </a:p>
          </p:txBody>
        </p:sp>
        <p:sp>
          <p:nvSpPr>
            <p:cNvPr id="49" name="Rectangle 48">
              <a:extLst>
                <a:ext uri="{FF2B5EF4-FFF2-40B4-BE49-F238E27FC236}">
                  <a16:creationId xmlns:a16="http://schemas.microsoft.com/office/drawing/2014/main" id="{1A935221-F845-A44B-8E11-1B7DB96F3043}"/>
                </a:ext>
              </a:extLst>
            </p:cNvPr>
            <p:cNvSpPr/>
            <p:nvPr/>
          </p:nvSpPr>
          <p:spPr>
            <a:xfrm rot="5400000">
              <a:off x="7614687" y="3351751"/>
              <a:ext cx="1799874" cy="2461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SPI-C</a:t>
              </a:r>
            </a:p>
          </p:txBody>
        </p:sp>
        <p:sp>
          <p:nvSpPr>
            <p:cNvPr id="50" name="Rectangle 49">
              <a:extLst>
                <a:ext uri="{FF2B5EF4-FFF2-40B4-BE49-F238E27FC236}">
                  <a16:creationId xmlns:a16="http://schemas.microsoft.com/office/drawing/2014/main" id="{E9E78BA7-AE5C-E848-A712-C0FCFAB67C38}"/>
                </a:ext>
              </a:extLst>
            </p:cNvPr>
            <p:cNvSpPr/>
            <p:nvPr/>
          </p:nvSpPr>
          <p:spPr>
            <a:xfrm rot="5400000">
              <a:off x="7861723" y="3350683"/>
              <a:ext cx="1796195"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CYP1B1</a:t>
              </a:r>
              <a:endParaRPr lang="en-DK" sz="1200" dirty="0"/>
            </a:p>
          </p:txBody>
        </p:sp>
        <p:sp>
          <p:nvSpPr>
            <p:cNvPr id="51" name="Rectangle 50">
              <a:extLst>
                <a:ext uri="{FF2B5EF4-FFF2-40B4-BE49-F238E27FC236}">
                  <a16:creationId xmlns:a16="http://schemas.microsoft.com/office/drawing/2014/main" id="{950245D3-8AF1-C54C-BB69-B965A8A7E846}"/>
                </a:ext>
              </a:extLst>
            </p:cNvPr>
            <p:cNvSpPr/>
            <p:nvPr/>
          </p:nvSpPr>
          <p:spPr>
            <a:xfrm rot="5400000">
              <a:off x="8111614" y="3356612"/>
              <a:ext cx="1799875" cy="252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PCF11</a:t>
              </a:r>
            </a:p>
          </p:txBody>
        </p:sp>
        <p:sp>
          <p:nvSpPr>
            <p:cNvPr id="52" name="Rectangle 51">
              <a:extLst>
                <a:ext uri="{FF2B5EF4-FFF2-40B4-BE49-F238E27FC236}">
                  <a16:creationId xmlns:a16="http://schemas.microsoft.com/office/drawing/2014/main" id="{42226906-3C28-E34C-AA22-9FB6B4D22BCB}"/>
                </a:ext>
              </a:extLst>
            </p:cNvPr>
            <p:cNvSpPr/>
            <p:nvPr/>
          </p:nvSpPr>
          <p:spPr>
            <a:xfrm rot="5400000">
              <a:off x="8603869" y="3098683"/>
              <a:ext cx="1796195" cy="75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DOK2</a:t>
              </a:r>
            </a:p>
          </p:txBody>
        </p:sp>
        <p:sp>
          <p:nvSpPr>
            <p:cNvPr id="53" name="Rectangle 52">
              <a:extLst>
                <a:ext uri="{FF2B5EF4-FFF2-40B4-BE49-F238E27FC236}">
                  <a16:creationId xmlns:a16="http://schemas.microsoft.com/office/drawing/2014/main" id="{39C13DD2-CB80-0249-9E26-B05BE7F35C1C}"/>
                </a:ext>
              </a:extLst>
            </p:cNvPr>
            <p:cNvSpPr/>
            <p:nvPr/>
          </p:nvSpPr>
          <p:spPr>
            <a:xfrm rot="5400000">
              <a:off x="9092236" y="3351750"/>
              <a:ext cx="1799875" cy="2461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CLEC12A</a:t>
              </a:r>
            </a:p>
          </p:txBody>
        </p:sp>
        <p:sp>
          <p:nvSpPr>
            <p:cNvPr id="54" name="Rectangle 53">
              <a:extLst>
                <a:ext uri="{FF2B5EF4-FFF2-40B4-BE49-F238E27FC236}">
                  <a16:creationId xmlns:a16="http://schemas.microsoft.com/office/drawing/2014/main" id="{253C7C89-9E00-9E4F-A355-60BE660C13A0}"/>
                </a:ext>
              </a:extLst>
            </p:cNvPr>
            <p:cNvSpPr/>
            <p:nvPr/>
          </p:nvSpPr>
          <p:spPr>
            <a:xfrm rot="5400000">
              <a:off x="9341509" y="3350669"/>
              <a:ext cx="1796195"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NCOA2</a:t>
              </a:r>
              <a:endParaRPr lang="en-DK" sz="1200" dirty="0"/>
            </a:p>
          </p:txBody>
        </p:sp>
        <p:sp>
          <p:nvSpPr>
            <p:cNvPr id="56" name="Rectangle 55">
              <a:extLst>
                <a:ext uri="{FF2B5EF4-FFF2-40B4-BE49-F238E27FC236}">
                  <a16:creationId xmlns:a16="http://schemas.microsoft.com/office/drawing/2014/main" id="{EB639E2E-7DDC-B241-A89D-8D8F91657EEE}"/>
                </a:ext>
              </a:extLst>
            </p:cNvPr>
            <p:cNvSpPr/>
            <p:nvPr/>
          </p:nvSpPr>
          <p:spPr>
            <a:xfrm rot="5400000">
              <a:off x="9589189" y="3354196"/>
              <a:ext cx="1799874" cy="2461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ENPEP</a:t>
              </a:r>
            </a:p>
          </p:txBody>
        </p:sp>
        <p:sp>
          <p:nvSpPr>
            <p:cNvPr id="38" name="Rectangle 37">
              <a:extLst>
                <a:ext uri="{FF2B5EF4-FFF2-40B4-BE49-F238E27FC236}">
                  <a16:creationId xmlns:a16="http://schemas.microsoft.com/office/drawing/2014/main" id="{ACC9FA04-2A6A-7341-AA49-CF1E37A026B7}"/>
                </a:ext>
              </a:extLst>
            </p:cNvPr>
            <p:cNvSpPr/>
            <p:nvPr/>
          </p:nvSpPr>
          <p:spPr>
            <a:xfrm rot="5400000">
              <a:off x="5764673" y="3228358"/>
              <a:ext cx="1796196" cy="50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BASP</a:t>
              </a:r>
            </a:p>
          </p:txBody>
        </p:sp>
        <p:sp>
          <p:nvSpPr>
            <p:cNvPr id="42" name="Rectangle 41">
              <a:extLst>
                <a:ext uri="{FF2B5EF4-FFF2-40B4-BE49-F238E27FC236}">
                  <a16:creationId xmlns:a16="http://schemas.microsoft.com/office/drawing/2014/main" id="{EC96B20D-0E3E-8A4D-A5EE-87C5AD572AAC}"/>
                </a:ext>
              </a:extLst>
            </p:cNvPr>
            <p:cNvSpPr/>
            <p:nvPr/>
          </p:nvSpPr>
          <p:spPr>
            <a:xfrm rot="5400000">
              <a:off x="6132702" y="3356192"/>
              <a:ext cx="1793546" cy="252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DK" sz="1200" dirty="0"/>
                <a:t>VCAM1</a:t>
              </a:r>
            </a:p>
          </p:txBody>
        </p:sp>
        <p:sp>
          <p:nvSpPr>
            <p:cNvPr id="58" name="Rectangle 57">
              <a:extLst>
                <a:ext uri="{FF2B5EF4-FFF2-40B4-BE49-F238E27FC236}">
                  <a16:creationId xmlns:a16="http://schemas.microsoft.com/office/drawing/2014/main" id="{E5058EA8-05E3-D24B-A1D6-8C2D30186AF4}"/>
                </a:ext>
              </a:extLst>
            </p:cNvPr>
            <p:cNvSpPr/>
            <p:nvPr/>
          </p:nvSpPr>
          <p:spPr>
            <a:xfrm rot="5400000">
              <a:off x="6377370" y="3347568"/>
              <a:ext cx="1792509" cy="2618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S100A8</a:t>
              </a:r>
              <a:endParaRPr lang="en-DK" sz="1200" dirty="0"/>
            </a:p>
          </p:txBody>
        </p:sp>
      </p:grpSp>
    </p:spTree>
    <p:extLst>
      <p:ext uri="{BB962C8B-B14F-4D97-AF65-F5344CB8AC3E}">
        <p14:creationId xmlns:p14="http://schemas.microsoft.com/office/powerpoint/2010/main" val="2909336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Top 20 most commonly mutated in germline</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lstStyle/>
          <a:p>
            <a:pPr marL="0" indent="0">
              <a:buNone/>
            </a:pPr>
            <a:r>
              <a:rPr lang="da-DK" dirty="0"/>
              <a:t>Variants present 4 FCR and </a:t>
            </a:r>
            <a:r>
              <a:rPr lang="da-DK" dirty="0" err="1"/>
              <a:t>less</a:t>
            </a:r>
            <a:r>
              <a:rPr lang="da-DK" dirty="0"/>
              <a:t> </a:t>
            </a:r>
            <a:r>
              <a:rPr lang="da-DK" dirty="0" err="1"/>
              <a:t>than</a:t>
            </a:r>
            <a:r>
              <a:rPr lang="da-DK" dirty="0"/>
              <a:t> 21% of Controls</a:t>
            </a:r>
          </a:p>
          <a:p>
            <a:r>
              <a:rPr lang="da-DK" dirty="0"/>
              <a:t>9268 in total</a:t>
            </a:r>
          </a:p>
          <a:p>
            <a:r>
              <a:rPr lang="da-DK" dirty="0"/>
              <a:t>1 </a:t>
            </a:r>
            <a:r>
              <a:rPr lang="da-DK" dirty="0" err="1"/>
              <a:t>missense</a:t>
            </a:r>
            <a:r>
              <a:rPr lang="da-DK" dirty="0"/>
              <a:t> variants</a:t>
            </a:r>
          </a:p>
          <a:p>
            <a:pPr lvl="1"/>
            <a:r>
              <a:rPr lang="da-DK" i="1" dirty="0"/>
              <a:t>FAT1</a:t>
            </a:r>
            <a:r>
              <a:rPr lang="da-DK" dirty="0"/>
              <a:t>: </a:t>
            </a:r>
            <a:br>
              <a:rPr lang="da-DK" dirty="0"/>
            </a:br>
            <a:r>
              <a:rPr lang="en-GB" dirty="0"/>
              <a:t>Chr16:44129379</a:t>
            </a:r>
            <a:r>
              <a:rPr lang="da-DK" dirty="0"/>
              <a:t> 	</a:t>
            </a:r>
          </a:p>
          <a:p>
            <a:pPr lvl="2"/>
            <a:r>
              <a:rPr lang="da-DK" dirty="0"/>
              <a:t>MAF</a:t>
            </a:r>
            <a:r>
              <a:rPr lang="da-DK" baseline="-25000" dirty="0"/>
              <a:t>FCR</a:t>
            </a:r>
            <a:r>
              <a:rPr lang="da-DK" dirty="0"/>
              <a:t>=0.3 	</a:t>
            </a:r>
            <a:r>
              <a:rPr lang="da-DK" dirty="0" err="1"/>
              <a:t>MAF</a:t>
            </a:r>
            <a:r>
              <a:rPr lang="da-DK" baseline="-25000" dirty="0" err="1"/>
              <a:t>Control</a:t>
            </a:r>
            <a:r>
              <a:rPr lang="da-DK" dirty="0"/>
              <a:t>=0.05 	</a:t>
            </a:r>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15</a:t>
            </a:fld>
            <a:endParaRPr lang="en-GB" dirty="0"/>
          </a:p>
        </p:txBody>
      </p:sp>
      <p:graphicFrame>
        <p:nvGraphicFramePr>
          <p:cNvPr id="8" name="Table 7">
            <a:extLst>
              <a:ext uri="{FF2B5EF4-FFF2-40B4-BE49-F238E27FC236}">
                <a16:creationId xmlns:a16="http://schemas.microsoft.com/office/drawing/2014/main" id="{57492167-A69A-694B-AE15-783E2AAED3D0}"/>
              </a:ext>
            </a:extLst>
          </p:cNvPr>
          <p:cNvGraphicFramePr>
            <a:graphicFrameLocks noGrp="1"/>
          </p:cNvGraphicFramePr>
          <p:nvPr/>
        </p:nvGraphicFramePr>
        <p:xfrm>
          <a:off x="0" y="0"/>
          <a:ext cx="11012505" cy="63928"/>
        </p:xfrm>
        <a:graphic>
          <a:graphicData uri="http://schemas.openxmlformats.org/drawingml/2006/table">
            <a:tbl>
              <a:tblPr>
                <a:tableStyleId>{5C22544A-7EE6-4342-B048-85BDC9FD1C3A}</a:tableStyleId>
              </a:tblPr>
              <a:tblGrid>
                <a:gridCol w="257320">
                  <a:extLst>
                    <a:ext uri="{9D8B030D-6E8A-4147-A177-3AD203B41FA5}">
                      <a16:colId xmlns:a16="http://schemas.microsoft.com/office/drawing/2014/main" val="2234967249"/>
                    </a:ext>
                  </a:extLst>
                </a:gridCol>
                <a:gridCol w="257320">
                  <a:extLst>
                    <a:ext uri="{9D8B030D-6E8A-4147-A177-3AD203B41FA5}">
                      <a16:colId xmlns:a16="http://schemas.microsoft.com/office/drawing/2014/main" val="2977019520"/>
                    </a:ext>
                  </a:extLst>
                </a:gridCol>
                <a:gridCol w="257320">
                  <a:extLst>
                    <a:ext uri="{9D8B030D-6E8A-4147-A177-3AD203B41FA5}">
                      <a16:colId xmlns:a16="http://schemas.microsoft.com/office/drawing/2014/main" val="4285787564"/>
                    </a:ext>
                  </a:extLst>
                </a:gridCol>
                <a:gridCol w="354924">
                  <a:extLst>
                    <a:ext uri="{9D8B030D-6E8A-4147-A177-3AD203B41FA5}">
                      <a16:colId xmlns:a16="http://schemas.microsoft.com/office/drawing/2014/main" val="3272456183"/>
                    </a:ext>
                  </a:extLst>
                </a:gridCol>
                <a:gridCol w="260277">
                  <a:extLst>
                    <a:ext uri="{9D8B030D-6E8A-4147-A177-3AD203B41FA5}">
                      <a16:colId xmlns:a16="http://schemas.microsoft.com/office/drawing/2014/main" val="47552511"/>
                    </a:ext>
                  </a:extLst>
                </a:gridCol>
                <a:gridCol w="257320">
                  <a:extLst>
                    <a:ext uri="{9D8B030D-6E8A-4147-A177-3AD203B41FA5}">
                      <a16:colId xmlns:a16="http://schemas.microsoft.com/office/drawing/2014/main" val="1026400037"/>
                    </a:ext>
                  </a:extLst>
                </a:gridCol>
                <a:gridCol w="257320">
                  <a:extLst>
                    <a:ext uri="{9D8B030D-6E8A-4147-A177-3AD203B41FA5}">
                      <a16:colId xmlns:a16="http://schemas.microsoft.com/office/drawing/2014/main" val="3208068214"/>
                    </a:ext>
                  </a:extLst>
                </a:gridCol>
                <a:gridCol w="257320">
                  <a:extLst>
                    <a:ext uri="{9D8B030D-6E8A-4147-A177-3AD203B41FA5}">
                      <a16:colId xmlns:a16="http://schemas.microsoft.com/office/drawing/2014/main" val="385270981"/>
                    </a:ext>
                  </a:extLst>
                </a:gridCol>
                <a:gridCol w="257320">
                  <a:extLst>
                    <a:ext uri="{9D8B030D-6E8A-4147-A177-3AD203B41FA5}">
                      <a16:colId xmlns:a16="http://schemas.microsoft.com/office/drawing/2014/main" val="2702099573"/>
                    </a:ext>
                  </a:extLst>
                </a:gridCol>
                <a:gridCol w="257320">
                  <a:extLst>
                    <a:ext uri="{9D8B030D-6E8A-4147-A177-3AD203B41FA5}">
                      <a16:colId xmlns:a16="http://schemas.microsoft.com/office/drawing/2014/main" val="1633318900"/>
                    </a:ext>
                  </a:extLst>
                </a:gridCol>
                <a:gridCol w="257320">
                  <a:extLst>
                    <a:ext uri="{9D8B030D-6E8A-4147-A177-3AD203B41FA5}">
                      <a16:colId xmlns:a16="http://schemas.microsoft.com/office/drawing/2014/main" val="4284753901"/>
                    </a:ext>
                  </a:extLst>
                </a:gridCol>
                <a:gridCol w="257320">
                  <a:extLst>
                    <a:ext uri="{9D8B030D-6E8A-4147-A177-3AD203B41FA5}">
                      <a16:colId xmlns:a16="http://schemas.microsoft.com/office/drawing/2014/main" val="2442466295"/>
                    </a:ext>
                  </a:extLst>
                </a:gridCol>
                <a:gridCol w="257320">
                  <a:extLst>
                    <a:ext uri="{9D8B030D-6E8A-4147-A177-3AD203B41FA5}">
                      <a16:colId xmlns:a16="http://schemas.microsoft.com/office/drawing/2014/main" val="1755466497"/>
                    </a:ext>
                  </a:extLst>
                </a:gridCol>
                <a:gridCol w="257320">
                  <a:extLst>
                    <a:ext uri="{9D8B030D-6E8A-4147-A177-3AD203B41FA5}">
                      <a16:colId xmlns:a16="http://schemas.microsoft.com/office/drawing/2014/main" val="1951971401"/>
                    </a:ext>
                  </a:extLst>
                </a:gridCol>
                <a:gridCol w="257320">
                  <a:extLst>
                    <a:ext uri="{9D8B030D-6E8A-4147-A177-3AD203B41FA5}">
                      <a16:colId xmlns:a16="http://schemas.microsoft.com/office/drawing/2014/main" val="3842003358"/>
                    </a:ext>
                  </a:extLst>
                </a:gridCol>
                <a:gridCol w="257320">
                  <a:extLst>
                    <a:ext uri="{9D8B030D-6E8A-4147-A177-3AD203B41FA5}">
                      <a16:colId xmlns:a16="http://schemas.microsoft.com/office/drawing/2014/main" val="1108132543"/>
                    </a:ext>
                  </a:extLst>
                </a:gridCol>
                <a:gridCol w="257320">
                  <a:extLst>
                    <a:ext uri="{9D8B030D-6E8A-4147-A177-3AD203B41FA5}">
                      <a16:colId xmlns:a16="http://schemas.microsoft.com/office/drawing/2014/main" val="2221453909"/>
                    </a:ext>
                  </a:extLst>
                </a:gridCol>
                <a:gridCol w="257320">
                  <a:extLst>
                    <a:ext uri="{9D8B030D-6E8A-4147-A177-3AD203B41FA5}">
                      <a16:colId xmlns:a16="http://schemas.microsoft.com/office/drawing/2014/main" val="1286441270"/>
                    </a:ext>
                  </a:extLst>
                </a:gridCol>
                <a:gridCol w="257320">
                  <a:extLst>
                    <a:ext uri="{9D8B030D-6E8A-4147-A177-3AD203B41FA5}">
                      <a16:colId xmlns:a16="http://schemas.microsoft.com/office/drawing/2014/main" val="4060331350"/>
                    </a:ext>
                  </a:extLst>
                </a:gridCol>
                <a:gridCol w="358867">
                  <a:extLst>
                    <a:ext uri="{9D8B030D-6E8A-4147-A177-3AD203B41FA5}">
                      <a16:colId xmlns:a16="http://schemas.microsoft.com/office/drawing/2014/main" val="3761834825"/>
                    </a:ext>
                  </a:extLst>
                </a:gridCol>
                <a:gridCol w="260277">
                  <a:extLst>
                    <a:ext uri="{9D8B030D-6E8A-4147-A177-3AD203B41FA5}">
                      <a16:colId xmlns:a16="http://schemas.microsoft.com/office/drawing/2014/main" val="4195795200"/>
                    </a:ext>
                  </a:extLst>
                </a:gridCol>
                <a:gridCol w="257320">
                  <a:extLst>
                    <a:ext uri="{9D8B030D-6E8A-4147-A177-3AD203B41FA5}">
                      <a16:colId xmlns:a16="http://schemas.microsoft.com/office/drawing/2014/main" val="2934011934"/>
                    </a:ext>
                  </a:extLst>
                </a:gridCol>
                <a:gridCol w="257320">
                  <a:extLst>
                    <a:ext uri="{9D8B030D-6E8A-4147-A177-3AD203B41FA5}">
                      <a16:colId xmlns:a16="http://schemas.microsoft.com/office/drawing/2014/main" val="3455979437"/>
                    </a:ext>
                  </a:extLst>
                </a:gridCol>
                <a:gridCol w="257320">
                  <a:extLst>
                    <a:ext uri="{9D8B030D-6E8A-4147-A177-3AD203B41FA5}">
                      <a16:colId xmlns:a16="http://schemas.microsoft.com/office/drawing/2014/main" val="1438263285"/>
                    </a:ext>
                  </a:extLst>
                </a:gridCol>
                <a:gridCol w="257320">
                  <a:extLst>
                    <a:ext uri="{9D8B030D-6E8A-4147-A177-3AD203B41FA5}">
                      <a16:colId xmlns:a16="http://schemas.microsoft.com/office/drawing/2014/main" val="1394198591"/>
                    </a:ext>
                  </a:extLst>
                </a:gridCol>
                <a:gridCol w="257320">
                  <a:extLst>
                    <a:ext uri="{9D8B030D-6E8A-4147-A177-3AD203B41FA5}">
                      <a16:colId xmlns:a16="http://schemas.microsoft.com/office/drawing/2014/main" val="2551898076"/>
                    </a:ext>
                  </a:extLst>
                </a:gridCol>
                <a:gridCol w="257320">
                  <a:extLst>
                    <a:ext uri="{9D8B030D-6E8A-4147-A177-3AD203B41FA5}">
                      <a16:colId xmlns:a16="http://schemas.microsoft.com/office/drawing/2014/main" val="453254741"/>
                    </a:ext>
                  </a:extLst>
                </a:gridCol>
                <a:gridCol w="257320">
                  <a:extLst>
                    <a:ext uri="{9D8B030D-6E8A-4147-A177-3AD203B41FA5}">
                      <a16:colId xmlns:a16="http://schemas.microsoft.com/office/drawing/2014/main" val="2250065301"/>
                    </a:ext>
                  </a:extLst>
                </a:gridCol>
                <a:gridCol w="257320">
                  <a:extLst>
                    <a:ext uri="{9D8B030D-6E8A-4147-A177-3AD203B41FA5}">
                      <a16:colId xmlns:a16="http://schemas.microsoft.com/office/drawing/2014/main" val="2639907731"/>
                    </a:ext>
                  </a:extLst>
                </a:gridCol>
                <a:gridCol w="257320">
                  <a:extLst>
                    <a:ext uri="{9D8B030D-6E8A-4147-A177-3AD203B41FA5}">
                      <a16:colId xmlns:a16="http://schemas.microsoft.com/office/drawing/2014/main" val="3155364936"/>
                    </a:ext>
                  </a:extLst>
                </a:gridCol>
                <a:gridCol w="257320">
                  <a:extLst>
                    <a:ext uri="{9D8B030D-6E8A-4147-A177-3AD203B41FA5}">
                      <a16:colId xmlns:a16="http://schemas.microsoft.com/office/drawing/2014/main" val="2881480903"/>
                    </a:ext>
                  </a:extLst>
                </a:gridCol>
                <a:gridCol w="257320">
                  <a:extLst>
                    <a:ext uri="{9D8B030D-6E8A-4147-A177-3AD203B41FA5}">
                      <a16:colId xmlns:a16="http://schemas.microsoft.com/office/drawing/2014/main" val="3074060989"/>
                    </a:ext>
                  </a:extLst>
                </a:gridCol>
                <a:gridCol w="257320">
                  <a:extLst>
                    <a:ext uri="{9D8B030D-6E8A-4147-A177-3AD203B41FA5}">
                      <a16:colId xmlns:a16="http://schemas.microsoft.com/office/drawing/2014/main" val="293461095"/>
                    </a:ext>
                  </a:extLst>
                </a:gridCol>
                <a:gridCol w="257320">
                  <a:extLst>
                    <a:ext uri="{9D8B030D-6E8A-4147-A177-3AD203B41FA5}">
                      <a16:colId xmlns:a16="http://schemas.microsoft.com/office/drawing/2014/main" val="4026643403"/>
                    </a:ext>
                  </a:extLst>
                </a:gridCol>
                <a:gridCol w="257320">
                  <a:extLst>
                    <a:ext uri="{9D8B030D-6E8A-4147-A177-3AD203B41FA5}">
                      <a16:colId xmlns:a16="http://schemas.microsoft.com/office/drawing/2014/main" val="3481682906"/>
                    </a:ext>
                  </a:extLst>
                </a:gridCol>
                <a:gridCol w="257320">
                  <a:extLst>
                    <a:ext uri="{9D8B030D-6E8A-4147-A177-3AD203B41FA5}">
                      <a16:colId xmlns:a16="http://schemas.microsoft.com/office/drawing/2014/main" val="4220885109"/>
                    </a:ext>
                  </a:extLst>
                </a:gridCol>
                <a:gridCol w="257320">
                  <a:extLst>
                    <a:ext uri="{9D8B030D-6E8A-4147-A177-3AD203B41FA5}">
                      <a16:colId xmlns:a16="http://schemas.microsoft.com/office/drawing/2014/main" val="3006896932"/>
                    </a:ext>
                  </a:extLst>
                </a:gridCol>
                <a:gridCol w="257320">
                  <a:extLst>
                    <a:ext uri="{9D8B030D-6E8A-4147-A177-3AD203B41FA5}">
                      <a16:colId xmlns:a16="http://schemas.microsoft.com/office/drawing/2014/main" val="2077119096"/>
                    </a:ext>
                  </a:extLst>
                </a:gridCol>
                <a:gridCol w="257320">
                  <a:extLst>
                    <a:ext uri="{9D8B030D-6E8A-4147-A177-3AD203B41FA5}">
                      <a16:colId xmlns:a16="http://schemas.microsoft.com/office/drawing/2014/main" val="1455446262"/>
                    </a:ext>
                  </a:extLst>
                </a:gridCol>
                <a:gridCol w="257320">
                  <a:extLst>
                    <a:ext uri="{9D8B030D-6E8A-4147-A177-3AD203B41FA5}">
                      <a16:colId xmlns:a16="http://schemas.microsoft.com/office/drawing/2014/main" val="3418741751"/>
                    </a:ext>
                  </a:extLst>
                </a:gridCol>
                <a:gridCol w="257320">
                  <a:extLst>
                    <a:ext uri="{9D8B030D-6E8A-4147-A177-3AD203B41FA5}">
                      <a16:colId xmlns:a16="http://schemas.microsoft.com/office/drawing/2014/main" val="2544165375"/>
                    </a:ext>
                  </a:extLst>
                </a:gridCol>
                <a:gridCol w="257320">
                  <a:extLst>
                    <a:ext uri="{9D8B030D-6E8A-4147-A177-3AD203B41FA5}">
                      <a16:colId xmlns:a16="http://schemas.microsoft.com/office/drawing/2014/main" val="456522954"/>
                    </a:ext>
                  </a:extLst>
                </a:gridCol>
              </a:tblGrid>
              <a:tr h="63313">
                <a:tc>
                  <a:txBody>
                    <a:bodyPr/>
                    <a:lstStyle/>
                    <a:p>
                      <a:pPr algn="l" fontAlgn="b"/>
                      <a:r>
                        <a:rPr lang="en-GB" sz="400" u="none" strike="noStrike">
                          <a:effectLst/>
                        </a:rPr>
                        <a:t>ASPN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BRAF</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C6</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CCL5</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CD9</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CDKN2B</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CLEC12A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Col3A1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ENPEP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GTSF1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JCHAIN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LUM</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PHYH</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PIK3CA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PPBP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PTEN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PTPN11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S100A12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S100A8</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SPIC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THY1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TKTL1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TP53</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VCAM1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CYP1B1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RAF1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BACH2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PCF11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DENND2C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SERPINF2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NCOA2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DCTN4</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KIF2C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BASP1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dirty="0">
                          <a:effectLst/>
                        </a:rPr>
                        <a:t>DOK3</a:t>
                      </a:r>
                      <a:endParaRPr lang="en-GB" sz="400" b="0" i="0" u="none" strike="noStrike" dirty="0">
                        <a:solidFill>
                          <a:srgbClr val="000000"/>
                        </a:solidFill>
                        <a:effectLst/>
                        <a:latin typeface="Calibri" panose="020F0502020204030204" pitchFamily="34" charset="0"/>
                      </a:endParaRPr>
                    </a:p>
                  </a:txBody>
                  <a:tcPr marL="2968" marR="2968" marT="2968" marB="0" anchor="b"/>
                </a:tc>
                <a:extLst>
                  <a:ext uri="{0D108BD9-81ED-4DB2-BD59-A6C34878D82A}">
                    <a16:rowId xmlns:a16="http://schemas.microsoft.com/office/drawing/2014/main" val="4169667199"/>
                  </a:ext>
                </a:extLst>
              </a:tr>
            </a:tbl>
          </a:graphicData>
        </a:graphic>
      </p:graphicFrame>
      <p:sp>
        <p:nvSpPr>
          <p:cNvPr id="3" name="TextBox 2">
            <a:extLst>
              <a:ext uri="{FF2B5EF4-FFF2-40B4-BE49-F238E27FC236}">
                <a16:creationId xmlns:a16="http://schemas.microsoft.com/office/drawing/2014/main" id="{FE5ECCA0-640C-6E41-965A-1547E359A1AF}"/>
              </a:ext>
            </a:extLst>
          </p:cNvPr>
          <p:cNvSpPr txBox="1"/>
          <p:nvPr/>
        </p:nvSpPr>
        <p:spPr>
          <a:xfrm>
            <a:off x="4249271" y="4554071"/>
            <a:ext cx="1096775" cy="369332"/>
          </a:xfrm>
          <a:prstGeom prst="rect">
            <a:avLst/>
          </a:prstGeom>
          <a:noFill/>
        </p:spPr>
        <p:txBody>
          <a:bodyPr wrap="none" rtlCol="0">
            <a:spAutoFit/>
          </a:bodyPr>
          <a:lstStyle/>
          <a:p>
            <a:r>
              <a:rPr lang="en-DK" dirty="0"/>
              <a:t>BILLEDE?</a:t>
            </a:r>
          </a:p>
        </p:txBody>
      </p:sp>
    </p:spTree>
    <p:extLst>
      <p:ext uri="{BB962C8B-B14F-4D97-AF65-F5344CB8AC3E}">
        <p14:creationId xmlns:p14="http://schemas.microsoft.com/office/powerpoint/2010/main" val="3519960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Top 20 genes most commonly found with  somatic mutations in tumors</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normAutofit lnSpcReduction="10000"/>
          </a:bodyPr>
          <a:lstStyle/>
          <a:p>
            <a:pPr marL="0" indent="0">
              <a:buNone/>
            </a:pPr>
            <a:r>
              <a:rPr lang="da-DK" dirty="0"/>
              <a:t>Variants present 4 FCR and </a:t>
            </a:r>
            <a:r>
              <a:rPr lang="da-DK" dirty="0" err="1"/>
              <a:t>less</a:t>
            </a:r>
            <a:r>
              <a:rPr lang="da-DK" dirty="0"/>
              <a:t> </a:t>
            </a:r>
            <a:r>
              <a:rPr lang="da-DK" dirty="0" err="1"/>
              <a:t>than</a:t>
            </a:r>
            <a:r>
              <a:rPr lang="da-DK" dirty="0"/>
              <a:t> 21% of Controls</a:t>
            </a:r>
          </a:p>
          <a:p>
            <a:r>
              <a:rPr lang="da-DK" dirty="0"/>
              <a:t>562 in total</a:t>
            </a:r>
          </a:p>
          <a:p>
            <a:r>
              <a:rPr lang="da-DK" dirty="0"/>
              <a:t>4 </a:t>
            </a:r>
            <a:r>
              <a:rPr lang="da-DK" dirty="0" err="1"/>
              <a:t>missense</a:t>
            </a:r>
            <a:r>
              <a:rPr lang="da-DK" dirty="0"/>
              <a:t> variants</a:t>
            </a:r>
          </a:p>
          <a:p>
            <a:pPr lvl="1"/>
            <a:r>
              <a:rPr lang="da-DK" dirty="0"/>
              <a:t>2 in </a:t>
            </a:r>
            <a:r>
              <a:rPr lang="da-DK" i="1" dirty="0"/>
              <a:t>AKAP9</a:t>
            </a:r>
            <a:br>
              <a:rPr lang="da-DK" dirty="0"/>
            </a:br>
            <a:r>
              <a:rPr lang="en-GB" dirty="0"/>
              <a:t>chr14:17635676</a:t>
            </a:r>
          </a:p>
          <a:p>
            <a:pPr lvl="2"/>
            <a:r>
              <a:rPr lang="en-GB" dirty="0"/>
              <a:t>MAF</a:t>
            </a:r>
            <a:r>
              <a:rPr lang="en-GB" baseline="-25000" dirty="0"/>
              <a:t>FCR</a:t>
            </a:r>
            <a:r>
              <a:rPr lang="en-GB" dirty="0"/>
              <a:t>=0.8 	</a:t>
            </a:r>
            <a:r>
              <a:rPr lang="en-GB" dirty="0" err="1"/>
              <a:t>MAF</a:t>
            </a:r>
            <a:r>
              <a:rPr lang="en-GB" baseline="-25000" dirty="0" err="1"/>
              <a:t>Control</a:t>
            </a:r>
            <a:r>
              <a:rPr lang="en-GB" dirty="0"/>
              <a:t>=0.05</a:t>
            </a:r>
          </a:p>
          <a:p>
            <a:pPr marL="719137" lvl="2" indent="0">
              <a:buNone/>
            </a:pPr>
            <a:r>
              <a:rPr lang="en-GB" sz="2000" dirty="0"/>
              <a:t>chr14:17635749</a:t>
            </a:r>
          </a:p>
          <a:p>
            <a:pPr marL="719137" lvl="2" indent="0">
              <a:buNone/>
            </a:pPr>
            <a:r>
              <a:rPr lang="en-GB" dirty="0"/>
              <a:t>MAF</a:t>
            </a:r>
            <a:r>
              <a:rPr lang="en-GB" baseline="-25000" dirty="0"/>
              <a:t>FCR</a:t>
            </a:r>
            <a:r>
              <a:rPr lang="en-GB" dirty="0"/>
              <a:t>=0.8 	</a:t>
            </a:r>
            <a:r>
              <a:rPr lang="en-GB" dirty="0" err="1"/>
              <a:t>MAF</a:t>
            </a:r>
            <a:r>
              <a:rPr lang="en-GB" baseline="-25000" dirty="0" err="1"/>
              <a:t>Control</a:t>
            </a:r>
            <a:r>
              <a:rPr lang="en-GB" dirty="0"/>
              <a:t>=0.1</a:t>
            </a:r>
            <a:endParaRPr lang="da-DK" dirty="0"/>
          </a:p>
          <a:p>
            <a:pPr lvl="1"/>
            <a:r>
              <a:rPr lang="da-DK" i="1" dirty="0"/>
              <a:t>FAT4</a:t>
            </a:r>
            <a:br>
              <a:rPr lang="da-DK" dirty="0"/>
            </a:br>
            <a:r>
              <a:rPr lang="en-GB" dirty="0"/>
              <a:t>chr19:15233197</a:t>
            </a:r>
            <a:endParaRPr lang="da-DK" dirty="0"/>
          </a:p>
          <a:p>
            <a:pPr lvl="2"/>
            <a:r>
              <a:rPr lang="en-GB" dirty="0"/>
              <a:t>MAF</a:t>
            </a:r>
            <a:r>
              <a:rPr lang="en-GB" baseline="-25000" dirty="0"/>
              <a:t>FCR</a:t>
            </a:r>
            <a:r>
              <a:rPr lang="en-GB" dirty="0"/>
              <a:t>=0.5 	</a:t>
            </a:r>
            <a:r>
              <a:rPr lang="en-GB" dirty="0" err="1"/>
              <a:t>MAF</a:t>
            </a:r>
            <a:r>
              <a:rPr lang="en-GB" baseline="-25000" dirty="0" err="1"/>
              <a:t>Control</a:t>
            </a:r>
            <a:r>
              <a:rPr lang="en-GB" dirty="0"/>
              <a:t>=0.2</a:t>
            </a:r>
            <a:endParaRPr lang="da-DK" dirty="0"/>
          </a:p>
          <a:p>
            <a:pPr lvl="1"/>
            <a:r>
              <a:rPr lang="da-DK" i="1" dirty="0"/>
              <a:t>FAT1</a:t>
            </a:r>
          </a:p>
          <a:p>
            <a:pPr marL="360363" lvl="1" indent="0">
              <a:buNone/>
            </a:pPr>
            <a:endParaRPr lang="da-DK" dirty="0"/>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16</a:t>
            </a:fld>
            <a:endParaRPr lang="en-GB" dirty="0"/>
          </a:p>
        </p:txBody>
      </p:sp>
      <p:graphicFrame>
        <p:nvGraphicFramePr>
          <p:cNvPr id="8" name="Table 7">
            <a:extLst>
              <a:ext uri="{FF2B5EF4-FFF2-40B4-BE49-F238E27FC236}">
                <a16:creationId xmlns:a16="http://schemas.microsoft.com/office/drawing/2014/main" id="{57492167-A69A-694B-AE15-783E2AAED3D0}"/>
              </a:ext>
            </a:extLst>
          </p:cNvPr>
          <p:cNvGraphicFramePr>
            <a:graphicFrameLocks noGrp="1"/>
          </p:cNvGraphicFramePr>
          <p:nvPr/>
        </p:nvGraphicFramePr>
        <p:xfrm>
          <a:off x="0" y="0"/>
          <a:ext cx="11012505" cy="63928"/>
        </p:xfrm>
        <a:graphic>
          <a:graphicData uri="http://schemas.openxmlformats.org/drawingml/2006/table">
            <a:tbl>
              <a:tblPr>
                <a:tableStyleId>{5C22544A-7EE6-4342-B048-85BDC9FD1C3A}</a:tableStyleId>
              </a:tblPr>
              <a:tblGrid>
                <a:gridCol w="257320">
                  <a:extLst>
                    <a:ext uri="{9D8B030D-6E8A-4147-A177-3AD203B41FA5}">
                      <a16:colId xmlns:a16="http://schemas.microsoft.com/office/drawing/2014/main" val="2234967249"/>
                    </a:ext>
                  </a:extLst>
                </a:gridCol>
                <a:gridCol w="257320">
                  <a:extLst>
                    <a:ext uri="{9D8B030D-6E8A-4147-A177-3AD203B41FA5}">
                      <a16:colId xmlns:a16="http://schemas.microsoft.com/office/drawing/2014/main" val="2977019520"/>
                    </a:ext>
                  </a:extLst>
                </a:gridCol>
                <a:gridCol w="257320">
                  <a:extLst>
                    <a:ext uri="{9D8B030D-6E8A-4147-A177-3AD203B41FA5}">
                      <a16:colId xmlns:a16="http://schemas.microsoft.com/office/drawing/2014/main" val="4285787564"/>
                    </a:ext>
                  </a:extLst>
                </a:gridCol>
                <a:gridCol w="354924">
                  <a:extLst>
                    <a:ext uri="{9D8B030D-6E8A-4147-A177-3AD203B41FA5}">
                      <a16:colId xmlns:a16="http://schemas.microsoft.com/office/drawing/2014/main" val="3272456183"/>
                    </a:ext>
                  </a:extLst>
                </a:gridCol>
                <a:gridCol w="260277">
                  <a:extLst>
                    <a:ext uri="{9D8B030D-6E8A-4147-A177-3AD203B41FA5}">
                      <a16:colId xmlns:a16="http://schemas.microsoft.com/office/drawing/2014/main" val="47552511"/>
                    </a:ext>
                  </a:extLst>
                </a:gridCol>
                <a:gridCol w="257320">
                  <a:extLst>
                    <a:ext uri="{9D8B030D-6E8A-4147-A177-3AD203B41FA5}">
                      <a16:colId xmlns:a16="http://schemas.microsoft.com/office/drawing/2014/main" val="1026400037"/>
                    </a:ext>
                  </a:extLst>
                </a:gridCol>
                <a:gridCol w="257320">
                  <a:extLst>
                    <a:ext uri="{9D8B030D-6E8A-4147-A177-3AD203B41FA5}">
                      <a16:colId xmlns:a16="http://schemas.microsoft.com/office/drawing/2014/main" val="3208068214"/>
                    </a:ext>
                  </a:extLst>
                </a:gridCol>
                <a:gridCol w="257320">
                  <a:extLst>
                    <a:ext uri="{9D8B030D-6E8A-4147-A177-3AD203B41FA5}">
                      <a16:colId xmlns:a16="http://schemas.microsoft.com/office/drawing/2014/main" val="385270981"/>
                    </a:ext>
                  </a:extLst>
                </a:gridCol>
                <a:gridCol w="257320">
                  <a:extLst>
                    <a:ext uri="{9D8B030D-6E8A-4147-A177-3AD203B41FA5}">
                      <a16:colId xmlns:a16="http://schemas.microsoft.com/office/drawing/2014/main" val="2702099573"/>
                    </a:ext>
                  </a:extLst>
                </a:gridCol>
                <a:gridCol w="257320">
                  <a:extLst>
                    <a:ext uri="{9D8B030D-6E8A-4147-A177-3AD203B41FA5}">
                      <a16:colId xmlns:a16="http://schemas.microsoft.com/office/drawing/2014/main" val="1633318900"/>
                    </a:ext>
                  </a:extLst>
                </a:gridCol>
                <a:gridCol w="257320">
                  <a:extLst>
                    <a:ext uri="{9D8B030D-6E8A-4147-A177-3AD203B41FA5}">
                      <a16:colId xmlns:a16="http://schemas.microsoft.com/office/drawing/2014/main" val="4284753901"/>
                    </a:ext>
                  </a:extLst>
                </a:gridCol>
                <a:gridCol w="257320">
                  <a:extLst>
                    <a:ext uri="{9D8B030D-6E8A-4147-A177-3AD203B41FA5}">
                      <a16:colId xmlns:a16="http://schemas.microsoft.com/office/drawing/2014/main" val="2442466295"/>
                    </a:ext>
                  </a:extLst>
                </a:gridCol>
                <a:gridCol w="257320">
                  <a:extLst>
                    <a:ext uri="{9D8B030D-6E8A-4147-A177-3AD203B41FA5}">
                      <a16:colId xmlns:a16="http://schemas.microsoft.com/office/drawing/2014/main" val="1755466497"/>
                    </a:ext>
                  </a:extLst>
                </a:gridCol>
                <a:gridCol w="257320">
                  <a:extLst>
                    <a:ext uri="{9D8B030D-6E8A-4147-A177-3AD203B41FA5}">
                      <a16:colId xmlns:a16="http://schemas.microsoft.com/office/drawing/2014/main" val="1951971401"/>
                    </a:ext>
                  </a:extLst>
                </a:gridCol>
                <a:gridCol w="257320">
                  <a:extLst>
                    <a:ext uri="{9D8B030D-6E8A-4147-A177-3AD203B41FA5}">
                      <a16:colId xmlns:a16="http://schemas.microsoft.com/office/drawing/2014/main" val="3842003358"/>
                    </a:ext>
                  </a:extLst>
                </a:gridCol>
                <a:gridCol w="257320">
                  <a:extLst>
                    <a:ext uri="{9D8B030D-6E8A-4147-A177-3AD203B41FA5}">
                      <a16:colId xmlns:a16="http://schemas.microsoft.com/office/drawing/2014/main" val="1108132543"/>
                    </a:ext>
                  </a:extLst>
                </a:gridCol>
                <a:gridCol w="257320">
                  <a:extLst>
                    <a:ext uri="{9D8B030D-6E8A-4147-A177-3AD203B41FA5}">
                      <a16:colId xmlns:a16="http://schemas.microsoft.com/office/drawing/2014/main" val="2221453909"/>
                    </a:ext>
                  </a:extLst>
                </a:gridCol>
                <a:gridCol w="257320">
                  <a:extLst>
                    <a:ext uri="{9D8B030D-6E8A-4147-A177-3AD203B41FA5}">
                      <a16:colId xmlns:a16="http://schemas.microsoft.com/office/drawing/2014/main" val="1286441270"/>
                    </a:ext>
                  </a:extLst>
                </a:gridCol>
                <a:gridCol w="257320">
                  <a:extLst>
                    <a:ext uri="{9D8B030D-6E8A-4147-A177-3AD203B41FA5}">
                      <a16:colId xmlns:a16="http://schemas.microsoft.com/office/drawing/2014/main" val="4060331350"/>
                    </a:ext>
                  </a:extLst>
                </a:gridCol>
                <a:gridCol w="358867">
                  <a:extLst>
                    <a:ext uri="{9D8B030D-6E8A-4147-A177-3AD203B41FA5}">
                      <a16:colId xmlns:a16="http://schemas.microsoft.com/office/drawing/2014/main" val="3761834825"/>
                    </a:ext>
                  </a:extLst>
                </a:gridCol>
                <a:gridCol w="260277">
                  <a:extLst>
                    <a:ext uri="{9D8B030D-6E8A-4147-A177-3AD203B41FA5}">
                      <a16:colId xmlns:a16="http://schemas.microsoft.com/office/drawing/2014/main" val="4195795200"/>
                    </a:ext>
                  </a:extLst>
                </a:gridCol>
                <a:gridCol w="257320">
                  <a:extLst>
                    <a:ext uri="{9D8B030D-6E8A-4147-A177-3AD203B41FA5}">
                      <a16:colId xmlns:a16="http://schemas.microsoft.com/office/drawing/2014/main" val="2934011934"/>
                    </a:ext>
                  </a:extLst>
                </a:gridCol>
                <a:gridCol w="257320">
                  <a:extLst>
                    <a:ext uri="{9D8B030D-6E8A-4147-A177-3AD203B41FA5}">
                      <a16:colId xmlns:a16="http://schemas.microsoft.com/office/drawing/2014/main" val="3455979437"/>
                    </a:ext>
                  </a:extLst>
                </a:gridCol>
                <a:gridCol w="257320">
                  <a:extLst>
                    <a:ext uri="{9D8B030D-6E8A-4147-A177-3AD203B41FA5}">
                      <a16:colId xmlns:a16="http://schemas.microsoft.com/office/drawing/2014/main" val="1438263285"/>
                    </a:ext>
                  </a:extLst>
                </a:gridCol>
                <a:gridCol w="257320">
                  <a:extLst>
                    <a:ext uri="{9D8B030D-6E8A-4147-A177-3AD203B41FA5}">
                      <a16:colId xmlns:a16="http://schemas.microsoft.com/office/drawing/2014/main" val="1394198591"/>
                    </a:ext>
                  </a:extLst>
                </a:gridCol>
                <a:gridCol w="257320">
                  <a:extLst>
                    <a:ext uri="{9D8B030D-6E8A-4147-A177-3AD203B41FA5}">
                      <a16:colId xmlns:a16="http://schemas.microsoft.com/office/drawing/2014/main" val="2551898076"/>
                    </a:ext>
                  </a:extLst>
                </a:gridCol>
                <a:gridCol w="257320">
                  <a:extLst>
                    <a:ext uri="{9D8B030D-6E8A-4147-A177-3AD203B41FA5}">
                      <a16:colId xmlns:a16="http://schemas.microsoft.com/office/drawing/2014/main" val="453254741"/>
                    </a:ext>
                  </a:extLst>
                </a:gridCol>
                <a:gridCol w="257320">
                  <a:extLst>
                    <a:ext uri="{9D8B030D-6E8A-4147-A177-3AD203B41FA5}">
                      <a16:colId xmlns:a16="http://schemas.microsoft.com/office/drawing/2014/main" val="2250065301"/>
                    </a:ext>
                  </a:extLst>
                </a:gridCol>
                <a:gridCol w="257320">
                  <a:extLst>
                    <a:ext uri="{9D8B030D-6E8A-4147-A177-3AD203B41FA5}">
                      <a16:colId xmlns:a16="http://schemas.microsoft.com/office/drawing/2014/main" val="2639907731"/>
                    </a:ext>
                  </a:extLst>
                </a:gridCol>
                <a:gridCol w="257320">
                  <a:extLst>
                    <a:ext uri="{9D8B030D-6E8A-4147-A177-3AD203B41FA5}">
                      <a16:colId xmlns:a16="http://schemas.microsoft.com/office/drawing/2014/main" val="3155364936"/>
                    </a:ext>
                  </a:extLst>
                </a:gridCol>
                <a:gridCol w="257320">
                  <a:extLst>
                    <a:ext uri="{9D8B030D-6E8A-4147-A177-3AD203B41FA5}">
                      <a16:colId xmlns:a16="http://schemas.microsoft.com/office/drawing/2014/main" val="2881480903"/>
                    </a:ext>
                  </a:extLst>
                </a:gridCol>
                <a:gridCol w="257320">
                  <a:extLst>
                    <a:ext uri="{9D8B030D-6E8A-4147-A177-3AD203B41FA5}">
                      <a16:colId xmlns:a16="http://schemas.microsoft.com/office/drawing/2014/main" val="3074060989"/>
                    </a:ext>
                  </a:extLst>
                </a:gridCol>
                <a:gridCol w="257320">
                  <a:extLst>
                    <a:ext uri="{9D8B030D-6E8A-4147-A177-3AD203B41FA5}">
                      <a16:colId xmlns:a16="http://schemas.microsoft.com/office/drawing/2014/main" val="293461095"/>
                    </a:ext>
                  </a:extLst>
                </a:gridCol>
                <a:gridCol w="257320">
                  <a:extLst>
                    <a:ext uri="{9D8B030D-6E8A-4147-A177-3AD203B41FA5}">
                      <a16:colId xmlns:a16="http://schemas.microsoft.com/office/drawing/2014/main" val="4026643403"/>
                    </a:ext>
                  </a:extLst>
                </a:gridCol>
                <a:gridCol w="257320">
                  <a:extLst>
                    <a:ext uri="{9D8B030D-6E8A-4147-A177-3AD203B41FA5}">
                      <a16:colId xmlns:a16="http://schemas.microsoft.com/office/drawing/2014/main" val="3481682906"/>
                    </a:ext>
                  </a:extLst>
                </a:gridCol>
                <a:gridCol w="257320">
                  <a:extLst>
                    <a:ext uri="{9D8B030D-6E8A-4147-A177-3AD203B41FA5}">
                      <a16:colId xmlns:a16="http://schemas.microsoft.com/office/drawing/2014/main" val="4220885109"/>
                    </a:ext>
                  </a:extLst>
                </a:gridCol>
                <a:gridCol w="257320">
                  <a:extLst>
                    <a:ext uri="{9D8B030D-6E8A-4147-A177-3AD203B41FA5}">
                      <a16:colId xmlns:a16="http://schemas.microsoft.com/office/drawing/2014/main" val="3006896932"/>
                    </a:ext>
                  </a:extLst>
                </a:gridCol>
                <a:gridCol w="257320">
                  <a:extLst>
                    <a:ext uri="{9D8B030D-6E8A-4147-A177-3AD203B41FA5}">
                      <a16:colId xmlns:a16="http://schemas.microsoft.com/office/drawing/2014/main" val="2077119096"/>
                    </a:ext>
                  </a:extLst>
                </a:gridCol>
                <a:gridCol w="257320">
                  <a:extLst>
                    <a:ext uri="{9D8B030D-6E8A-4147-A177-3AD203B41FA5}">
                      <a16:colId xmlns:a16="http://schemas.microsoft.com/office/drawing/2014/main" val="1455446262"/>
                    </a:ext>
                  </a:extLst>
                </a:gridCol>
                <a:gridCol w="257320">
                  <a:extLst>
                    <a:ext uri="{9D8B030D-6E8A-4147-A177-3AD203B41FA5}">
                      <a16:colId xmlns:a16="http://schemas.microsoft.com/office/drawing/2014/main" val="3418741751"/>
                    </a:ext>
                  </a:extLst>
                </a:gridCol>
                <a:gridCol w="257320">
                  <a:extLst>
                    <a:ext uri="{9D8B030D-6E8A-4147-A177-3AD203B41FA5}">
                      <a16:colId xmlns:a16="http://schemas.microsoft.com/office/drawing/2014/main" val="2544165375"/>
                    </a:ext>
                  </a:extLst>
                </a:gridCol>
                <a:gridCol w="257320">
                  <a:extLst>
                    <a:ext uri="{9D8B030D-6E8A-4147-A177-3AD203B41FA5}">
                      <a16:colId xmlns:a16="http://schemas.microsoft.com/office/drawing/2014/main" val="456522954"/>
                    </a:ext>
                  </a:extLst>
                </a:gridCol>
              </a:tblGrid>
              <a:tr h="63313">
                <a:tc>
                  <a:txBody>
                    <a:bodyPr/>
                    <a:lstStyle/>
                    <a:p>
                      <a:pPr algn="l" fontAlgn="b"/>
                      <a:r>
                        <a:rPr lang="en-GB" sz="400" u="none" strike="noStrike">
                          <a:effectLst/>
                        </a:rPr>
                        <a:t>ASPN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BRAF</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C6</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CCL5</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CD9</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CDKN2B</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CLEC12A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Col3A1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ENPEP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GTSF1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JCHAIN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LUM</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PHYH</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PIK3CA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PPBP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PTEN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PTPN11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S100A12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S100A8</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SPIC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THY1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TKTL1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TP53</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VCAM1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CYP1B1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RAF1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BACH2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PCF11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DENND2C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SERPINF2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NCOA2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DCTN4</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KIF2C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BASP1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dirty="0">
                          <a:effectLst/>
                        </a:rPr>
                        <a:t>DOK3</a:t>
                      </a:r>
                      <a:endParaRPr lang="en-GB" sz="400" b="0" i="0" u="none" strike="noStrike" dirty="0">
                        <a:solidFill>
                          <a:srgbClr val="000000"/>
                        </a:solidFill>
                        <a:effectLst/>
                        <a:latin typeface="Calibri" panose="020F0502020204030204" pitchFamily="34" charset="0"/>
                      </a:endParaRPr>
                    </a:p>
                  </a:txBody>
                  <a:tcPr marL="2968" marR="2968" marT="2968" marB="0" anchor="b"/>
                </a:tc>
                <a:extLst>
                  <a:ext uri="{0D108BD9-81ED-4DB2-BD59-A6C34878D82A}">
                    <a16:rowId xmlns:a16="http://schemas.microsoft.com/office/drawing/2014/main" val="4169667199"/>
                  </a:ext>
                </a:extLst>
              </a:tr>
            </a:tbl>
          </a:graphicData>
        </a:graphic>
      </p:graphicFrame>
      <p:sp>
        <p:nvSpPr>
          <p:cNvPr id="7" name="TextBox 6">
            <a:extLst>
              <a:ext uri="{FF2B5EF4-FFF2-40B4-BE49-F238E27FC236}">
                <a16:creationId xmlns:a16="http://schemas.microsoft.com/office/drawing/2014/main" id="{168A2751-DA02-4849-9451-91971E9B921D}"/>
              </a:ext>
            </a:extLst>
          </p:cNvPr>
          <p:cNvSpPr txBox="1"/>
          <p:nvPr/>
        </p:nvSpPr>
        <p:spPr>
          <a:xfrm>
            <a:off x="8193741" y="3603387"/>
            <a:ext cx="2398413" cy="369332"/>
          </a:xfrm>
          <a:prstGeom prst="rect">
            <a:avLst/>
          </a:prstGeom>
          <a:noFill/>
        </p:spPr>
        <p:txBody>
          <a:bodyPr wrap="none" rtlCol="0">
            <a:spAutoFit/>
          </a:bodyPr>
          <a:lstStyle/>
          <a:p>
            <a:r>
              <a:rPr lang="en-DK" dirty="0"/>
              <a:t>Heatmap istedet for?</a:t>
            </a:r>
          </a:p>
        </p:txBody>
      </p:sp>
    </p:spTree>
    <p:extLst>
      <p:ext uri="{BB962C8B-B14F-4D97-AF65-F5344CB8AC3E}">
        <p14:creationId xmlns:p14="http://schemas.microsoft.com/office/powerpoint/2010/main" val="3178192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Top 20 genes found with somatic mutations in tumors</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normAutofit lnSpcReduction="10000"/>
          </a:bodyPr>
          <a:lstStyle/>
          <a:p>
            <a:pPr marL="0" indent="0">
              <a:buNone/>
            </a:pPr>
            <a:r>
              <a:rPr lang="da-DK" dirty="0"/>
              <a:t>Variants present 4 FCR and </a:t>
            </a:r>
            <a:r>
              <a:rPr lang="da-DK" dirty="0" err="1"/>
              <a:t>less</a:t>
            </a:r>
            <a:r>
              <a:rPr lang="da-DK" dirty="0"/>
              <a:t> </a:t>
            </a:r>
            <a:r>
              <a:rPr lang="da-DK" dirty="0" err="1"/>
              <a:t>than</a:t>
            </a:r>
            <a:r>
              <a:rPr lang="da-DK" dirty="0"/>
              <a:t> 21% of Controls</a:t>
            </a:r>
          </a:p>
          <a:p>
            <a:r>
              <a:rPr lang="da-DK" dirty="0"/>
              <a:t>562 in total</a:t>
            </a:r>
          </a:p>
          <a:p>
            <a:r>
              <a:rPr lang="da-DK" dirty="0"/>
              <a:t>4 </a:t>
            </a:r>
            <a:r>
              <a:rPr lang="da-DK" dirty="0" err="1"/>
              <a:t>missense</a:t>
            </a:r>
            <a:r>
              <a:rPr lang="da-DK" dirty="0"/>
              <a:t> variants</a:t>
            </a:r>
          </a:p>
          <a:p>
            <a:pPr lvl="1"/>
            <a:r>
              <a:rPr lang="da-DK" dirty="0"/>
              <a:t>2 in </a:t>
            </a:r>
            <a:r>
              <a:rPr lang="da-DK" i="1" dirty="0"/>
              <a:t>AKAP9</a:t>
            </a:r>
            <a:br>
              <a:rPr lang="da-DK" dirty="0"/>
            </a:br>
            <a:r>
              <a:rPr lang="en-GB" dirty="0"/>
              <a:t>chr14:17635676</a:t>
            </a:r>
          </a:p>
          <a:p>
            <a:pPr lvl="2"/>
            <a:r>
              <a:rPr lang="en-GB" dirty="0"/>
              <a:t>MAF</a:t>
            </a:r>
            <a:r>
              <a:rPr lang="en-GB" baseline="-25000" dirty="0"/>
              <a:t>FCR</a:t>
            </a:r>
            <a:r>
              <a:rPr lang="en-GB" dirty="0"/>
              <a:t>=0.8 	</a:t>
            </a:r>
            <a:r>
              <a:rPr lang="en-GB" dirty="0" err="1"/>
              <a:t>MAF</a:t>
            </a:r>
            <a:r>
              <a:rPr lang="en-GB" baseline="-25000" dirty="0" err="1"/>
              <a:t>Control</a:t>
            </a:r>
            <a:r>
              <a:rPr lang="en-GB" dirty="0"/>
              <a:t>=0.05</a:t>
            </a:r>
          </a:p>
          <a:p>
            <a:pPr marL="719137" lvl="2" indent="0">
              <a:buNone/>
            </a:pPr>
            <a:r>
              <a:rPr lang="en-GB" sz="2000" dirty="0"/>
              <a:t>chr14:17635749</a:t>
            </a:r>
          </a:p>
          <a:p>
            <a:pPr marL="719137" lvl="2" indent="0">
              <a:buNone/>
            </a:pPr>
            <a:r>
              <a:rPr lang="en-GB" dirty="0"/>
              <a:t>MAF</a:t>
            </a:r>
            <a:r>
              <a:rPr lang="en-GB" baseline="-25000" dirty="0"/>
              <a:t>FCR</a:t>
            </a:r>
            <a:r>
              <a:rPr lang="en-GB" dirty="0"/>
              <a:t>=0.8 	</a:t>
            </a:r>
            <a:r>
              <a:rPr lang="en-GB" dirty="0" err="1"/>
              <a:t>MAF</a:t>
            </a:r>
            <a:r>
              <a:rPr lang="en-GB" baseline="-25000" dirty="0" err="1"/>
              <a:t>Control</a:t>
            </a:r>
            <a:r>
              <a:rPr lang="en-GB" dirty="0"/>
              <a:t>=0.1</a:t>
            </a:r>
            <a:endParaRPr lang="da-DK" dirty="0"/>
          </a:p>
          <a:p>
            <a:pPr lvl="1"/>
            <a:r>
              <a:rPr lang="da-DK" i="1" dirty="0"/>
              <a:t>FAT4</a:t>
            </a:r>
            <a:br>
              <a:rPr lang="da-DK" dirty="0"/>
            </a:br>
            <a:r>
              <a:rPr lang="en-GB" dirty="0"/>
              <a:t>chr19:15233197</a:t>
            </a:r>
            <a:endParaRPr lang="da-DK" dirty="0"/>
          </a:p>
          <a:p>
            <a:pPr lvl="2"/>
            <a:r>
              <a:rPr lang="en-GB" dirty="0"/>
              <a:t>MAF</a:t>
            </a:r>
            <a:r>
              <a:rPr lang="en-GB" baseline="-25000" dirty="0"/>
              <a:t>FCR</a:t>
            </a:r>
            <a:r>
              <a:rPr lang="en-GB" dirty="0"/>
              <a:t>=0.5 	</a:t>
            </a:r>
            <a:r>
              <a:rPr lang="en-GB" dirty="0" err="1"/>
              <a:t>MAF</a:t>
            </a:r>
            <a:r>
              <a:rPr lang="en-GB" baseline="-25000" dirty="0" err="1"/>
              <a:t>Control</a:t>
            </a:r>
            <a:r>
              <a:rPr lang="en-GB" dirty="0"/>
              <a:t>=0.2</a:t>
            </a:r>
            <a:endParaRPr lang="da-DK" dirty="0"/>
          </a:p>
          <a:p>
            <a:pPr lvl="1"/>
            <a:r>
              <a:rPr lang="da-DK" i="1" dirty="0"/>
              <a:t>FAT1</a:t>
            </a:r>
          </a:p>
          <a:p>
            <a:pPr marL="360363" lvl="1" indent="0">
              <a:buNone/>
            </a:pPr>
            <a:endParaRPr lang="da-DK" dirty="0"/>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17</a:t>
            </a:fld>
            <a:endParaRPr lang="en-GB" dirty="0"/>
          </a:p>
        </p:txBody>
      </p:sp>
      <p:graphicFrame>
        <p:nvGraphicFramePr>
          <p:cNvPr id="8" name="Table 7">
            <a:extLst>
              <a:ext uri="{FF2B5EF4-FFF2-40B4-BE49-F238E27FC236}">
                <a16:creationId xmlns:a16="http://schemas.microsoft.com/office/drawing/2014/main" id="{57492167-A69A-694B-AE15-783E2AAED3D0}"/>
              </a:ext>
            </a:extLst>
          </p:cNvPr>
          <p:cNvGraphicFramePr>
            <a:graphicFrameLocks noGrp="1"/>
          </p:cNvGraphicFramePr>
          <p:nvPr/>
        </p:nvGraphicFramePr>
        <p:xfrm>
          <a:off x="0" y="0"/>
          <a:ext cx="11012505" cy="63928"/>
        </p:xfrm>
        <a:graphic>
          <a:graphicData uri="http://schemas.openxmlformats.org/drawingml/2006/table">
            <a:tbl>
              <a:tblPr>
                <a:tableStyleId>{5C22544A-7EE6-4342-B048-85BDC9FD1C3A}</a:tableStyleId>
              </a:tblPr>
              <a:tblGrid>
                <a:gridCol w="257320">
                  <a:extLst>
                    <a:ext uri="{9D8B030D-6E8A-4147-A177-3AD203B41FA5}">
                      <a16:colId xmlns:a16="http://schemas.microsoft.com/office/drawing/2014/main" val="2234967249"/>
                    </a:ext>
                  </a:extLst>
                </a:gridCol>
                <a:gridCol w="257320">
                  <a:extLst>
                    <a:ext uri="{9D8B030D-6E8A-4147-A177-3AD203B41FA5}">
                      <a16:colId xmlns:a16="http://schemas.microsoft.com/office/drawing/2014/main" val="2977019520"/>
                    </a:ext>
                  </a:extLst>
                </a:gridCol>
                <a:gridCol w="257320">
                  <a:extLst>
                    <a:ext uri="{9D8B030D-6E8A-4147-A177-3AD203B41FA5}">
                      <a16:colId xmlns:a16="http://schemas.microsoft.com/office/drawing/2014/main" val="4285787564"/>
                    </a:ext>
                  </a:extLst>
                </a:gridCol>
                <a:gridCol w="354924">
                  <a:extLst>
                    <a:ext uri="{9D8B030D-6E8A-4147-A177-3AD203B41FA5}">
                      <a16:colId xmlns:a16="http://schemas.microsoft.com/office/drawing/2014/main" val="3272456183"/>
                    </a:ext>
                  </a:extLst>
                </a:gridCol>
                <a:gridCol w="260277">
                  <a:extLst>
                    <a:ext uri="{9D8B030D-6E8A-4147-A177-3AD203B41FA5}">
                      <a16:colId xmlns:a16="http://schemas.microsoft.com/office/drawing/2014/main" val="47552511"/>
                    </a:ext>
                  </a:extLst>
                </a:gridCol>
                <a:gridCol w="257320">
                  <a:extLst>
                    <a:ext uri="{9D8B030D-6E8A-4147-A177-3AD203B41FA5}">
                      <a16:colId xmlns:a16="http://schemas.microsoft.com/office/drawing/2014/main" val="1026400037"/>
                    </a:ext>
                  </a:extLst>
                </a:gridCol>
                <a:gridCol w="257320">
                  <a:extLst>
                    <a:ext uri="{9D8B030D-6E8A-4147-A177-3AD203B41FA5}">
                      <a16:colId xmlns:a16="http://schemas.microsoft.com/office/drawing/2014/main" val="3208068214"/>
                    </a:ext>
                  </a:extLst>
                </a:gridCol>
                <a:gridCol w="257320">
                  <a:extLst>
                    <a:ext uri="{9D8B030D-6E8A-4147-A177-3AD203B41FA5}">
                      <a16:colId xmlns:a16="http://schemas.microsoft.com/office/drawing/2014/main" val="385270981"/>
                    </a:ext>
                  </a:extLst>
                </a:gridCol>
                <a:gridCol w="257320">
                  <a:extLst>
                    <a:ext uri="{9D8B030D-6E8A-4147-A177-3AD203B41FA5}">
                      <a16:colId xmlns:a16="http://schemas.microsoft.com/office/drawing/2014/main" val="2702099573"/>
                    </a:ext>
                  </a:extLst>
                </a:gridCol>
                <a:gridCol w="257320">
                  <a:extLst>
                    <a:ext uri="{9D8B030D-6E8A-4147-A177-3AD203B41FA5}">
                      <a16:colId xmlns:a16="http://schemas.microsoft.com/office/drawing/2014/main" val="1633318900"/>
                    </a:ext>
                  </a:extLst>
                </a:gridCol>
                <a:gridCol w="257320">
                  <a:extLst>
                    <a:ext uri="{9D8B030D-6E8A-4147-A177-3AD203B41FA5}">
                      <a16:colId xmlns:a16="http://schemas.microsoft.com/office/drawing/2014/main" val="4284753901"/>
                    </a:ext>
                  </a:extLst>
                </a:gridCol>
                <a:gridCol w="257320">
                  <a:extLst>
                    <a:ext uri="{9D8B030D-6E8A-4147-A177-3AD203B41FA5}">
                      <a16:colId xmlns:a16="http://schemas.microsoft.com/office/drawing/2014/main" val="2442466295"/>
                    </a:ext>
                  </a:extLst>
                </a:gridCol>
                <a:gridCol w="257320">
                  <a:extLst>
                    <a:ext uri="{9D8B030D-6E8A-4147-A177-3AD203B41FA5}">
                      <a16:colId xmlns:a16="http://schemas.microsoft.com/office/drawing/2014/main" val="1755466497"/>
                    </a:ext>
                  </a:extLst>
                </a:gridCol>
                <a:gridCol w="257320">
                  <a:extLst>
                    <a:ext uri="{9D8B030D-6E8A-4147-A177-3AD203B41FA5}">
                      <a16:colId xmlns:a16="http://schemas.microsoft.com/office/drawing/2014/main" val="1951971401"/>
                    </a:ext>
                  </a:extLst>
                </a:gridCol>
                <a:gridCol w="257320">
                  <a:extLst>
                    <a:ext uri="{9D8B030D-6E8A-4147-A177-3AD203B41FA5}">
                      <a16:colId xmlns:a16="http://schemas.microsoft.com/office/drawing/2014/main" val="3842003358"/>
                    </a:ext>
                  </a:extLst>
                </a:gridCol>
                <a:gridCol w="257320">
                  <a:extLst>
                    <a:ext uri="{9D8B030D-6E8A-4147-A177-3AD203B41FA5}">
                      <a16:colId xmlns:a16="http://schemas.microsoft.com/office/drawing/2014/main" val="1108132543"/>
                    </a:ext>
                  </a:extLst>
                </a:gridCol>
                <a:gridCol w="257320">
                  <a:extLst>
                    <a:ext uri="{9D8B030D-6E8A-4147-A177-3AD203B41FA5}">
                      <a16:colId xmlns:a16="http://schemas.microsoft.com/office/drawing/2014/main" val="2221453909"/>
                    </a:ext>
                  </a:extLst>
                </a:gridCol>
                <a:gridCol w="257320">
                  <a:extLst>
                    <a:ext uri="{9D8B030D-6E8A-4147-A177-3AD203B41FA5}">
                      <a16:colId xmlns:a16="http://schemas.microsoft.com/office/drawing/2014/main" val="1286441270"/>
                    </a:ext>
                  </a:extLst>
                </a:gridCol>
                <a:gridCol w="257320">
                  <a:extLst>
                    <a:ext uri="{9D8B030D-6E8A-4147-A177-3AD203B41FA5}">
                      <a16:colId xmlns:a16="http://schemas.microsoft.com/office/drawing/2014/main" val="4060331350"/>
                    </a:ext>
                  </a:extLst>
                </a:gridCol>
                <a:gridCol w="358867">
                  <a:extLst>
                    <a:ext uri="{9D8B030D-6E8A-4147-A177-3AD203B41FA5}">
                      <a16:colId xmlns:a16="http://schemas.microsoft.com/office/drawing/2014/main" val="3761834825"/>
                    </a:ext>
                  </a:extLst>
                </a:gridCol>
                <a:gridCol w="260277">
                  <a:extLst>
                    <a:ext uri="{9D8B030D-6E8A-4147-A177-3AD203B41FA5}">
                      <a16:colId xmlns:a16="http://schemas.microsoft.com/office/drawing/2014/main" val="4195795200"/>
                    </a:ext>
                  </a:extLst>
                </a:gridCol>
                <a:gridCol w="257320">
                  <a:extLst>
                    <a:ext uri="{9D8B030D-6E8A-4147-A177-3AD203B41FA5}">
                      <a16:colId xmlns:a16="http://schemas.microsoft.com/office/drawing/2014/main" val="2934011934"/>
                    </a:ext>
                  </a:extLst>
                </a:gridCol>
                <a:gridCol w="257320">
                  <a:extLst>
                    <a:ext uri="{9D8B030D-6E8A-4147-A177-3AD203B41FA5}">
                      <a16:colId xmlns:a16="http://schemas.microsoft.com/office/drawing/2014/main" val="3455979437"/>
                    </a:ext>
                  </a:extLst>
                </a:gridCol>
                <a:gridCol w="257320">
                  <a:extLst>
                    <a:ext uri="{9D8B030D-6E8A-4147-A177-3AD203B41FA5}">
                      <a16:colId xmlns:a16="http://schemas.microsoft.com/office/drawing/2014/main" val="1438263285"/>
                    </a:ext>
                  </a:extLst>
                </a:gridCol>
                <a:gridCol w="257320">
                  <a:extLst>
                    <a:ext uri="{9D8B030D-6E8A-4147-A177-3AD203B41FA5}">
                      <a16:colId xmlns:a16="http://schemas.microsoft.com/office/drawing/2014/main" val="1394198591"/>
                    </a:ext>
                  </a:extLst>
                </a:gridCol>
                <a:gridCol w="257320">
                  <a:extLst>
                    <a:ext uri="{9D8B030D-6E8A-4147-A177-3AD203B41FA5}">
                      <a16:colId xmlns:a16="http://schemas.microsoft.com/office/drawing/2014/main" val="2551898076"/>
                    </a:ext>
                  </a:extLst>
                </a:gridCol>
                <a:gridCol w="257320">
                  <a:extLst>
                    <a:ext uri="{9D8B030D-6E8A-4147-A177-3AD203B41FA5}">
                      <a16:colId xmlns:a16="http://schemas.microsoft.com/office/drawing/2014/main" val="453254741"/>
                    </a:ext>
                  </a:extLst>
                </a:gridCol>
                <a:gridCol w="257320">
                  <a:extLst>
                    <a:ext uri="{9D8B030D-6E8A-4147-A177-3AD203B41FA5}">
                      <a16:colId xmlns:a16="http://schemas.microsoft.com/office/drawing/2014/main" val="2250065301"/>
                    </a:ext>
                  </a:extLst>
                </a:gridCol>
                <a:gridCol w="257320">
                  <a:extLst>
                    <a:ext uri="{9D8B030D-6E8A-4147-A177-3AD203B41FA5}">
                      <a16:colId xmlns:a16="http://schemas.microsoft.com/office/drawing/2014/main" val="2639907731"/>
                    </a:ext>
                  </a:extLst>
                </a:gridCol>
                <a:gridCol w="257320">
                  <a:extLst>
                    <a:ext uri="{9D8B030D-6E8A-4147-A177-3AD203B41FA5}">
                      <a16:colId xmlns:a16="http://schemas.microsoft.com/office/drawing/2014/main" val="3155364936"/>
                    </a:ext>
                  </a:extLst>
                </a:gridCol>
                <a:gridCol w="257320">
                  <a:extLst>
                    <a:ext uri="{9D8B030D-6E8A-4147-A177-3AD203B41FA5}">
                      <a16:colId xmlns:a16="http://schemas.microsoft.com/office/drawing/2014/main" val="2881480903"/>
                    </a:ext>
                  </a:extLst>
                </a:gridCol>
                <a:gridCol w="257320">
                  <a:extLst>
                    <a:ext uri="{9D8B030D-6E8A-4147-A177-3AD203B41FA5}">
                      <a16:colId xmlns:a16="http://schemas.microsoft.com/office/drawing/2014/main" val="3074060989"/>
                    </a:ext>
                  </a:extLst>
                </a:gridCol>
                <a:gridCol w="257320">
                  <a:extLst>
                    <a:ext uri="{9D8B030D-6E8A-4147-A177-3AD203B41FA5}">
                      <a16:colId xmlns:a16="http://schemas.microsoft.com/office/drawing/2014/main" val="293461095"/>
                    </a:ext>
                  </a:extLst>
                </a:gridCol>
                <a:gridCol w="257320">
                  <a:extLst>
                    <a:ext uri="{9D8B030D-6E8A-4147-A177-3AD203B41FA5}">
                      <a16:colId xmlns:a16="http://schemas.microsoft.com/office/drawing/2014/main" val="4026643403"/>
                    </a:ext>
                  </a:extLst>
                </a:gridCol>
                <a:gridCol w="257320">
                  <a:extLst>
                    <a:ext uri="{9D8B030D-6E8A-4147-A177-3AD203B41FA5}">
                      <a16:colId xmlns:a16="http://schemas.microsoft.com/office/drawing/2014/main" val="3481682906"/>
                    </a:ext>
                  </a:extLst>
                </a:gridCol>
                <a:gridCol w="257320">
                  <a:extLst>
                    <a:ext uri="{9D8B030D-6E8A-4147-A177-3AD203B41FA5}">
                      <a16:colId xmlns:a16="http://schemas.microsoft.com/office/drawing/2014/main" val="4220885109"/>
                    </a:ext>
                  </a:extLst>
                </a:gridCol>
                <a:gridCol w="257320">
                  <a:extLst>
                    <a:ext uri="{9D8B030D-6E8A-4147-A177-3AD203B41FA5}">
                      <a16:colId xmlns:a16="http://schemas.microsoft.com/office/drawing/2014/main" val="3006896932"/>
                    </a:ext>
                  </a:extLst>
                </a:gridCol>
                <a:gridCol w="257320">
                  <a:extLst>
                    <a:ext uri="{9D8B030D-6E8A-4147-A177-3AD203B41FA5}">
                      <a16:colId xmlns:a16="http://schemas.microsoft.com/office/drawing/2014/main" val="2077119096"/>
                    </a:ext>
                  </a:extLst>
                </a:gridCol>
                <a:gridCol w="257320">
                  <a:extLst>
                    <a:ext uri="{9D8B030D-6E8A-4147-A177-3AD203B41FA5}">
                      <a16:colId xmlns:a16="http://schemas.microsoft.com/office/drawing/2014/main" val="1455446262"/>
                    </a:ext>
                  </a:extLst>
                </a:gridCol>
                <a:gridCol w="257320">
                  <a:extLst>
                    <a:ext uri="{9D8B030D-6E8A-4147-A177-3AD203B41FA5}">
                      <a16:colId xmlns:a16="http://schemas.microsoft.com/office/drawing/2014/main" val="3418741751"/>
                    </a:ext>
                  </a:extLst>
                </a:gridCol>
                <a:gridCol w="257320">
                  <a:extLst>
                    <a:ext uri="{9D8B030D-6E8A-4147-A177-3AD203B41FA5}">
                      <a16:colId xmlns:a16="http://schemas.microsoft.com/office/drawing/2014/main" val="2544165375"/>
                    </a:ext>
                  </a:extLst>
                </a:gridCol>
                <a:gridCol w="257320">
                  <a:extLst>
                    <a:ext uri="{9D8B030D-6E8A-4147-A177-3AD203B41FA5}">
                      <a16:colId xmlns:a16="http://schemas.microsoft.com/office/drawing/2014/main" val="456522954"/>
                    </a:ext>
                  </a:extLst>
                </a:gridCol>
              </a:tblGrid>
              <a:tr h="63313">
                <a:tc>
                  <a:txBody>
                    <a:bodyPr/>
                    <a:lstStyle/>
                    <a:p>
                      <a:pPr algn="l" fontAlgn="b"/>
                      <a:r>
                        <a:rPr lang="en-GB" sz="400" u="none" strike="noStrike">
                          <a:effectLst/>
                        </a:rPr>
                        <a:t>ASPN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BRAF</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C6</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CCL5</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CD9</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CDKN2B</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CLEC12A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Col3A1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ENPEP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GTSF1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JCHAIN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LUM</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PHYH</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PIK3CA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PPBP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PTEN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PTPN11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S100A12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S100A8</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SPIC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THY1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TKTL1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TP53</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VCAM1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CYP1B1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RAF1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BACH2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PCF11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DENND2C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SERPINF2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NCOA2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DCTN4</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KIF2C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BASP1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dirty="0">
                          <a:effectLst/>
                        </a:rPr>
                        <a:t>DOK3</a:t>
                      </a:r>
                      <a:endParaRPr lang="en-GB" sz="400" b="0" i="0" u="none" strike="noStrike" dirty="0">
                        <a:solidFill>
                          <a:srgbClr val="000000"/>
                        </a:solidFill>
                        <a:effectLst/>
                        <a:latin typeface="Calibri" panose="020F0502020204030204" pitchFamily="34" charset="0"/>
                      </a:endParaRPr>
                    </a:p>
                  </a:txBody>
                  <a:tcPr marL="2968" marR="2968" marT="2968" marB="0" anchor="b"/>
                </a:tc>
                <a:extLst>
                  <a:ext uri="{0D108BD9-81ED-4DB2-BD59-A6C34878D82A}">
                    <a16:rowId xmlns:a16="http://schemas.microsoft.com/office/drawing/2014/main" val="4169667199"/>
                  </a:ext>
                </a:extLst>
              </a:tr>
            </a:tbl>
          </a:graphicData>
        </a:graphic>
      </p:graphicFrame>
      <p:sp>
        <p:nvSpPr>
          <p:cNvPr id="7" name="TextBox 6">
            <a:extLst>
              <a:ext uri="{FF2B5EF4-FFF2-40B4-BE49-F238E27FC236}">
                <a16:creationId xmlns:a16="http://schemas.microsoft.com/office/drawing/2014/main" id="{168A2751-DA02-4849-9451-91971E9B921D}"/>
              </a:ext>
            </a:extLst>
          </p:cNvPr>
          <p:cNvSpPr txBox="1"/>
          <p:nvPr/>
        </p:nvSpPr>
        <p:spPr>
          <a:xfrm>
            <a:off x="8193741" y="3603387"/>
            <a:ext cx="2398413" cy="369332"/>
          </a:xfrm>
          <a:prstGeom prst="rect">
            <a:avLst/>
          </a:prstGeom>
          <a:noFill/>
        </p:spPr>
        <p:txBody>
          <a:bodyPr wrap="none" rtlCol="0">
            <a:spAutoFit/>
          </a:bodyPr>
          <a:lstStyle/>
          <a:p>
            <a:r>
              <a:rPr lang="en-DK" dirty="0"/>
              <a:t>Heatmap istedet for?</a:t>
            </a:r>
          </a:p>
        </p:txBody>
      </p:sp>
    </p:spTree>
    <p:extLst>
      <p:ext uri="{BB962C8B-B14F-4D97-AF65-F5344CB8AC3E}">
        <p14:creationId xmlns:p14="http://schemas.microsoft.com/office/powerpoint/2010/main" val="3461063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Genes related to renal dysplasia (45 genes)</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normAutofit lnSpcReduction="10000"/>
          </a:bodyPr>
          <a:lstStyle/>
          <a:p>
            <a:pPr marL="0" indent="0">
              <a:buNone/>
            </a:pPr>
            <a:r>
              <a:rPr lang="da-DK" dirty="0"/>
              <a:t>Variants present 4 FCR and </a:t>
            </a:r>
            <a:r>
              <a:rPr lang="da-DK" dirty="0" err="1"/>
              <a:t>less</a:t>
            </a:r>
            <a:r>
              <a:rPr lang="da-DK" dirty="0"/>
              <a:t> </a:t>
            </a:r>
            <a:r>
              <a:rPr lang="da-DK" dirty="0" err="1"/>
              <a:t>than</a:t>
            </a:r>
            <a:r>
              <a:rPr lang="da-DK" dirty="0"/>
              <a:t> 21% of Controls</a:t>
            </a:r>
          </a:p>
          <a:p>
            <a:r>
              <a:rPr lang="da-DK" dirty="0"/>
              <a:t>1275 in total</a:t>
            </a:r>
          </a:p>
          <a:p>
            <a:r>
              <a:rPr lang="da-DK" dirty="0"/>
              <a:t>11 </a:t>
            </a:r>
            <a:r>
              <a:rPr lang="da-DK" dirty="0" err="1"/>
              <a:t>missense</a:t>
            </a:r>
            <a:r>
              <a:rPr lang="da-DK" dirty="0"/>
              <a:t> variants</a:t>
            </a:r>
          </a:p>
          <a:p>
            <a:pPr lvl="1"/>
            <a:r>
              <a:rPr lang="da-DK" dirty="0"/>
              <a:t>3 in NOTCH2</a:t>
            </a:r>
            <a:br>
              <a:rPr lang="da-DK" dirty="0"/>
            </a:br>
            <a:r>
              <a:rPr lang="en-GB" sz="1800" dirty="0"/>
              <a:t>chr17:56863659, chr17:56895235, chr17:56909015</a:t>
            </a:r>
            <a:endParaRPr lang="da-DK" sz="1800" dirty="0"/>
          </a:p>
          <a:p>
            <a:pPr lvl="1"/>
            <a:r>
              <a:rPr lang="da-DK" dirty="0"/>
              <a:t>DHCR7</a:t>
            </a:r>
            <a:br>
              <a:rPr lang="da-DK" dirty="0"/>
            </a:br>
            <a:r>
              <a:rPr lang="en-GB" sz="1800" dirty="0"/>
              <a:t>chr18:47267610</a:t>
            </a:r>
            <a:endParaRPr lang="da-DK" sz="1800" dirty="0"/>
          </a:p>
          <a:p>
            <a:pPr lvl="1"/>
            <a:r>
              <a:rPr lang="da-DK" dirty="0"/>
              <a:t>4 in SALL4</a:t>
            </a:r>
          </a:p>
          <a:p>
            <a:pPr marL="719137" lvl="2" indent="0">
              <a:buNone/>
            </a:pPr>
            <a:r>
              <a:rPr lang="en-GB" dirty="0"/>
              <a:t>chr24:37945735, </a:t>
            </a:r>
            <a:r>
              <a:rPr lang="en-GB" sz="1800" dirty="0"/>
              <a:t>chr24:37945742, chr24:37945744, chr24:37945751</a:t>
            </a:r>
            <a:endParaRPr lang="da-DK" dirty="0"/>
          </a:p>
          <a:p>
            <a:pPr lvl="1"/>
            <a:r>
              <a:rPr lang="da-DK" dirty="0"/>
              <a:t>3 in FRAS3</a:t>
            </a:r>
            <a:r>
              <a:rPr lang="en-GB" dirty="0"/>
              <a:t> </a:t>
            </a:r>
            <a:br>
              <a:rPr lang="en-GB" dirty="0"/>
            </a:br>
            <a:r>
              <a:rPr lang="en-GB" dirty="0"/>
              <a:t>chr32:2773123, chr32:2923576, chr32:2989854</a:t>
            </a:r>
            <a:br>
              <a:rPr lang="da-DK" dirty="0"/>
            </a:br>
            <a:endParaRPr lang="da-DK" dirty="0"/>
          </a:p>
          <a:p>
            <a:pPr marL="360363" lvl="1" indent="0">
              <a:buNone/>
            </a:pPr>
            <a:endParaRPr lang="da-DK" dirty="0"/>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18</a:t>
            </a:fld>
            <a:endParaRPr lang="en-GB" dirty="0"/>
          </a:p>
        </p:txBody>
      </p:sp>
      <p:graphicFrame>
        <p:nvGraphicFramePr>
          <p:cNvPr id="8" name="Table 7">
            <a:extLst>
              <a:ext uri="{FF2B5EF4-FFF2-40B4-BE49-F238E27FC236}">
                <a16:creationId xmlns:a16="http://schemas.microsoft.com/office/drawing/2014/main" id="{57492167-A69A-694B-AE15-783E2AAED3D0}"/>
              </a:ext>
            </a:extLst>
          </p:cNvPr>
          <p:cNvGraphicFramePr>
            <a:graphicFrameLocks noGrp="1"/>
          </p:cNvGraphicFramePr>
          <p:nvPr/>
        </p:nvGraphicFramePr>
        <p:xfrm>
          <a:off x="0" y="0"/>
          <a:ext cx="11012505" cy="63928"/>
        </p:xfrm>
        <a:graphic>
          <a:graphicData uri="http://schemas.openxmlformats.org/drawingml/2006/table">
            <a:tbl>
              <a:tblPr>
                <a:tableStyleId>{5C22544A-7EE6-4342-B048-85BDC9FD1C3A}</a:tableStyleId>
              </a:tblPr>
              <a:tblGrid>
                <a:gridCol w="257320">
                  <a:extLst>
                    <a:ext uri="{9D8B030D-6E8A-4147-A177-3AD203B41FA5}">
                      <a16:colId xmlns:a16="http://schemas.microsoft.com/office/drawing/2014/main" val="2234967249"/>
                    </a:ext>
                  </a:extLst>
                </a:gridCol>
                <a:gridCol w="257320">
                  <a:extLst>
                    <a:ext uri="{9D8B030D-6E8A-4147-A177-3AD203B41FA5}">
                      <a16:colId xmlns:a16="http://schemas.microsoft.com/office/drawing/2014/main" val="2977019520"/>
                    </a:ext>
                  </a:extLst>
                </a:gridCol>
                <a:gridCol w="257320">
                  <a:extLst>
                    <a:ext uri="{9D8B030D-6E8A-4147-A177-3AD203B41FA5}">
                      <a16:colId xmlns:a16="http://schemas.microsoft.com/office/drawing/2014/main" val="4285787564"/>
                    </a:ext>
                  </a:extLst>
                </a:gridCol>
                <a:gridCol w="354924">
                  <a:extLst>
                    <a:ext uri="{9D8B030D-6E8A-4147-A177-3AD203B41FA5}">
                      <a16:colId xmlns:a16="http://schemas.microsoft.com/office/drawing/2014/main" val="3272456183"/>
                    </a:ext>
                  </a:extLst>
                </a:gridCol>
                <a:gridCol w="260277">
                  <a:extLst>
                    <a:ext uri="{9D8B030D-6E8A-4147-A177-3AD203B41FA5}">
                      <a16:colId xmlns:a16="http://schemas.microsoft.com/office/drawing/2014/main" val="47552511"/>
                    </a:ext>
                  </a:extLst>
                </a:gridCol>
                <a:gridCol w="257320">
                  <a:extLst>
                    <a:ext uri="{9D8B030D-6E8A-4147-A177-3AD203B41FA5}">
                      <a16:colId xmlns:a16="http://schemas.microsoft.com/office/drawing/2014/main" val="1026400037"/>
                    </a:ext>
                  </a:extLst>
                </a:gridCol>
                <a:gridCol w="257320">
                  <a:extLst>
                    <a:ext uri="{9D8B030D-6E8A-4147-A177-3AD203B41FA5}">
                      <a16:colId xmlns:a16="http://schemas.microsoft.com/office/drawing/2014/main" val="3208068214"/>
                    </a:ext>
                  </a:extLst>
                </a:gridCol>
                <a:gridCol w="257320">
                  <a:extLst>
                    <a:ext uri="{9D8B030D-6E8A-4147-A177-3AD203B41FA5}">
                      <a16:colId xmlns:a16="http://schemas.microsoft.com/office/drawing/2014/main" val="385270981"/>
                    </a:ext>
                  </a:extLst>
                </a:gridCol>
                <a:gridCol w="257320">
                  <a:extLst>
                    <a:ext uri="{9D8B030D-6E8A-4147-A177-3AD203B41FA5}">
                      <a16:colId xmlns:a16="http://schemas.microsoft.com/office/drawing/2014/main" val="2702099573"/>
                    </a:ext>
                  </a:extLst>
                </a:gridCol>
                <a:gridCol w="257320">
                  <a:extLst>
                    <a:ext uri="{9D8B030D-6E8A-4147-A177-3AD203B41FA5}">
                      <a16:colId xmlns:a16="http://schemas.microsoft.com/office/drawing/2014/main" val="1633318900"/>
                    </a:ext>
                  </a:extLst>
                </a:gridCol>
                <a:gridCol w="257320">
                  <a:extLst>
                    <a:ext uri="{9D8B030D-6E8A-4147-A177-3AD203B41FA5}">
                      <a16:colId xmlns:a16="http://schemas.microsoft.com/office/drawing/2014/main" val="4284753901"/>
                    </a:ext>
                  </a:extLst>
                </a:gridCol>
                <a:gridCol w="257320">
                  <a:extLst>
                    <a:ext uri="{9D8B030D-6E8A-4147-A177-3AD203B41FA5}">
                      <a16:colId xmlns:a16="http://schemas.microsoft.com/office/drawing/2014/main" val="2442466295"/>
                    </a:ext>
                  </a:extLst>
                </a:gridCol>
                <a:gridCol w="257320">
                  <a:extLst>
                    <a:ext uri="{9D8B030D-6E8A-4147-A177-3AD203B41FA5}">
                      <a16:colId xmlns:a16="http://schemas.microsoft.com/office/drawing/2014/main" val="1755466497"/>
                    </a:ext>
                  </a:extLst>
                </a:gridCol>
                <a:gridCol w="257320">
                  <a:extLst>
                    <a:ext uri="{9D8B030D-6E8A-4147-A177-3AD203B41FA5}">
                      <a16:colId xmlns:a16="http://schemas.microsoft.com/office/drawing/2014/main" val="1951971401"/>
                    </a:ext>
                  </a:extLst>
                </a:gridCol>
                <a:gridCol w="257320">
                  <a:extLst>
                    <a:ext uri="{9D8B030D-6E8A-4147-A177-3AD203B41FA5}">
                      <a16:colId xmlns:a16="http://schemas.microsoft.com/office/drawing/2014/main" val="3842003358"/>
                    </a:ext>
                  </a:extLst>
                </a:gridCol>
                <a:gridCol w="257320">
                  <a:extLst>
                    <a:ext uri="{9D8B030D-6E8A-4147-A177-3AD203B41FA5}">
                      <a16:colId xmlns:a16="http://schemas.microsoft.com/office/drawing/2014/main" val="1108132543"/>
                    </a:ext>
                  </a:extLst>
                </a:gridCol>
                <a:gridCol w="257320">
                  <a:extLst>
                    <a:ext uri="{9D8B030D-6E8A-4147-A177-3AD203B41FA5}">
                      <a16:colId xmlns:a16="http://schemas.microsoft.com/office/drawing/2014/main" val="2221453909"/>
                    </a:ext>
                  </a:extLst>
                </a:gridCol>
                <a:gridCol w="257320">
                  <a:extLst>
                    <a:ext uri="{9D8B030D-6E8A-4147-A177-3AD203B41FA5}">
                      <a16:colId xmlns:a16="http://schemas.microsoft.com/office/drawing/2014/main" val="1286441270"/>
                    </a:ext>
                  </a:extLst>
                </a:gridCol>
                <a:gridCol w="257320">
                  <a:extLst>
                    <a:ext uri="{9D8B030D-6E8A-4147-A177-3AD203B41FA5}">
                      <a16:colId xmlns:a16="http://schemas.microsoft.com/office/drawing/2014/main" val="4060331350"/>
                    </a:ext>
                  </a:extLst>
                </a:gridCol>
                <a:gridCol w="358867">
                  <a:extLst>
                    <a:ext uri="{9D8B030D-6E8A-4147-A177-3AD203B41FA5}">
                      <a16:colId xmlns:a16="http://schemas.microsoft.com/office/drawing/2014/main" val="3761834825"/>
                    </a:ext>
                  </a:extLst>
                </a:gridCol>
                <a:gridCol w="260277">
                  <a:extLst>
                    <a:ext uri="{9D8B030D-6E8A-4147-A177-3AD203B41FA5}">
                      <a16:colId xmlns:a16="http://schemas.microsoft.com/office/drawing/2014/main" val="4195795200"/>
                    </a:ext>
                  </a:extLst>
                </a:gridCol>
                <a:gridCol w="257320">
                  <a:extLst>
                    <a:ext uri="{9D8B030D-6E8A-4147-A177-3AD203B41FA5}">
                      <a16:colId xmlns:a16="http://schemas.microsoft.com/office/drawing/2014/main" val="2934011934"/>
                    </a:ext>
                  </a:extLst>
                </a:gridCol>
                <a:gridCol w="257320">
                  <a:extLst>
                    <a:ext uri="{9D8B030D-6E8A-4147-A177-3AD203B41FA5}">
                      <a16:colId xmlns:a16="http://schemas.microsoft.com/office/drawing/2014/main" val="3455979437"/>
                    </a:ext>
                  </a:extLst>
                </a:gridCol>
                <a:gridCol w="257320">
                  <a:extLst>
                    <a:ext uri="{9D8B030D-6E8A-4147-A177-3AD203B41FA5}">
                      <a16:colId xmlns:a16="http://schemas.microsoft.com/office/drawing/2014/main" val="1438263285"/>
                    </a:ext>
                  </a:extLst>
                </a:gridCol>
                <a:gridCol w="257320">
                  <a:extLst>
                    <a:ext uri="{9D8B030D-6E8A-4147-A177-3AD203B41FA5}">
                      <a16:colId xmlns:a16="http://schemas.microsoft.com/office/drawing/2014/main" val="1394198591"/>
                    </a:ext>
                  </a:extLst>
                </a:gridCol>
                <a:gridCol w="257320">
                  <a:extLst>
                    <a:ext uri="{9D8B030D-6E8A-4147-A177-3AD203B41FA5}">
                      <a16:colId xmlns:a16="http://schemas.microsoft.com/office/drawing/2014/main" val="2551898076"/>
                    </a:ext>
                  </a:extLst>
                </a:gridCol>
                <a:gridCol w="257320">
                  <a:extLst>
                    <a:ext uri="{9D8B030D-6E8A-4147-A177-3AD203B41FA5}">
                      <a16:colId xmlns:a16="http://schemas.microsoft.com/office/drawing/2014/main" val="453254741"/>
                    </a:ext>
                  </a:extLst>
                </a:gridCol>
                <a:gridCol w="257320">
                  <a:extLst>
                    <a:ext uri="{9D8B030D-6E8A-4147-A177-3AD203B41FA5}">
                      <a16:colId xmlns:a16="http://schemas.microsoft.com/office/drawing/2014/main" val="2250065301"/>
                    </a:ext>
                  </a:extLst>
                </a:gridCol>
                <a:gridCol w="257320">
                  <a:extLst>
                    <a:ext uri="{9D8B030D-6E8A-4147-A177-3AD203B41FA5}">
                      <a16:colId xmlns:a16="http://schemas.microsoft.com/office/drawing/2014/main" val="2639907731"/>
                    </a:ext>
                  </a:extLst>
                </a:gridCol>
                <a:gridCol w="257320">
                  <a:extLst>
                    <a:ext uri="{9D8B030D-6E8A-4147-A177-3AD203B41FA5}">
                      <a16:colId xmlns:a16="http://schemas.microsoft.com/office/drawing/2014/main" val="3155364936"/>
                    </a:ext>
                  </a:extLst>
                </a:gridCol>
                <a:gridCol w="257320">
                  <a:extLst>
                    <a:ext uri="{9D8B030D-6E8A-4147-A177-3AD203B41FA5}">
                      <a16:colId xmlns:a16="http://schemas.microsoft.com/office/drawing/2014/main" val="2881480903"/>
                    </a:ext>
                  </a:extLst>
                </a:gridCol>
                <a:gridCol w="257320">
                  <a:extLst>
                    <a:ext uri="{9D8B030D-6E8A-4147-A177-3AD203B41FA5}">
                      <a16:colId xmlns:a16="http://schemas.microsoft.com/office/drawing/2014/main" val="3074060989"/>
                    </a:ext>
                  </a:extLst>
                </a:gridCol>
                <a:gridCol w="257320">
                  <a:extLst>
                    <a:ext uri="{9D8B030D-6E8A-4147-A177-3AD203B41FA5}">
                      <a16:colId xmlns:a16="http://schemas.microsoft.com/office/drawing/2014/main" val="293461095"/>
                    </a:ext>
                  </a:extLst>
                </a:gridCol>
                <a:gridCol w="257320">
                  <a:extLst>
                    <a:ext uri="{9D8B030D-6E8A-4147-A177-3AD203B41FA5}">
                      <a16:colId xmlns:a16="http://schemas.microsoft.com/office/drawing/2014/main" val="4026643403"/>
                    </a:ext>
                  </a:extLst>
                </a:gridCol>
                <a:gridCol w="257320">
                  <a:extLst>
                    <a:ext uri="{9D8B030D-6E8A-4147-A177-3AD203B41FA5}">
                      <a16:colId xmlns:a16="http://schemas.microsoft.com/office/drawing/2014/main" val="3481682906"/>
                    </a:ext>
                  </a:extLst>
                </a:gridCol>
                <a:gridCol w="257320">
                  <a:extLst>
                    <a:ext uri="{9D8B030D-6E8A-4147-A177-3AD203B41FA5}">
                      <a16:colId xmlns:a16="http://schemas.microsoft.com/office/drawing/2014/main" val="4220885109"/>
                    </a:ext>
                  </a:extLst>
                </a:gridCol>
                <a:gridCol w="257320">
                  <a:extLst>
                    <a:ext uri="{9D8B030D-6E8A-4147-A177-3AD203B41FA5}">
                      <a16:colId xmlns:a16="http://schemas.microsoft.com/office/drawing/2014/main" val="3006896932"/>
                    </a:ext>
                  </a:extLst>
                </a:gridCol>
                <a:gridCol w="257320">
                  <a:extLst>
                    <a:ext uri="{9D8B030D-6E8A-4147-A177-3AD203B41FA5}">
                      <a16:colId xmlns:a16="http://schemas.microsoft.com/office/drawing/2014/main" val="2077119096"/>
                    </a:ext>
                  </a:extLst>
                </a:gridCol>
                <a:gridCol w="257320">
                  <a:extLst>
                    <a:ext uri="{9D8B030D-6E8A-4147-A177-3AD203B41FA5}">
                      <a16:colId xmlns:a16="http://schemas.microsoft.com/office/drawing/2014/main" val="1455446262"/>
                    </a:ext>
                  </a:extLst>
                </a:gridCol>
                <a:gridCol w="257320">
                  <a:extLst>
                    <a:ext uri="{9D8B030D-6E8A-4147-A177-3AD203B41FA5}">
                      <a16:colId xmlns:a16="http://schemas.microsoft.com/office/drawing/2014/main" val="3418741751"/>
                    </a:ext>
                  </a:extLst>
                </a:gridCol>
                <a:gridCol w="257320">
                  <a:extLst>
                    <a:ext uri="{9D8B030D-6E8A-4147-A177-3AD203B41FA5}">
                      <a16:colId xmlns:a16="http://schemas.microsoft.com/office/drawing/2014/main" val="2544165375"/>
                    </a:ext>
                  </a:extLst>
                </a:gridCol>
                <a:gridCol w="257320">
                  <a:extLst>
                    <a:ext uri="{9D8B030D-6E8A-4147-A177-3AD203B41FA5}">
                      <a16:colId xmlns:a16="http://schemas.microsoft.com/office/drawing/2014/main" val="456522954"/>
                    </a:ext>
                  </a:extLst>
                </a:gridCol>
              </a:tblGrid>
              <a:tr h="63313">
                <a:tc>
                  <a:txBody>
                    <a:bodyPr/>
                    <a:lstStyle/>
                    <a:p>
                      <a:pPr algn="l" fontAlgn="b"/>
                      <a:r>
                        <a:rPr lang="en-GB" sz="400" u="none" strike="noStrike">
                          <a:effectLst/>
                        </a:rPr>
                        <a:t>ASPN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BRAF</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C6</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CCL5</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CD9</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CDKN2B</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CLEC12A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Col3A1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ENPEP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GTSF1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JCHAIN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LUM</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PHYH</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PIK3CA</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PPBP</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PTEN</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PTPN11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S100A12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S100A8</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SPIC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THY1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TKTL1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TP53</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VCAM1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CYP1B1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MYC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RAF1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BACH2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PCF11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DENND2C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SERPINF2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NCOA2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DCTN4</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KIF2C</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BASP1</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a:effectLst/>
                        </a:rPr>
                        <a:t>DOK2</a:t>
                      </a:r>
                      <a:endParaRPr lang="en-GB" sz="400" b="0" i="0" u="none" strike="noStrike">
                        <a:solidFill>
                          <a:srgbClr val="000000"/>
                        </a:solidFill>
                        <a:effectLst/>
                        <a:latin typeface="Calibri" panose="020F0502020204030204" pitchFamily="34" charset="0"/>
                      </a:endParaRPr>
                    </a:p>
                  </a:txBody>
                  <a:tcPr marL="2968" marR="2968" marT="2968" marB="0" anchor="b"/>
                </a:tc>
                <a:tc>
                  <a:txBody>
                    <a:bodyPr/>
                    <a:lstStyle/>
                    <a:p>
                      <a:pPr algn="l" fontAlgn="b"/>
                      <a:r>
                        <a:rPr lang="en-GB" sz="400" u="none" strike="noStrike" dirty="0">
                          <a:effectLst/>
                        </a:rPr>
                        <a:t>DOK3</a:t>
                      </a:r>
                      <a:endParaRPr lang="en-GB" sz="400" b="0" i="0" u="none" strike="noStrike" dirty="0">
                        <a:solidFill>
                          <a:srgbClr val="000000"/>
                        </a:solidFill>
                        <a:effectLst/>
                        <a:latin typeface="Calibri" panose="020F0502020204030204" pitchFamily="34" charset="0"/>
                      </a:endParaRPr>
                    </a:p>
                  </a:txBody>
                  <a:tcPr marL="2968" marR="2968" marT="2968" marB="0" anchor="b"/>
                </a:tc>
                <a:extLst>
                  <a:ext uri="{0D108BD9-81ED-4DB2-BD59-A6C34878D82A}">
                    <a16:rowId xmlns:a16="http://schemas.microsoft.com/office/drawing/2014/main" val="4169667199"/>
                  </a:ext>
                </a:extLst>
              </a:tr>
            </a:tbl>
          </a:graphicData>
        </a:graphic>
      </p:graphicFrame>
      <p:sp>
        <p:nvSpPr>
          <p:cNvPr id="7" name="TextBox 6">
            <a:extLst>
              <a:ext uri="{FF2B5EF4-FFF2-40B4-BE49-F238E27FC236}">
                <a16:creationId xmlns:a16="http://schemas.microsoft.com/office/drawing/2014/main" id="{168A2751-DA02-4849-9451-91971E9B921D}"/>
              </a:ext>
            </a:extLst>
          </p:cNvPr>
          <p:cNvSpPr txBox="1"/>
          <p:nvPr/>
        </p:nvSpPr>
        <p:spPr>
          <a:xfrm>
            <a:off x="8193741" y="3603387"/>
            <a:ext cx="2398413" cy="369332"/>
          </a:xfrm>
          <a:prstGeom prst="rect">
            <a:avLst/>
          </a:prstGeom>
          <a:noFill/>
        </p:spPr>
        <p:txBody>
          <a:bodyPr wrap="none" rtlCol="0">
            <a:spAutoFit/>
          </a:bodyPr>
          <a:lstStyle/>
          <a:p>
            <a:r>
              <a:rPr lang="en-DK" dirty="0"/>
              <a:t>Heatmap istedet for?</a:t>
            </a:r>
          </a:p>
        </p:txBody>
      </p:sp>
    </p:spTree>
    <p:extLst>
      <p:ext uri="{BB962C8B-B14F-4D97-AF65-F5344CB8AC3E}">
        <p14:creationId xmlns:p14="http://schemas.microsoft.com/office/powerpoint/2010/main" val="1873647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Genes related to miscellaneous phenotypes</a:t>
            </a:r>
          </a:p>
        </p:txBody>
      </p:sp>
      <p:sp>
        <p:nvSpPr>
          <p:cNvPr id="6" name="Content Placeholder 5">
            <a:extLst>
              <a:ext uri="{FF2B5EF4-FFF2-40B4-BE49-F238E27FC236}">
                <a16:creationId xmlns:a16="http://schemas.microsoft.com/office/drawing/2014/main" id="{9877F3A2-7518-7F4C-B64F-0E46AF2C26E5}"/>
              </a:ext>
            </a:extLst>
          </p:cNvPr>
          <p:cNvSpPr>
            <a:spLocks noGrp="1"/>
          </p:cNvSpPr>
          <p:nvPr>
            <p:ph idx="1"/>
          </p:nvPr>
        </p:nvSpPr>
        <p:spPr/>
        <p:txBody>
          <a:bodyPr>
            <a:normAutofit lnSpcReduction="10000"/>
          </a:bodyPr>
          <a:lstStyle/>
          <a:p>
            <a:r>
              <a:rPr lang="da-DK" dirty="0" err="1"/>
              <a:t>Patella</a:t>
            </a:r>
            <a:r>
              <a:rPr lang="da-DK" dirty="0"/>
              <a:t> </a:t>
            </a:r>
            <a:r>
              <a:rPr lang="da-DK" dirty="0" err="1"/>
              <a:t>luxation</a:t>
            </a:r>
            <a:endParaRPr lang="da-DK" dirty="0"/>
          </a:p>
          <a:p>
            <a:pPr lvl="1"/>
            <a:r>
              <a:rPr lang="da-DK" dirty="0"/>
              <a:t>No </a:t>
            </a:r>
            <a:r>
              <a:rPr lang="da-DK" dirty="0" err="1"/>
              <a:t>deleterious</a:t>
            </a:r>
            <a:r>
              <a:rPr lang="da-DK" dirty="0"/>
              <a:t> </a:t>
            </a:r>
            <a:r>
              <a:rPr lang="da-DK" dirty="0" err="1"/>
              <a:t>SNPs</a:t>
            </a:r>
            <a:endParaRPr lang="da-DK" dirty="0"/>
          </a:p>
          <a:p>
            <a:r>
              <a:rPr lang="da-DK" dirty="0" err="1"/>
              <a:t>Renal</a:t>
            </a:r>
            <a:r>
              <a:rPr lang="da-DK" dirty="0"/>
              <a:t> </a:t>
            </a:r>
            <a:r>
              <a:rPr lang="da-DK" dirty="0" err="1"/>
              <a:t>dysplasia</a:t>
            </a:r>
            <a:endParaRPr lang="da-DK" dirty="0"/>
          </a:p>
          <a:p>
            <a:pPr lvl="1"/>
            <a:r>
              <a:rPr lang="da-DK" dirty="0"/>
              <a:t>4 </a:t>
            </a:r>
            <a:r>
              <a:rPr lang="da-DK" dirty="0" err="1"/>
              <a:t>deleterious</a:t>
            </a:r>
            <a:r>
              <a:rPr lang="da-DK" dirty="0"/>
              <a:t> </a:t>
            </a:r>
            <a:r>
              <a:rPr lang="da-DK" dirty="0" err="1"/>
              <a:t>SNPs</a:t>
            </a:r>
            <a:endParaRPr lang="da-DK" dirty="0"/>
          </a:p>
          <a:p>
            <a:r>
              <a:rPr lang="da-DK" dirty="0"/>
              <a:t>ABCB1</a:t>
            </a:r>
          </a:p>
          <a:p>
            <a:pPr lvl="1"/>
            <a:r>
              <a:rPr lang="da-DK" dirty="0"/>
              <a:t>386 </a:t>
            </a:r>
            <a:r>
              <a:rPr lang="da-DK" dirty="0" err="1"/>
              <a:t>SNPs</a:t>
            </a:r>
            <a:r>
              <a:rPr lang="da-DK" dirty="0"/>
              <a:t> </a:t>
            </a:r>
          </a:p>
          <a:p>
            <a:pPr lvl="1"/>
            <a:r>
              <a:rPr lang="da-DK" dirty="0"/>
              <a:t>49 non-</a:t>
            </a:r>
            <a:r>
              <a:rPr lang="da-DK" dirty="0" err="1"/>
              <a:t>intron</a:t>
            </a:r>
            <a:r>
              <a:rPr lang="da-DK" dirty="0"/>
              <a:t> </a:t>
            </a:r>
            <a:r>
              <a:rPr lang="da-DK" dirty="0" err="1"/>
              <a:t>SNPs</a:t>
            </a:r>
            <a:endParaRPr lang="da-DK" dirty="0"/>
          </a:p>
          <a:p>
            <a:pPr lvl="1"/>
            <a:r>
              <a:rPr lang="da-DK" dirty="0"/>
              <a:t>2 </a:t>
            </a:r>
            <a:r>
              <a:rPr lang="da-DK" dirty="0" err="1"/>
              <a:t>missense</a:t>
            </a:r>
            <a:r>
              <a:rPr lang="da-DK" dirty="0"/>
              <a:t> mutations – </a:t>
            </a:r>
            <a:r>
              <a:rPr lang="da-DK" dirty="0" err="1"/>
              <a:t>tolerated</a:t>
            </a:r>
            <a:endParaRPr lang="da-DK" dirty="0"/>
          </a:p>
          <a:p>
            <a:pPr lvl="1"/>
            <a:r>
              <a:rPr lang="da-DK" i="1" dirty="0"/>
              <a:t>ABCB1‐1</a:t>
            </a:r>
            <a:r>
              <a:rPr lang="el-GR" i="1" dirty="0"/>
              <a:t>Δ</a:t>
            </a:r>
            <a:r>
              <a:rPr lang="da-DK" dirty="0"/>
              <a:t> not present (collie mutation)</a:t>
            </a:r>
          </a:p>
          <a:p>
            <a:r>
              <a:rPr lang="da-DK" dirty="0"/>
              <a:t>PRA</a:t>
            </a:r>
          </a:p>
          <a:p>
            <a:pPr lvl="1"/>
            <a:r>
              <a:rPr lang="da-DK" dirty="0"/>
              <a:t>TTC8 – 1 </a:t>
            </a:r>
            <a:r>
              <a:rPr lang="da-DK" dirty="0" err="1"/>
              <a:t>missense</a:t>
            </a:r>
            <a:r>
              <a:rPr lang="da-DK" dirty="0"/>
              <a:t>, but </a:t>
            </a:r>
            <a:r>
              <a:rPr lang="da-DK" dirty="0" err="1"/>
              <a:t>tolerated</a:t>
            </a:r>
            <a:r>
              <a:rPr lang="da-DK" dirty="0"/>
              <a:t> – MAF: 0.31</a:t>
            </a:r>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19</a:t>
            </a:fld>
            <a:endParaRPr lang="en-GB" dirty="0"/>
          </a:p>
        </p:txBody>
      </p:sp>
    </p:spTree>
    <p:extLst>
      <p:ext uri="{BB962C8B-B14F-4D97-AF65-F5344CB8AC3E}">
        <p14:creationId xmlns:p14="http://schemas.microsoft.com/office/powerpoint/2010/main" val="3520251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Flat-coated Retrievers</a:t>
            </a:r>
            <a:br>
              <a:rPr lang="en-GB" dirty="0"/>
            </a:br>
            <a:r>
              <a:rPr lang="en-GB" sz="2000" dirty="0"/>
              <a:t>Diseases</a:t>
            </a:r>
          </a:p>
        </p:txBody>
      </p:sp>
      <p:sp>
        <p:nvSpPr>
          <p:cNvPr id="3" name="Content Placeholder 2"/>
          <p:cNvSpPr>
            <a:spLocks noGrp="1"/>
          </p:cNvSpPr>
          <p:nvPr>
            <p:ph idx="1"/>
          </p:nvPr>
        </p:nvSpPr>
        <p:spPr/>
        <p:txBody>
          <a:bodyPr/>
          <a:lstStyle/>
          <a:p>
            <a:endParaRPr lang="en-GB" dirty="0"/>
          </a:p>
        </p:txBody>
      </p:sp>
      <p:sp>
        <p:nvSpPr>
          <p:cNvPr id="6" name="Date Placeholder 5"/>
          <p:cNvSpPr>
            <a:spLocks noGrp="1"/>
          </p:cNvSpPr>
          <p:nvPr>
            <p:ph type="dt" sz="half" idx="10"/>
          </p:nvPr>
        </p:nvSpPr>
        <p:spPr/>
        <p:txBody>
          <a:bodyPr/>
          <a:lstStyle/>
          <a:p>
            <a:fld id="{5C3D6F4A-EF19-4207-9352-00A502E06581}" type="datetime1">
              <a:rPr lang="en-GB" smtClean="0"/>
              <a:t>13/11/2020</a:t>
            </a:fld>
            <a:endParaRPr lang="en-GB" dirty="0"/>
          </a:p>
        </p:txBody>
      </p:sp>
      <p:sp>
        <p:nvSpPr>
          <p:cNvPr id="4" name="Pladsholder til slidenummer 3"/>
          <p:cNvSpPr>
            <a:spLocks noGrp="1"/>
          </p:cNvSpPr>
          <p:nvPr>
            <p:ph type="sldNum" sz="quarter" idx="12"/>
          </p:nvPr>
        </p:nvSpPr>
        <p:spPr/>
        <p:txBody>
          <a:bodyPr/>
          <a:lstStyle/>
          <a:p>
            <a:fld id="{091A926C-488A-4E3E-9C21-57CAA120E114}" type="slidenum">
              <a:rPr lang="en-GB" smtClean="0"/>
              <a:t>2</a:t>
            </a:fld>
            <a:endParaRPr lang="en-GB" dirty="0"/>
          </a:p>
        </p:txBody>
      </p:sp>
    </p:spTree>
    <p:extLst>
      <p:ext uri="{BB962C8B-B14F-4D97-AF65-F5344CB8AC3E}">
        <p14:creationId xmlns:p14="http://schemas.microsoft.com/office/powerpoint/2010/main" val="3586591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F</a:t>
            </a:r>
            <a:r>
              <a:rPr lang="en-US" baseline="-25000" dirty="0"/>
              <a:t>ST</a:t>
            </a:r>
            <a:r>
              <a:rPr lang="en-US" dirty="0"/>
              <a:t> – 160 dogs</a:t>
            </a:r>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20</a:t>
            </a:fld>
            <a:endParaRPr lang="en-GB" dirty="0"/>
          </a:p>
        </p:txBody>
      </p:sp>
      <p:pic>
        <p:nvPicPr>
          <p:cNvPr id="10" name="Picture 9">
            <a:extLst>
              <a:ext uri="{FF2B5EF4-FFF2-40B4-BE49-F238E27FC236}">
                <a16:creationId xmlns:a16="http://schemas.microsoft.com/office/drawing/2014/main" id="{0110A912-2C06-D040-A77D-3B9BB452B8C8}"/>
              </a:ext>
            </a:extLst>
          </p:cNvPr>
          <p:cNvPicPr>
            <a:picLocks noChangeAspect="1"/>
          </p:cNvPicPr>
          <p:nvPr/>
        </p:nvPicPr>
        <p:blipFill>
          <a:blip r:embed="rId3"/>
          <a:stretch>
            <a:fillRect/>
          </a:stretch>
        </p:blipFill>
        <p:spPr>
          <a:xfrm>
            <a:off x="266700" y="1485900"/>
            <a:ext cx="11925300" cy="3975100"/>
          </a:xfrm>
          <a:prstGeom prst="rect">
            <a:avLst/>
          </a:prstGeom>
        </p:spPr>
      </p:pic>
    </p:spTree>
    <p:extLst>
      <p:ext uri="{BB962C8B-B14F-4D97-AF65-F5344CB8AC3E}">
        <p14:creationId xmlns:p14="http://schemas.microsoft.com/office/powerpoint/2010/main" val="3828076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C43C-173C-A449-AF20-290FC06A2B61}"/>
              </a:ext>
            </a:extLst>
          </p:cNvPr>
          <p:cNvSpPr>
            <a:spLocks noGrp="1"/>
          </p:cNvSpPr>
          <p:nvPr>
            <p:ph type="title"/>
          </p:nvPr>
        </p:nvSpPr>
        <p:spPr/>
        <p:txBody>
          <a:bodyPr/>
          <a:lstStyle/>
          <a:p>
            <a:r>
              <a:rPr lang="da-DK" dirty="0"/>
              <a:t>Methods – Gene </a:t>
            </a:r>
            <a:r>
              <a:rPr lang="da-DK" dirty="0" err="1"/>
              <a:t>ontology</a:t>
            </a:r>
            <a:endParaRPr lang="da-DK" dirty="0"/>
          </a:p>
        </p:txBody>
      </p:sp>
      <p:sp>
        <p:nvSpPr>
          <p:cNvPr id="3" name="Content Placeholder 2">
            <a:extLst>
              <a:ext uri="{FF2B5EF4-FFF2-40B4-BE49-F238E27FC236}">
                <a16:creationId xmlns:a16="http://schemas.microsoft.com/office/drawing/2014/main" id="{564DEEE0-2BB6-0C40-A176-63EDEDAA4FF4}"/>
              </a:ext>
            </a:extLst>
          </p:cNvPr>
          <p:cNvSpPr>
            <a:spLocks noGrp="1"/>
          </p:cNvSpPr>
          <p:nvPr>
            <p:ph idx="1"/>
          </p:nvPr>
        </p:nvSpPr>
        <p:spPr/>
        <p:txBody>
          <a:bodyPr/>
          <a:lstStyle/>
          <a:p>
            <a:pPr lvl="2"/>
            <a:endParaRPr lang="da-DK" dirty="0"/>
          </a:p>
          <a:p>
            <a:pPr lvl="2"/>
            <a:endParaRPr lang="da-DK" dirty="0"/>
          </a:p>
          <a:p>
            <a:pPr lvl="1"/>
            <a:endParaRPr lang="da-DK" dirty="0"/>
          </a:p>
          <a:p>
            <a:pPr lvl="1"/>
            <a:endParaRPr lang="da-DK" dirty="0"/>
          </a:p>
        </p:txBody>
      </p:sp>
      <p:sp>
        <p:nvSpPr>
          <p:cNvPr id="4" name="Date Placeholder 3">
            <a:extLst>
              <a:ext uri="{FF2B5EF4-FFF2-40B4-BE49-F238E27FC236}">
                <a16:creationId xmlns:a16="http://schemas.microsoft.com/office/drawing/2014/main" id="{34C13A07-F551-F347-B064-8725E6D93E89}"/>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E11F5A42-C808-9740-B62F-E215D601AF87}"/>
              </a:ext>
            </a:extLst>
          </p:cNvPr>
          <p:cNvSpPr>
            <a:spLocks noGrp="1"/>
          </p:cNvSpPr>
          <p:nvPr>
            <p:ph type="sldNum" sz="quarter" idx="12"/>
          </p:nvPr>
        </p:nvSpPr>
        <p:spPr/>
        <p:txBody>
          <a:bodyPr/>
          <a:lstStyle/>
          <a:p>
            <a:fld id="{091A926C-488A-4E3E-9C21-57CAA120E114}" type="slidenum">
              <a:rPr lang="en-GB" smtClean="0"/>
              <a:t>21</a:t>
            </a:fld>
            <a:endParaRPr lang="en-GB" dirty="0"/>
          </a:p>
        </p:txBody>
      </p:sp>
    </p:spTree>
    <p:extLst>
      <p:ext uri="{BB962C8B-B14F-4D97-AF65-F5344CB8AC3E}">
        <p14:creationId xmlns:p14="http://schemas.microsoft.com/office/powerpoint/2010/main" val="1351189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Results – Z(F</a:t>
            </a:r>
            <a:r>
              <a:rPr lang="en-US" baseline="-25000" dirty="0"/>
              <a:t>ST</a:t>
            </a:r>
            <a:r>
              <a:rPr lang="en-US" dirty="0"/>
              <a:t>) ≥ 5 –160 dogs</a:t>
            </a:r>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22</a:t>
            </a:fld>
            <a:endParaRPr lang="en-GB" dirty="0"/>
          </a:p>
        </p:txBody>
      </p:sp>
    </p:spTree>
    <p:extLst>
      <p:ext uri="{BB962C8B-B14F-4D97-AF65-F5344CB8AC3E}">
        <p14:creationId xmlns:p14="http://schemas.microsoft.com/office/powerpoint/2010/main" val="1769023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da-DK" dirty="0" err="1"/>
              <a:t>Results</a:t>
            </a:r>
            <a:r>
              <a:rPr lang="da-DK" dirty="0"/>
              <a:t> – </a:t>
            </a:r>
            <a:r>
              <a:rPr lang="da-DK" dirty="0" err="1"/>
              <a:t>Copy</a:t>
            </a:r>
            <a:r>
              <a:rPr lang="da-DK" dirty="0"/>
              <a:t> </a:t>
            </a:r>
            <a:r>
              <a:rPr lang="da-DK" dirty="0" err="1"/>
              <a:t>number</a:t>
            </a:r>
            <a:r>
              <a:rPr lang="da-DK" dirty="0"/>
              <a:t> variation - CNVKIT</a:t>
            </a:r>
          </a:p>
        </p:txBody>
      </p:sp>
      <p:sp>
        <p:nvSpPr>
          <p:cNvPr id="3" name="Content Placeholder 2">
            <a:extLst>
              <a:ext uri="{FF2B5EF4-FFF2-40B4-BE49-F238E27FC236}">
                <a16:creationId xmlns:a16="http://schemas.microsoft.com/office/drawing/2014/main" id="{5D8CB43B-AC44-224F-A4A0-7017FFEBC540}"/>
              </a:ext>
            </a:extLst>
          </p:cNvPr>
          <p:cNvSpPr>
            <a:spLocks noGrp="1"/>
          </p:cNvSpPr>
          <p:nvPr>
            <p:ph idx="1"/>
          </p:nvPr>
        </p:nvSpPr>
        <p:spPr/>
        <p:txBody>
          <a:bodyPr/>
          <a:lstStyle/>
          <a:p>
            <a:r>
              <a:rPr lang="da-DK" dirty="0"/>
              <a:t>12/19 has </a:t>
            </a:r>
            <a:r>
              <a:rPr lang="da-DK" dirty="0" err="1"/>
              <a:t>cnv</a:t>
            </a:r>
            <a:r>
              <a:rPr lang="da-DK" dirty="0"/>
              <a:t> in chr8:73175940-74330416 (vs. 3 </a:t>
            </a:r>
            <a:r>
              <a:rPr lang="da-DK" dirty="0" err="1"/>
              <a:t>dogs</a:t>
            </a:r>
            <a:r>
              <a:rPr lang="da-DK" dirty="0"/>
              <a:t>)</a:t>
            </a:r>
          </a:p>
          <a:p>
            <a:r>
              <a:rPr lang="da-DK" dirty="0"/>
              <a:t> 9/19 has </a:t>
            </a:r>
            <a:r>
              <a:rPr lang="da-DK" dirty="0" err="1"/>
              <a:t>cnv</a:t>
            </a:r>
            <a:r>
              <a:rPr lang="da-DK" dirty="0"/>
              <a:t> in chr16:59258567-59632846 (vs. 3 </a:t>
            </a:r>
            <a:r>
              <a:rPr lang="da-DK" dirty="0" err="1"/>
              <a:t>dogs</a:t>
            </a:r>
            <a:r>
              <a:rPr lang="da-DK" dirty="0"/>
              <a:t>) (</a:t>
            </a:r>
            <a:r>
              <a:rPr lang="da-DK" dirty="0" err="1"/>
              <a:t>maybe</a:t>
            </a:r>
            <a:r>
              <a:rPr lang="da-DK" dirty="0"/>
              <a:t> 10)</a:t>
            </a:r>
          </a:p>
          <a:p>
            <a:r>
              <a:rPr lang="da-DK" dirty="0"/>
              <a:t>4/19 has </a:t>
            </a:r>
            <a:r>
              <a:rPr lang="da-DK" dirty="0" err="1"/>
              <a:t>cnv</a:t>
            </a:r>
            <a:r>
              <a:rPr lang="da-DK" dirty="0"/>
              <a:t> in chr3:91883865-91889043 (vs. 3 </a:t>
            </a:r>
            <a:r>
              <a:rPr lang="da-DK" dirty="0" err="1"/>
              <a:t>dogs</a:t>
            </a:r>
            <a:r>
              <a:rPr lang="da-DK" dirty="0"/>
              <a:t>)</a:t>
            </a:r>
          </a:p>
          <a:p>
            <a:endParaRPr lang="da-DK" dirty="0"/>
          </a:p>
          <a:p>
            <a:endParaRPr lang="da-DK" dirty="0"/>
          </a:p>
          <a:p>
            <a:endParaRPr lang="da-DK" dirty="0"/>
          </a:p>
          <a:p>
            <a:endParaRPr lang="da-DK" dirty="0"/>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23</a:t>
            </a:fld>
            <a:endParaRPr lang="en-GB" dirty="0"/>
          </a:p>
        </p:txBody>
      </p:sp>
    </p:spTree>
    <p:extLst>
      <p:ext uri="{BB962C8B-B14F-4D97-AF65-F5344CB8AC3E}">
        <p14:creationId xmlns:p14="http://schemas.microsoft.com/office/powerpoint/2010/main" val="1924881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Flat-coated Retrievers – Alignment and Variant calling </a:t>
            </a:r>
          </a:p>
        </p:txBody>
      </p:sp>
      <p:sp>
        <p:nvSpPr>
          <p:cNvPr id="3" name="Content Placeholder 2">
            <a:extLst>
              <a:ext uri="{FF2B5EF4-FFF2-40B4-BE49-F238E27FC236}">
                <a16:creationId xmlns:a16="http://schemas.microsoft.com/office/drawing/2014/main" id="{5D8CB43B-AC44-224F-A4A0-7017FFEBC540}"/>
              </a:ext>
            </a:extLst>
          </p:cNvPr>
          <p:cNvSpPr>
            <a:spLocks noGrp="1"/>
          </p:cNvSpPr>
          <p:nvPr>
            <p:ph sz="half" idx="1"/>
          </p:nvPr>
        </p:nvSpPr>
        <p:spPr/>
        <p:txBody>
          <a:bodyPr numCol="1">
            <a:normAutofit fontScale="70000" lnSpcReduction="20000"/>
          </a:bodyPr>
          <a:lstStyle/>
          <a:p>
            <a:r>
              <a:rPr lang="en-US" dirty="0"/>
              <a:t>The </a:t>
            </a:r>
            <a:r>
              <a:rPr lang="en-US" dirty="0">
                <a:hlinkClick r:id="rId3"/>
              </a:rPr>
              <a:t>NBISweden K9-WGS-Pipeline</a:t>
            </a:r>
            <a:r>
              <a:rPr lang="en-US" dirty="0"/>
              <a:t>:</a:t>
            </a:r>
          </a:p>
          <a:p>
            <a:pPr lvl="1"/>
            <a:r>
              <a:rPr lang="en-US" dirty="0"/>
              <a:t>fastqc-0.11.5</a:t>
            </a:r>
          </a:p>
          <a:p>
            <a:pPr lvl="2"/>
            <a:r>
              <a:rPr lang="en-US" dirty="0"/>
              <a:t>Evaluation of data/read quality</a:t>
            </a:r>
          </a:p>
          <a:p>
            <a:pPr lvl="1"/>
            <a:r>
              <a:rPr lang="en-US" dirty="0"/>
              <a:t>bwa-0.7.12</a:t>
            </a:r>
          </a:p>
          <a:p>
            <a:pPr lvl="2"/>
            <a:r>
              <a:rPr lang="en-US" dirty="0"/>
              <a:t>bwa mem for aligning to ref</a:t>
            </a:r>
          </a:p>
          <a:p>
            <a:pPr lvl="1"/>
            <a:r>
              <a:rPr lang="en-US" dirty="0"/>
              <a:t>samtools-1.5</a:t>
            </a:r>
          </a:p>
          <a:p>
            <a:pPr lvl="2"/>
            <a:r>
              <a:rPr lang="en-US" dirty="0"/>
              <a:t>Sorting of alignments and indexing</a:t>
            </a:r>
          </a:p>
          <a:p>
            <a:pPr lvl="2"/>
            <a:r>
              <a:rPr lang="en-US" dirty="0"/>
              <a:t>Stats</a:t>
            </a:r>
          </a:p>
          <a:p>
            <a:pPr lvl="1"/>
            <a:r>
              <a:rPr lang="en-US" dirty="0"/>
              <a:t>gatk-3.5</a:t>
            </a:r>
          </a:p>
          <a:p>
            <a:pPr lvl="2"/>
            <a:r>
              <a:rPr lang="en-US" dirty="0"/>
              <a:t>Recalibration</a:t>
            </a:r>
          </a:p>
          <a:p>
            <a:pPr lvl="1"/>
            <a:r>
              <a:rPr lang="en-US" dirty="0"/>
              <a:t>picard-2.10.6</a:t>
            </a:r>
          </a:p>
          <a:p>
            <a:pPr lvl="2"/>
            <a:r>
              <a:rPr lang="en-US" dirty="0"/>
              <a:t>Marking of duplicates</a:t>
            </a:r>
          </a:p>
          <a:p>
            <a:pPr lvl="1"/>
            <a:r>
              <a:rPr lang="en-US" dirty="0"/>
              <a:t>htslib-1.5</a:t>
            </a:r>
          </a:p>
          <a:p>
            <a:pPr marL="0" indent="0">
              <a:buNone/>
            </a:pPr>
            <a:endParaRPr lang="en-US" dirty="0"/>
          </a:p>
          <a:p>
            <a:endParaRPr lang="en-US" dirty="0"/>
          </a:p>
          <a:p>
            <a:pPr marL="360363" lvl="1" indent="0">
              <a:buNone/>
            </a:pPr>
            <a:br>
              <a:rPr lang="en-US" dirty="0"/>
            </a:br>
            <a:r>
              <a:rPr lang="en-US" dirty="0"/>
              <a:t>	</a:t>
            </a:r>
          </a:p>
        </p:txBody>
      </p:sp>
      <p:graphicFrame>
        <p:nvGraphicFramePr>
          <p:cNvPr id="11" name="Content Placeholder 10">
            <a:extLst>
              <a:ext uri="{FF2B5EF4-FFF2-40B4-BE49-F238E27FC236}">
                <a16:creationId xmlns:a16="http://schemas.microsoft.com/office/drawing/2014/main" id="{6454DF27-4A88-2449-AC41-3D7BF372D780}"/>
              </a:ext>
            </a:extLst>
          </p:cNvPr>
          <p:cNvGraphicFramePr>
            <a:graphicFrameLocks noGrp="1"/>
          </p:cNvGraphicFramePr>
          <p:nvPr>
            <p:ph sz="half" idx="2"/>
          </p:nvPr>
        </p:nvGraphicFramePr>
        <p:xfrm>
          <a:off x="6360178" y="1635125"/>
          <a:ext cx="4785996" cy="4587285"/>
        </p:xfrm>
        <a:graphic>
          <a:graphicData uri="http://schemas.openxmlformats.org/drawingml/2006/table">
            <a:tbl>
              <a:tblPr firstRow="1" bandRow="1">
                <a:tableStyleId>{5C22544A-7EE6-4342-B048-85BDC9FD1C3A}</a:tableStyleId>
              </a:tblPr>
              <a:tblGrid>
                <a:gridCol w="2425383">
                  <a:extLst>
                    <a:ext uri="{9D8B030D-6E8A-4147-A177-3AD203B41FA5}">
                      <a16:colId xmlns:a16="http://schemas.microsoft.com/office/drawing/2014/main" val="962649175"/>
                    </a:ext>
                  </a:extLst>
                </a:gridCol>
                <a:gridCol w="1223963">
                  <a:extLst>
                    <a:ext uri="{9D8B030D-6E8A-4147-A177-3AD203B41FA5}">
                      <a16:colId xmlns:a16="http://schemas.microsoft.com/office/drawing/2014/main" val="4032992912"/>
                    </a:ext>
                  </a:extLst>
                </a:gridCol>
                <a:gridCol w="1136650">
                  <a:extLst>
                    <a:ext uri="{9D8B030D-6E8A-4147-A177-3AD203B41FA5}">
                      <a16:colId xmlns:a16="http://schemas.microsoft.com/office/drawing/2014/main" val="761523870"/>
                    </a:ext>
                  </a:extLst>
                </a:gridCol>
              </a:tblGrid>
              <a:tr h="370840">
                <a:tc>
                  <a:txBody>
                    <a:bodyPr/>
                    <a:lstStyle/>
                    <a:p>
                      <a:pPr algn="l" fontAlgn="b"/>
                      <a:r>
                        <a:rPr lang="da-DK" sz="2400" b="1" i="0" u="none" strike="noStrike" dirty="0">
                          <a:solidFill>
                            <a:schemeClr val="bg1"/>
                          </a:solidFill>
                          <a:effectLst/>
                          <a:latin typeface="Calibri" panose="020F0502020204030204" pitchFamily="34" charset="0"/>
                        </a:rPr>
                        <a:t>  Filters</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a-DK" sz="2400" b="1" i="0" u="none" strike="noStrike" dirty="0">
                          <a:solidFill>
                            <a:schemeClr val="bg1"/>
                          </a:solidFill>
                          <a:effectLst/>
                          <a:latin typeface="Calibri" panose="020F0502020204030204" pitchFamily="34" charset="0"/>
                        </a:rPr>
                        <a:t>  SNP</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a-DK" sz="2400" b="1" i="0" u="none" strike="noStrike" dirty="0">
                          <a:solidFill>
                            <a:schemeClr val="bg1"/>
                          </a:solidFill>
                          <a:effectLst/>
                          <a:latin typeface="Calibri" panose="020F0502020204030204" pitchFamily="34" charset="0"/>
                        </a:rPr>
                        <a:t>  INDELS</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05223"/>
                  </a:ext>
                </a:extLst>
              </a:tr>
              <a:tr h="468000">
                <a:tc>
                  <a:txBody>
                    <a:bodyPr/>
                    <a:lstStyle/>
                    <a:p>
                      <a:pPr algn="l" fontAlgn="b"/>
                      <a:r>
                        <a:rPr lang="da-DK" sz="2400" b="0" i="0" u="none" strike="noStrike" dirty="0">
                          <a:solidFill>
                            <a:srgbClr val="000000"/>
                          </a:solidFill>
                          <a:effectLst/>
                          <a:latin typeface="Calibri" panose="020F0502020204030204" pitchFamily="34" charset="0"/>
                        </a:rPr>
                        <a:t>  QD </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08309022"/>
                  </a:ext>
                </a:extLst>
              </a:tr>
              <a:tr h="468000">
                <a:tc>
                  <a:txBody>
                    <a:bodyPr/>
                    <a:lstStyle/>
                    <a:p>
                      <a:pPr algn="l" fontAlgn="b"/>
                      <a:r>
                        <a:rPr lang="da-DK" sz="2400" b="0" i="0" u="none" strike="noStrike" dirty="0">
                          <a:solidFill>
                            <a:srgbClr val="000000"/>
                          </a:solidFill>
                          <a:effectLst/>
                          <a:latin typeface="Calibri" panose="020F0502020204030204" pitchFamily="34" charset="0"/>
                        </a:rPr>
                        <a:t>  FS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&gt; 60.0</a:t>
                      </a:r>
                    </a:p>
                  </a:txBody>
                  <a:tcPr marL="9525" marR="9525" marT="9525" marB="0" anchor="ctr"/>
                </a:tc>
                <a:tc>
                  <a:txBody>
                    <a:bodyPr/>
                    <a:lstStyle/>
                    <a:p>
                      <a:pPr algn="l" fontAlgn="b"/>
                      <a:r>
                        <a:rPr lang="da-DK" sz="2400" b="0" i="0" u="none" strike="noStrike" dirty="0">
                          <a:solidFill>
                            <a:srgbClr val="000000"/>
                          </a:solidFill>
                          <a:effectLst/>
                          <a:latin typeface="Calibri" panose="020F0502020204030204" pitchFamily="34" charset="0"/>
                        </a:rPr>
                        <a:t>  &gt; 200.0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81380736"/>
                  </a:ext>
                </a:extLst>
              </a:tr>
              <a:tr h="468000">
                <a:tc>
                  <a:txBody>
                    <a:bodyPr/>
                    <a:lstStyle/>
                    <a:p>
                      <a:pPr algn="l" fontAlgn="b"/>
                      <a:r>
                        <a:rPr lang="da-DK" sz="2400" b="0" i="0" u="none" strike="noStrike" dirty="0">
                          <a:solidFill>
                            <a:srgbClr val="000000"/>
                          </a:solidFill>
                          <a:effectLst/>
                          <a:latin typeface="Calibri" panose="020F0502020204030204" pitchFamily="34" charset="0"/>
                        </a:rPr>
                        <a:t>  SOR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&gt; 3.0</a:t>
                      </a:r>
                    </a:p>
                  </a:txBody>
                  <a:tcPr marL="9525" marR="9525" marT="9525" marB="0" anchor="ctr"/>
                </a:tc>
                <a:tc>
                  <a:txBody>
                    <a:bodyPr/>
                    <a:lstStyle/>
                    <a:p>
                      <a:pPr algn="l" fontAlgn="b"/>
                      <a:r>
                        <a:rPr lang="da-DK" sz="2400" b="0" i="0" u="none" strike="noStrike" dirty="0">
                          <a:solidFill>
                            <a:srgbClr val="000000"/>
                          </a:solidFill>
                          <a:effectLst/>
                          <a:latin typeface="Calibri" panose="020F0502020204030204" pitchFamily="34" charset="0"/>
                        </a:rPr>
                        <a:t>  &gt; 10.0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48846090"/>
                  </a:ext>
                </a:extLst>
              </a:tr>
              <a:tr h="468000">
                <a:tc>
                  <a:txBody>
                    <a:bodyPr/>
                    <a:lstStyle/>
                    <a:p>
                      <a:pPr algn="l" fontAlgn="b"/>
                      <a:r>
                        <a:rPr lang="da-DK" sz="2400" b="0" i="0" u="none" strike="noStrike" dirty="0">
                          <a:solidFill>
                            <a:srgbClr val="000000"/>
                          </a:solidFill>
                          <a:effectLst/>
                          <a:latin typeface="Calibri" panose="020F0502020204030204" pitchFamily="34" charset="0"/>
                        </a:rPr>
                        <a:t>  MQ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40.0</a:t>
                      </a:r>
                    </a:p>
                  </a:txBody>
                  <a:tcPr marL="9525" marR="9525" marT="9525" marB="0" anchor="ctr"/>
                </a:tc>
                <a:tc>
                  <a:txBody>
                    <a:bodyPr/>
                    <a:lstStyle/>
                    <a:p>
                      <a:pPr algn="l" fontAlgn="b"/>
                      <a:endParaRPr lang="da-DK" sz="24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2001900"/>
                  </a:ext>
                </a:extLst>
              </a:tr>
              <a:tr h="468000">
                <a:tc>
                  <a:txBody>
                    <a:bodyPr/>
                    <a:lstStyle/>
                    <a:p>
                      <a:pPr algn="l" fontAlgn="b"/>
                      <a:r>
                        <a:rPr lang="da-DK" sz="2400" b="0" i="0" u="none" strike="noStrike" dirty="0">
                          <a:solidFill>
                            <a:srgbClr val="000000"/>
                          </a:solidFill>
                          <a:effectLst/>
                          <a:latin typeface="Calibri" panose="020F0502020204030204" pitchFamily="34" charset="0"/>
                        </a:rPr>
                        <a:t>  QD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tc>
                <a:tc>
                  <a:txBody>
                    <a:bodyPr/>
                    <a:lstStyle/>
                    <a:p>
                      <a:pPr algn="l" fontAlgn="b"/>
                      <a:endParaRPr lang="da-DK" sz="24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6186942"/>
                  </a:ext>
                </a:extLst>
              </a:tr>
              <a:tr h="468000">
                <a:tc>
                  <a:txBody>
                    <a:bodyPr/>
                    <a:lstStyle/>
                    <a:p>
                      <a:pPr algn="l" fontAlgn="b"/>
                      <a:r>
                        <a:rPr lang="da-DK" sz="2400" b="0" i="0" u="none" strike="noStrike" dirty="0">
                          <a:solidFill>
                            <a:srgbClr val="000000"/>
                          </a:solidFill>
                          <a:effectLst/>
                          <a:latin typeface="Calibri" panose="020F0502020204030204" pitchFamily="34" charset="0"/>
                        </a:rPr>
                        <a:t>  FS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&gt; 60.0</a:t>
                      </a:r>
                    </a:p>
                  </a:txBody>
                  <a:tcPr marL="9525" marR="9525" marT="9525" marB="0" anchor="ctr"/>
                </a:tc>
                <a:tc>
                  <a:txBody>
                    <a:bodyPr/>
                    <a:lstStyle/>
                    <a:p>
                      <a:pPr algn="l" fontAlgn="b"/>
                      <a:endParaRPr lang="da-DK" sz="24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952621"/>
                  </a:ext>
                </a:extLst>
              </a:tr>
              <a:tr h="468000">
                <a:tc>
                  <a:txBody>
                    <a:bodyPr/>
                    <a:lstStyle/>
                    <a:p>
                      <a:pPr algn="l" fontAlgn="b"/>
                      <a:r>
                        <a:rPr lang="da-DK" sz="2400" b="0" i="0" u="none" strike="noStrike" dirty="0">
                          <a:solidFill>
                            <a:srgbClr val="000000"/>
                          </a:solidFill>
                          <a:effectLst/>
                          <a:latin typeface="Calibri" panose="020F0502020204030204" pitchFamily="34" charset="0"/>
                        </a:rPr>
                        <a:t>  </a:t>
                      </a:r>
                      <a:r>
                        <a:rPr lang="da-DK" sz="2400" b="0" i="0" u="none" strike="noStrike" dirty="0" err="1">
                          <a:solidFill>
                            <a:srgbClr val="000000"/>
                          </a:solidFill>
                          <a:effectLst/>
                          <a:latin typeface="Calibri" panose="020F0502020204030204" pitchFamily="34" charset="0"/>
                        </a:rPr>
                        <a:t>MQRankSum</a:t>
                      </a:r>
                      <a:endParaRPr lang="da-DK" sz="2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-12.5</a:t>
                      </a:r>
                    </a:p>
                  </a:txBody>
                  <a:tcPr marL="9525" marR="9525" marT="9525" marB="0" anchor="ctr"/>
                </a:tc>
                <a:tc>
                  <a:txBody>
                    <a:bodyPr/>
                    <a:lstStyle/>
                    <a:p>
                      <a:pPr algn="l" fontAlgn="b"/>
                      <a:endParaRPr lang="da-DK" sz="24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42621924"/>
                  </a:ext>
                </a:extLst>
              </a:tr>
              <a:tr h="468000">
                <a:tc>
                  <a:txBody>
                    <a:bodyPr/>
                    <a:lstStyle/>
                    <a:p>
                      <a:pPr algn="l" fontAlgn="b"/>
                      <a:r>
                        <a:rPr lang="da-DK" sz="2400" b="0" i="0" u="none" strike="noStrike" dirty="0">
                          <a:solidFill>
                            <a:srgbClr val="000000"/>
                          </a:solidFill>
                          <a:effectLst/>
                          <a:latin typeface="Calibri" panose="020F0502020204030204" pitchFamily="34" charset="0"/>
                        </a:rPr>
                        <a:t>  </a:t>
                      </a:r>
                      <a:r>
                        <a:rPr lang="da-DK" sz="2400" b="0" i="0" u="none" strike="noStrike" dirty="0" err="1">
                          <a:solidFill>
                            <a:srgbClr val="000000"/>
                          </a:solidFill>
                          <a:effectLst/>
                          <a:latin typeface="Calibri" panose="020F0502020204030204" pitchFamily="34" charset="0"/>
                        </a:rPr>
                        <a:t>ReadPosRankSum</a:t>
                      </a:r>
                      <a:endParaRPr lang="da-DK" sz="2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-8.0</a:t>
                      </a:r>
                    </a:p>
                  </a:txBody>
                  <a:tcPr marL="9525" marR="9525" marT="9525" marB="0" anchor="ct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70149011"/>
                  </a:ext>
                </a:extLst>
              </a:tr>
              <a:tr h="468000">
                <a:tc>
                  <a:txBody>
                    <a:bodyPr/>
                    <a:lstStyle/>
                    <a:p>
                      <a:pPr algn="l" fontAlgn="b"/>
                      <a:r>
                        <a:rPr lang="da-DK" sz="2400" b="0" i="0" u="none" strike="noStrike" dirty="0">
                          <a:solidFill>
                            <a:srgbClr val="000000"/>
                          </a:solidFill>
                          <a:effectLst/>
                          <a:latin typeface="Calibri" panose="020F0502020204030204" pitchFamily="34" charset="0"/>
                        </a:rPr>
                        <a:t>  Max </a:t>
                      </a:r>
                      <a:r>
                        <a:rPr lang="da-DK" sz="2400" b="0" i="0" u="none" strike="noStrike" dirty="0" err="1">
                          <a:solidFill>
                            <a:srgbClr val="000000"/>
                          </a:solidFill>
                          <a:effectLst/>
                          <a:latin typeface="Calibri" panose="020F0502020204030204" pitchFamily="34" charset="0"/>
                        </a:rPr>
                        <a:t>maf</a:t>
                      </a:r>
                      <a:r>
                        <a:rPr lang="da-DK" sz="2400" b="0"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da-DK" sz="2400" b="0" i="0" u="none" strike="noStrike" dirty="0">
                          <a:solidFill>
                            <a:srgbClr val="000000"/>
                          </a:solidFill>
                          <a:effectLst/>
                          <a:latin typeface="Calibri" panose="020F0502020204030204" pitchFamily="34" charset="0"/>
                        </a:rPr>
                        <a:t>  0.99992</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fontAlgn="b"/>
                      <a:endParaRPr lang="da-DK" sz="24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815461"/>
                  </a:ext>
                </a:extLst>
              </a:tr>
            </a:tbl>
          </a:graphicData>
        </a:graphic>
      </p:graphicFrame>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24</a:t>
            </a:fld>
            <a:endParaRPr lang="en-GB" dirty="0"/>
          </a:p>
        </p:txBody>
      </p:sp>
    </p:spTree>
    <p:extLst>
      <p:ext uri="{BB962C8B-B14F-4D97-AF65-F5344CB8AC3E}">
        <p14:creationId xmlns:p14="http://schemas.microsoft.com/office/powerpoint/2010/main" val="28804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Background - Flat-coated Retrievers</a:t>
            </a:r>
          </a:p>
        </p:txBody>
      </p:sp>
      <p:sp>
        <p:nvSpPr>
          <p:cNvPr id="3" name="Content Placeholder 2"/>
          <p:cNvSpPr>
            <a:spLocks noGrp="1"/>
          </p:cNvSpPr>
          <p:nvPr>
            <p:ph idx="1"/>
          </p:nvPr>
        </p:nvSpPr>
        <p:spPr/>
        <p:txBody>
          <a:bodyPr/>
          <a:lstStyle/>
          <a:p>
            <a:r>
              <a:rPr lang="en-GB" dirty="0"/>
              <a:t>Predisposed to </a:t>
            </a:r>
          </a:p>
          <a:p>
            <a:pPr lvl="1"/>
            <a:r>
              <a:rPr lang="en-GB" dirty="0"/>
              <a:t>Progressive Retinal Atrophy	</a:t>
            </a:r>
          </a:p>
          <a:p>
            <a:pPr lvl="1"/>
            <a:r>
              <a:rPr lang="en-GB" dirty="0"/>
              <a:t>Renal dysplasia</a:t>
            </a:r>
          </a:p>
          <a:p>
            <a:pPr lvl="1"/>
            <a:r>
              <a:rPr lang="en-GB" dirty="0"/>
              <a:t>Cancer (50-68% dies of cancer)</a:t>
            </a:r>
          </a:p>
          <a:p>
            <a:pPr lvl="2"/>
            <a:r>
              <a:rPr lang="en-GB" dirty="0"/>
              <a:t>Sarcomas</a:t>
            </a:r>
          </a:p>
          <a:p>
            <a:pPr lvl="2"/>
            <a:r>
              <a:rPr lang="en-GB" dirty="0"/>
              <a:t>Malignant melanoma</a:t>
            </a:r>
          </a:p>
          <a:p>
            <a:pPr lvl="2"/>
            <a:r>
              <a:rPr lang="en-GB" dirty="0"/>
              <a:t>Lymphoma</a:t>
            </a:r>
          </a:p>
          <a:p>
            <a:pPr lvl="2"/>
            <a:r>
              <a:rPr lang="en-GB" b="1" dirty="0"/>
              <a:t>Histiocytic sarcoma (15-20% develops it)</a:t>
            </a:r>
            <a:endParaRPr lang="en-GB" dirty="0"/>
          </a:p>
        </p:txBody>
      </p:sp>
      <p:sp>
        <p:nvSpPr>
          <p:cNvPr id="6" name="Date Placeholder 5"/>
          <p:cNvSpPr>
            <a:spLocks noGrp="1"/>
          </p:cNvSpPr>
          <p:nvPr>
            <p:ph type="dt" sz="half" idx="10"/>
          </p:nvPr>
        </p:nvSpPr>
        <p:spPr/>
        <p:txBody>
          <a:bodyPr/>
          <a:lstStyle/>
          <a:p>
            <a:fld id="{5C3D6F4A-EF19-4207-9352-00A502E06581}" type="datetime1">
              <a:rPr lang="en-GB" smtClean="0"/>
              <a:t>13/11/2020</a:t>
            </a:fld>
            <a:endParaRPr lang="en-GB" dirty="0"/>
          </a:p>
        </p:txBody>
      </p:sp>
      <p:sp>
        <p:nvSpPr>
          <p:cNvPr id="4" name="Pladsholder til slidenummer 3"/>
          <p:cNvSpPr>
            <a:spLocks noGrp="1"/>
          </p:cNvSpPr>
          <p:nvPr>
            <p:ph type="sldNum" sz="quarter" idx="12"/>
          </p:nvPr>
        </p:nvSpPr>
        <p:spPr/>
        <p:txBody>
          <a:bodyPr/>
          <a:lstStyle/>
          <a:p>
            <a:fld id="{091A926C-488A-4E3E-9C21-57CAA120E114}" type="slidenum">
              <a:rPr lang="en-GB" smtClean="0"/>
              <a:t>3</a:t>
            </a:fld>
            <a:endParaRPr lang="en-GB" dirty="0"/>
          </a:p>
        </p:txBody>
      </p:sp>
      <p:pic>
        <p:nvPicPr>
          <p:cNvPr id="7" name="Picture 6">
            <a:extLst>
              <a:ext uri="{FF2B5EF4-FFF2-40B4-BE49-F238E27FC236}">
                <a16:creationId xmlns:a16="http://schemas.microsoft.com/office/drawing/2014/main" id="{CE52AB3D-4E5D-0D49-8008-486E98A85012}"/>
              </a:ext>
            </a:extLst>
          </p:cNvPr>
          <p:cNvPicPr>
            <a:picLocks noChangeAspect="1"/>
          </p:cNvPicPr>
          <p:nvPr/>
        </p:nvPicPr>
        <p:blipFill>
          <a:blip r:embed="rId3"/>
          <a:stretch>
            <a:fillRect/>
          </a:stretch>
        </p:blipFill>
        <p:spPr>
          <a:xfrm>
            <a:off x="6623050" y="1053307"/>
            <a:ext cx="4978400" cy="5549900"/>
          </a:xfrm>
          <a:prstGeom prst="rect">
            <a:avLst/>
          </a:prstGeom>
        </p:spPr>
      </p:pic>
    </p:spTree>
    <p:extLst>
      <p:ext uri="{BB962C8B-B14F-4D97-AF65-F5344CB8AC3E}">
        <p14:creationId xmlns:p14="http://schemas.microsoft.com/office/powerpoint/2010/main" val="78317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da-DK" dirty="0"/>
              <a:t>Background - </a:t>
            </a:r>
            <a:r>
              <a:rPr lang="da-DK" dirty="0" err="1"/>
              <a:t>Histiocytic</a:t>
            </a:r>
            <a:r>
              <a:rPr lang="da-DK" dirty="0"/>
              <a:t> </a:t>
            </a:r>
            <a:r>
              <a:rPr lang="da-DK" dirty="0" err="1"/>
              <a:t>disease</a:t>
            </a:r>
            <a:endParaRPr lang="da-DK" dirty="0"/>
          </a:p>
        </p:txBody>
      </p:sp>
      <p:sp>
        <p:nvSpPr>
          <p:cNvPr id="3" name="Content Placeholder 2">
            <a:extLst>
              <a:ext uri="{FF2B5EF4-FFF2-40B4-BE49-F238E27FC236}">
                <a16:creationId xmlns:a16="http://schemas.microsoft.com/office/drawing/2014/main" id="{5D8CB43B-AC44-224F-A4A0-7017FFEBC540}"/>
              </a:ext>
            </a:extLst>
          </p:cNvPr>
          <p:cNvSpPr>
            <a:spLocks noGrp="1"/>
          </p:cNvSpPr>
          <p:nvPr>
            <p:ph idx="1"/>
          </p:nvPr>
        </p:nvSpPr>
        <p:spPr/>
        <p:txBody>
          <a:bodyPr>
            <a:normAutofit fontScale="92500" lnSpcReduction="10000"/>
          </a:bodyPr>
          <a:lstStyle/>
          <a:p>
            <a:pPr marL="0" indent="0">
              <a:buNone/>
            </a:pPr>
            <a:r>
              <a:rPr lang="en-GB" dirty="0"/>
              <a:t>Rare disease in humans </a:t>
            </a:r>
          </a:p>
          <a:p>
            <a:r>
              <a:rPr lang="en-GB" dirty="0"/>
              <a:t>High prevalence in Flat-coated Retrievers and Bernese Mountain Dogs</a:t>
            </a:r>
          </a:p>
          <a:p>
            <a:pPr lvl="1"/>
            <a:r>
              <a:rPr lang="en-GB" dirty="0"/>
              <a:t>Suggests germ-line variants associated with disease development</a:t>
            </a:r>
            <a:endParaRPr lang="da-DK" dirty="0"/>
          </a:p>
          <a:p>
            <a:pPr marL="0" indent="0">
              <a:buNone/>
            </a:pPr>
            <a:r>
              <a:rPr lang="da-DK" dirty="0"/>
              <a:t>High </a:t>
            </a:r>
            <a:r>
              <a:rPr lang="da-DK" dirty="0" err="1"/>
              <a:t>mortality</a:t>
            </a:r>
            <a:r>
              <a:rPr lang="da-DK" dirty="0"/>
              <a:t> rate</a:t>
            </a:r>
          </a:p>
          <a:p>
            <a:pPr marL="0" indent="0">
              <a:buNone/>
            </a:pPr>
            <a:r>
              <a:rPr lang="da-DK" dirty="0" err="1"/>
              <a:t>Several</a:t>
            </a:r>
            <a:r>
              <a:rPr lang="da-DK" dirty="0"/>
              <a:t> mutations </a:t>
            </a:r>
            <a:r>
              <a:rPr lang="da-DK" dirty="0" err="1"/>
              <a:t>are</a:t>
            </a:r>
            <a:r>
              <a:rPr lang="da-DK" dirty="0"/>
              <a:t> </a:t>
            </a:r>
            <a:r>
              <a:rPr lang="da-DK" dirty="0" err="1"/>
              <a:t>associated</a:t>
            </a:r>
            <a:r>
              <a:rPr lang="da-DK" dirty="0"/>
              <a:t> with </a:t>
            </a:r>
            <a:r>
              <a:rPr lang="da-DK" dirty="0" err="1"/>
              <a:t>histiocytic</a:t>
            </a:r>
            <a:r>
              <a:rPr lang="da-DK" dirty="0"/>
              <a:t> </a:t>
            </a:r>
            <a:r>
              <a:rPr lang="da-DK" dirty="0" err="1"/>
              <a:t>disease</a:t>
            </a:r>
            <a:endParaRPr lang="da-DK" dirty="0"/>
          </a:p>
          <a:p>
            <a:pPr lvl="1"/>
            <a:r>
              <a:rPr lang="da-DK" dirty="0"/>
              <a:t>MAPK </a:t>
            </a:r>
            <a:r>
              <a:rPr lang="da-DK" dirty="0" err="1"/>
              <a:t>pathways</a:t>
            </a:r>
            <a:endParaRPr lang="da-DK" dirty="0"/>
          </a:p>
          <a:p>
            <a:pPr lvl="2"/>
            <a:r>
              <a:rPr lang="da-DK" dirty="0"/>
              <a:t>BRAF</a:t>
            </a:r>
            <a:r>
              <a:rPr lang="da-DK" baseline="30000" dirty="0"/>
              <a:t>V600E</a:t>
            </a:r>
            <a:r>
              <a:rPr lang="da-DK" dirty="0"/>
              <a:t> in </a:t>
            </a:r>
            <a:r>
              <a:rPr lang="da-DK" dirty="0" err="1"/>
              <a:t>humans</a:t>
            </a:r>
            <a:endParaRPr lang="da-DK" dirty="0"/>
          </a:p>
          <a:p>
            <a:pPr lvl="2"/>
            <a:r>
              <a:rPr lang="da-DK" dirty="0"/>
              <a:t>MAP2K1</a:t>
            </a:r>
          </a:p>
          <a:p>
            <a:pPr lvl="1"/>
            <a:r>
              <a:rPr lang="da-DK" dirty="0"/>
              <a:t>PTEN	</a:t>
            </a:r>
          </a:p>
          <a:p>
            <a:pPr lvl="1"/>
            <a:r>
              <a:rPr lang="da-DK" dirty="0"/>
              <a:t>CDKN2A/B</a:t>
            </a:r>
            <a:endParaRPr lang="da-DK" baseline="30000" dirty="0"/>
          </a:p>
          <a:p>
            <a:pPr lvl="1"/>
            <a:r>
              <a:rPr lang="da-DK" dirty="0"/>
              <a:t>CDK5RAP2</a:t>
            </a:r>
          </a:p>
          <a:p>
            <a:pPr lvl="1"/>
            <a:r>
              <a:rPr lang="da-DK" dirty="0" err="1"/>
              <a:t>Among</a:t>
            </a:r>
            <a:r>
              <a:rPr lang="da-DK" dirty="0"/>
              <a:t> </a:t>
            </a:r>
            <a:r>
              <a:rPr lang="da-DK" dirty="0" err="1"/>
              <a:t>others</a:t>
            </a:r>
            <a:endParaRPr lang="da-DK" dirty="0"/>
          </a:p>
        </p:txBody>
      </p:sp>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4</a:t>
            </a:fld>
            <a:endParaRPr lang="en-GB" dirty="0"/>
          </a:p>
        </p:txBody>
      </p:sp>
    </p:spTree>
    <p:extLst>
      <p:ext uri="{BB962C8B-B14F-4D97-AF65-F5344CB8AC3E}">
        <p14:creationId xmlns:p14="http://schemas.microsoft.com/office/powerpoint/2010/main" val="161163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Flat-coated Retrievers – Aims</a:t>
            </a:r>
          </a:p>
        </p:txBody>
      </p:sp>
      <p:sp>
        <p:nvSpPr>
          <p:cNvPr id="3" name="Content Placeholder 2"/>
          <p:cNvSpPr>
            <a:spLocks noGrp="1"/>
          </p:cNvSpPr>
          <p:nvPr>
            <p:ph idx="1"/>
          </p:nvPr>
        </p:nvSpPr>
        <p:spPr/>
        <p:txBody>
          <a:bodyPr/>
          <a:lstStyle/>
          <a:p>
            <a:r>
              <a:rPr lang="en-US" dirty="0"/>
              <a:t>To investigate allele frequencies of SNPs already correlated to different phenotypes</a:t>
            </a:r>
          </a:p>
          <a:p>
            <a:r>
              <a:rPr lang="en-US" dirty="0"/>
              <a:t>To investigate if any SNPs are fixated in the Flat-coated Retrievers compared to other breeds</a:t>
            </a:r>
          </a:p>
          <a:p>
            <a:pPr marL="0" indent="0">
              <a:buNone/>
            </a:pPr>
            <a:endParaRPr lang="en-US" noProof="0" dirty="0"/>
          </a:p>
        </p:txBody>
      </p:sp>
      <p:sp>
        <p:nvSpPr>
          <p:cNvPr id="6" name="Date Placeholder 5"/>
          <p:cNvSpPr>
            <a:spLocks noGrp="1"/>
          </p:cNvSpPr>
          <p:nvPr>
            <p:ph type="dt" sz="half" idx="10"/>
          </p:nvPr>
        </p:nvSpPr>
        <p:spPr/>
        <p:txBody>
          <a:bodyPr/>
          <a:lstStyle/>
          <a:p>
            <a:fld id="{5C3D6F4A-EF19-4207-9352-00A502E06581}" type="datetime1">
              <a:rPr lang="en-GB" smtClean="0"/>
              <a:t>13/11/2020</a:t>
            </a:fld>
            <a:endParaRPr lang="en-GB"/>
          </a:p>
        </p:txBody>
      </p:sp>
      <p:sp>
        <p:nvSpPr>
          <p:cNvPr id="4" name="Pladsholder til slidenummer 3"/>
          <p:cNvSpPr>
            <a:spLocks noGrp="1"/>
          </p:cNvSpPr>
          <p:nvPr>
            <p:ph type="sldNum" sz="quarter" idx="12"/>
          </p:nvPr>
        </p:nvSpPr>
        <p:spPr/>
        <p:txBody>
          <a:bodyPr/>
          <a:lstStyle/>
          <a:p>
            <a:fld id="{091A926C-488A-4E3E-9C21-57CAA120E114}" type="slidenum">
              <a:rPr lang="en-GB" smtClean="0"/>
              <a:t>5</a:t>
            </a:fld>
            <a:endParaRPr lang="en-GB"/>
          </a:p>
        </p:txBody>
      </p:sp>
      <p:sp>
        <p:nvSpPr>
          <p:cNvPr id="5" name="TextBox 4">
            <a:extLst>
              <a:ext uri="{FF2B5EF4-FFF2-40B4-BE49-F238E27FC236}">
                <a16:creationId xmlns:a16="http://schemas.microsoft.com/office/drawing/2014/main" id="{204607B4-164B-C348-9B62-DABE5D38CCFB}"/>
              </a:ext>
            </a:extLst>
          </p:cNvPr>
          <p:cNvSpPr txBox="1"/>
          <p:nvPr/>
        </p:nvSpPr>
        <p:spPr>
          <a:xfrm>
            <a:off x="588963" y="3199812"/>
            <a:ext cx="11170046" cy="1992853"/>
          </a:xfrm>
          <a:prstGeom prst="rect">
            <a:avLst/>
          </a:prstGeom>
          <a:noFill/>
        </p:spPr>
        <p:txBody>
          <a:bodyPr wrap="none" rtlCol="0">
            <a:spAutoFit/>
          </a:bodyPr>
          <a:lstStyle/>
          <a:p>
            <a:pPr algn="ctr">
              <a:lnSpc>
                <a:spcPct val="150000"/>
              </a:lnSpc>
            </a:pPr>
            <a:r>
              <a:rPr lang="da-DK" sz="2400" dirty="0" err="1"/>
              <a:t>Hypotheses</a:t>
            </a:r>
            <a:r>
              <a:rPr lang="da-DK" sz="2400" dirty="0"/>
              <a:t>:</a:t>
            </a:r>
          </a:p>
          <a:p>
            <a:pPr>
              <a:lnSpc>
                <a:spcPct val="150000"/>
              </a:lnSpc>
            </a:pPr>
            <a:r>
              <a:rPr lang="da-DK" sz="2000" dirty="0"/>
              <a:t>H</a:t>
            </a:r>
            <a:r>
              <a:rPr lang="da-DK" sz="2000" baseline="-25000" dirty="0"/>
              <a:t>0</a:t>
            </a:r>
            <a:r>
              <a:rPr lang="da-DK" sz="2000" dirty="0"/>
              <a:t>: </a:t>
            </a:r>
            <a:r>
              <a:rPr lang="da-DK" sz="2000" dirty="0" err="1"/>
              <a:t>Flat-coated</a:t>
            </a:r>
            <a:r>
              <a:rPr lang="da-DK" sz="2000" dirty="0"/>
              <a:t> Retrievers has a </a:t>
            </a:r>
            <a:r>
              <a:rPr lang="da-DK" sz="2000" dirty="0" err="1"/>
              <a:t>unique</a:t>
            </a:r>
            <a:r>
              <a:rPr lang="da-DK" sz="2000" dirty="0"/>
              <a:t> </a:t>
            </a:r>
            <a:r>
              <a:rPr lang="da-DK" sz="2000" dirty="0" err="1"/>
              <a:t>genetic</a:t>
            </a:r>
            <a:r>
              <a:rPr lang="da-DK" sz="2000" dirty="0"/>
              <a:t> make-up due to </a:t>
            </a:r>
            <a:r>
              <a:rPr lang="da-DK" sz="2000" dirty="0" err="1"/>
              <a:t>selective</a:t>
            </a:r>
            <a:r>
              <a:rPr lang="da-DK" sz="2000" dirty="0"/>
              <a:t> </a:t>
            </a:r>
            <a:r>
              <a:rPr lang="da-DK" sz="2000" dirty="0" err="1"/>
              <a:t>breeding</a:t>
            </a:r>
            <a:endParaRPr lang="da-DK" sz="2000" dirty="0"/>
          </a:p>
          <a:p>
            <a:pPr>
              <a:lnSpc>
                <a:spcPct val="150000"/>
              </a:lnSpc>
            </a:pPr>
            <a:r>
              <a:rPr lang="da-DK" sz="2000" dirty="0"/>
              <a:t>H</a:t>
            </a:r>
            <a:r>
              <a:rPr lang="da-DK" sz="2000" baseline="-25000" dirty="0"/>
              <a:t>0a</a:t>
            </a:r>
            <a:r>
              <a:rPr lang="da-DK" sz="2000" dirty="0"/>
              <a:t>: </a:t>
            </a:r>
            <a:r>
              <a:rPr lang="da-DK" sz="2000" dirty="0" err="1"/>
              <a:t>There</a:t>
            </a:r>
            <a:r>
              <a:rPr lang="da-DK" sz="2000" dirty="0"/>
              <a:t> </a:t>
            </a:r>
            <a:r>
              <a:rPr lang="da-DK" sz="2000" dirty="0" err="1"/>
              <a:t>are</a:t>
            </a:r>
            <a:r>
              <a:rPr lang="da-DK" sz="2000" dirty="0"/>
              <a:t> </a:t>
            </a:r>
            <a:r>
              <a:rPr lang="da-DK" sz="2000" dirty="0" err="1"/>
              <a:t>SNPs</a:t>
            </a:r>
            <a:r>
              <a:rPr lang="da-DK" sz="2000" dirty="0"/>
              <a:t> </a:t>
            </a:r>
            <a:r>
              <a:rPr lang="da-DK" sz="2000" dirty="0" err="1"/>
              <a:t>fixated</a:t>
            </a:r>
            <a:r>
              <a:rPr lang="da-DK" sz="2000" dirty="0"/>
              <a:t> in </a:t>
            </a:r>
            <a:r>
              <a:rPr lang="da-DK" sz="2000" dirty="0" err="1"/>
              <a:t>Flat-coated</a:t>
            </a:r>
            <a:r>
              <a:rPr lang="da-DK" sz="2000" dirty="0"/>
              <a:t> Retrievers </a:t>
            </a:r>
            <a:r>
              <a:rPr lang="da-DK" sz="2000" dirty="0" err="1"/>
              <a:t>compared</a:t>
            </a:r>
            <a:r>
              <a:rPr lang="da-DK" sz="2000" dirty="0"/>
              <a:t> to </a:t>
            </a:r>
            <a:r>
              <a:rPr lang="da-DK" sz="2000" dirty="0" err="1"/>
              <a:t>other</a:t>
            </a:r>
            <a:r>
              <a:rPr lang="da-DK" sz="2000" dirty="0"/>
              <a:t> </a:t>
            </a:r>
            <a:r>
              <a:rPr lang="da-DK" sz="2000" dirty="0" err="1"/>
              <a:t>breeds</a:t>
            </a:r>
            <a:endParaRPr lang="da-DK" sz="2000" dirty="0"/>
          </a:p>
          <a:p>
            <a:pPr>
              <a:lnSpc>
                <a:spcPct val="150000"/>
              </a:lnSpc>
            </a:pPr>
            <a:r>
              <a:rPr lang="da-DK" sz="2000" dirty="0"/>
              <a:t>H</a:t>
            </a:r>
            <a:r>
              <a:rPr lang="da-DK" sz="2000" baseline="-25000" dirty="0"/>
              <a:t>0b</a:t>
            </a:r>
            <a:r>
              <a:rPr lang="da-DK" sz="2000" dirty="0"/>
              <a:t>: </a:t>
            </a:r>
            <a:r>
              <a:rPr lang="da-DK" sz="2000" dirty="0" err="1"/>
              <a:t>Flat-coated</a:t>
            </a:r>
            <a:r>
              <a:rPr lang="da-DK" sz="2000" dirty="0"/>
              <a:t> Retrievers </a:t>
            </a:r>
            <a:r>
              <a:rPr lang="da-DK" sz="2000" dirty="0" err="1"/>
              <a:t>will</a:t>
            </a:r>
            <a:r>
              <a:rPr lang="da-DK" sz="2000" dirty="0"/>
              <a:t> have a </a:t>
            </a:r>
            <a:r>
              <a:rPr lang="da-DK" sz="2000" dirty="0" err="1"/>
              <a:t>high</a:t>
            </a:r>
            <a:r>
              <a:rPr lang="da-DK" sz="2000" dirty="0"/>
              <a:t> </a:t>
            </a:r>
            <a:r>
              <a:rPr lang="da-DK" sz="2000" dirty="0" err="1"/>
              <a:t>frequency</a:t>
            </a:r>
            <a:r>
              <a:rPr lang="da-DK" sz="2000" dirty="0"/>
              <a:t> of </a:t>
            </a:r>
            <a:r>
              <a:rPr lang="da-DK" sz="2000" dirty="0" err="1"/>
              <a:t>phenoype</a:t>
            </a:r>
            <a:r>
              <a:rPr lang="da-DK" sz="2000" dirty="0"/>
              <a:t> </a:t>
            </a:r>
            <a:r>
              <a:rPr lang="da-DK" sz="2000" dirty="0" err="1"/>
              <a:t>related</a:t>
            </a:r>
            <a:r>
              <a:rPr lang="da-DK" sz="2000" dirty="0"/>
              <a:t> </a:t>
            </a:r>
            <a:r>
              <a:rPr lang="da-DK" sz="2000" dirty="0" err="1"/>
              <a:t>alleles</a:t>
            </a:r>
            <a:r>
              <a:rPr lang="da-DK" sz="2000" dirty="0"/>
              <a:t> in </a:t>
            </a:r>
            <a:r>
              <a:rPr lang="da-DK" sz="2000" dirty="0" err="1"/>
              <a:t>certain</a:t>
            </a:r>
            <a:r>
              <a:rPr lang="da-DK" sz="2000" dirty="0"/>
              <a:t> genes</a:t>
            </a:r>
          </a:p>
        </p:txBody>
      </p:sp>
    </p:spTree>
    <p:extLst>
      <p:ext uri="{BB962C8B-B14F-4D97-AF65-F5344CB8AC3E}">
        <p14:creationId xmlns:p14="http://schemas.microsoft.com/office/powerpoint/2010/main" val="2414301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1D77-85D4-1E48-AB20-13AC4D08EE33}"/>
              </a:ext>
            </a:extLst>
          </p:cNvPr>
          <p:cNvSpPr>
            <a:spLocks noGrp="1"/>
          </p:cNvSpPr>
          <p:nvPr>
            <p:ph type="title"/>
          </p:nvPr>
        </p:nvSpPr>
        <p:spPr/>
        <p:txBody>
          <a:bodyPr/>
          <a:lstStyle/>
          <a:p>
            <a:r>
              <a:rPr lang="en-US" dirty="0"/>
              <a:t>WGS of 19 Flat-coated Retrievers</a:t>
            </a:r>
          </a:p>
        </p:txBody>
      </p:sp>
      <p:graphicFrame>
        <p:nvGraphicFramePr>
          <p:cNvPr id="6" name="Content Placeholder 5">
            <a:extLst>
              <a:ext uri="{FF2B5EF4-FFF2-40B4-BE49-F238E27FC236}">
                <a16:creationId xmlns:a16="http://schemas.microsoft.com/office/drawing/2014/main" id="{56AB9718-A58F-6843-AD0D-F5469AB35AB2}"/>
              </a:ext>
            </a:extLst>
          </p:cNvPr>
          <p:cNvGraphicFramePr>
            <a:graphicFrameLocks noGrp="1"/>
          </p:cNvGraphicFramePr>
          <p:nvPr>
            <p:ph sz="half" idx="1"/>
          </p:nvPr>
        </p:nvGraphicFramePr>
        <p:xfrm>
          <a:off x="565545" y="2328862"/>
          <a:ext cx="3505200" cy="2200275"/>
        </p:xfrm>
        <a:graphic>
          <a:graphicData uri="http://schemas.openxmlformats.org/drawingml/2006/table">
            <a:tbl>
              <a:tblPr firstRow="1" lastRow="1">
                <a:tableStyleId>{5C22544A-7EE6-4342-B048-85BDC9FD1C3A}</a:tableStyleId>
              </a:tblPr>
              <a:tblGrid>
                <a:gridCol w="2405742">
                  <a:extLst>
                    <a:ext uri="{9D8B030D-6E8A-4147-A177-3AD203B41FA5}">
                      <a16:colId xmlns:a16="http://schemas.microsoft.com/office/drawing/2014/main" val="2328511923"/>
                    </a:ext>
                  </a:extLst>
                </a:gridCol>
                <a:gridCol w="1099458">
                  <a:extLst>
                    <a:ext uri="{9D8B030D-6E8A-4147-A177-3AD203B41FA5}">
                      <a16:colId xmlns:a16="http://schemas.microsoft.com/office/drawing/2014/main" val="4144933486"/>
                    </a:ext>
                  </a:extLst>
                </a:gridCol>
              </a:tblGrid>
              <a:tr h="203200">
                <a:tc>
                  <a:txBody>
                    <a:bodyPr/>
                    <a:lstStyle/>
                    <a:p>
                      <a:pPr algn="l" fontAlgn="b"/>
                      <a:r>
                        <a:rPr lang="da-DK" sz="2000" b="1" u="none" strike="noStrike" dirty="0" err="1">
                          <a:effectLst/>
                          <a:latin typeface="Calibri" panose="020F0502020204030204" pitchFamily="34" charset="0"/>
                          <a:cs typeface="Calibri" panose="020F0502020204030204" pitchFamily="34" charset="0"/>
                        </a:rPr>
                        <a:t>Phenotype</a:t>
                      </a:r>
                      <a:endParaRPr lang="da-DK" sz="2000" b="1"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tc>
                  <a:txBody>
                    <a:bodyPr/>
                    <a:lstStyle/>
                    <a:p>
                      <a:pPr algn="l" fontAlgn="b"/>
                      <a:r>
                        <a:rPr lang="da-DK" sz="2000" b="1" u="none" strike="noStrike" dirty="0" err="1">
                          <a:effectLst/>
                          <a:latin typeface="Calibri" panose="020F0502020204030204" pitchFamily="34" charset="0"/>
                          <a:cs typeface="Calibri" panose="020F0502020204030204" pitchFamily="34" charset="0"/>
                        </a:rPr>
                        <a:t>Number</a:t>
                      </a:r>
                      <a:endParaRPr lang="da-DK" sz="2000" b="1"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extLst>
                  <a:ext uri="{0D108BD9-81ED-4DB2-BD59-A6C34878D82A}">
                    <a16:rowId xmlns:a16="http://schemas.microsoft.com/office/drawing/2014/main" val="1770570187"/>
                  </a:ext>
                </a:extLst>
              </a:tr>
              <a:tr h="203200">
                <a:tc>
                  <a:txBody>
                    <a:bodyPr/>
                    <a:lstStyle/>
                    <a:p>
                      <a:pPr algn="l" fontAlgn="b"/>
                      <a:r>
                        <a:rPr lang="da-DK" sz="2000" u="none" strike="noStrike" dirty="0" err="1">
                          <a:effectLst/>
                          <a:latin typeface="Calibri" panose="020F0502020204030204" pitchFamily="34" charset="0"/>
                          <a:cs typeface="Calibri" panose="020F0502020204030204" pitchFamily="34" charset="0"/>
                        </a:rPr>
                        <a:t>Behavior</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tc>
                  <a:txBody>
                    <a:bodyPr/>
                    <a:lstStyle/>
                    <a:p>
                      <a:pPr algn="r" fontAlgn="b"/>
                      <a:r>
                        <a:rPr lang="da-DK" sz="2000" u="none" strike="noStrike" dirty="0">
                          <a:effectLst/>
                          <a:latin typeface="Calibri" panose="020F0502020204030204" pitchFamily="34" charset="0"/>
                          <a:cs typeface="Calibri" panose="020F0502020204030204" pitchFamily="34" charset="0"/>
                        </a:rPr>
                        <a:t>8</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extLst>
                  <a:ext uri="{0D108BD9-81ED-4DB2-BD59-A6C34878D82A}">
                    <a16:rowId xmlns:a16="http://schemas.microsoft.com/office/drawing/2014/main" val="1004457976"/>
                  </a:ext>
                </a:extLst>
              </a:tr>
              <a:tr h="241300">
                <a:tc>
                  <a:txBody>
                    <a:bodyPr/>
                    <a:lstStyle/>
                    <a:p>
                      <a:pPr algn="l" fontAlgn="b"/>
                      <a:r>
                        <a:rPr lang="da-DK" sz="2000" u="none" strike="noStrike" dirty="0" err="1">
                          <a:solidFill>
                            <a:schemeClr val="tx1"/>
                          </a:solidFill>
                          <a:effectLst/>
                          <a:latin typeface="Calibri" panose="020F0502020204030204" pitchFamily="34" charset="0"/>
                          <a:cs typeface="Calibri" panose="020F0502020204030204" pitchFamily="34" charset="0"/>
                        </a:rPr>
                        <a:t>Histiocytic</a:t>
                      </a:r>
                      <a:r>
                        <a:rPr lang="da-DK" sz="2000" u="none" strike="noStrike" dirty="0">
                          <a:solidFill>
                            <a:schemeClr val="tx1"/>
                          </a:solidFill>
                          <a:effectLst/>
                          <a:latin typeface="Calibri" panose="020F0502020204030204" pitchFamily="34" charset="0"/>
                          <a:cs typeface="Calibri" panose="020F0502020204030204" pitchFamily="34" charset="0"/>
                        </a:rPr>
                        <a:t> </a:t>
                      </a:r>
                      <a:r>
                        <a:rPr lang="da-DK" sz="2000" u="none" strike="noStrike" dirty="0" err="1">
                          <a:solidFill>
                            <a:schemeClr val="tx1"/>
                          </a:solidFill>
                          <a:effectLst/>
                          <a:latin typeface="Calibri" panose="020F0502020204030204" pitchFamily="34" charset="0"/>
                          <a:cs typeface="Calibri" panose="020F0502020204030204" pitchFamily="34" charset="0"/>
                        </a:rPr>
                        <a:t>Sarcoma</a:t>
                      </a:r>
                      <a:endParaRPr lang="da-DK" sz="2000" b="0" i="0" u="none" strike="noStrike" dirty="0">
                        <a:solidFill>
                          <a:schemeClr val="tx1"/>
                        </a:solidFill>
                        <a:effectLst/>
                        <a:latin typeface="Calibri" panose="020F0502020204030204" pitchFamily="34" charset="0"/>
                        <a:cs typeface="Calibri" panose="020F0502020204030204" pitchFamily="34" charset="0"/>
                      </a:endParaRPr>
                    </a:p>
                  </a:txBody>
                  <a:tcPr marL="15036" marR="15036" marT="9525" marB="0" anchor="b">
                    <a:solidFill>
                      <a:srgbClr val="F0E7E7"/>
                    </a:solidFill>
                  </a:tcPr>
                </a:tc>
                <a:tc>
                  <a:txBody>
                    <a:bodyPr/>
                    <a:lstStyle/>
                    <a:p>
                      <a:pPr algn="r" fontAlgn="b"/>
                      <a:r>
                        <a:rPr lang="da-DK" sz="2000" u="none" strike="noStrike" dirty="0">
                          <a:solidFill>
                            <a:schemeClr val="tx1"/>
                          </a:solidFill>
                          <a:effectLst/>
                          <a:latin typeface="Calibri" panose="020F0502020204030204" pitchFamily="34" charset="0"/>
                          <a:cs typeface="Calibri" panose="020F0502020204030204" pitchFamily="34" charset="0"/>
                        </a:rPr>
                        <a:t>6</a:t>
                      </a:r>
                      <a:endParaRPr lang="da-DK" sz="2000" b="0" i="0" u="none" strike="noStrike" dirty="0">
                        <a:solidFill>
                          <a:schemeClr val="tx1"/>
                        </a:solidFill>
                        <a:effectLst/>
                        <a:latin typeface="Calibri" panose="020F0502020204030204" pitchFamily="34" charset="0"/>
                        <a:cs typeface="Calibri" panose="020F0502020204030204" pitchFamily="34" charset="0"/>
                      </a:endParaRPr>
                    </a:p>
                  </a:txBody>
                  <a:tcPr marL="15036" marR="15036" marT="9525" marB="0" anchor="b">
                    <a:solidFill>
                      <a:srgbClr val="F0E7E7"/>
                    </a:solidFill>
                  </a:tcPr>
                </a:tc>
                <a:extLst>
                  <a:ext uri="{0D108BD9-81ED-4DB2-BD59-A6C34878D82A}">
                    <a16:rowId xmlns:a16="http://schemas.microsoft.com/office/drawing/2014/main" val="3474083590"/>
                  </a:ext>
                </a:extLst>
              </a:tr>
              <a:tr h="203200">
                <a:tc>
                  <a:txBody>
                    <a:bodyPr/>
                    <a:lstStyle/>
                    <a:p>
                      <a:pPr algn="l" fontAlgn="b"/>
                      <a:r>
                        <a:rPr lang="da-DK" sz="2000" u="none" strike="noStrike" dirty="0" err="1">
                          <a:effectLst/>
                          <a:latin typeface="Calibri" panose="020F0502020204030204" pitchFamily="34" charset="0"/>
                          <a:cs typeface="Calibri" panose="020F0502020204030204" pitchFamily="34" charset="0"/>
                        </a:rPr>
                        <a:t>Geriatric</a:t>
                      </a:r>
                      <a:r>
                        <a:rPr lang="da-DK" sz="2000" u="none" strike="noStrike" dirty="0">
                          <a:effectLst/>
                          <a:latin typeface="Calibri" panose="020F0502020204030204" pitchFamily="34" charset="0"/>
                          <a:cs typeface="Calibri" panose="020F0502020204030204" pitchFamily="34" charset="0"/>
                        </a:rPr>
                        <a:t> Control</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tc>
                  <a:txBody>
                    <a:bodyPr/>
                    <a:lstStyle/>
                    <a:p>
                      <a:pPr algn="r" fontAlgn="b"/>
                      <a:r>
                        <a:rPr lang="da-DK" sz="2000" u="none" strike="noStrike" dirty="0">
                          <a:effectLst/>
                          <a:latin typeface="Calibri" panose="020F0502020204030204" pitchFamily="34" charset="0"/>
                          <a:cs typeface="Calibri" panose="020F0502020204030204" pitchFamily="34" charset="0"/>
                        </a:rPr>
                        <a:t>4</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extLst>
                  <a:ext uri="{0D108BD9-81ED-4DB2-BD59-A6C34878D82A}">
                    <a16:rowId xmlns:a16="http://schemas.microsoft.com/office/drawing/2014/main" val="1255619218"/>
                  </a:ext>
                </a:extLst>
              </a:tr>
              <a:tr h="203200">
                <a:tc>
                  <a:txBody>
                    <a:bodyPr/>
                    <a:lstStyle/>
                    <a:p>
                      <a:pPr algn="l" fontAlgn="b"/>
                      <a:r>
                        <a:rPr lang="da-DK" sz="2000" u="none" strike="noStrike" dirty="0" err="1">
                          <a:effectLst/>
                          <a:latin typeface="Calibri" panose="020F0502020204030204" pitchFamily="34" charset="0"/>
                          <a:cs typeface="Calibri" panose="020F0502020204030204" pitchFamily="34" charset="0"/>
                        </a:rPr>
                        <a:t>Cataract</a:t>
                      </a:r>
                      <a:r>
                        <a:rPr lang="da-DK" sz="2000" u="none" strike="noStrike" dirty="0">
                          <a:effectLst/>
                          <a:latin typeface="Calibri" panose="020F0502020204030204" pitchFamily="34" charset="0"/>
                          <a:cs typeface="Calibri" panose="020F0502020204030204" pitchFamily="34" charset="0"/>
                        </a:rPr>
                        <a:t>*</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tc>
                  <a:txBody>
                    <a:bodyPr/>
                    <a:lstStyle/>
                    <a:p>
                      <a:pPr algn="r" fontAlgn="b"/>
                      <a:r>
                        <a:rPr lang="da-DK" sz="2000" u="none" strike="noStrike">
                          <a:effectLst/>
                          <a:latin typeface="Calibri" panose="020F0502020204030204" pitchFamily="34" charset="0"/>
                          <a:cs typeface="Calibri" panose="020F0502020204030204" pitchFamily="34" charset="0"/>
                        </a:rPr>
                        <a:t>1</a:t>
                      </a:r>
                      <a:endParaRPr lang="da-DK" sz="2000" b="0" i="0" u="none" strike="noStrike">
                        <a:solidFill>
                          <a:srgbClr val="000000"/>
                        </a:solidFill>
                        <a:effectLst/>
                        <a:latin typeface="Calibri" panose="020F0502020204030204" pitchFamily="34" charset="0"/>
                        <a:cs typeface="Calibri" panose="020F0502020204030204" pitchFamily="34" charset="0"/>
                      </a:endParaRPr>
                    </a:p>
                  </a:txBody>
                  <a:tcPr marL="15036" marR="15036" marT="9525" marB="0" anchor="b"/>
                </a:tc>
                <a:extLst>
                  <a:ext uri="{0D108BD9-81ED-4DB2-BD59-A6C34878D82A}">
                    <a16:rowId xmlns:a16="http://schemas.microsoft.com/office/drawing/2014/main" val="3698949691"/>
                  </a:ext>
                </a:extLst>
              </a:tr>
              <a:tr h="203200">
                <a:tc>
                  <a:txBody>
                    <a:bodyPr/>
                    <a:lstStyle/>
                    <a:p>
                      <a:pPr algn="l" fontAlgn="b"/>
                      <a:r>
                        <a:rPr lang="da-DK" sz="2000" u="none" strike="noStrike" dirty="0" err="1">
                          <a:effectLst/>
                          <a:latin typeface="Calibri" panose="020F0502020204030204" pitchFamily="34" charset="0"/>
                          <a:cs typeface="Calibri" panose="020F0502020204030204" pitchFamily="34" charset="0"/>
                        </a:rPr>
                        <a:t>Renal</a:t>
                      </a:r>
                      <a:r>
                        <a:rPr lang="da-DK" sz="2000" u="none" strike="noStrike" dirty="0">
                          <a:effectLst/>
                          <a:latin typeface="Calibri" panose="020F0502020204030204" pitchFamily="34" charset="0"/>
                          <a:cs typeface="Calibri" panose="020F0502020204030204" pitchFamily="34" charset="0"/>
                        </a:rPr>
                        <a:t> </a:t>
                      </a:r>
                      <a:r>
                        <a:rPr lang="da-DK" sz="2000" u="none" strike="noStrike" dirty="0" err="1">
                          <a:effectLst/>
                          <a:latin typeface="Calibri" panose="020F0502020204030204" pitchFamily="34" charset="0"/>
                          <a:cs typeface="Calibri" panose="020F0502020204030204" pitchFamily="34" charset="0"/>
                        </a:rPr>
                        <a:t>Dysplasia</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tc>
                  <a:txBody>
                    <a:bodyPr/>
                    <a:lstStyle/>
                    <a:p>
                      <a:pPr algn="r" fontAlgn="b"/>
                      <a:r>
                        <a:rPr lang="da-DK" sz="2000" u="none" strike="noStrike" dirty="0">
                          <a:effectLst/>
                          <a:latin typeface="Calibri" panose="020F0502020204030204" pitchFamily="34" charset="0"/>
                          <a:cs typeface="Calibri" panose="020F0502020204030204" pitchFamily="34" charset="0"/>
                        </a:rPr>
                        <a:t>1</a:t>
                      </a:r>
                      <a:endParaRPr lang="da-DK" sz="2000" b="0" i="0" u="none" strike="noStrike" dirty="0">
                        <a:solidFill>
                          <a:srgbClr val="000000"/>
                        </a:solidFill>
                        <a:effectLst/>
                        <a:latin typeface="Calibri" panose="020F0502020204030204" pitchFamily="34" charset="0"/>
                        <a:cs typeface="Calibri" panose="020F0502020204030204" pitchFamily="34" charset="0"/>
                      </a:endParaRPr>
                    </a:p>
                  </a:txBody>
                  <a:tcPr marL="15036" marR="15036" marT="9525" marB="0" anchor="b"/>
                </a:tc>
                <a:extLst>
                  <a:ext uri="{0D108BD9-81ED-4DB2-BD59-A6C34878D82A}">
                    <a16:rowId xmlns:a16="http://schemas.microsoft.com/office/drawing/2014/main" val="3526999947"/>
                  </a:ext>
                </a:extLst>
              </a:tr>
              <a:tr h="203200">
                <a:tc>
                  <a:txBody>
                    <a:bodyPr/>
                    <a:lstStyle/>
                    <a:p>
                      <a:pPr algn="l" fontAlgn="b"/>
                      <a:r>
                        <a:rPr lang="da-DK" sz="2000" b="1" i="0" u="none" strike="noStrike" dirty="0">
                          <a:solidFill>
                            <a:schemeClr val="bg1"/>
                          </a:solidFill>
                          <a:effectLst/>
                          <a:latin typeface="Calibri" panose="020F0502020204030204" pitchFamily="34" charset="0"/>
                          <a:cs typeface="Calibri" panose="020F0502020204030204" pitchFamily="34" charset="0"/>
                        </a:rPr>
                        <a:t>Total</a:t>
                      </a:r>
                    </a:p>
                  </a:txBody>
                  <a:tcPr marL="15036" marR="15036" marT="9525" marB="0" anchor="b"/>
                </a:tc>
                <a:tc>
                  <a:txBody>
                    <a:bodyPr/>
                    <a:lstStyle/>
                    <a:p>
                      <a:pPr algn="r" fontAlgn="b"/>
                      <a:r>
                        <a:rPr lang="da-DK" sz="2000" b="1" i="0" u="none" strike="noStrike" dirty="0">
                          <a:solidFill>
                            <a:schemeClr val="bg1"/>
                          </a:solidFill>
                          <a:effectLst/>
                          <a:latin typeface="Calibri" panose="020F0502020204030204" pitchFamily="34" charset="0"/>
                          <a:cs typeface="Calibri" panose="020F0502020204030204" pitchFamily="34" charset="0"/>
                        </a:rPr>
                        <a:t>19</a:t>
                      </a:r>
                    </a:p>
                  </a:txBody>
                  <a:tcPr marL="15036" marR="15036" marT="9525" marB="0" anchor="b"/>
                </a:tc>
                <a:extLst>
                  <a:ext uri="{0D108BD9-81ED-4DB2-BD59-A6C34878D82A}">
                    <a16:rowId xmlns:a16="http://schemas.microsoft.com/office/drawing/2014/main" val="3011825863"/>
                  </a:ext>
                </a:extLst>
              </a:tr>
            </a:tbl>
          </a:graphicData>
        </a:graphic>
      </p:graphicFrame>
      <p:sp>
        <p:nvSpPr>
          <p:cNvPr id="7" name="Content Placeholder 6">
            <a:extLst>
              <a:ext uri="{FF2B5EF4-FFF2-40B4-BE49-F238E27FC236}">
                <a16:creationId xmlns:a16="http://schemas.microsoft.com/office/drawing/2014/main" id="{0B467A97-E965-1849-8DF1-1F83A3802379}"/>
              </a:ext>
            </a:extLst>
          </p:cNvPr>
          <p:cNvSpPr>
            <a:spLocks noGrp="1"/>
          </p:cNvSpPr>
          <p:nvPr>
            <p:ph sz="half" idx="2"/>
          </p:nvPr>
        </p:nvSpPr>
        <p:spPr>
          <a:xfrm>
            <a:off x="588963" y="1485901"/>
            <a:ext cx="6100595" cy="358171"/>
          </a:xfrm>
        </p:spPr>
        <p:txBody>
          <a:bodyPr>
            <a:normAutofit fontScale="77500" lnSpcReduction="20000"/>
          </a:bodyPr>
          <a:lstStyle/>
          <a:p>
            <a:r>
              <a:rPr lang="en-US" dirty="0"/>
              <a:t>19 Swedish Flat-coated Retrievers</a:t>
            </a:r>
          </a:p>
        </p:txBody>
      </p:sp>
      <p:sp>
        <p:nvSpPr>
          <p:cNvPr id="4" name="Date Placeholder 3">
            <a:extLst>
              <a:ext uri="{FF2B5EF4-FFF2-40B4-BE49-F238E27FC236}">
                <a16:creationId xmlns:a16="http://schemas.microsoft.com/office/drawing/2014/main" id="{F2CB4039-2E84-F740-B3CB-69074621D12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A367978D-85AB-854F-93DF-334CB1808707}"/>
              </a:ext>
            </a:extLst>
          </p:cNvPr>
          <p:cNvSpPr>
            <a:spLocks noGrp="1"/>
          </p:cNvSpPr>
          <p:nvPr>
            <p:ph type="sldNum" sz="quarter" idx="12"/>
          </p:nvPr>
        </p:nvSpPr>
        <p:spPr/>
        <p:txBody>
          <a:bodyPr/>
          <a:lstStyle/>
          <a:p>
            <a:fld id="{091A926C-488A-4E3E-9C21-57CAA120E114}" type="slidenum">
              <a:rPr lang="en-GB" smtClean="0"/>
              <a:t>6</a:t>
            </a:fld>
            <a:endParaRPr lang="en-GB" dirty="0"/>
          </a:p>
        </p:txBody>
      </p:sp>
      <p:graphicFrame>
        <p:nvGraphicFramePr>
          <p:cNvPr id="9" name="Table 8">
            <a:extLst>
              <a:ext uri="{FF2B5EF4-FFF2-40B4-BE49-F238E27FC236}">
                <a16:creationId xmlns:a16="http://schemas.microsoft.com/office/drawing/2014/main" id="{D0BB8495-B30C-EE40-8C4D-5BD6C3143F36}"/>
              </a:ext>
            </a:extLst>
          </p:cNvPr>
          <p:cNvGraphicFramePr>
            <a:graphicFrameLocks noGrp="1"/>
          </p:cNvGraphicFramePr>
          <p:nvPr/>
        </p:nvGraphicFramePr>
        <p:xfrm>
          <a:off x="7122697" y="924719"/>
          <a:ext cx="2774723" cy="5320665"/>
        </p:xfrm>
        <a:graphic>
          <a:graphicData uri="http://schemas.openxmlformats.org/drawingml/2006/table">
            <a:tbl>
              <a:tblPr firstRow="1">
                <a:tableStyleId>{5C22544A-7EE6-4342-B048-85BDC9FD1C3A}</a:tableStyleId>
              </a:tblPr>
              <a:tblGrid>
                <a:gridCol w="1609951">
                  <a:extLst>
                    <a:ext uri="{9D8B030D-6E8A-4147-A177-3AD203B41FA5}">
                      <a16:colId xmlns:a16="http://schemas.microsoft.com/office/drawing/2014/main" val="3031875815"/>
                    </a:ext>
                  </a:extLst>
                </a:gridCol>
                <a:gridCol w="1164772">
                  <a:extLst>
                    <a:ext uri="{9D8B030D-6E8A-4147-A177-3AD203B41FA5}">
                      <a16:colId xmlns:a16="http://schemas.microsoft.com/office/drawing/2014/main" val="2352007148"/>
                    </a:ext>
                  </a:extLst>
                </a:gridCol>
              </a:tblGrid>
              <a:tr h="203200">
                <a:tc gridSpan="2">
                  <a:txBody>
                    <a:bodyPr/>
                    <a:lstStyle/>
                    <a:p>
                      <a:pPr algn="ctr" fontAlgn="b"/>
                      <a:r>
                        <a:rPr lang="da-DK" sz="1600" b="1" u="none" strike="noStrike" dirty="0">
                          <a:effectLst/>
                        </a:rPr>
                        <a:t>Mean </a:t>
                      </a:r>
                      <a:r>
                        <a:rPr lang="da-DK" sz="1600" b="1" u="none" strike="noStrike" dirty="0" err="1">
                          <a:effectLst/>
                        </a:rPr>
                        <a:t>coverage</a:t>
                      </a:r>
                      <a:endParaRPr lang="da-DK" sz="16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da-DK"/>
                    </a:p>
                  </a:txBody>
                  <a:tcPr/>
                </a:tc>
                <a:extLst>
                  <a:ext uri="{0D108BD9-81ED-4DB2-BD59-A6C34878D82A}">
                    <a16:rowId xmlns:a16="http://schemas.microsoft.com/office/drawing/2014/main" val="809419587"/>
                  </a:ext>
                </a:extLst>
              </a:tr>
              <a:tr h="203200">
                <a:tc>
                  <a:txBody>
                    <a:bodyPr/>
                    <a:lstStyle/>
                    <a:p>
                      <a:pPr algn="l" fontAlgn="b"/>
                      <a:r>
                        <a:rPr lang="da-DK" sz="1600" u="none" strike="noStrike" dirty="0">
                          <a:effectLst/>
                        </a:rPr>
                        <a:t>CFA006591</a:t>
                      </a:r>
                      <a:endParaRPr lang="da-DK"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23.83</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182244385"/>
                  </a:ext>
                </a:extLst>
              </a:tr>
              <a:tr h="203200">
                <a:tc>
                  <a:txBody>
                    <a:bodyPr/>
                    <a:lstStyle/>
                    <a:p>
                      <a:pPr algn="l" fontAlgn="b"/>
                      <a:r>
                        <a:rPr lang="da-DK" sz="1600" u="none" strike="noStrike">
                          <a:effectLst/>
                        </a:rPr>
                        <a:t>CFA007614</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23.59</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1991511791"/>
                  </a:ext>
                </a:extLst>
              </a:tr>
              <a:tr h="203200">
                <a:tc>
                  <a:txBody>
                    <a:bodyPr/>
                    <a:lstStyle/>
                    <a:p>
                      <a:pPr algn="l" fontAlgn="b"/>
                      <a:r>
                        <a:rPr lang="da-DK" sz="1600" u="none" strike="noStrike" dirty="0">
                          <a:effectLst/>
                        </a:rPr>
                        <a:t>CFA008068</a:t>
                      </a:r>
                      <a:endParaRPr lang="da-DK"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24.08</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880603934"/>
                  </a:ext>
                </a:extLst>
              </a:tr>
              <a:tr h="203200">
                <a:tc>
                  <a:txBody>
                    <a:bodyPr/>
                    <a:lstStyle/>
                    <a:p>
                      <a:pPr algn="l" fontAlgn="b"/>
                      <a:r>
                        <a:rPr lang="da-DK" sz="1600" u="none" strike="noStrike">
                          <a:effectLst/>
                        </a:rPr>
                        <a:t>CFA008193</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24.31</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4290040996"/>
                  </a:ext>
                </a:extLst>
              </a:tr>
              <a:tr h="203200">
                <a:tc>
                  <a:txBody>
                    <a:bodyPr/>
                    <a:lstStyle/>
                    <a:p>
                      <a:pPr algn="l" fontAlgn="b"/>
                      <a:r>
                        <a:rPr lang="da-DK" sz="1600" u="none" strike="noStrike">
                          <a:effectLst/>
                        </a:rPr>
                        <a:t>CFA008402</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21.49</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681054053"/>
                  </a:ext>
                </a:extLst>
              </a:tr>
              <a:tr h="203200">
                <a:tc>
                  <a:txBody>
                    <a:bodyPr/>
                    <a:lstStyle/>
                    <a:p>
                      <a:pPr algn="l" fontAlgn="b"/>
                      <a:r>
                        <a:rPr lang="da-DK" sz="1600" u="none" strike="noStrike">
                          <a:effectLst/>
                        </a:rPr>
                        <a:t>CFA008433</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24.78</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584268498"/>
                  </a:ext>
                </a:extLst>
              </a:tr>
              <a:tr h="203200">
                <a:tc>
                  <a:txBody>
                    <a:bodyPr/>
                    <a:lstStyle/>
                    <a:p>
                      <a:pPr algn="l" fontAlgn="b"/>
                      <a:r>
                        <a:rPr lang="da-DK" sz="1600" u="none" strike="noStrike">
                          <a:effectLst/>
                        </a:rPr>
                        <a:t>CFA008455</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25.17</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1498546311"/>
                  </a:ext>
                </a:extLst>
              </a:tr>
              <a:tr h="203200">
                <a:tc>
                  <a:txBody>
                    <a:bodyPr/>
                    <a:lstStyle/>
                    <a:p>
                      <a:pPr algn="l" fontAlgn="b"/>
                      <a:r>
                        <a:rPr lang="da-DK" sz="1600" u="none" strike="noStrike">
                          <a:effectLst/>
                        </a:rPr>
                        <a:t>CFA008473</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dirty="0">
                          <a:effectLst/>
                        </a:rPr>
                        <a:t>23.70</a:t>
                      </a:r>
                      <a:endParaRPr lang="da-DK" sz="1600" b="0" i="0" u="none" strike="noStrike" dirty="0">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941300613"/>
                  </a:ext>
                </a:extLst>
              </a:tr>
              <a:tr h="203200">
                <a:tc>
                  <a:txBody>
                    <a:bodyPr/>
                    <a:lstStyle/>
                    <a:p>
                      <a:pPr algn="l" fontAlgn="b"/>
                      <a:r>
                        <a:rPr lang="da-DK" sz="1600" u="none" strike="noStrike">
                          <a:effectLst/>
                        </a:rPr>
                        <a:t>CFA008491</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dirty="0">
                          <a:effectLst/>
                        </a:rPr>
                        <a:t>22.92</a:t>
                      </a:r>
                      <a:endParaRPr lang="da-DK" sz="1600" b="0" i="0" u="none" strike="noStrike" dirty="0">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05864914"/>
                  </a:ext>
                </a:extLst>
              </a:tr>
              <a:tr h="203200">
                <a:tc>
                  <a:txBody>
                    <a:bodyPr/>
                    <a:lstStyle/>
                    <a:p>
                      <a:pPr algn="l" fontAlgn="b"/>
                      <a:r>
                        <a:rPr lang="da-DK" sz="1600" u="none" strike="noStrike">
                          <a:effectLst/>
                        </a:rPr>
                        <a:t>CFA008537</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23.37</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1018117226"/>
                  </a:ext>
                </a:extLst>
              </a:tr>
              <a:tr h="203200">
                <a:tc>
                  <a:txBody>
                    <a:bodyPr/>
                    <a:lstStyle/>
                    <a:p>
                      <a:pPr algn="l" fontAlgn="b"/>
                      <a:r>
                        <a:rPr lang="da-DK" sz="1600" u="none" strike="noStrike">
                          <a:effectLst/>
                        </a:rPr>
                        <a:t>CFA008582</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21.94</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2208411610"/>
                  </a:ext>
                </a:extLst>
              </a:tr>
              <a:tr h="203200">
                <a:tc>
                  <a:txBody>
                    <a:bodyPr/>
                    <a:lstStyle/>
                    <a:p>
                      <a:pPr algn="l" fontAlgn="b"/>
                      <a:r>
                        <a:rPr lang="da-DK" sz="1600" u="none" strike="noStrike">
                          <a:effectLst/>
                        </a:rPr>
                        <a:t>CFA008731</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22.87</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1063343083"/>
                  </a:ext>
                </a:extLst>
              </a:tr>
              <a:tr h="203200">
                <a:tc>
                  <a:txBody>
                    <a:bodyPr/>
                    <a:lstStyle/>
                    <a:p>
                      <a:pPr algn="l" fontAlgn="b"/>
                      <a:r>
                        <a:rPr lang="da-DK" sz="1600" u="none" strike="noStrike">
                          <a:effectLst/>
                        </a:rPr>
                        <a:t>CFA009017</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23.18</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194688443"/>
                  </a:ext>
                </a:extLst>
              </a:tr>
              <a:tr h="203200">
                <a:tc>
                  <a:txBody>
                    <a:bodyPr/>
                    <a:lstStyle/>
                    <a:p>
                      <a:pPr algn="l" fontAlgn="b"/>
                      <a:r>
                        <a:rPr lang="da-DK" sz="1600" u="none" strike="noStrike">
                          <a:effectLst/>
                        </a:rPr>
                        <a:t>CFA009192</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20.98</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689467829"/>
                  </a:ext>
                </a:extLst>
              </a:tr>
              <a:tr h="203200">
                <a:tc>
                  <a:txBody>
                    <a:bodyPr/>
                    <a:lstStyle/>
                    <a:p>
                      <a:pPr algn="l" fontAlgn="b"/>
                      <a:r>
                        <a:rPr lang="da-DK" sz="1600" u="none" strike="noStrike">
                          <a:effectLst/>
                        </a:rPr>
                        <a:t>CFA009655</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21.28</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1712745131"/>
                  </a:ext>
                </a:extLst>
              </a:tr>
              <a:tr h="203200">
                <a:tc>
                  <a:txBody>
                    <a:bodyPr/>
                    <a:lstStyle/>
                    <a:p>
                      <a:pPr algn="l" fontAlgn="b"/>
                      <a:r>
                        <a:rPr lang="da-DK" sz="1600" u="none" strike="noStrike">
                          <a:effectLst/>
                        </a:rPr>
                        <a:t>CFA009786</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23.69</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082467104"/>
                  </a:ext>
                </a:extLst>
              </a:tr>
              <a:tr h="203200">
                <a:tc>
                  <a:txBody>
                    <a:bodyPr/>
                    <a:lstStyle/>
                    <a:p>
                      <a:pPr algn="l" fontAlgn="b"/>
                      <a:r>
                        <a:rPr lang="da-DK" sz="1600" u="none" strike="noStrike">
                          <a:effectLst/>
                        </a:rPr>
                        <a:t>CFA009911</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22.10</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2801841374"/>
                  </a:ext>
                </a:extLst>
              </a:tr>
              <a:tr h="203200">
                <a:tc>
                  <a:txBody>
                    <a:bodyPr/>
                    <a:lstStyle/>
                    <a:p>
                      <a:pPr algn="l" fontAlgn="b"/>
                      <a:r>
                        <a:rPr lang="da-DK" sz="1600" u="none" strike="noStrike">
                          <a:effectLst/>
                        </a:rPr>
                        <a:t>CFA010674</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23.59</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96450022"/>
                  </a:ext>
                </a:extLst>
              </a:tr>
              <a:tr h="203200">
                <a:tc>
                  <a:txBody>
                    <a:bodyPr/>
                    <a:lstStyle/>
                    <a:p>
                      <a:pPr algn="l" fontAlgn="b"/>
                      <a:r>
                        <a:rPr lang="da-DK" sz="1600" u="none" strike="noStrike">
                          <a:effectLst/>
                        </a:rPr>
                        <a:t>CFA010766</a:t>
                      </a:r>
                      <a:endParaRPr lang="da-DK"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da-DK" sz="1600" u="none" strike="noStrike">
                          <a:effectLst/>
                        </a:rPr>
                        <a:t>25.21</a:t>
                      </a:r>
                      <a:endParaRPr lang="da-DK" sz="1600" b="0" i="0" u="none" strike="noStrike">
                        <a:solidFill>
                          <a:srgbClr val="000000"/>
                        </a:solidFill>
                        <a:effectLst/>
                        <a:latin typeface="Monaco" pitchFamily="2" charset="77"/>
                      </a:endParaRPr>
                    </a:p>
                  </a:txBody>
                  <a:tcPr marL="9525" marR="9525" marT="9525" marB="0" anchor="b"/>
                </a:tc>
                <a:extLst>
                  <a:ext uri="{0D108BD9-81ED-4DB2-BD59-A6C34878D82A}">
                    <a16:rowId xmlns:a16="http://schemas.microsoft.com/office/drawing/2014/main" val="3449716284"/>
                  </a:ext>
                </a:extLst>
              </a:tr>
              <a:tr h="203200">
                <a:tc>
                  <a:txBody>
                    <a:bodyPr/>
                    <a:lstStyle/>
                    <a:p>
                      <a:pPr algn="l" fontAlgn="b"/>
                      <a:r>
                        <a:rPr lang="da-DK" sz="1600" b="1" u="none" strike="noStrike" dirty="0">
                          <a:effectLst/>
                        </a:rPr>
                        <a:t>All</a:t>
                      </a:r>
                      <a:endParaRPr lang="da-DK"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da-DK" sz="1600" b="1" u="none" strike="noStrike" dirty="0">
                          <a:effectLst/>
                        </a:rPr>
                        <a:t>23.27</a:t>
                      </a:r>
                      <a:endParaRPr lang="da-DK"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9166458"/>
                  </a:ext>
                </a:extLst>
              </a:tr>
            </a:tbl>
          </a:graphicData>
        </a:graphic>
      </p:graphicFrame>
      <p:sp>
        <p:nvSpPr>
          <p:cNvPr id="3" name="TextBox 2">
            <a:extLst>
              <a:ext uri="{FF2B5EF4-FFF2-40B4-BE49-F238E27FC236}">
                <a16:creationId xmlns:a16="http://schemas.microsoft.com/office/drawing/2014/main" id="{86077FBA-DFDA-2244-879D-BB3593DBD490}"/>
              </a:ext>
            </a:extLst>
          </p:cNvPr>
          <p:cNvSpPr txBox="1"/>
          <p:nvPr/>
        </p:nvSpPr>
        <p:spPr>
          <a:xfrm>
            <a:off x="565545" y="6076107"/>
            <a:ext cx="4503760" cy="338554"/>
          </a:xfrm>
          <a:prstGeom prst="rect">
            <a:avLst/>
          </a:prstGeom>
          <a:noFill/>
        </p:spPr>
        <p:txBody>
          <a:bodyPr wrap="square" rtlCol="0">
            <a:spAutoFit/>
          </a:bodyPr>
          <a:lstStyle/>
          <a:p>
            <a:r>
              <a:rPr lang="da-DK" sz="1600" dirty="0"/>
              <a:t>* This dog </a:t>
            </a:r>
            <a:r>
              <a:rPr lang="da-DK" sz="1600" dirty="0" err="1"/>
              <a:t>also</a:t>
            </a:r>
            <a:r>
              <a:rPr lang="da-DK" sz="1600" dirty="0"/>
              <a:t> had the </a:t>
            </a:r>
            <a:r>
              <a:rPr lang="da-DK" sz="1600" dirty="0" err="1"/>
              <a:t>phenotype</a:t>
            </a:r>
            <a:r>
              <a:rPr lang="da-DK" sz="1600" dirty="0"/>
              <a:t> ”</a:t>
            </a:r>
            <a:r>
              <a:rPr lang="da-DK" sz="1600" dirty="0" err="1"/>
              <a:t>Behavior</a:t>
            </a:r>
            <a:r>
              <a:rPr lang="da-DK" sz="1600" dirty="0"/>
              <a:t>”</a:t>
            </a:r>
          </a:p>
        </p:txBody>
      </p:sp>
    </p:spTree>
    <p:extLst>
      <p:ext uri="{BB962C8B-B14F-4D97-AF65-F5344CB8AC3E}">
        <p14:creationId xmlns:p14="http://schemas.microsoft.com/office/powerpoint/2010/main" val="813115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1F50-BFDC-954D-A59E-B236000228DA}"/>
              </a:ext>
            </a:extLst>
          </p:cNvPr>
          <p:cNvSpPr>
            <a:spLocks noGrp="1"/>
          </p:cNvSpPr>
          <p:nvPr>
            <p:ph type="title"/>
          </p:nvPr>
        </p:nvSpPr>
        <p:spPr/>
        <p:txBody>
          <a:bodyPr/>
          <a:lstStyle/>
          <a:p>
            <a:r>
              <a:rPr lang="en-US" dirty="0"/>
              <a:t>Flat-coated Retrievers – Control group</a:t>
            </a:r>
          </a:p>
        </p:txBody>
      </p:sp>
      <p:sp>
        <p:nvSpPr>
          <p:cNvPr id="3" name="Content Placeholder 2">
            <a:extLst>
              <a:ext uri="{FF2B5EF4-FFF2-40B4-BE49-F238E27FC236}">
                <a16:creationId xmlns:a16="http://schemas.microsoft.com/office/drawing/2014/main" id="{DFC8D293-C546-4B4D-97FD-F66CD3F5E2D2}"/>
              </a:ext>
            </a:extLst>
          </p:cNvPr>
          <p:cNvSpPr>
            <a:spLocks noGrp="1"/>
          </p:cNvSpPr>
          <p:nvPr>
            <p:ph idx="1"/>
          </p:nvPr>
        </p:nvSpPr>
        <p:spPr>
          <a:xfrm>
            <a:off x="588963" y="1635125"/>
            <a:ext cx="4777694" cy="4675188"/>
          </a:xfrm>
        </p:spPr>
        <p:txBody>
          <a:bodyPr/>
          <a:lstStyle/>
          <a:p>
            <a:pPr marL="0" indent="0">
              <a:buNone/>
            </a:pPr>
            <a:r>
              <a:rPr lang="en-US" dirty="0"/>
              <a:t>160 Swedish and American dogs</a:t>
            </a:r>
          </a:p>
          <a:p>
            <a:endParaRPr lang="en-US" dirty="0"/>
          </a:p>
        </p:txBody>
      </p:sp>
      <p:sp>
        <p:nvSpPr>
          <p:cNvPr id="4" name="Date Placeholder 3">
            <a:extLst>
              <a:ext uri="{FF2B5EF4-FFF2-40B4-BE49-F238E27FC236}">
                <a16:creationId xmlns:a16="http://schemas.microsoft.com/office/drawing/2014/main" id="{6DBFAA07-9F67-7141-8E2A-AEE5F741991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5EDD008F-1BE7-3F4E-A9FA-D21B20C978AB}"/>
              </a:ext>
            </a:extLst>
          </p:cNvPr>
          <p:cNvSpPr>
            <a:spLocks noGrp="1"/>
          </p:cNvSpPr>
          <p:nvPr>
            <p:ph type="sldNum" sz="quarter" idx="12"/>
          </p:nvPr>
        </p:nvSpPr>
        <p:spPr/>
        <p:txBody>
          <a:bodyPr/>
          <a:lstStyle/>
          <a:p>
            <a:fld id="{091A926C-488A-4E3E-9C21-57CAA120E114}" type="slidenum">
              <a:rPr lang="en-GB" smtClean="0"/>
              <a:t>7</a:t>
            </a:fld>
            <a:endParaRPr lang="en-GB" dirty="0"/>
          </a:p>
        </p:txBody>
      </p:sp>
      <p:graphicFrame>
        <p:nvGraphicFramePr>
          <p:cNvPr id="6" name="Table 5">
            <a:extLst>
              <a:ext uri="{FF2B5EF4-FFF2-40B4-BE49-F238E27FC236}">
                <a16:creationId xmlns:a16="http://schemas.microsoft.com/office/drawing/2014/main" id="{1ACDE7D5-D6FA-3344-BFD2-56ECD2921D0E}"/>
              </a:ext>
            </a:extLst>
          </p:cNvPr>
          <p:cNvGraphicFramePr>
            <a:graphicFrameLocks noGrp="1"/>
          </p:cNvGraphicFramePr>
          <p:nvPr/>
        </p:nvGraphicFramePr>
        <p:xfrm>
          <a:off x="588963" y="2156299"/>
          <a:ext cx="3145600" cy="3279140"/>
        </p:xfrm>
        <a:graphic>
          <a:graphicData uri="http://schemas.openxmlformats.org/drawingml/2006/table">
            <a:tbl>
              <a:tblPr/>
              <a:tblGrid>
                <a:gridCol w="2726500">
                  <a:extLst>
                    <a:ext uri="{9D8B030D-6E8A-4147-A177-3AD203B41FA5}">
                      <a16:colId xmlns:a16="http://schemas.microsoft.com/office/drawing/2014/main" val="387407919"/>
                    </a:ext>
                  </a:extLst>
                </a:gridCol>
                <a:gridCol w="419100">
                  <a:extLst>
                    <a:ext uri="{9D8B030D-6E8A-4147-A177-3AD203B41FA5}">
                      <a16:colId xmlns:a16="http://schemas.microsoft.com/office/drawing/2014/main" val="768688225"/>
                    </a:ext>
                  </a:extLst>
                </a:gridCol>
              </a:tblGrid>
              <a:tr h="203200">
                <a:tc>
                  <a:txBody>
                    <a:bodyPr/>
                    <a:lstStyle/>
                    <a:p>
                      <a:pPr algn="l" fontAlgn="b">
                        <a:lnSpc>
                          <a:spcPct val="140000"/>
                        </a:lnSpc>
                      </a:pPr>
                      <a:r>
                        <a:rPr lang="da-DK" sz="1800" b="1" i="0" u="none" strike="noStrike" dirty="0" err="1">
                          <a:solidFill>
                            <a:srgbClr val="000000"/>
                          </a:solidFill>
                          <a:effectLst/>
                          <a:latin typeface="Calibri" panose="020F0502020204030204" pitchFamily="34" charset="0"/>
                        </a:rPr>
                        <a:t>Breeds</a:t>
                      </a:r>
                      <a:endParaRPr lang="da-DK"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lnSpc>
                          <a:spcPct val="140000"/>
                        </a:lnSpc>
                      </a:pPr>
                      <a:r>
                        <a:rPr lang="da-DK" sz="1800" b="1"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1932885358"/>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Beagle</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780701583"/>
                  </a:ext>
                </a:extLst>
              </a:tr>
              <a:tr h="203200">
                <a:tc>
                  <a:txBody>
                    <a:bodyPr/>
                    <a:lstStyle/>
                    <a:p>
                      <a:pPr algn="l" fontAlgn="b">
                        <a:lnSpc>
                          <a:spcPct val="140000"/>
                        </a:lnSpc>
                      </a:pPr>
                      <a:r>
                        <a:rPr lang="da-DK" sz="1800" b="0" i="0" u="none" strike="noStrike" dirty="0" err="1">
                          <a:solidFill>
                            <a:srgbClr val="000000"/>
                          </a:solidFill>
                          <a:effectLst/>
                          <a:latin typeface="Calibri" panose="020F0502020204030204" pitchFamily="34" charset="0"/>
                        </a:rPr>
                        <a:t>Cavalier</a:t>
                      </a:r>
                      <a:r>
                        <a:rPr lang="da-DK" sz="1800" b="0" i="0" u="none" strike="noStrike" dirty="0">
                          <a:solidFill>
                            <a:srgbClr val="000000"/>
                          </a:solidFill>
                          <a:effectLst/>
                          <a:latin typeface="Calibri" panose="020F0502020204030204" pitchFamily="34" charset="0"/>
                        </a:rPr>
                        <a:t> King Charles Spaniel</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1737472675"/>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German </a:t>
                      </a:r>
                      <a:r>
                        <a:rPr lang="da-DK" sz="1800" b="0" i="0" u="none" strike="noStrike" dirty="0" err="1">
                          <a:solidFill>
                            <a:srgbClr val="000000"/>
                          </a:solidFill>
                          <a:effectLst/>
                          <a:latin typeface="Calibri" panose="020F0502020204030204" pitchFamily="34" charset="0"/>
                        </a:rPr>
                        <a:t>Shepherd</a:t>
                      </a:r>
                      <a:endParaRPr lang="da-DK"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3030454050"/>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Golden Retriever</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4037290626"/>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Labrador Retriever</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1962419932"/>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Standard </a:t>
                      </a:r>
                      <a:r>
                        <a:rPr lang="da-DK" sz="1800" b="0" i="0" u="none" strike="noStrike" dirty="0" err="1">
                          <a:solidFill>
                            <a:srgbClr val="000000"/>
                          </a:solidFill>
                          <a:effectLst/>
                          <a:latin typeface="Calibri" panose="020F0502020204030204" pitchFamily="34" charset="0"/>
                        </a:rPr>
                        <a:t>Poodle</a:t>
                      </a:r>
                      <a:endParaRPr lang="da-DK"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481806407"/>
                  </a:ext>
                </a:extLst>
              </a:tr>
              <a:tr h="203200">
                <a:tc>
                  <a:txBody>
                    <a:bodyPr/>
                    <a:lstStyle/>
                    <a:p>
                      <a:pPr algn="l" fontAlgn="b">
                        <a:lnSpc>
                          <a:spcPct val="140000"/>
                        </a:lnSpc>
                      </a:pPr>
                      <a:r>
                        <a:rPr lang="da-DK" sz="1800" b="0" i="0" u="none" strike="noStrike">
                          <a:solidFill>
                            <a:srgbClr val="000000"/>
                          </a:solidFill>
                          <a:effectLst/>
                          <a:latin typeface="Calibri" panose="020F0502020204030204" pitchFamily="34" charset="0"/>
                        </a:rPr>
                        <a:t>Rottweiler</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2639576753"/>
                  </a:ext>
                </a:extLst>
              </a:tr>
              <a:tr h="203200">
                <a:tc>
                  <a:txBody>
                    <a:bodyPr/>
                    <a:lstStyle/>
                    <a:p>
                      <a:pPr algn="l" fontAlgn="b">
                        <a:lnSpc>
                          <a:spcPct val="140000"/>
                        </a:lnSpc>
                      </a:pPr>
                      <a:r>
                        <a:rPr lang="da-DK" sz="1800" b="0" i="0" u="none" strike="noStrike" dirty="0">
                          <a:solidFill>
                            <a:srgbClr val="000000"/>
                          </a:solidFill>
                          <a:effectLst/>
                          <a:latin typeface="Calibri" panose="020F0502020204030204" pitchFamily="34" charset="0"/>
                        </a:rPr>
                        <a:t>West </a:t>
                      </a:r>
                      <a:r>
                        <a:rPr lang="da-DK" sz="1800" b="0" i="0" u="none" strike="noStrike" dirty="0" err="1">
                          <a:solidFill>
                            <a:srgbClr val="000000"/>
                          </a:solidFill>
                          <a:effectLst/>
                          <a:latin typeface="Calibri" panose="020F0502020204030204" pitchFamily="34" charset="0"/>
                        </a:rPr>
                        <a:t>Highland</a:t>
                      </a:r>
                      <a:r>
                        <a:rPr lang="da-DK" sz="1800" b="0" i="0" u="none" strike="noStrike" dirty="0">
                          <a:solidFill>
                            <a:srgbClr val="000000"/>
                          </a:solidFill>
                          <a:effectLst/>
                          <a:latin typeface="Calibri" panose="020F0502020204030204" pitchFamily="34" charset="0"/>
                        </a:rPr>
                        <a:t> White Terrier</a:t>
                      </a:r>
                    </a:p>
                  </a:txBody>
                  <a:tcPr marL="9525" marR="9525" marT="9525" marB="0" anchor="b">
                    <a:lnL>
                      <a:noFill/>
                    </a:lnL>
                    <a:lnR>
                      <a:noFill/>
                    </a:lnR>
                    <a:lnT>
                      <a:noFill/>
                    </a:lnT>
                    <a:lnB>
                      <a:noFill/>
                    </a:lnB>
                  </a:tcPr>
                </a:tc>
                <a:tc>
                  <a:txBody>
                    <a:bodyPr/>
                    <a:lstStyle/>
                    <a:p>
                      <a:pPr algn="r" fontAlgn="b">
                        <a:lnSpc>
                          <a:spcPct val="140000"/>
                        </a:lnSpc>
                      </a:pPr>
                      <a:r>
                        <a:rPr lang="da-DK" sz="18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1765697930"/>
                  </a:ext>
                </a:extLst>
              </a:tr>
              <a:tr h="203200">
                <a:tc>
                  <a:txBody>
                    <a:bodyPr/>
                    <a:lstStyle/>
                    <a:p>
                      <a:pPr algn="l" fontAlgn="b">
                        <a:lnSpc>
                          <a:spcPct val="140000"/>
                        </a:lnSpc>
                      </a:pPr>
                      <a:r>
                        <a:rPr lang="da-DK" sz="1800" b="1" i="0" u="none" strike="noStrike" dirty="0">
                          <a:solidFill>
                            <a:srgbClr val="000000"/>
                          </a:solidFill>
                          <a:effectLst/>
                          <a:latin typeface="Calibri" panose="020F0502020204030204" pitchFamily="34" charset="0"/>
                        </a:rPr>
                        <a:t>Total</a:t>
                      </a:r>
                    </a:p>
                  </a:txBody>
                  <a:tcPr marL="9525" marR="9525" marT="9525" marB="0" anchor="b">
                    <a:lnL>
                      <a:noFill/>
                    </a:lnL>
                    <a:lnR>
                      <a:noFill/>
                    </a:lnR>
                    <a:lnT>
                      <a:noFill/>
                    </a:lnT>
                    <a:lnB>
                      <a:noFill/>
                    </a:lnB>
                  </a:tcPr>
                </a:tc>
                <a:tc>
                  <a:txBody>
                    <a:bodyPr/>
                    <a:lstStyle/>
                    <a:p>
                      <a:pPr algn="r" fontAlgn="b">
                        <a:lnSpc>
                          <a:spcPct val="140000"/>
                        </a:lnSpc>
                      </a:pPr>
                      <a:r>
                        <a:rPr lang="da-DK" sz="1800" b="1" i="0" u="none" strike="noStrike" dirty="0">
                          <a:solidFill>
                            <a:srgbClr val="000000"/>
                          </a:solidFill>
                          <a:effectLst/>
                          <a:latin typeface="Calibri" panose="020F0502020204030204" pitchFamily="34" charset="0"/>
                        </a:rPr>
                        <a:t>160</a:t>
                      </a:r>
                    </a:p>
                  </a:txBody>
                  <a:tcPr marL="9525" marR="9525" marT="9525" marB="0" anchor="b">
                    <a:lnL>
                      <a:noFill/>
                    </a:lnL>
                    <a:lnR>
                      <a:noFill/>
                    </a:lnR>
                    <a:lnT>
                      <a:noFill/>
                    </a:lnT>
                    <a:lnB>
                      <a:noFill/>
                    </a:lnB>
                  </a:tcPr>
                </a:tc>
                <a:extLst>
                  <a:ext uri="{0D108BD9-81ED-4DB2-BD59-A6C34878D82A}">
                    <a16:rowId xmlns:a16="http://schemas.microsoft.com/office/drawing/2014/main" val="3099207704"/>
                  </a:ext>
                </a:extLst>
              </a:tr>
            </a:tbl>
          </a:graphicData>
        </a:graphic>
      </p:graphicFrame>
    </p:spTree>
    <p:extLst>
      <p:ext uri="{BB962C8B-B14F-4D97-AF65-F5344CB8AC3E}">
        <p14:creationId xmlns:p14="http://schemas.microsoft.com/office/powerpoint/2010/main" val="2145939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Flat-coated Retrievers – Alignment and Variant calling </a:t>
            </a:r>
          </a:p>
        </p:txBody>
      </p:sp>
      <p:sp>
        <p:nvSpPr>
          <p:cNvPr id="3" name="Content Placeholder 2">
            <a:extLst>
              <a:ext uri="{FF2B5EF4-FFF2-40B4-BE49-F238E27FC236}">
                <a16:creationId xmlns:a16="http://schemas.microsoft.com/office/drawing/2014/main" id="{5D8CB43B-AC44-224F-A4A0-7017FFEBC540}"/>
              </a:ext>
            </a:extLst>
          </p:cNvPr>
          <p:cNvSpPr>
            <a:spLocks noGrp="1"/>
          </p:cNvSpPr>
          <p:nvPr>
            <p:ph sz="half" idx="1"/>
          </p:nvPr>
        </p:nvSpPr>
        <p:spPr>
          <a:xfrm>
            <a:off x="588964" y="1635125"/>
            <a:ext cx="8528142" cy="4675187"/>
          </a:xfrm>
        </p:spPr>
        <p:txBody>
          <a:bodyPr numCol="1">
            <a:normAutofit fontScale="62500" lnSpcReduction="20000"/>
          </a:bodyPr>
          <a:lstStyle/>
          <a:p>
            <a:r>
              <a:rPr lang="en-US" dirty="0"/>
              <a:t>The </a:t>
            </a:r>
            <a:r>
              <a:rPr lang="en-US" dirty="0">
                <a:hlinkClick r:id="rId3"/>
              </a:rPr>
              <a:t>NBISweden K9-WGS-Pipeline</a:t>
            </a:r>
            <a:r>
              <a:rPr lang="en-US" dirty="0"/>
              <a:t>:</a:t>
            </a:r>
          </a:p>
          <a:p>
            <a:pPr lvl="1"/>
            <a:r>
              <a:rPr lang="en-US" dirty="0"/>
              <a:t>fastqc-0.11.5 - quality control</a:t>
            </a:r>
          </a:p>
          <a:p>
            <a:pPr lvl="1"/>
            <a:r>
              <a:rPr lang="en-US" dirty="0"/>
              <a:t>bwa-0.7.12 - alignment</a:t>
            </a:r>
          </a:p>
          <a:p>
            <a:pPr lvl="1"/>
            <a:r>
              <a:rPr lang="en-US" dirty="0"/>
              <a:t>samtools-1.5 – sorting and improving lookup</a:t>
            </a:r>
          </a:p>
          <a:p>
            <a:pPr lvl="1"/>
            <a:r>
              <a:rPr lang="en-US" dirty="0"/>
              <a:t>picard-2.10.6 – preprocessing</a:t>
            </a:r>
          </a:p>
          <a:p>
            <a:pPr lvl="1"/>
            <a:r>
              <a:rPr lang="en-US" dirty="0"/>
              <a:t>gatk-3.5 – preprocessing and variant calling </a:t>
            </a:r>
          </a:p>
          <a:p>
            <a:pPr lvl="1"/>
            <a:r>
              <a:rPr lang="en-US" dirty="0"/>
              <a:t>htslib-1.5 – compressing and indexing </a:t>
            </a:r>
          </a:p>
          <a:p>
            <a:pPr lvl="1"/>
            <a:r>
              <a:rPr lang="en-US" dirty="0"/>
              <a:t>vcftools-0.1.15 – file handling – </a:t>
            </a:r>
            <a:r>
              <a:rPr lang="en-US" dirty="0" err="1"/>
              <a:t>subsetting</a:t>
            </a:r>
            <a:r>
              <a:rPr lang="en-US" dirty="0"/>
              <a:t> etc.</a:t>
            </a:r>
          </a:p>
          <a:p>
            <a:pPr lvl="1"/>
            <a:r>
              <a:rPr lang="en-US" dirty="0" err="1"/>
              <a:t>bcftools</a:t>
            </a:r>
            <a:r>
              <a:rPr lang="en-US" dirty="0"/>
              <a:t> 1.10 – file handling – </a:t>
            </a:r>
            <a:r>
              <a:rPr lang="en-US" dirty="0" err="1"/>
              <a:t>subsetting</a:t>
            </a:r>
            <a:r>
              <a:rPr lang="en-US" dirty="0"/>
              <a:t> etc.</a:t>
            </a:r>
          </a:p>
          <a:p>
            <a:pPr lvl="1"/>
            <a:r>
              <a:rPr lang="en-US" dirty="0"/>
              <a:t>plink 1.90b4.9 – statistics – F</a:t>
            </a:r>
            <a:r>
              <a:rPr lang="en-US" baseline="-25000" dirty="0"/>
              <a:t>ST</a:t>
            </a:r>
            <a:r>
              <a:rPr lang="en-US" dirty="0"/>
              <a:t> and frequencies</a:t>
            </a:r>
          </a:p>
          <a:p>
            <a:pPr lvl="1"/>
            <a:endParaRPr lang="en-US" dirty="0"/>
          </a:p>
          <a:p>
            <a:endParaRPr lang="en-US" dirty="0"/>
          </a:p>
          <a:p>
            <a:endParaRPr lang="en-US" dirty="0"/>
          </a:p>
          <a:p>
            <a:pPr lvl="1"/>
            <a:endParaRPr lang="en-US" dirty="0"/>
          </a:p>
          <a:p>
            <a:pPr marL="0" indent="0">
              <a:buNone/>
            </a:pPr>
            <a:endParaRPr lang="en-US" dirty="0"/>
          </a:p>
          <a:p>
            <a:endParaRPr lang="en-US" dirty="0"/>
          </a:p>
          <a:p>
            <a:pPr marL="360363" lvl="1" indent="0">
              <a:buNone/>
            </a:pPr>
            <a:br>
              <a:rPr lang="en-US" dirty="0"/>
            </a:br>
            <a:r>
              <a:rPr lang="en-US" dirty="0"/>
              <a:t>	</a:t>
            </a:r>
          </a:p>
        </p:txBody>
      </p:sp>
      <p:graphicFrame>
        <p:nvGraphicFramePr>
          <p:cNvPr id="9" name="Content Placeholder 10">
            <a:extLst>
              <a:ext uri="{FF2B5EF4-FFF2-40B4-BE49-F238E27FC236}">
                <a16:creationId xmlns:a16="http://schemas.microsoft.com/office/drawing/2014/main" id="{0B3D5E99-2DBA-9D41-BB2B-7445AEF51242}"/>
              </a:ext>
            </a:extLst>
          </p:cNvPr>
          <p:cNvGraphicFramePr>
            <a:graphicFrameLocks noGrp="1"/>
          </p:cNvGraphicFramePr>
          <p:nvPr>
            <p:ph sz="half" idx="2"/>
          </p:nvPr>
        </p:nvGraphicFramePr>
        <p:xfrm>
          <a:off x="7003713" y="1485900"/>
          <a:ext cx="4768534" cy="4556028"/>
        </p:xfrm>
        <a:graphic>
          <a:graphicData uri="http://schemas.openxmlformats.org/drawingml/2006/table">
            <a:tbl>
              <a:tblPr firstRow="1" bandRow="1">
                <a:tableStyleId>{5C22544A-7EE6-4342-B048-85BDC9FD1C3A}</a:tableStyleId>
              </a:tblPr>
              <a:tblGrid>
                <a:gridCol w="2425383">
                  <a:extLst>
                    <a:ext uri="{9D8B030D-6E8A-4147-A177-3AD203B41FA5}">
                      <a16:colId xmlns:a16="http://schemas.microsoft.com/office/drawing/2014/main" val="962649175"/>
                    </a:ext>
                  </a:extLst>
                </a:gridCol>
                <a:gridCol w="1223963">
                  <a:extLst>
                    <a:ext uri="{9D8B030D-6E8A-4147-A177-3AD203B41FA5}">
                      <a16:colId xmlns:a16="http://schemas.microsoft.com/office/drawing/2014/main" val="4032992912"/>
                    </a:ext>
                  </a:extLst>
                </a:gridCol>
                <a:gridCol w="1119188">
                  <a:extLst>
                    <a:ext uri="{9D8B030D-6E8A-4147-A177-3AD203B41FA5}">
                      <a16:colId xmlns:a16="http://schemas.microsoft.com/office/drawing/2014/main" val="761523870"/>
                    </a:ext>
                  </a:extLst>
                </a:gridCol>
              </a:tblGrid>
              <a:tr h="370840">
                <a:tc>
                  <a:txBody>
                    <a:bodyPr/>
                    <a:lstStyle/>
                    <a:p>
                      <a:pPr algn="l" fontAlgn="b"/>
                      <a:r>
                        <a:rPr lang="da-DK" sz="2400" b="1" i="0" u="none" strike="noStrike" dirty="0">
                          <a:solidFill>
                            <a:schemeClr val="bg1"/>
                          </a:solidFill>
                          <a:effectLst/>
                          <a:latin typeface="Calibri" panose="020F0502020204030204" pitchFamily="34" charset="0"/>
                        </a:rPr>
                        <a:t>  Filters</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a-DK" sz="2400" b="1" i="0" u="none" strike="noStrike" dirty="0">
                          <a:solidFill>
                            <a:schemeClr val="bg1"/>
                          </a:solidFill>
                          <a:effectLst/>
                          <a:latin typeface="Calibri" panose="020F0502020204030204" pitchFamily="34" charset="0"/>
                        </a:rPr>
                        <a:t>  SNP</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a-DK" sz="2400" b="1" i="0" u="none" strike="noStrike" dirty="0">
                          <a:solidFill>
                            <a:schemeClr val="bg1"/>
                          </a:solidFill>
                          <a:effectLst/>
                          <a:latin typeface="Calibri" panose="020F0502020204030204" pitchFamily="34" charset="0"/>
                        </a:rPr>
                        <a:t>  INDELS</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05223"/>
                  </a:ext>
                </a:extLst>
              </a:tr>
              <a:tr h="468000">
                <a:tc>
                  <a:txBody>
                    <a:bodyPr/>
                    <a:lstStyle/>
                    <a:p>
                      <a:pPr algn="l" fontAlgn="b"/>
                      <a:r>
                        <a:rPr lang="da-DK" sz="2400" b="0" i="0" u="none" strike="noStrike" dirty="0">
                          <a:solidFill>
                            <a:srgbClr val="000000"/>
                          </a:solidFill>
                          <a:effectLst/>
                          <a:latin typeface="Calibri" panose="020F0502020204030204" pitchFamily="34" charset="0"/>
                        </a:rPr>
                        <a:t>  QD </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08309022"/>
                  </a:ext>
                </a:extLst>
              </a:tr>
              <a:tr h="468000">
                <a:tc>
                  <a:txBody>
                    <a:bodyPr/>
                    <a:lstStyle/>
                    <a:p>
                      <a:pPr algn="l" fontAlgn="b"/>
                      <a:r>
                        <a:rPr lang="da-DK" sz="2400" b="0" i="0" u="none" strike="noStrike" dirty="0">
                          <a:solidFill>
                            <a:srgbClr val="000000"/>
                          </a:solidFill>
                          <a:effectLst/>
                          <a:latin typeface="Calibri" panose="020F0502020204030204" pitchFamily="34" charset="0"/>
                        </a:rPr>
                        <a:t>  FS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&gt; 60</a:t>
                      </a:r>
                    </a:p>
                  </a:txBody>
                  <a:tcPr marL="9525" marR="9525" marT="9525" marB="0" anchor="ctr"/>
                </a:tc>
                <a:tc>
                  <a:txBody>
                    <a:bodyPr/>
                    <a:lstStyle/>
                    <a:p>
                      <a:pPr algn="l" fontAlgn="b"/>
                      <a:r>
                        <a:rPr lang="da-DK" sz="2400" b="0" i="0" u="none" strike="noStrike" dirty="0">
                          <a:solidFill>
                            <a:srgbClr val="000000"/>
                          </a:solidFill>
                          <a:effectLst/>
                          <a:latin typeface="Calibri" panose="020F0502020204030204" pitchFamily="34" charset="0"/>
                        </a:rPr>
                        <a:t>  &gt; 200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81380736"/>
                  </a:ext>
                </a:extLst>
              </a:tr>
              <a:tr h="468000">
                <a:tc>
                  <a:txBody>
                    <a:bodyPr/>
                    <a:lstStyle/>
                    <a:p>
                      <a:pPr algn="l" fontAlgn="b"/>
                      <a:r>
                        <a:rPr lang="da-DK" sz="2400" b="0" i="0" u="none" strike="noStrike" dirty="0">
                          <a:solidFill>
                            <a:srgbClr val="000000"/>
                          </a:solidFill>
                          <a:effectLst/>
                          <a:latin typeface="Calibri" panose="020F0502020204030204" pitchFamily="34" charset="0"/>
                        </a:rPr>
                        <a:t>  SOR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&gt; 3.0</a:t>
                      </a:r>
                    </a:p>
                  </a:txBody>
                  <a:tcPr marL="9525" marR="9525" marT="9525" marB="0" anchor="ctr"/>
                </a:tc>
                <a:tc>
                  <a:txBody>
                    <a:bodyPr/>
                    <a:lstStyle/>
                    <a:p>
                      <a:pPr algn="l" fontAlgn="b"/>
                      <a:r>
                        <a:rPr lang="da-DK" sz="2400" b="0" i="0" u="none" strike="noStrike" dirty="0">
                          <a:solidFill>
                            <a:srgbClr val="000000"/>
                          </a:solidFill>
                          <a:effectLst/>
                          <a:latin typeface="Calibri" panose="020F0502020204030204" pitchFamily="34" charset="0"/>
                        </a:rPr>
                        <a:t>  &gt; 10.0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48846090"/>
                  </a:ext>
                </a:extLst>
              </a:tr>
              <a:tr h="468000">
                <a:tc>
                  <a:txBody>
                    <a:bodyPr/>
                    <a:lstStyle/>
                    <a:p>
                      <a:pPr algn="l" fontAlgn="b"/>
                      <a:r>
                        <a:rPr lang="da-DK" sz="2400" b="0" i="0" u="none" strike="noStrike" dirty="0">
                          <a:solidFill>
                            <a:srgbClr val="000000"/>
                          </a:solidFill>
                          <a:effectLst/>
                          <a:latin typeface="Calibri" panose="020F0502020204030204" pitchFamily="34" charset="0"/>
                        </a:rPr>
                        <a:t>  MQ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40.0</a:t>
                      </a:r>
                    </a:p>
                  </a:txBody>
                  <a:tcPr marL="9525" marR="9525" marT="9525" marB="0" anchor="ctr"/>
                </a:tc>
                <a:tc>
                  <a:txBody>
                    <a:bodyPr/>
                    <a:lstStyle/>
                    <a:p>
                      <a:pPr algn="l" fontAlgn="b"/>
                      <a:endParaRPr lang="da-DK" sz="24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2001900"/>
                  </a:ext>
                </a:extLst>
              </a:tr>
              <a:tr h="468000">
                <a:tc>
                  <a:txBody>
                    <a:bodyPr/>
                    <a:lstStyle/>
                    <a:p>
                      <a:pPr algn="l" fontAlgn="b"/>
                      <a:r>
                        <a:rPr lang="da-DK" sz="2400" b="0" i="0" u="none" strike="noStrike" dirty="0">
                          <a:solidFill>
                            <a:srgbClr val="000000"/>
                          </a:solidFill>
                          <a:effectLst/>
                          <a:latin typeface="Calibri" panose="020F0502020204030204" pitchFamily="34" charset="0"/>
                        </a:rPr>
                        <a:t>  QD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tc>
                <a:tc>
                  <a:txBody>
                    <a:bodyPr/>
                    <a:lstStyle/>
                    <a:p>
                      <a:pPr algn="l" fontAlgn="b"/>
                      <a:endParaRPr lang="da-DK" sz="24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6186942"/>
                  </a:ext>
                </a:extLst>
              </a:tr>
              <a:tr h="436743">
                <a:tc>
                  <a:txBody>
                    <a:bodyPr/>
                    <a:lstStyle/>
                    <a:p>
                      <a:pPr algn="l" fontAlgn="b"/>
                      <a:r>
                        <a:rPr lang="da-DK" sz="2400" b="0" i="0" u="none" strike="noStrike" dirty="0">
                          <a:solidFill>
                            <a:srgbClr val="000000"/>
                          </a:solidFill>
                          <a:effectLst/>
                          <a:latin typeface="Calibri" panose="020F0502020204030204" pitchFamily="34" charset="0"/>
                        </a:rPr>
                        <a:t>  FS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&gt; 60.0</a:t>
                      </a:r>
                    </a:p>
                  </a:txBody>
                  <a:tcPr marL="9525" marR="9525" marT="9525" marB="0" anchor="ctr"/>
                </a:tc>
                <a:tc>
                  <a:txBody>
                    <a:bodyPr/>
                    <a:lstStyle/>
                    <a:p>
                      <a:pPr algn="l" fontAlgn="b"/>
                      <a:endParaRPr lang="da-DK" sz="24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952621"/>
                  </a:ext>
                </a:extLst>
              </a:tr>
              <a:tr h="468000">
                <a:tc>
                  <a:txBody>
                    <a:bodyPr/>
                    <a:lstStyle/>
                    <a:p>
                      <a:pPr algn="l" fontAlgn="b"/>
                      <a:r>
                        <a:rPr lang="da-DK" sz="2400" b="0" i="0" u="none" strike="noStrike" dirty="0">
                          <a:solidFill>
                            <a:srgbClr val="000000"/>
                          </a:solidFill>
                          <a:effectLst/>
                          <a:latin typeface="Calibri" panose="020F0502020204030204" pitchFamily="34" charset="0"/>
                        </a:rPr>
                        <a:t>  </a:t>
                      </a:r>
                      <a:r>
                        <a:rPr lang="da-DK" sz="2400" b="0" i="0" u="none" strike="noStrike" dirty="0" err="1">
                          <a:solidFill>
                            <a:srgbClr val="000000"/>
                          </a:solidFill>
                          <a:effectLst/>
                          <a:latin typeface="Calibri" panose="020F0502020204030204" pitchFamily="34" charset="0"/>
                        </a:rPr>
                        <a:t>MQRankSum</a:t>
                      </a:r>
                      <a:endParaRPr lang="da-DK" sz="2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-12.5</a:t>
                      </a:r>
                    </a:p>
                  </a:txBody>
                  <a:tcPr marL="9525" marR="9525" marT="9525" marB="0" anchor="ctr"/>
                </a:tc>
                <a:tc>
                  <a:txBody>
                    <a:bodyPr/>
                    <a:lstStyle/>
                    <a:p>
                      <a:pPr algn="l" fontAlgn="b"/>
                      <a:endParaRPr lang="da-DK" sz="24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42621924"/>
                  </a:ext>
                </a:extLst>
              </a:tr>
              <a:tr h="468000">
                <a:tc>
                  <a:txBody>
                    <a:bodyPr/>
                    <a:lstStyle/>
                    <a:p>
                      <a:pPr algn="l" fontAlgn="b"/>
                      <a:r>
                        <a:rPr lang="da-DK" sz="2400" b="0" i="0" u="none" strike="noStrike" dirty="0">
                          <a:solidFill>
                            <a:srgbClr val="000000"/>
                          </a:solidFill>
                          <a:effectLst/>
                          <a:latin typeface="Calibri" panose="020F0502020204030204" pitchFamily="34" charset="0"/>
                        </a:rPr>
                        <a:t>  </a:t>
                      </a:r>
                      <a:r>
                        <a:rPr lang="da-DK" sz="2400" b="0" i="0" u="none" strike="noStrike" dirty="0" err="1">
                          <a:solidFill>
                            <a:srgbClr val="000000"/>
                          </a:solidFill>
                          <a:effectLst/>
                          <a:latin typeface="Calibri" panose="020F0502020204030204" pitchFamily="34" charset="0"/>
                        </a:rPr>
                        <a:t>ReadPosRankSum</a:t>
                      </a:r>
                      <a:endParaRPr lang="da-DK" sz="2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2400" b="0" i="0" u="none" strike="noStrike" dirty="0">
                          <a:solidFill>
                            <a:srgbClr val="000000"/>
                          </a:solidFill>
                          <a:effectLst/>
                          <a:latin typeface="Calibri" panose="020F0502020204030204" pitchFamily="34" charset="0"/>
                        </a:rPr>
                        <a:t>  &lt; -8.0</a:t>
                      </a:r>
                    </a:p>
                  </a:txBody>
                  <a:tcPr marL="9525" marR="9525" marT="9525" marB="0" anchor="ctr"/>
                </a:tc>
                <a:tc>
                  <a:txBody>
                    <a:bodyPr/>
                    <a:lstStyle/>
                    <a:p>
                      <a:pPr algn="l" fontAlgn="b"/>
                      <a:r>
                        <a:rPr lang="da-DK" sz="2400" b="0" i="0" u="none" strike="noStrike" dirty="0">
                          <a:solidFill>
                            <a:srgbClr val="000000"/>
                          </a:solidFill>
                          <a:effectLst/>
                          <a:latin typeface="Calibri" panose="020F0502020204030204" pitchFamily="34" charset="0"/>
                        </a:rPr>
                        <a:t>  &lt; -20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70149011"/>
                  </a:ext>
                </a:extLst>
              </a:tr>
              <a:tr h="468000">
                <a:tc>
                  <a:txBody>
                    <a:bodyPr/>
                    <a:lstStyle/>
                    <a:p>
                      <a:pPr algn="l" fontAlgn="b"/>
                      <a:r>
                        <a:rPr lang="da-DK" sz="2400" b="0" i="0" u="none" strike="noStrike" dirty="0">
                          <a:solidFill>
                            <a:srgbClr val="000000"/>
                          </a:solidFill>
                          <a:effectLst/>
                          <a:latin typeface="Calibri" panose="020F0502020204030204" pitchFamily="34" charset="0"/>
                        </a:rPr>
                        <a:t>  Max </a:t>
                      </a:r>
                      <a:r>
                        <a:rPr lang="da-DK" sz="2400" b="0" i="0" u="none" strike="noStrike" dirty="0" err="1">
                          <a:solidFill>
                            <a:srgbClr val="000000"/>
                          </a:solidFill>
                          <a:effectLst/>
                          <a:latin typeface="Calibri" panose="020F0502020204030204" pitchFamily="34" charset="0"/>
                        </a:rPr>
                        <a:t>maf</a:t>
                      </a:r>
                      <a:r>
                        <a:rPr lang="da-DK" sz="2400" b="0"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da-DK" sz="2400" b="0" i="0" u="none" strike="noStrike" dirty="0">
                          <a:solidFill>
                            <a:srgbClr val="000000"/>
                          </a:solidFill>
                          <a:effectLst/>
                          <a:latin typeface="Calibri" panose="020F0502020204030204" pitchFamily="34" charset="0"/>
                        </a:rPr>
                        <a:t>  0.99992</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fontAlgn="b"/>
                      <a:endParaRPr lang="da-DK" sz="24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815461"/>
                  </a:ext>
                </a:extLst>
              </a:tr>
            </a:tbl>
          </a:graphicData>
        </a:graphic>
      </p:graphicFrame>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8</a:t>
            </a:fld>
            <a:endParaRPr lang="en-GB" dirty="0"/>
          </a:p>
        </p:txBody>
      </p:sp>
    </p:spTree>
    <p:extLst>
      <p:ext uri="{BB962C8B-B14F-4D97-AF65-F5344CB8AC3E}">
        <p14:creationId xmlns:p14="http://schemas.microsoft.com/office/powerpoint/2010/main" val="345323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9644-3EC8-154E-B042-98317F101289}"/>
              </a:ext>
            </a:extLst>
          </p:cNvPr>
          <p:cNvSpPr>
            <a:spLocks noGrp="1"/>
          </p:cNvSpPr>
          <p:nvPr>
            <p:ph type="title"/>
          </p:nvPr>
        </p:nvSpPr>
        <p:spPr/>
        <p:txBody>
          <a:bodyPr/>
          <a:lstStyle/>
          <a:p>
            <a:r>
              <a:rPr lang="en-US" dirty="0"/>
              <a:t>Flat-coated Retrievers – Alignment and Variant calling </a:t>
            </a:r>
          </a:p>
        </p:txBody>
      </p:sp>
      <p:sp>
        <p:nvSpPr>
          <p:cNvPr id="3" name="Content Placeholder 2">
            <a:extLst>
              <a:ext uri="{FF2B5EF4-FFF2-40B4-BE49-F238E27FC236}">
                <a16:creationId xmlns:a16="http://schemas.microsoft.com/office/drawing/2014/main" id="{5D8CB43B-AC44-224F-A4A0-7017FFEBC540}"/>
              </a:ext>
            </a:extLst>
          </p:cNvPr>
          <p:cNvSpPr>
            <a:spLocks noGrp="1"/>
          </p:cNvSpPr>
          <p:nvPr>
            <p:ph sz="half" idx="1"/>
          </p:nvPr>
        </p:nvSpPr>
        <p:spPr>
          <a:xfrm>
            <a:off x="588964" y="1635125"/>
            <a:ext cx="11603036" cy="4675187"/>
          </a:xfrm>
        </p:spPr>
        <p:txBody>
          <a:bodyPr numCol="1">
            <a:normAutofit fontScale="70000" lnSpcReduction="20000"/>
          </a:bodyPr>
          <a:lstStyle/>
          <a:p>
            <a:r>
              <a:rPr lang="en-US" dirty="0"/>
              <a:t>QD: Quality of Depth</a:t>
            </a:r>
          </a:p>
          <a:p>
            <a:pPr lvl="1"/>
            <a:r>
              <a:rPr lang="en-US" dirty="0"/>
              <a:t>Normalized variant quality based on sequencing depth</a:t>
            </a:r>
          </a:p>
          <a:p>
            <a:pPr lvl="1"/>
            <a:r>
              <a:rPr lang="en-US" dirty="0"/>
              <a:t>Measure for how much we trust it.</a:t>
            </a:r>
          </a:p>
          <a:p>
            <a:r>
              <a:rPr lang="en-US" dirty="0"/>
              <a:t>FS: </a:t>
            </a:r>
            <a:r>
              <a:rPr lang="en-US" dirty="0" err="1"/>
              <a:t>FisherStrand</a:t>
            </a:r>
            <a:endParaRPr lang="en-US" dirty="0"/>
          </a:p>
          <a:p>
            <a:pPr lvl="1"/>
            <a:r>
              <a:rPr lang="en-US" dirty="0"/>
              <a:t>The chance of an al. allele is seen on one strand versus the other.</a:t>
            </a:r>
          </a:p>
          <a:p>
            <a:pPr lvl="1"/>
            <a:r>
              <a:rPr lang="en-US" dirty="0"/>
              <a:t>Handles incorrect evaluation of evidence present based on strand bias</a:t>
            </a:r>
          </a:p>
          <a:p>
            <a:r>
              <a:rPr lang="en-US" dirty="0"/>
              <a:t>SOR: </a:t>
            </a:r>
            <a:r>
              <a:rPr lang="en-US" dirty="0" err="1"/>
              <a:t>StrandOddsRatio</a:t>
            </a:r>
            <a:endParaRPr lang="en-US" dirty="0"/>
          </a:p>
          <a:p>
            <a:pPr lvl="1"/>
            <a:r>
              <a:rPr lang="en-US" dirty="0"/>
              <a:t>Other measure of strand bias</a:t>
            </a:r>
          </a:p>
          <a:p>
            <a:pPr lvl="1"/>
            <a:r>
              <a:rPr lang="en-US" dirty="0"/>
              <a:t>Handles exon ends better than FS</a:t>
            </a:r>
          </a:p>
          <a:p>
            <a:r>
              <a:rPr lang="en-US" dirty="0"/>
              <a:t>MQ: </a:t>
            </a:r>
            <a:r>
              <a:rPr lang="en-US" dirty="0" err="1"/>
              <a:t>RMSMappingQuality</a:t>
            </a:r>
            <a:endParaRPr lang="en-US" dirty="0"/>
          </a:p>
          <a:p>
            <a:pPr lvl="1"/>
            <a:r>
              <a:rPr lang="en-US" dirty="0"/>
              <a:t>Estimates the overall mapping quality over all samples</a:t>
            </a:r>
          </a:p>
          <a:p>
            <a:r>
              <a:rPr lang="en-US" dirty="0" err="1"/>
              <a:t>MQRankSum</a:t>
            </a:r>
            <a:endParaRPr lang="en-US" dirty="0"/>
          </a:p>
          <a:p>
            <a:pPr lvl="1"/>
            <a:r>
              <a:rPr lang="en-US" dirty="0"/>
              <a:t>Compares mapping qualities of ref and alt. alleles – should be equal but we accept that the alt. allele has better score</a:t>
            </a:r>
          </a:p>
          <a:p>
            <a:r>
              <a:rPr lang="da-DK" dirty="0" err="1">
                <a:solidFill>
                  <a:srgbClr val="000000"/>
                </a:solidFill>
                <a:latin typeface="Calibri" panose="020F0502020204030204" pitchFamily="34" charset="0"/>
              </a:rPr>
              <a:t>ReadPosRankSum</a:t>
            </a:r>
            <a:endParaRPr lang="da-DK" dirty="0">
              <a:solidFill>
                <a:srgbClr val="000000"/>
              </a:solidFill>
              <a:latin typeface="Calibri" panose="020F0502020204030204" pitchFamily="34" charset="0"/>
            </a:endParaRPr>
          </a:p>
          <a:p>
            <a:pPr lvl="1"/>
            <a:r>
              <a:rPr lang="da-DK" dirty="0" err="1">
                <a:solidFill>
                  <a:srgbClr val="000000"/>
                </a:solidFill>
                <a:latin typeface="Calibri" panose="020F0502020204030204" pitchFamily="34" charset="0"/>
              </a:rPr>
              <a:t>Compares</a:t>
            </a:r>
            <a:r>
              <a:rPr lang="da-DK" dirty="0">
                <a:solidFill>
                  <a:srgbClr val="000000"/>
                </a:solidFill>
                <a:latin typeface="Calibri" panose="020F0502020204030204" pitchFamily="34" charset="0"/>
              </a:rPr>
              <a:t> if the position of </a:t>
            </a:r>
            <a:r>
              <a:rPr lang="da-DK" dirty="0" err="1">
                <a:solidFill>
                  <a:srgbClr val="000000"/>
                </a:solidFill>
                <a:latin typeface="Calibri" panose="020F0502020204030204" pitchFamily="34" charset="0"/>
              </a:rPr>
              <a:t>ref</a:t>
            </a:r>
            <a:r>
              <a:rPr lang="da-DK" dirty="0">
                <a:solidFill>
                  <a:srgbClr val="000000"/>
                </a:solidFill>
                <a:latin typeface="Calibri" panose="020F0502020204030204" pitchFamily="34" charset="0"/>
              </a:rPr>
              <a:t>/alt. </a:t>
            </a:r>
            <a:r>
              <a:rPr lang="da-DK" dirty="0" err="1">
                <a:solidFill>
                  <a:srgbClr val="000000"/>
                </a:solidFill>
                <a:latin typeface="Calibri" panose="020F0502020204030204" pitchFamily="34" charset="0"/>
              </a:rPr>
              <a:t>Alleles</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are</a:t>
            </a:r>
            <a:r>
              <a:rPr lang="da-DK" dirty="0">
                <a:solidFill>
                  <a:srgbClr val="000000"/>
                </a:solidFill>
                <a:latin typeface="Calibri" panose="020F0502020204030204" pitchFamily="34" charset="0"/>
              </a:rPr>
              <a:t> the same </a:t>
            </a:r>
            <a:r>
              <a:rPr lang="da-DK" dirty="0" err="1">
                <a:solidFill>
                  <a:srgbClr val="000000"/>
                </a:solidFill>
                <a:latin typeface="Calibri" panose="020F0502020204030204" pitchFamily="34" charset="0"/>
              </a:rPr>
              <a:t>between</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reads</a:t>
            </a:r>
            <a:r>
              <a:rPr lang="da-DK" dirty="0">
                <a:solidFill>
                  <a:srgbClr val="000000"/>
                </a:solidFill>
                <a:latin typeface="Calibri" panose="020F0502020204030204" pitchFamily="34" charset="0"/>
              </a:rPr>
              <a:t> </a:t>
            </a:r>
          </a:p>
          <a:p>
            <a:pPr lvl="1"/>
            <a:r>
              <a:rPr lang="da-DK" dirty="0">
                <a:solidFill>
                  <a:srgbClr val="000000"/>
                </a:solidFill>
                <a:latin typeface="Calibri" panose="020F0502020204030204" pitchFamily="34" charset="0"/>
              </a:rPr>
              <a:t>End of </a:t>
            </a:r>
            <a:r>
              <a:rPr lang="da-DK" dirty="0" err="1">
                <a:solidFill>
                  <a:srgbClr val="000000"/>
                </a:solidFill>
                <a:latin typeface="Calibri" panose="020F0502020204030204" pitchFamily="34" charset="0"/>
              </a:rPr>
              <a:t>reads</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are</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less</a:t>
            </a:r>
            <a:r>
              <a:rPr lang="da-DK" dirty="0">
                <a:solidFill>
                  <a:srgbClr val="000000"/>
                </a:solidFill>
                <a:latin typeface="Calibri" panose="020F0502020204030204" pitchFamily="34" charset="0"/>
              </a:rPr>
              <a:t> </a:t>
            </a:r>
            <a:r>
              <a:rPr lang="da-DK" dirty="0" err="1">
                <a:solidFill>
                  <a:srgbClr val="000000"/>
                </a:solidFill>
                <a:latin typeface="Calibri" panose="020F0502020204030204" pitchFamily="34" charset="0"/>
              </a:rPr>
              <a:t>certain</a:t>
            </a:r>
            <a:endParaRPr lang="en-US" dirty="0"/>
          </a:p>
        </p:txBody>
      </p:sp>
      <p:graphicFrame>
        <p:nvGraphicFramePr>
          <p:cNvPr id="12" name="Content Placeholder 10">
            <a:extLst>
              <a:ext uri="{FF2B5EF4-FFF2-40B4-BE49-F238E27FC236}">
                <a16:creationId xmlns:a16="http://schemas.microsoft.com/office/drawing/2014/main" id="{5BDBE0C3-8821-3544-BFCD-8BCF0FDC23E2}"/>
              </a:ext>
            </a:extLst>
          </p:cNvPr>
          <p:cNvGraphicFramePr>
            <a:graphicFrameLocks noGrp="1"/>
          </p:cNvGraphicFramePr>
          <p:nvPr>
            <p:ph sz="half" idx="2"/>
          </p:nvPr>
        </p:nvGraphicFramePr>
        <p:xfrm>
          <a:off x="8380094" y="1635125"/>
          <a:ext cx="3221356" cy="2533650"/>
        </p:xfrm>
        <a:graphic>
          <a:graphicData uri="http://schemas.openxmlformats.org/drawingml/2006/table">
            <a:tbl>
              <a:tblPr firstRow="1" bandRow="1">
                <a:tableStyleId>{5C22544A-7EE6-4342-B048-85BDC9FD1C3A}</a:tableStyleId>
              </a:tblPr>
              <a:tblGrid>
                <a:gridCol w="1625918">
                  <a:extLst>
                    <a:ext uri="{9D8B030D-6E8A-4147-A177-3AD203B41FA5}">
                      <a16:colId xmlns:a16="http://schemas.microsoft.com/office/drawing/2014/main" val="962649175"/>
                    </a:ext>
                  </a:extLst>
                </a:gridCol>
                <a:gridCol w="827088">
                  <a:extLst>
                    <a:ext uri="{9D8B030D-6E8A-4147-A177-3AD203B41FA5}">
                      <a16:colId xmlns:a16="http://schemas.microsoft.com/office/drawing/2014/main" val="4032992912"/>
                    </a:ext>
                  </a:extLst>
                </a:gridCol>
                <a:gridCol w="768350">
                  <a:extLst>
                    <a:ext uri="{9D8B030D-6E8A-4147-A177-3AD203B41FA5}">
                      <a16:colId xmlns:a16="http://schemas.microsoft.com/office/drawing/2014/main" val="761523870"/>
                    </a:ext>
                  </a:extLst>
                </a:gridCol>
              </a:tblGrid>
              <a:tr h="252000">
                <a:tc>
                  <a:txBody>
                    <a:bodyPr/>
                    <a:lstStyle/>
                    <a:p>
                      <a:pPr algn="l" fontAlgn="b"/>
                      <a:r>
                        <a:rPr lang="da-DK" sz="1600" b="1" i="0" u="none" strike="noStrike" dirty="0">
                          <a:solidFill>
                            <a:schemeClr val="bg1"/>
                          </a:solidFill>
                          <a:effectLst/>
                          <a:latin typeface="Calibri" panose="020F0502020204030204" pitchFamily="34" charset="0"/>
                        </a:rPr>
                        <a:t>  Filters</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a-DK" sz="1600" b="1" i="0" u="none" strike="noStrike" dirty="0">
                          <a:solidFill>
                            <a:schemeClr val="bg1"/>
                          </a:solidFill>
                          <a:effectLst/>
                          <a:latin typeface="Calibri" panose="020F0502020204030204" pitchFamily="34" charset="0"/>
                        </a:rPr>
                        <a:t>  SNP</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a-DK" sz="1600" b="1" i="0" u="none" strike="noStrike" dirty="0">
                          <a:solidFill>
                            <a:schemeClr val="bg1"/>
                          </a:solidFill>
                          <a:effectLst/>
                          <a:latin typeface="Calibri" panose="020F0502020204030204" pitchFamily="34" charset="0"/>
                        </a:rPr>
                        <a:t>  INDELS</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05223"/>
                  </a:ext>
                </a:extLst>
              </a:tr>
              <a:tr h="252000">
                <a:tc>
                  <a:txBody>
                    <a:bodyPr/>
                    <a:lstStyle/>
                    <a:p>
                      <a:pPr algn="l" fontAlgn="b"/>
                      <a:r>
                        <a:rPr lang="da-DK" sz="1600" b="0" i="0" u="none" strike="noStrike" dirty="0">
                          <a:solidFill>
                            <a:srgbClr val="000000"/>
                          </a:solidFill>
                          <a:effectLst/>
                          <a:latin typeface="Calibri" panose="020F0502020204030204" pitchFamily="34" charset="0"/>
                        </a:rPr>
                        <a:t>  QD </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da-DK" sz="1600" b="0" i="0" u="none" strike="noStrike" dirty="0">
                          <a:solidFill>
                            <a:srgbClr val="000000"/>
                          </a:solidFill>
                          <a:effectLst/>
                          <a:latin typeface="Calibri" panose="020F0502020204030204" pitchFamily="34" charset="0"/>
                        </a:rPr>
                        <a:t>  &lt; 2.0</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fontAlgn="b"/>
                      <a:r>
                        <a:rPr lang="da-DK" sz="1600" b="0" i="0" u="none" strike="noStrike" dirty="0">
                          <a:solidFill>
                            <a:srgbClr val="000000"/>
                          </a:solidFill>
                          <a:effectLst/>
                          <a:latin typeface="Calibri" panose="020F0502020204030204" pitchFamily="34" charset="0"/>
                        </a:rPr>
                        <a:t>  &lt; 2.0</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08309022"/>
                  </a:ext>
                </a:extLst>
              </a:tr>
              <a:tr h="252000">
                <a:tc>
                  <a:txBody>
                    <a:bodyPr/>
                    <a:lstStyle/>
                    <a:p>
                      <a:pPr algn="l" fontAlgn="b"/>
                      <a:r>
                        <a:rPr lang="da-DK" sz="1600" b="0" i="0" u="none" strike="noStrike" dirty="0">
                          <a:solidFill>
                            <a:srgbClr val="000000"/>
                          </a:solidFill>
                          <a:effectLst/>
                          <a:latin typeface="Calibri" panose="020F0502020204030204" pitchFamily="34" charset="0"/>
                        </a:rPr>
                        <a:t>  FS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&gt; 60.0</a:t>
                      </a:r>
                    </a:p>
                  </a:txBody>
                  <a:tcPr marL="9525" marR="9525" marT="9525" marB="0" anchor="ctr"/>
                </a:tc>
                <a:tc>
                  <a:txBody>
                    <a:bodyPr/>
                    <a:lstStyle/>
                    <a:p>
                      <a:pPr algn="l" fontAlgn="b"/>
                      <a:r>
                        <a:rPr lang="da-DK" sz="1600" b="0" i="0" u="none" strike="noStrike" dirty="0">
                          <a:solidFill>
                            <a:srgbClr val="000000"/>
                          </a:solidFill>
                          <a:effectLst/>
                          <a:latin typeface="Calibri" panose="020F0502020204030204" pitchFamily="34" charset="0"/>
                        </a:rPr>
                        <a:t>  &gt; 200.0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81380736"/>
                  </a:ext>
                </a:extLst>
              </a:tr>
              <a:tr h="252000">
                <a:tc>
                  <a:txBody>
                    <a:bodyPr/>
                    <a:lstStyle/>
                    <a:p>
                      <a:pPr algn="l" fontAlgn="b"/>
                      <a:r>
                        <a:rPr lang="da-DK" sz="1600" b="0" i="0" u="none" strike="noStrike" dirty="0">
                          <a:solidFill>
                            <a:srgbClr val="000000"/>
                          </a:solidFill>
                          <a:effectLst/>
                          <a:latin typeface="Calibri" panose="020F0502020204030204" pitchFamily="34" charset="0"/>
                        </a:rPr>
                        <a:t>  SOR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&gt; 3.0</a:t>
                      </a:r>
                    </a:p>
                  </a:txBody>
                  <a:tcPr marL="9525" marR="9525" marT="9525" marB="0" anchor="ctr"/>
                </a:tc>
                <a:tc>
                  <a:txBody>
                    <a:bodyPr/>
                    <a:lstStyle/>
                    <a:p>
                      <a:pPr algn="l" fontAlgn="b"/>
                      <a:r>
                        <a:rPr lang="da-DK" sz="1600" b="0" i="0" u="none" strike="noStrike" dirty="0">
                          <a:solidFill>
                            <a:srgbClr val="000000"/>
                          </a:solidFill>
                          <a:effectLst/>
                          <a:latin typeface="Calibri" panose="020F0502020204030204" pitchFamily="34" charset="0"/>
                        </a:rPr>
                        <a:t>  &gt; 10.0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48846090"/>
                  </a:ext>
                </a:extLst>
              </a:tr>
              <a:tr h="252000">
                <a:tc>
                  <a:txBody>
                    <a:bodyPr/>
                    <a:lstStyle/>
                    <a:p>
                      <a:pPr algn="l" fontAlgn="b"/>
                      <a:r>
                        <a:rPr lang="da-DK" sz="1600" b="0" i="0" u="none" strike="noStrike" dirty="0">
                          <a:solidFill>
                            <a:srgbClr val="000000"/>
                          </a:solidFill>
                          <a:effectLst/>
                          <a:latin typeface="Calibri" panose="020F0502020204030204" pitchFamily="34" charset="0"/>
                        </a:rPr>
                        <a:t>  MQ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&lt; 40.0</a:t>
                      </a:r>
                    </a:p>
                  </a:txBody>
                  <a:tcPr marL="9525" marR="9525" marT="9525" marB="0" anchor="ctr"/>
                </a:tc>
                <a:tc>
                  <a:txBody>
                    <a:bodyPr/>
                    <a:lstStyle/>
                    <a:p>
                      <a:pPr algn="l" fontAlgn="b"/>
                      <a:endParaRPr lang="da-DK" sz="16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2001900"/>
                  </a:ext>
                </a:extLst>
              </a:tr>
              <a:tr h="252000">
                <a:tc>
                  <a:txBody>
                    <a:bodyPr/>
                    <a:lstStyle/>
                    <a:p>
                      <a:pPr algn="l" fontAlgn="b"/>
                      <a:r>
                        <a:rPr lang="da-DK" sz="1600" b="0" i="0" u="none" strike="noStrike" dirty="0">
                          <a:solidFill>
                            <a:srgbClr val="000000"/>
                          </a:solidFill>
                          <a:effectLst/>
                          <a:latin typeface="Calibri" panose="020F0502020204030204" pitchFamily="34" charset="0"/>
                        </a:rPr>
                        <a:t>  QD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&lt; 2.0</a:t>
                      </a:r>
                    </a:p>
                  </a:txBody>
                  <a:tcPr marL="9525" marR="9525" marT="9525" marB="0" anchor="ctr"/>
                </a:tc>
                <a:tc>
                  <a:txBody>
                    <a:bodyPr/>
                    <a:lstStyle/>
                    <a:p>
                      <a:pPr algn="l" fontAlgn="b"/>
                      <a:endParaRPr lang="da-DK" sz="16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6186942"/>
                  </a:ext>
                </a:extLst>
              </a:tr>
              <a:tr h="252000">
                <a:tc>
                  <a:txBody>
                    <a:bodyPr/>
                    <a:lstStyle/>
                    <a:p>
                      <a:pPr algn="l" fontAlgn="b"/>
                      <a:r>
                        <a:rPr lang="da-DK" sz="1600" b="0" i="0" u="none" strike="noStrike" dirty="0">
                          <a:solidFill>
                            <a:srgbClr val="000000"/>
                          </a:solidFill>
                          <a:effectLst/>
                          <a:latin typeface="Calibri" panose="020F0502020204030204" pitchFamily="34" charset="0"/>
                        </a:rPr>
                        <a:t>  FS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&gt; 60.0</a:t>
                      </a:r>
                    </a:p>
                  </a:txBody>
                  <a:tcPr marL="9525" marR="9525" marT="9525" marB="0" anchor="ctr"/>
                </a:tc>
                <a:tc>
                  <a:txBody>
                    <a:bodyPr/>
                    <a:lstStyle/>
                    <a:p>
                      <a:pPr algn="l" fontAlgn="b"/>
                      <a:endParaRPr lang="da-DK" sz="16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952621"/>
                  </a:ext>
                </a:extLst>
              </a:tr>
              <a:tr h="252000">
                <a:tc>
                  <a:txBody>
                    <a:bodyPr/>
                    <a:lstStyle/>
                    <a:p>
                      <a:pPr algn="l" fontAlgn="b"/>
                      <a:r>
                        <a:rPr lang="da-DK" sz="1600" b="0" i="0" u="none" strike="noStrike" dirty="0">
                          <a:solidFill>
                            <a:srgbClr val="000000"/>
                          </a:solidFill>
                          <a:effectLst/>
                          <a:latin typeface="Calibri" panose="020F0502020204030204" pitchFamily="34" charset="0"/>
                        </a:rPr>
                        <a:t>  </a:t>
                      </a:r>
                      <a:r>
                        <a:rPr lang="da-DK" sz="1600" b="0" i="0" u="none" strike="noStrike" dirty="0" err="1">
                          <a:solidFill>
                            <a:srgbClr val="000000"/>
                          </a:solidFill>
                          <a:effectLst/>
                          <a:latin typeface="Calibri" panose="020F0502020204030204" pitchFamily="34" charset="0"/>
                        </a:rPr>
                        <a:t>MQRankSum</a:t>
                      </a:r>
                      <a:endParaRPr lang="da-DK"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&lt; -12.5</a:t>
                      </a:r>
                    </a:p>
                  </a:txBody>
                  <a:tcPr marL="9525" marR="9525" marT="9525" marB="0" anchor="ctr"/>
                </a:tc>
                <a:tc>
                  <a:txBody>
                    <a:bodyPr/>
                    <a:lstStyle/>
                    <a:p>
                      <a:pPr algn="l" fontAlgn="b"/>
                      <a:endParaRPr lang="da-DK" sz="16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42621924"/>
                  </a:ext>
                </a:extLst>
              </a:tr>
              <a:tr h="252000">
                <a:tc>
                  <a:txBody>
                    <a:bodyPr/>
                    <a:lstStyle/>
                    <a:p>
                      <a:pPr algn="l" fontAlgn="b"/>
                      <a:r>
                        <a:rPr lang="da-DK" sz="1600" b="0" i="0" u="none" strike="noStrike" dirty="0">
                          <a:solidFill>
                            <a:srgbClr val="000000"/>
                          </a:solidFill>
                          <a:effectLst/>
                          <a:latin typeface="Calibri" panose="020F0502020204030204" pitchFamily="34" charset="0"/>
                        </a:rPr>
                        <a:t>  </a:t>
                      </a:r>
                      <a:r>
                        <a:rPr lang="da-DK" sz="1600" b="0" i="0" u="none" strike="noStrike" dirty="0" err="1">
                          <a:solidFill>
                            <a:srgbClr val="000000"/>
                          </a:solidFill>
                          <a:effectLst/>
                          <a:latin typeface="Calibri" panose="020F0502020204030204" pitchFamily="34" charset="0"/>
                        </a:rPr>
                        <a:t>ReadPosRankSum</a:t>
                      </a:r>
                      <a:endParaRPr lang="da-DK"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b"/>
                      <a:r>
                        <a:rPr lang="da-DK" sz="1600" b="0" i="0" u="none" strike="noStrike" dirty="0">
                          <a:solidFill>
                            <a:srgbClr val="000000"/>
                          </a:solidFill>
                          <a:effectLst/>
                          <a:latin typeface="Calibri" panose="020F0502020204030204" pitchFamily="34" charset="0"/>
                        </a:rPr>
                        <a:t>  &lt; -8.0</a:t>
                      </a:r>
                    </a:p>
                  </a:txBody>
                  <a:tcPr marL="9525" marR="9525" marT="9525" marB="0" anchor="ctr"/>
                </a:tc>
                <a:tc>
                  <a:txBody>
                    <a:bodyPr/>
                    <a:lstStyle/>
                    <a:p>
                      <a:pPr algn="l" fontAlgn="b"/>
                      <a:r>
                        <a:rPr lang="da-DK" sz="1600" b="0" i="0" u="none" strike="noStrike" dirty="0">
                          <a:solidFill>
                            <a:srgbClr val="000000"/>
                          </a:solidFill>
                          <a:effectLst/>
                          <a:latin typeface="Calibri" panose="020F0502020204030204" pitchFamily="34" charset="0"/>
                        </a:rPr>
                        <a:t>  &lt; -20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70149011"/>
                  </a:ext>
                </a:extLst>
              </a:tr>
              <a:tr h="252000">
                <a:tc>
                  <a:txBody>
                    <a:bodyPr/>
                    <a:lstStyle/>
                    <a:p>
                      <a:pPr algn="l" fontAlgn="b"/>
                      <a:r>
                        <a:rPr lang="da-DK" sz="1600" b="0" i="0" u="none" strike="noStrike" dirty="0">
                          <a:solidFill>
                            <a:srgbClr val="000000"/>
                          </a:solidFill>
                          <a:effectLst/>
                          <a:latin typeface="Calibri" panose="020F0502020204030204" pitchFamily="34" charset="0"/>
                        </a:rPr>
                        <a:t>  Max </a:t>
                      </a:r>
                      <a:r>
                        <a:rPr lang="da-DK" sz="1600" b="0" i="0" u="none" strike="noStrike" dirty="0" err="1">
                          <a:solidFill>
                            <a:srgbClr val="000000"/>
                          </a:solidFill>
                          <a:effectLst/>
                          <a:latin typeface="Calibri" panose="020F0502020204030204" pitchFamily="34" charset="0"/>
                        </a:rPr>
                        <a:t>maf</a:t>
                      </a:r>
                      <a:r>
                        <a:rPr lang="da-DK" sz="1600" b="0"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da-DK" sz="1600" b="0" i="0" u="none" strike="noStrike" dirty="0">
                          <a:solidFill>
                            <a:srgbClr val="000000"/>
                          </a:solidFill>
                          <a:effectLst/>
                          <a:latin typeface="Calibri" panose="020F0502020204030204" pitchFamily="34" charset="0"/>
                        </a:rPr>
                        <a:t>  0.99992</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fontAlgn="b"/>
                      <a:endParaRPr lang="da-DK" sz="16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815461"/>
                  </a:ext>
                </a:extLst>
              </a:tr>
            </a:tbl>
          </a:graphicData>
        </a:graphic>
      </p:graphicFrame>
      <p:sp>
        <p:nvSpPr>
          <p:cNvPr id="4" name="Date Placeholder 3">
            <a:extLst>
              <a:ext uri="{FF2B5EF4-FFF2-40B4-BE49-F238E27FC236}">
                <a16:creationId xmlns:a16="http://schemas.microsoft.com/office/drawing/2014/main" id="{109CF36F-F44E-594C-8F64-0E570BF934B2}"/>
              </a:ext>
            </a:extLst>
          </p:cNvPr>
          <p:cNvSpPr>
            <a:spLocks noGrp="1"/>
          </p:cNvSpPr>
          <p:nvPr>
            <p:ph type="dt" sz="half" idx="10"/>
          </p:nvPr>
        </p:nvSpPr>
        <p:spPr/>
        <p:txBody>
          <a:bodyPr/>
          <a:lstStyle/>
          <a:p>
            <a:fld id="{48BA57D3-3A06-42DE-8329-4A599228B9A1}" type="datetime1">
              <a:rPr lang="en-GB" smtClean="0"/>
              <a:t>13/11/2020</a:t>
            </a:fld>
            <a:endParaRPr lang="en-GB" dirty="0"/>
          </a:p>
        </p:txBody>
      </p:sp>
      <p:sp>
        <p:nvSpPr>
          <p:cNvPr id="5" name="Slide Number Placeholder 4">
            <a:extLst>
              <a:ext uri="{FF2B5EF4-FFF2-40B4-BE49-F238E27FC236}">
                <a16:creationId xmlns:a16="http://schemas.microsoft.com/office/drawing/2014/main" id="{B9A6523D-7746-6545-8642-A2DF547DD143}"/>
              </a:ext>
            </a:extLst>
          </p:cNvPr>
          <p:cNvSpPr>
            <a:spLocks noGrp="1"/>
          </p:cNvSpPr>
          <p:nvPr>
            <p:ph type="sldNum" sz="quarter" idx="12"/>
          </p:nvPr>
        </p:nvSpPr>
        <p:spPr/>
        <p:txBody>
          <a:bodyPr/>
          <a:lstStyle/>
          <a:p>
            <a:fld id="{091A926C-488A-4E3E-9C21-57CAA120E114}" type="slidenum">
              <a:rPr lang="en-GB" smtClean="0"/>
              <a:t>9</a:t>
            </a:fld>
            <a:endParaRPr lang="en-GB" dirty="0"/>
          </a:p>
        </p:txBody>
      </p:sp>
    </p:spTree>
    <p:extLst>
      <p:ext uri="{BB962C8B-B14F-4D97-AF65-F5344CB8AC3E}">
        <p14:creationId xmlns:p14="http://schemas.microsoft.com/office/powerpoint/2010/main" val="1671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2473</Words>
  <Application>Microsoft Macintosh PowerPoint</Application>
  <PresentationFormat>Widescreen</PresentationFormat>
  <Paragraphs>739</Paragraphs>
  <Slides>24</Slides>
  <Notes>23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Monaco</vt:lpstr>
      <vt:lpstr>Office Theme</vt:lpstr>
      <vt:lpstr>Flat-coated Retrievers Statistics</vt:lpstr>
      <vt:lpstr>Flat-coated Retrievers Diseases</vt:lpstr>
      <vt:lpstr>Background - Flat-coated Retrievers</vt:lpstr>
      <vt:lpstr>Background - Histiocytic disease</vt:lpstr>
      <vt:lpstr>Flat-coated Retrievers – Aims</vt:lpstr>
      <vt:lpstr>WGS of 19 Flat-coated Retrievers</vt:lpstr>
      <vt:lpstr>Flat-coated Retrievers – Control group</vt:lpstr>
      <vt:lpstr>Flat-coated Retrievers – Alignment and Variant calling </vt:lpstr>
      <vt:lpstr>Flat-coated Retrievers – Alignment and Variant calling </vt:lpstr>
      <vt:lpstr>Flat-coated Retrievers – Methods</vt:lpstr>
      <vt:lpstr>F-statistics</vt:lpstr>
      <vt:lpstr>F-statistics</vt:lpstr>
      <vt:lpstr>Candidate genes (All data from 24/2/20)</vt:lpstr>
      <vt:lpstr>Results – Genes related to Histiocytic disease (42 genes)</vt:lpstr>
      <vt:lpstr>Results – Top 20 most commonly mutated in germline</vt:lpstr>
      <vt:lpstr>Results – Top 20 genes most commonly found with  somatic mutations in tumors</vt:lpstr>
      <vt:lpstr>Results – Top 20 genes found with somatic mutations in tumors</vt:lpstr>
      <vt:lpstr>Results – Genes related to renal dysplasia (45 genes)</vt:lpstr>
      <vt:lpstr>Results – Genes related to miscellaneous phenotypes</vt:lpstr>
      <vt:lpstr>Results – FST – 160 dogs</vt:lpstr>
      <vt:lpstr>Methods – Gene ontology</vt:lpstr>
      <vt:lpstr>Results – Z(FST) ≥ 5 –160 dogs</vt:lpstr>
      <vt:lpstr>Results – Copy number variation - CNVKIT</vt:lpstr>
      <vt:lpstr>Flat-coated Retrievers – Alignment and Variant calling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Flat-coated Retrievers Statistics</dc:title>
  <dc:creator>Sophie Emilie Søborg Agger</dc:creator>
  <cp:lastModifiedBy>Sophie Emilie Søborg Agger</cp:lastModifiedBy>
  <cp:revision>1</cp:revision>
  <dcterms:created xsi:type="dcterms:W3CDTF">2020-11-13T15:10:29Z</dcterms:created>
  <dcterms:modified xsi:type="dcterms:W3CDTF">2020-11-13T15:10:54Z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2020-11-13T15:10:30Z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7bf87f8c-c388-45d5-b28c-88f20389c1ea</vt:lpwstr>
  </property>
  <property fmtid="{D5CDD505-2E9C-101B-9397-08002B2CF9AE}" pid="8" name="MSIP_Label_6a2630e2-1ac5-455e-8217-0156b1936a76_ContentBits">
    <vt:lpwstr>0</vt:lpwstr>
  </property>
</Properties>
</file>