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7" r:id="rId3"/>
    <p:sldId id="290" r:id="rId4"/>
    <p:sldId id="291" r:id="rId5"/>
    <p:sldId id="288" r:id="rId6"/>
    <p:sldId id="289" r:id="rId7"/>
    <p:sldId id="29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/>
    <p:restoredTop sz="96341"/>
  </p:normalViewPr>
  <p:slideViewPr>
    <p:cSldViewPr snapToGrid="0" snapToObjects="1">
      <p:cViewPr varScale="1">
        <p:scale>
          <a:sx n="90" d="100"/>
          <a:sy n="90" d="100"/>
        </p:scale>
        <p:origin x="2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199D-9569-E74D-B46B-8F99ED626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303E2-7DF8-5B47-B825-7165647B8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F3004-98AF-3043-AC66-0836F1DF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C03D-E1BD-AC46-89C4-1DBCDE2D7B51}" type="datetimeFigureOut">
              <a:rPr lang="da-DK" smtClean="0"/>
              <a:t>26.03.2020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1881C-61C9-5E47-932B-77FD7E54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84ADC-320B-C64E-A8E4-5BE2AA59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7C94-0D29-D74B-84E1-169F61E21B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87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D6E9-CE17-2E45-98E1-3D1EA1B1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01A78-BC1C-844A-8298-AD66D947B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5B0C-0D06-EB42-BFCF-01C0399E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C03D-E1BD-AC46-89C4-1DBCDE2D7B51}" type="datetimeFigureOut">
              <a:rPr lang="da-DK" smtClean="0"/>
              <a:t>26.03.2020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82C4F-B867-164E-9366-0D48EB7F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BE73C-A98B-F448-B5A9-D004A22C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7C94-0D29-D74B-84E1-169F61E21B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676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9737F-D92B-C345-A6D1-9DF585A4D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1EF06-1F41-B24A-8717-BD894E3DA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71676-AC68-534E-8C82-AE1A6F76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C03D-E1BD-AC46-89C4-1DBCDE2D7B51}" type="datetimeFigureOut">
              <a:rPr lang="da-DK" smtClean="0"/>
              <a:t>26.03.2020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25EF-F1C9-1D4C-9E08-0509B9D9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851C-D706-544D-A825-6A2B3CFE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7C94-0D29-D74B-84E1-169F61E21B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10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AA14-600B-CB43-A237-6DF9D399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F4A5-91E2-3547-8758-CAA016D73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921E7-A2A6-774B-A846-FB691A48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C03D-E1BD-AC46-89C4-1DBCDE2D7B51}" type="datetimeFigureOut">
              <a:rPr lang="da-DK" smtClean="0"/>
              <a:t>26.03.2020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D5164-619A-6A4E-B8FF-D59B1456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038E2-12EA-D944-95BD-C5E7005D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7C94-0D29-D74B-84E1-169F61E21B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083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3E0B-4ABD-1D41-9785-8BC2173C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B441A-F3F5-3842-8B1D-F92EB9BED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67AB4-DC32-C244-810E-DDE4E1F9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C03D-E1BD-AC46-89C4-1DBCDE2D7B51}" type="datetimeFigureOut">
              <a:rPr lang="da-DK" smtClean="0"/>
              <a:t>26.03.2020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86465-3780-B74B-9760-3E79A977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36750-695E-F349-BAC2-FAA476D9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7C94-0D29-D74B-84E1-169F61E21B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492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DDC8-E782-2D40-BC24-9FF347C0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8434-6D39-DF48-B5C6-03D26A9A5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8D914-4315-A740-B5A1-D796B1C85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CB91A-651C-5442-853E-E494D5AF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C03D-E1BD-AC46-89C4-1DBCDE2D7B51}" type="datetimeFigureOut">
              <a:rPr lang="da-DK" smtClean="0"/>
              <a:t>26.03.2020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3A725-7926-D746-BAF5-FF6A1C74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794B4-A3FF-FB47-9CE0-AE9BA160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7C94-0D29-D74B-84E1-169F61E21B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138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CB79-1537-AF40-B697-26E01B7A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BD11F-0110-0246-827C-4D9C0A74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6C66F-4F2D-DD4A-AAC0-FCD375CBB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8C69A-8FCD-584C-930B-6FEEB50C9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F99A4-5377-1E4D-BA7E-05F040C0B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78BE1-0F53-7241-87D5-739D6925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C03D-E1BD-AC46-89C4-1DBCDE2D7B51}" type="datetimeFigureOut">
              <a:rPr lang="da-DK" smtClean="0"/>
              <a:t>26.03.2020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F39B0-3221-0942-91E7-6AD1D592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26B0C-EAA2-6045-BAE5-299B7177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7C94-0D29-D74B-84E1-169F61E21B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328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2488-8772-4C4A-B805-45717F37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62B77-82FE-E74D-A55E-7814853B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C03D-E1BD-AC46-89C4-1DBCDE2D7B51}" type="datetimeFigureOut">
              <a:rPr lang="da-DK" smtClean="0"/>
              <a:t>26.03.2020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9B95A-0F9C-3247-8798-6D0619A9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24749-9E2C-AD4F-8B1A-19401395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7C94-0D29-D74B-84E1-169F61E21B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530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D5AC3-14D8-104D-80D6-7229EEFE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C03D-E1BD-AC46-89C4-1DBCDE2D7B51}" type="datetimeFigureOut">
              <a:rPr lang="da-DK" smtClean="0"/>
              <a:t>26.03.2020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B661A-09A3-2E48-9B37-375598AD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FC31D-0FEB-184D-BBBD-8474E1F1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7C94-0D29-D74B-84E1-169F61E21B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4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46C7-5D59-8A46-8B7A-2449A6D1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8DFF-C2C7-5F48-B664-3A075431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CFF2C-5732-6A41-9EA5-9BC587710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CF8CF-18D6-CE4D-8EA0-4A2C2E34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C03D-E1BD-AC46-89C4-1DBCDE2D7B51}" type="datetimeFigureOut">
              <a:rPr lang="da-DK" smtClean="0"/>
              <a:t>26.03.2020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CDC78-94C8-8641-BF63-18F09740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4667C-406F-5743-BA6E-A76AC1A0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7C94-0D29-D74B-84E1-169F61E21B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13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E388-E240-2742-8943-0981D3F8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22081-4997-B449-A7C8-7E264752C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60A45-70F0-324F-B607-26A73CC17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808CC-476A-6446-BDFD-D1595137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C03D-E1BD-AC46-89C4-1DBCDE2D7B51}" type="datetimeFigureOut">
              <a:rPr lang="da-DK" smtClean="0"/>
              <a:t>26.03.2020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EA5FC-6FE1-8D45-836C-06F299CC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09604-AFF3-294F-B904-7637DDD5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7C94-0D29-D74B-84E1-169F61E21B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352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FB83C-5895-5B41-A31D-5FA902E8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4E0BF-9B45-084D-810A-6B25C6B5C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F168-7394-9949-A20E-A3C1D2019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5C03D-E1BD-AC46-89C4-1DBCDE2D7B51}" type="datetimeFigureOut">
              <a:rPr lang="da-DK" smtClean="0"/>
              <a:t>26.03.2020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79D3-103D-3647-9830-A25554CFC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CCF0D-99E5-124A-89C5-5F3D0189D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87C94-0D29-D74B-84E1-169F61E21B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972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60B6-3858-9E40-8D45-F15BCE403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Gencove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A1C87-39F5-154E-B447-20ECC45D4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066" y="3940705"/>
            <a:ext cx="7399867" cy="1037695"/>
          </a:xfrm>
        </p:spPr>
        <p:txBody>
          <a:bodyPr/>
          <a:lstStyle/>
          <a:p>
            <a:r>
              <a:rPr lang="da-DK" dirty="0"/>
              <a:t>Low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dirty="0" err="1"/>
              <a:t>sequencing</a:t>
            </a:r>
            <a:r>
              <a:rPr lang="da-DK" dirty="0"/>
              <a:t> with </a:t>
            </a:r>
            <a:r>
              <a:rPr lang="da-DK" dirty="0" err="1"/>
              <a:t>imputation</a:t>
            </a:r>
            <a:r>
              <a:rPr lang="da-DK" dirty="0"/>
              <a:t> as an alternative </a:t>
            </a:r>
            <a:r>
              <a:rPr lang="da-DK" dirty="0" err="1"/>
              <a:t>traditional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40E05-C7F3-6244-9EB1-7868B405B954}"/>
              </a:ext>
            </a:extLst>
          </p:cNvPr>
          <p:cNvSpPr txBox="1"/>
          <p:nvPr/>
        </p:nvSpPr>
        <p:spPr>
          <a:xfrm>
            <a:off x="5763986" y="46699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851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2DB9-9B33-0C4E-A659-29B25466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Distribution of missing </a:t>
            </a:r>
            <a:r>
              <a:rPr lang="da-DK" dirty="0" err="1"/>
              <a:t>SNPs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09651-00E2-524A-B538-BFD1F71E2A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a-DK" dirty="0"/>
                  <a:t>A simple </a:t>
                </a:r>
                <a:r>
                  <a:rPr lang="da-DK" dirty="0" err="1"/>
                  <a:t>count</a:t>
                </a:r>
                <a:r>
                  <a:rPr lang="da-DK" dirty="0"/>
                  <a:t> of missing vs. nonmissing is not </a:t>
                </a:r>
                <a:r>
                  <a:rPr lang="da-DK" dirty="0" err="1"/>
                  <a:t>meaningful</a:t>
                </a:r>
                <a:r>
                  <a:rPr lang="da-DK" dirty="0"/>
                  <a:t> as:</a:t>
                </a:r>
              </a:p>
              <a:p>
                <a:pPr lvl="1"/>
                <a:r>
                  <a:rPr lang="da-DK" dirty="0"/>
                  <a:t>A given SNP is not </a:t>
                </a:r>
                <a:r>
                  <a:rPr lang="da-DK" dirty="0" err="1"/>
                  <a:t>necessarily</a:t>
                </a:r>
                <a:r>
                  <a:rPr lang="da-DK" dirty="0"/>
                  <a:t> </a:t>
                </a:r>
                <a:r>
                  <a:rPr lang="da-DK" dirty="0" err="1"/>
                  <a:t>called</a:t>
                </a:r>
                <a:r>
                  <a:rPr lang="da-DK" dirty="0"/>
                  <a:t> in all </a:t>
                </a:r>
                <a:r>
                  <a:rPr lang="da-DK" dirty="0" err="1"/>
                  <a:t>dogs</a:t>
                </a:r>
                <a:r>
                  <a:rPr lang="da-DK" dirty="0"/>
                  <a:t>, </a:t>
                </a:r>
                <a:r>
                  <a:rPr lang="da-DK" dirty="0" err="1"/>
                  <a:t>meaning</a:t>
                </a:r>
                <a:r>
                  <a:rPr lang="da-DK" dirty="0"/>
                  <a:t> </a:t>
                </a:r>
                <a:r>
                  <a:rPr lang="da-DK" dirty="0" err="1"/>
                  <a:t>that</a:t>
                </a:r>
                <a:r>
                  <a:rPr lang="da-DK" dirty="0"/>
                  <a:t> the </a:t>
                </a:r>
                <a:r>
                  <a:rPr lang="da-DK" dirty="0" err="1"/>
                  <a:t>maximum</a:t>
                </a:r>
                <a:r>
                  <a:rPr lang="da-DK" dirty="0"/>
                  <a:t> </a:t>
                </a:r>
                <a:r>
                  <a:rPr lang="da-DK" dirty="0" err="1"/>
                  <a:t>number</a:t>
                </a:r>
                <a:r>
                  <a:rPr lang="da-DK" dirty="0"/>
                  <a:t> of </a:t>
                </a:r>
                <a:r>
                  <a:rPr lang="da-DK" dirty="0" err="1"/>
                  <a:t>dogs</a:t>
                </a:r>
                <a:r>
                  <a:rPr lang="da-DK" dirty="0"/>
                  <a:t> </a:t>
                </a:r>
                <a:r>
                  <a:rPr lang="da-DK" dirty="0" err="1"/>
                  <a:t>where</a:t>
                </a:r>
                <a:r>
                  <a:rPr lang="da-DK" dirty="0"/>
                  <a:t> a SNP </a:t>
                </a:r>
                <a:r>
                  <a:rPr lang="da-DK" dirty="0" err="1"/>
                  <a:t>was</a:t>
                </a:r>
                <a:r>
                  <a:rPr lang="da-DK" dirty="0"/>
                  <a:t> </a:t>
                </a:r>
                <a:r>
                  <a:rPr lang="da-DK" dirty="0" err="1"/>
                  <a:t>missed</a:t>
                </a:r>
                <a:r>
                  <a:rPr lang="da-DK" dirty="0"/>
                  <a:t> is </a:t>
                </a:r>
                <a:r>
                  <a:rPr lang="da-DK" dirty="0" err="1"/>
                  <a:t>somewhere</a:t>
                </a:r>
                <a:r>
                  <a:rPr lang="da-DK" dirty="0"/>
                  <a:t> </a:t>
                </a:r>
                <a:r>
                  <a:rPr lang="da-DK" dirty="0" err="1"/>
                  <a:t>between</a:t>
                </a:r>
                <a:r>
                  <a:rPr lang="da-DK" dirty="0"/>
                  <a:t> 1-6</a:t>
                </a:r>
              </a:p>
              <a:p>
                <a:r>
                  <a:rPr lang="da-DK" dirty="0" err="1"/>
                  <a:t>Therefore</a:t>
                </a:r>
                <a:r>
                  <a:rPr lang="da-DK" dirty="0"/>
                  <a:t> the </a:t>
                </a:r>
                <a:r>
                  <a:rPr lang="da-DK" dirty="0" err="1"/>
                  <a:t>fraction</a:t>
                </a:r>
                <a:r>
                  <a:rPr lang="da-DK" dirty="0"/>
                  <a:t> of </a:t>
                </a:r>
                <a:r>
                  <a:rPr lang="da-DK" dirty="0" err="1"/>
                  <a:t>calls</a:t>
                </a:r>
                <a:r>
                  <a:rPr lang="da-DK" dirty="0"/>
                  <a:t> </a:t>
                </a:r>
                <a:r>
                  <a:rPr lang="da-DK" dirty="0" err="1"/>
                  <a:t>missed</a:t>
                </a:r>
                <a:r>
                  <a:rPr lang="da-DK" dirty="0"/>
                  <a:t> for </a:t>
                </a:r>
                <a:r>
                  <a:rPr lang="da-DK" dirty="0" err="1"/>
                  <a:t>each</a:t>
                </a:r>
                <a:r>
                  <a:rPr lang="da-DK" dirty="0"/>
                  <a:t> SNP </a:t>
                </a:r>
                <a:r>
                  <a:rPr lang="da-DK" dirty="0" err="1"/>
                  <a:t>was</a:t>
                </a:r>
                <a:r>
                  <a:rPr lang="da-DK" dirty="0"/>
                  <a:t> </a:t>
                </a:r>
                <a:r>
                  <a:rPr lang="da-DK" dirty="0" err="1"/>
                  <a:t>calculated</a:t>
                </a:r>
                <a:r>
                  <a:rPr lang="da-DK" dirty="0"/>
                  <a:t> by:</a:t>
                </a:r>
                <a:br>
                  <a:rPr lang="da-DK" dirty="0"/>
                </a:br>
                <a:endParaRPr lang="da-DK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𝐶𝑎𝑙𝑙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𝑚𝑖𝑠𝑠𝑒𝑑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𝐶𝑎𝑙𝑙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da-DK" dirty="0"/>
                  <a:t>=</a:t>
                </a:r>
                <a:r>
                  <a:rPr lang="da-DK" dirty="0" err="1"/>
                  <a:t>fraction</a:t>
                </a:r>
                <a:r>
                  <a:rPr lang="da-DK" dirty="0"/>
                  <a:t> of </a:t>
                </a:r>
                <a:r>
                  <a:rPr lang="da-DK" dirty="0" err="1"/>
                  <a:t>calls</a:t>
                </a:r>
                <a:r>
                  <a:rPr lang="da-DK" dirty="0"/>
                  <a:t> </a:t>
                </a:r>
                <a:r>
                  <a:rPr lang="da-DK" dirty="0" err="1"/>
                  <a:t>missed</a:t>
                </a:r>
                <a:r>
                  <a:rPr lang="da-DK" dirty="0"/>
                  <a:t> by </a:t>
                </a:r>
                <a:r>
                  <a:rPr lang="da-DK" dirty="0" err="1"/>
                  <a:t>Gencove</a:t>
                </a:r>
                <a:r>
                  <a:rPr lang="da-DK" dirty="0"/>
                  <a:t> pr. SNP</a:t>
                </a:r>
                <a:br>
                  <a:rPr lang="da-DK" dirty="0"/>
                </a:br>
                <a:endParaRPr lang="da-DK" dirty="0"/>
              </a:p>
              <a:p>
                <a:r>
                  <a:rPr lang="da-DK" dirty="0" err="1"/>
                  <a:t>Example</a:t>
                </a:r>
                <a:r>
                  <a:rPr lang="da-DK" dirty="0"/>
                  <a:t>: </a:t>
                </a:r>
              </a:p>
              <a:p>
                <a:pPr lvl="1"/>
                <a:r>
                  <a:rPr lang="da-DK" dirty="0" err="1"/>
                  <a:t>SNP</a:t>
                </a:r>
                <a:r>
                  <a:rPr lang="da-DK" baseline="-25000" dirty="0" err="1"/>
                  <a:t>x</a:t>
                </a:r>
                <a:r>
                  <a:rPr lang="da-DK" dirty="0"/>
                  <a:t> is </a:t>
                </a:r>
                <a:r>
                  <a:rPr lang="da-DK" dirty="0" err="1"/>
                  <a:t>called</a:t>
                </a:r>
                <a:r>
                  <a:rPr lang="da-DK" dirty="0"/>
                  <a:t> in 3 of the 6 </a:t>
                </a:r>
                <a:r>
                  <a:rPr lang="da-DK" dirty="0" err="1"/>
                  <a:t>dogs</a:t>
                </a:r>
                <a:r>
                  <a:rPr lang="da-DK" dirty="0"/>
                  <a:t> -&gt; max </a:t>
                </a:r>
                <a:r>
                  <a:rPr lang="da-DK" dirty="0" err="1"/>
                  <a:t>number</a:t>
                </a:r>
                <a:r>
                  <a:rPr lang="da-DK" dirty="0"/>
                  <a:t> of </a:t>
                </a:r>
                <a:r>
                  <a:rPr lang="da-DK" dirty="0" err="1"/>
                  <a:t>calls</a:t>
                </a:r>
                <a:r>
                  <a:rPr lang="da-DK" dirty="0"/>
                  <a:t> </a:t>
                </a:r>
                <a:r>
                  <a:rPr lang="da-DK" dirty="0" err="1"/>
                  <a:t>that</a:t>
                </a:r>
                <a:r>
                  <a:rPr lang="da-DK" dirty="0"/>
                  <a:t> </a:t>
                </a:r>
                <a:r>
                  <a:rPr lang="da-DK" dirty="0" err="1"/>
                  <a:t>can</a:t>
                </a:r>
                <a:r>
                  <a:rPr lang="da-DK" dirty="0"/>
                  <a:t> </a:t>
                </a:r>
                <a:r>
                  <a:rPr lang="da-DK" dirty="0" err="1"/>
                  <a:t>be</a:t>
                </a:r>
                <a:r>
                  <a:rPr lang="da-DK" dirty="0"/>
                  <a:t> </a:t>
                </a:r>
                <a:r>
                  <a:rPr lang="da-DK" dirty="0" err="1"/>
                  <a:t>missed</a:t>
                </a:r>
                <a:r>
                  <a:rPr lang="da-DK" dirty="0"/>
                  <a:t>=3</a:t>
                </a:r>
              </a:p>
              <a:p>
                <a:pPr lvl="1"/>
                <a:r>
                  <a:rPr lang="da-DK" dirty="0" err="1"/>
                  <a:t>SNP</a:t>
                </a:r>
                <a:r>
                  <a:rPr lang="da-DK" baseline="-25000" dirty="0" err="1"/>
                  <a:t>x</a:t>
                </a:r>
                <a:r>
                  <a:rPr lang="da-DK" dirty="0"/>
                  <a:t> is </a:t>
                </a:r>
                <a:r>
                  <a:rPr lang="da-DK" dirty="0" err="1"/>
                  <a:t>called</a:t>
                </a:r>
                <a:r>
                  <a:rPr lang="da-DK" dirty="0"/>
                  <a:t> in 2 of the </a:t>
                </a:r>
                <a:r>
                  <a:rPr lang="da-DK" dirty="0" err="1"/>
                  <a:t>Gencove</a:t>
                </a:r>
                <a:r>
                  <a:rPr lang="da-DK" dirty="0"/>
                  <a:t> files, but </a:t>
                </a:r>
                <a:r>
                  <a:rPr lang="da-DK" dirty="0" err="1"/>
                  <a:t>missed</a:t>
                </a:r>
                <a:r>
                  <a:rPr lang="da-DK" dirty="0"/>
                  <a:t> in the last</a:t>
                </a:r>
              </a:p>
              <a:p>
                <a:pPr lvl="1"/>
                <a:r>
                  <a:rPr lang="da-DK" dirty="0" err="1"/>
                  <a:t>SNP</a:t>
                </a:r>
                <a:r>
                  <a:rPr lang="da-DK" baseline="-25000" dirty="0" err="1"/>
                  <a:t>x</a:t>
                </a:r>
                <a:r>
                  <a:rPr lang="da-DK" dirty="0"/>
                  <a:t> is </a:t>
                </a:r>
                <a:r>
                  <a:rPr lang="da-DK" dirty="0" err="1"/>
                  <a:t>missed</a:t>
                </a:r>
                <a:r>
                  <a:rPr lang="da-DK" dirty="0"/>
                  <a:t> in 1/3 of the total </a:t>
                </a:r>
                <a:r>
                  <a:rPr lang="da-DK" dirty="0" err="1"/>
                  <a:t>number</a:t>
                </a:r>
                <a:r>
                  <a:rPr lang="da-DK" dirty="0"/>
                  <a:t> of </a:t>
                </a:r>
                <a:r>
                  <a:rPr lang="da-DK" dirty="0" err="1"/>
                  <a:t>calls</a:t>
                </a:r>
                <a:r>
                  <a:rPr lang="da-DK" dirty="0"/>
                  <a:t>.</a:t>
                </a:r>
              </a:p>
              <a:p>
                <a:pPr marL="457200" lvl="1" indent="0">
                  <a:buNone/>
                </a:pPr>
                <a:endParaRPr lang="da-DK" dirty="0"/>
              </a:p>
              <a:p>
                <a:pPr marL="457200" lvl="1" indent="0">
                  <a:buNone/>
                </a:pPr>
                <a:endParaRPr lang="da-DK" dirty="0"/>
              </a:p>
              <a:p>
                <a:pPr lvl="1"/>
                <a:endParaRPr lang="da-DK" dirty="0"/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09651-00E2-524A-B538-BFD1F71E2A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b="-87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D0FB107-3A18-814D-92B9-F5D481A4288B}"/>
              </a:ext>
            </a:extLst>
          </p:cNvPr>
          <p:cNvSpPr/>
          <p:nvPr/>
        </p:nvSpPr>
        <p:spPr>
          <a:xfrm>
            <a:off x="4731684" y="3244334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Zoom in on </a:t>
            </a:r>
            <a:r>
              <a:rPr lang="da-DK" dirty="0" err="1"/>
              <a:t>fraction</a:t>
            </a:r>
            <a:r>
              <a:rPr lang="da-DK" dirty="0"/>
              <a:t> 0.1-0.6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3FA9A-C198-194D-90E6-51E6B7838444}"/>
              </a:ext>
            </a:extLst>
          </p:cNvPr>
          <p:cNvSpPr/>
          <p:nvPr/>
        </p:nvSpPr>
        <p:spPr>
          <a:xfrm>
            <a:off x="4731684" y="3244334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Zoom in on </a:t>
            </a:r>
            <a:r>
              <a:rPr lang="da-DK" dirty="0" err="1"/>
              <a:t>fraction</a:t>
            </a:r>
            <a:r>
              <a:rPr lang="da-DK" dirty="0"/>
              <a:t> 0.1-0.6</a:t>
            </a:r>
          </a:p>
        </p:txBody>
      </p:sp>
    </p:spTree>
    <p:extLst>
      <p:ext uri="{BB962C8B-B14F-4D97-AF65-F5344CB8AC3E}">
        <p14:creationId xmlns:p14="http://schemas.microsoft.com/office/powerpoint/2010/main" val="149432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2DB9-9B33-0C4E-A659-29B25466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Distribution of missing </a:t>
            </a:r>
            <a:r>
              <a:rPr lang="da-DK" dirty="0" err="1"/>
              <a:t>SNPs</a:t>
            </a:r>
            <a:endParaRPr lang="da-DK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23D84E-A5CD-5347-A5FC-6CA4715D27C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78088"/>
          <a:ext cx="9770635" cy="1933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083">
                  <a:extLst>
                    <a:ext uri="{9D8B030D-6E8A-4147-A177-3AD203B41FA5}">
                      <a16:colId xmlns:a16="http://schemas.microsoft.com/office/drawing/2014/main" val="3717404485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701265919"/>
                    </a:ext>
                  </a:extLst>
                </a:gridCol>
                <a:gridCol w="681341">
                  <a:extLst>
                    <a:ext uri="{9D8B030D-6E8A-4147-A177-3AD203B41FA5}">
                      <a16:colId xmlns:a16="http://schemas.microsoft.com/office/drawing/2014/main" val="3806621904"/>
                    </a:ext>
                  </a:extLst>
                </a:gridCol>
                <a:gridCol w="681341">
                  <a:extLst>
                    <a:ext uri="{9D8B030D-6E8A-4147-A177-3AD203B41FA5}">
                      <a16:colId xmlns:a16="http://schemas.microsoft.com/office/drawing/2014/main" val="2125338865"/>
                    </a:ext>
                  </a:extLst>
                </a:gridCol>
                <a:gridCol w="681341">
                  <a:extLst>
                    <a:ext uri="{9D8B030D-6E8A-4147-A177-3AD203B41FA5}">
                      <a16:colId xmlns:a16="http://schemas.microsoft.com/office/drawing/2014/main" val="4136270089"/>
                    </a:ext>
                  </a:extLst>
                </a:gridCol>
                <a:gridCol w="681341">
                  <a:extLst>
                    <a:ext uri="{9D8B030D-6E8A-4147-A177-3AD203B41FA5}">
                      <a16:colId xmlns:a16="http://schemas.microsoft.com/office/drawing/2014/main" val="3808625578"/>
                    </a:ext>
                  </a:extLst>
                </a:gridCol>
                <a:gridCol w="559103">
                  <a:extLst>
                    <a:ext uri="{9D8B030D-6E8A-4147-A177-3AD203B41FA5}">
                      <a16:colId xmlns:a16="http://schemas.microsoft.com/office/drawing/2014/main" val="3754571651"/>
                    </a:ext>
                  </a:extLst>
                </a:gridCol>
                <a:gridCol w="681341">
                  <a:extLst>
                    <a:ext uri="{9D8B030D-6E8A-4147-A177-3AD203B41FA5}">
                      <a16:colId xmlns:a16="http://schemas.microsoft.com/office/drawing/2014/main" val="3527383551"/>
                    </a:ext>
                  </a:extLst>
                </a:gridCol>
                <a:gridCol w="559103">
                  <a:extLst>
                    <a:ext uri="{9D8B030D-6E8A-4147-A177-3AD203B41FA5}">
                      <a16:colId xmlns:a16="http://schemas.microsoft.com/office/drawing/2014/main" val="1730425435"/>
                    </a:ext>
                  </a:extLst>
                </a:gridCol>
                <a:gridCol w="559103">
                  <a:extLst>
                    <a:ext uri="{9D8B030D-6E8A-4147-A177-3AD203B41FA5}">
                      <a16:colId xmlns:a16="http://schemas.microsoft.com/office/drawing/2014/main" val="3534157712"/>
                    </a:ext>
                  </a:extLst>
                </a:gridCol>
                <a:gridCol w="559103">
                  <a:extLst>
                    <a:ext uri="{9D8B030D-6E8A-4147-A177-3AD203B41FA5}">
                      <a16:colId xmlns:a16="http://schemas.microsoft.com/office/drawing/2014/main" val="2211117134"/>
                    </a:ext>
                  </a:extLst>
                </a:gridCol>
                <a:gridCol w="490841">
                  <a:extLst>
                    <a:ext uri="{9D8B030D-6E8A-4147-A177-3AD203B41FA5}">
                      <a16:colId xmlns:a16="http://schemas.microsoft.com/office/drawing/2014/main" val="1293760280"/>
                    </a:ext>
                  </a:extLst>
                </a:gridCol>
                <a:gridCol w="490841">
                  <a:extLst>
                    <a:ext uri="{9D8B030D-6E8A-4147-A177-3AD203B41FA5}">
                      <a16:colId xmlns:a16="http://schemas.microsoft.com/office/drawing/2014/main" val="1257737468"/>
                    </a:ext>
                  </a:extLst>
                </a:gridCol>
                <a:gridCol w="973441">
                  <a:extLst>
                    <a:ext uri="{9D8B030D-6E8A-4147-A177-3AD203B41FA5}">
                      <a16:colId xmlns:a16="http://schemas.microsoft.com/office/drawing/2014/main" val="597440544"/>
                    </a:ext>
                  </a:extLst>
                </a:gridCol>
              </a:tblGrid>
              <a:tr h="131579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u="none" strike="noStrike" dirty="0">
                          <a:effectLst/>
                        </a:rPr>
                        <a:t> % of </a:t>
                      </a:r>
                      <a:r>
                        <a:rPr lang="da-DK" sz="2000" u="none" strike="noStrike" dirty="0" err="1">
                          <a:effectLst/>
                        </a:rPr>
                        <a:t>calls</a:t>
                      </a:r>
                      <a:r>
                        <a:rPr lang="da-DK" sz="2000" u="none" strike="noStrike" dirty="0">
                          <a:effectLst/>
                        </a:rPr>
                        <a:t> </a:t>
                      </a:r>
                      <a:r>
                        <a:rPr lang="da-DK" sz="2000" u="none" strike="noStrike" dirty="0" err="1">
                          <a:effectLst/>
                        </a:rPr>
                        <a:t>missed</a:t>
                      </a:r>
                      <a:r>
                        <a:rPr lang="da-DK" sz="2000" u="none" strike="noStrike" dirty="0">
                          <a:effectLst/>
                        </a:rPr>
                        <a:t> by </a:t>
                      </a:r>
                      <a:r>
                        <a:rPr lang="da-DK" sz="2000" u="none" strike="noStrike" dirty="0" err="1">
                          <a:effectLst/>
                        </a:rPr>
                        <a:t>Gencove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rtl="0" fontAlgn="b"/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 dirty="0">
                          <a:effectLst/>
                        </a:rPr>
                        <a:t>0%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 dirty="0">
                          <a:effectLst/>
                        </a:rPr>
                        <a:t>16%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>
                          <a:effectLst/>
                        </a:rPr>
                        <a:t>20%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>
                          <a:effectLst/>
                        </a:rPr>
                        <a:t>25%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>
                          <a:effectLst/>
                        </a:rPr>
                        <a:t>33%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>
                          <a:effectLst/>
                        </a:rPr>
                        <a:t>40%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>
                          <a:effectLst/>
                        </a:rPr>
                        <a:t>50%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 dirty="0">
                          <a:effectLst/>
                        </a:rPr>
                        <a:t>60%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>
                          <a:effectLst/>
                        </a:rPr>
                        <a:t>66%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>
                          <a:effectLst/>
                        </a:rPr>
                        <a:t>75%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>
                          <a:effectLst/>
                        </a:rPr>
                        <a:t>80%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>
                          <a:effectLst/>
                        </a:rPr>
                        <a:t>83%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>
                          <a:effectLst/>
                        </a:rPr>
                        <a:t>100%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extLst>
                  <a:ext uri="{0D108BD9-81ED-4DB2-BD59-A6C34878D82A}">
                    <a16:rowId xmlns:a16="http://schemas.microsoft.com/office/drawing/2014/main" val="3042027260"/>
                  </a:ext>
                </a:extLst>
              </a:tr>
              <a:tr h="577549"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>
                          <a:effectLst/>
                        </a:rPr>
                        <a:t> Number of SNPs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5885919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>
                          <a:effectLst/>
                        </a:rPr>
                        <a:t>57041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>
                          <a:effectLst/>
                        </a:rPr>
                        <a:t>59994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>
                          <a:effectLst/>
                        </a:rPr>
                        <a:t>57566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>
                          <a:effectLst/>
                        </a:rPr>
                        <a:t>57677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>
                          <a:effectLst/>
                        </a:rPr>
                        <a:t>8571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>
                          <a:effectLst/>
                        </a:rPr>
                        <a:t>59703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>
                          <a:effectLst/>
                        </a:rPr>
                        <a:t>2428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>
                          <a:effectLst/>
                        </a:rPr>
                        <a:t>8037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>
                          <a:effectLst/>
                        </a:rPr>
                        <a:t>2278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>
                          <a:effectLst/>
                        </a:rPr>
                        <a:t>850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>
                          <a:effectLst/>
                        </a:rPr>
                        <a:t>435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2000" u="none" strike="noStrike" dirty="0">
                          <a:effectLst/>
                        </a:rPr>
                        <a:t>2645502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9" marR="8089" marT="8089" marB="0" anchor="b"/>
                </a:tc>
                <a:extLst>
                  <a:ext uri="{0D108BD9-81ED-4DB2-BD59-A6C34878D82A}">
                    <a16:rowId xmlns:a16="http://schemas.microsoft.com/office/drawing/2014/main" val="248251018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E10E1A-65E8-6F43-930B-55E200E801A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317930" y="4411575"/>
            <a:ext cx="596632" cy="98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629E67-01C1-4744-9ECD-3CFA93AF65B6}"/>
              </a:ext>
            </a:extLst>
          </p:cNvPr>
          <p:cNvSpPr txBox="1"/>
          <p:nvPr/>
        </p:nvSpPr>
        <p:spPr>
          <a:xfrm>
            <a:off x="7093575" y="5393664"/>
            <a:ext cx="444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For 2645502</a:t>
            </a:r>
            <a:r>
              <a:rPr lang="da-DK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libri" panose="020F0502020204030204" pitchFamily="34" charset="0"/>
              </a:rPr>
              <a:t>SNPs</a:t>
            </a:r>
            <a:r>
              <a:rPr lang="da-DK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da-DK" dirty="0" err="1">
                <a:solidFill>
                  <a:srgbClr val="000000"/>
                </a:solidFill>
                <a:latin typeface="Calibri" panose="020F0502020204030204" pitchFamily="34" charset="0"/>
              </a:rPr>
              <a:t>Gencove</a:t>
            </a:r>
            <a:r>
              <a:rPr lang="da-DK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libri" panose="020F0502020204030204" pitchFamily="34" charset="0"/>
              </a:rPr>
              <a:t>missed</a:t>
            </a:r>
            <a:r>
              <a:rPr lang="da-DK" dirty="0">
                <a:solidFill>
                  <a:srgbClr val="000000"/>
                </a:solidFill>
                <a:latin typeface="Calibri" panose="020F0502020204030204" pitchFamily="34" charset="0"/>
              </a:rPr>
              <a:t> the </a:t>
            </a:r>
            <a:r>
              <a:rPr lang="da-DK" dirty="0" err="1">
                <a:solidFill>
                  <a:srgbClr val="000000"/>
                </a:solidFill>
                <a:latin typeface="Calibri" panose="020F0502020204030204" pitchFamily="34" charset="0"/>
              </a:rPr>
              <a:t>call</a:t>
            </a:r>
            <a:r>
              <a:rPr lang="da-DK" dirty="0">
                <a:solidFill>
                  <a:srgbClr val="000000"/>
                </a:solidFill>
                <a:latin typeface="Calibri" panose="020F0502020204030204" pitchFamily="34" charset="0"/>
              </a:rPr>
              <a:t> in all </a:t>
            </a:r>
            <a:r>
              <a:rPr lang="da-DK" dirty="0" err="1">
                <a:solidFill>
                  <a:srgbClr val="000000"/>
                </a:solidFill>
                <a:latin typeface="Calibri" panose="020F0502020204030204" pitchFamily="34" charset="0"/>
              </a:rPr>
              <a:t>dogs</a:t>
            </a:r>
            <a:r>
              <a:rPr lang="da-DK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libri" panose="020F0502020204030204" pitchFamily="34" charset="0"/>
              </a:rPr>
              <a:t>where</a:t>
            </a:r>
            <a:r>
              <a:rPr lang="da-DK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libri" panose="020F0502020204030204" pitchFamily="34" charset="0"/>
              </a:rPr>
              <a:t>they</a:t>
            </a:r>
            <a:r>
              <a:rPr lang="da-DK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libri" panose="020F0502020204030204" pitchFamily="34" charset="0"/>
              </a:rPr>
              <a:t>were</a:t>
            </a:r>
            <a:r>
              <a:rPr lang="da-DK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libri" panose="020F0502020204030204" pitchFamily="34" charset="0"/>
              </a:rPr>
              <a:t>called</a:t>
            </a:r>
            <a:endParaRPr lang="da-DK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7D693B-3FE0-FC44-8222-4A2D64BBA7E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517940" y="4411576"/>
            <a:ext cx="187160" cy="98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9B6DD4A-09AC-BB4D-A1B7-1F9622C521FE}"/>
              </a:ext>
            </a:extLst>
          </p:cNvPr>
          <p:cNvSpPr txBox="1"/>
          <p:nvPr/>
        </p:nvSpPr>
        <p:spPr>
          <a:xfrm>
            <a:off x="838200" y="5393664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For </a:t>
            </a:r>
            <a:r>
              <a:rPr lang="da-DK" dirty="0">
                <a:solidFill>
                  <a:srgbClr val="000000"/>
                </a:solidFill>
                <a:latin typeface="Calibri" panose="020F0502020204030204" pitchFamily="34" charset="0"/>
              </a:rPr>
              <a:t>5885919 </a:t>
            </a:r>
            <a:r>
              <a:rPr lang="da-DK" dirty="0" err="1">
                <a:solidFill>
                  <a:srgbClr val="000000"/>
                </a:solidFill>
                <a:latin typeface="Calibri" panose="020F0502020204030204" pitchFamily="34" charset="0"/>
              </a:rPr>
              <a:t>SNPs</a:t>
            </a:r>
            <a:r>
              <a:rPr lang="da-DK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da-DK" dirty="0" err="1">
                <a:solidFill>
                  <a:srgbClr val="000000"/>
                </a:solidFill>
                <a:latin typeface="Calibri" panose="020F0502020204030204" pitchFamily="34" charset="0"/>
              </a:rPr>
              <a:t>Gencove</a:t>
            </a:r>
            <a:r>
              <a:rPr lang="da-DK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libri" panose="020F0502020204030204" pitchFamily="34" charset="0"/>
              </a:rPr>
              <a:t>called</a:t>
            </a:r>
            <a:r>
              <a:rPr lang="da-DK" dirty="0">
                <a:solidFill>
                  <a:srgbClr val="000000"/>
                </a:solidFill>
                <a:latin typeface="Calibri" panose="020F0502020204030204" pitchFamily="34" charset="0"/>
              </a:rPr>
              <a:t> the SNP in all </a:t>
            </a:r>
            <a:r>
              <a:rPr lang="da-DK" dirty="0" err="1">
                <a:solidFill>
                  <a:srgbClr val="000000"/>
                </a:solidFill>
                <a:latin typeface="Calibri" panose="020F0502020204030204" pitchFamily="34" charset="0"/>
              </a:rPr>
              <a:t>dogs</a:t>
            </a:r>
            <a:r>
              <a:rPr lang="da-DK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libri" panose="020F0502020204030204" pitchFamily="34" charset="0"/>
              </a:rPr>
              <a:t>where</a:t>
            </a:r>
            <a:r>
              <a:rPr lang="da-DK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libri" panose="020F0502020204030204" pitchFamily="34" charset="0"/>
              </a:rPr>
              <a:t>they</a:t>
            </a:r>
            <a:r>
              <a:rPr lang="da-DK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libri" panose="020F0502020204030204" pitchFamily="34" charset="0"/>
              </a:rPr>
              <a:t>were</a:t>
            </a:r>
            <a:r>
              <a:rPr lang="da-DK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libri" panose="020F0502020204030204" pitchFamily="34" charset="0"/>
              </a:rPr>
              <a:t>called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333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2DB9-9B33-0C4E-A659-29B25466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Distribution of missing </a:t>
            </a:r>
            <a:r>
              <a:rPr lang="da-DK" dirty="0" err="1"/>
              <a:t>SNPs</a:t>
            </a:r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FAC5AA-4E8F-BF49-B621-9620F47E257F}"/>
              </a:ext>
            </a:extLst>
          </p:cNvPr>
          <p:cNvGraphicFramePr>
            <a:graphicFrameLocks noGrp="1"/>
          </p:cNvGraphicFramePr>
          <p:nvPr/>
        </p:nvGraphicFramePr>
        <p:xfrm>
          <a:off x="565080" y="2196262"/>
          <a:ext cx="10820337" cy="215954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07817">
                  <a:extLst>
                    <a:ext uri="{9D8B030D-6E8A-4147-A177-3AD203B41FA5}">
                      <a16:colId xmlns:a16="http://schemas.microsoft.com/office/drawing/2014/main" val="2374912785"/>
                    </a:ext>
                  </a:extLst>
                </a:gridCol>
                <a:gridCol w="768785">
                  <a:extLst>
                    <a:ext uri="{9D8B030D-6E8A-4147-A177-3AD203B41FA5}">
                      <a16:colId xmlns:a16="http://schemas.microsoft.com/office/drawing/2014/main" val="2529893776"/>
                    </a:ext>
                  </a:extLst>
                </a:gridCol>
                <a:gridCol w="768785">
                  <a:extLst>
                    <a:ext uri="{9D8B030D-6E8A-4147-A177-3AD203B41FA5}">
                      <a16:colId xmlns:a16="http://schemas.microsoft.com/office/drawing/2014/main" val="1194808079"/>
                    </a:ext>
                  </a:extLst>
                </a:gridCol>
                <a:gridCol w="768785">
                  <a:extLst>
                    <a:ext uri="{9D8B030D-6E8A-4147-A177-3AD203B41FA5}">
                      <a16:colId xmlns:a16="http://schemas.microsoft.com/office/drawing/2014/main" val="1178921216"/>
                    </a:ext>
                  </a:extLst>
                </a:gridCol>
                <a:gridCol w="768785">
                  <a:extLst>
                    <a:ext uri="{9D8B030D-6E8A-4147-A177-3AD203B41FA5}">
                      <a16:colId xmlns:a16="http://schemas.microsoft.com/office/drawing/2014/main" val="142573443"/>
                    </a:ext>
                  </a:extLst>
                </a:gridCol>
                <a:gridCol w="684046">
                  <a:extLst>
                    <a:ext uri="{9D8B030D-6E8A-4147-A177-3AD203B41FA5}">
                      <a16:colId xmlns:a16="http://schemas.microsoft.com/office/drawing/2014/main" val="1942236728"/>
                    </a:ext>
                  </a:extLst>
                </a:gridCol>
                <a:gridCol w="812634">
                  <a:extLst>
                    <a:ext uri="{9D8B030D-6E8A-4147-A177-3AD203B41FA5}">
                      <a16:colId xmlns:a16="http://schemas.microsoft.com/office/drawing/2014/main" val="2982538767"/>
                    </a:ext>
                  </a:extLst>
                </a:gridCol>
                <a:gridCol w="768785">
                  <a:extLst>
                    <a:ext uri="{9D8B030D-6E8A-4147-A177-3AD203B41FA5}">
                      <a16:colId xmlns:a16="http://schemas.microsoft.com/office/drawing/2014/main" val="2514343221"/>
                    </a:ext>
                  </a:extLst>
                </a:gridCol>
                <a:gridCol w="768785">
                  <a:extLst>
                    <a:ext uri="{9D8B030D-6E8A-4147-A177-3AD203B41FA5}">
                      <a16:colId xmlns:a16="http://schemas.microsoft.com/office/drawing/2014/main" val="3941310676"/>
                    </a:ext>
                  </a:extLst>
                </a:gridCol>
                <a:gridCol w="768785">
                  <a:extLst>
                    <a:ext uri="{9D8B030D-6E8A-4147-A177-3AD203B41FA5}">
                      <a16:colId xmlns:a16="http://schemas.microsoft.com/office/drawing/2014/main" val="1442585397"/>
                    </a:ext>
                  </a:extLst>
                </a:gridCol>
                <a:gridCol w="768785">
                  <a:extLst>
                    <a:ext uri="{9D8B030D-6E8A-4147-A177-3AD203B41FA5}">
                      <a16:colId xmlns:a16="http://schemas.microsoft.com/office/drawing/2014/main" val="3288646009"/>
                    </a:ext>
                  </a:extLst>
                </a:gridCol>
                <a:gridCol w="768785">
                  <a:extLst>
                    <a:ext uri="{9D8B030D-6E8A-4147-A177-3AD203B41FA5}">
                      <a16:colId xmlns:a16="http://schemas.microsoft.com/office/drawing/2014/main" val="80002590"/>
                    </a:ext>
                  </a:extLst>
                </a:gridCol>
                <a:gridCol w="1096775">
                  <a:extLst>
                    <a:ext uri="{9D8B030D-6E8A-4147-A177-3AD203B41FA5}">
                      <a16:colId xmlns:a16="http://schemas.microsoft.com/office/drawing/2014/main" val="1025699738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% missed samples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16%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20%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25%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 dirty="0">
                          <a:effectLst/>
                        </a:rPr>
                        <a:t>33%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40%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50%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 dirty="0">
                          <a:effectLst/>
                        </a:rPr>
                        <a:t>60%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66%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75%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80%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83%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100%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extLst>
                  <a:ext uri="{0D108BD9-81ED-4DB2-BD59-A6C34878D82A}">
                    <a16:rowId xmlns:a16="http://schemas.microsoft.com/office/drawing/2014/main" val="40531984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Number of SNPs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 dirty="0">
                          <a:effectLst/>
                        </a:rPr>
                        <a:t>57041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59994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57566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57677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8571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59703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2428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8037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2278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850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435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2645502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marL="8648" marR="8648" marT="8648" marB="0" anchor="b"/>
                </a:tc>
                <a:extLst>
                  <a:ext uri="{0D108BD9-81ED-4DB2-BD59-A6C34878D82A}">
                    <a16:rowId xmlns:a16="http://schemas.microsoft.com/office/drawing/2014/main" val="47803972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% of all SNPs missed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2%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2%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 dirty="0">
                          <a:effectLst/>
                        </a:rPr>
                        <a:t>2%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2%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0%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2%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0%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0%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0%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0%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>
                          <a:effectLst/>
                        </a:rPr>
                        <a:t>0%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u="none" strike="noStrike" dirty="0">
                          <a:effectLst/>
                        </a:rPr>
                        <a:t>89%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/>
                </a:tc>
                <a:extLst>
                  <a:ext uri="{0D108BD9-81ED-4DB2-BD59-A6C34878D82A}">
                    <a16:rowId xmlns:a16="http://schemas.microsoft.com/office/drawing/2014/main" val="14272345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35AE34-664B-D540-BA80-F589DDA4BCE2}"/>
              </a:ext>
            </a:extLst>
          </p:cNvPr>
          <p:cNvSpPr txBox="1"/>
          <p:nvPr/>
        </p:nvSpPr>
        <p:spPr>
          <a:xfrm>
            <a:off x="2013734" y="5044611"/>
            <a:ext cx="5051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2% of all </a:t>
            </a:r>
            <a:r>
              <a:rPr lang="da-DK" dirty="0" err="1"/>
              <a:t>missed</a:t>
            </a:r>
            <a:r>
              <a:rPr lang="da-DK" dirty="0"/>
              <a:t> </a:t>
            </a:r>
            <a:r>
              <a:rPr lang="da-DK" dirty="0" err="1"/>
              <a:t>SNPs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missed</a:t>
            </a:r>
            <a:r>
              <a:rPr lang="da-DK" dirty="0"/>
              <a:t> in 16% of the </a:t>
            </a:r>
            <a:r>
              <a:rPr lang="da-DK" dirty="0" err="1"/>
              <a:t>dogs</a:t>
            </a:r>
            <a:endParaRPr lang="da-DK" dirty="0"/>
          </a:p>
          <a:p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6EBAEA-C535-284C-9E00-E93F772371A3}"/>
              </a:ext>
            </a:extLst>
          </p:cNvPr>
          <p:cNvSpPr txBox="1"/>
          <p:nvPr/>
        </p:nvSpPr>
        <p:spPr>
          <a:xfrm>
            <a:off x="8753583" y="5044611"/>
            <a:ext cx="2845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89% of </a:t>
            </a:r>
            <a:r>
              <a:rPr lang="da-DK" dirty="0" err="1"/>
              <a:t>SNPs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missed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missed</a:t>
            </a:r>
            <a:r>
              <a:rPr lang="da-DK" dirty="0"/>
              <a:t> in all </a:t>
            </a:r>
            <a:r>
              <a:rPr lang="da-DK" dirty="0" err="1"/>
              <a:t>dogs</a:t>
            </a:r>
            <a:r>
              <a:rPr lang="da-DK" dirty="0"/>
              <a:t> with a </a:t>
            </a:r>
            <a:r>
              <a:rPr lang="da-DK" dirty="0" err="1"/>
              <a:t>call</a:t>
            </a:r>
            <a:r>
              <a:rPr lang="da-DK" dirty="0"/>
              <a:t> in </a:t>
            </a:r>
            <a:r>
              <a:rPr lang="da-DK" dirty="0" err="1"/>
              <a:t>that</a:t>
            </a:r>
            <a:r>
              <a:rPr lang="da-DK" dirty="0"/>
              <a:t> variant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20483C-5F66-6C4F-981C-3DC2C2DEB4B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434975" y="4355806"/>
            <a:ext cx="2104355" cy="68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781582-0C25-9946-AF8B-4D36C6A855AE}"/>
              </a:ext>
            </a:extLst>
          </p:cNvPr>
          <p:cNvCxnSpPr>
            <a:cxnSpLocks/>
          </p:cNvCxnSpPr>
          <p:nvPr/>
        </p:nvCxnSpPr>
        <p:spPr>
          <a:xfrm flipV="1">
            <a:off x="10487969" y="4355806"/>
            <a:ext cx="299896" cy="68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3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4B31-4685-784A-8C23-A2B2D27D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Distribution of missing </a:t>
            </a:r>
            <a:r>
              <a:rPr lang="da-DK" dirty="0" err="1"/>
              <a:t>SNPs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EEF37-E23E-9B4E-B716-438B90695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Histogram of </a:t>
            </a:r>
            <a:r>
              <a:rPr lang="da-DK" dirty="0" err="1"/>
              <a:t>missed</a:t>
            </a:r>
            <a:r>
              <a:rPr lang="da-DK" dirty="0"/>
              <a:t> </a:t>
            </a:r>
            <a:r>
              <a:rPr lang="da-DK" dirty="0" err="1"/>
              <a:t>SNPs</a:t>
            </a:r>
            <a:r>
              <a:rPr lang="da-DK" dirty="0"/>
              <a:t>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1BE8B49-1A0B-F24C-9709-529F334ECF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23369"/>
            <a:ext cx="3048000" cy="3048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622E6-1F67-684E-A2C1-F35A00575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39794" y="1676615"/>
            <a:ext cx="5183188" cy="823912"/>
          </a:xfrm>
        </p:spPr>
        <p:txBody>
          <a:bodyPr/>
          <a:lstStyle/>
          <a:p>
            <a:r>
              <a:rPr lang="da-DK" dirty="0"/>
              <a:t>Zoom in on </a:t>
            </a:r>
            <a:r>
              <a:rPr lang="da-DK" dirty="0" err="1"/>
              <a:t>fraction</a:t>
            </a:r>
            <a:r>
              <a:rPr lang="da-DK" dirty="0"/>
              <a:t> 0.1-0.6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F36087F-BD90-294C-B1D1-8FB1601F040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39794" y="2823369"/>
            <a:ext cx="3048000" cy="304800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9CFF58-E828-B04D-B963-E4E372C840D1}"/>
              </a:ext>
            </a:extLst>
          </p:cNvPr>
          <p:cNvSpPr txBox="1"/>
          <p:nvPr/>
        </p:nvSpPr>
        <p:spPr>
          <a:xfrm>
            <a:off x="4243227" y="2743200"/>
            <a:ext cx="1754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Most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either</a:t>
            </a:r>
            <a:r>
              <a:rPr lang="da-DK" dirty="0"/>
              <a:t> </a:t>
            </a:r>
            <a:r>
              <a:rPr lang="da-DK" dirty="0" err="1"/>
              <a:t>missed</a:t>
            </a:r>
            <a:r>
              <a:rPr lang="da-DK" dirty="0"/>
              <a:t> by </a:t>
            </a:r>
            <a:r>
              <a:rPr lang="da-DK" dirty="0" err="1"/>
              <a:t>Gencove</a:t>
            </a:r>
            <a:r>
              <a:rPr lang="da-DK" dirty="0"/>
              <a:t> in </a:t>
            </a:r>
          </a:p>
          <a:p>
            <a:r>
              <a:rPr lang="da-DK" dirty="0"/>
              <a:t>No </a:t>
            </a:r>
            <a:r>
              <a:rPr lang="da-DK" dirty="0" err="1"/>
              <a:t>dogs</a:t>
            </a:r>
            <a:r>
              <a:rPr lang="da-DK" dirty="0"/>
              <a:t> </a:t>
            </a:r>
          </a:p>
          <a:p>
            <a:r>
              <a:rPr lang="da-DK" dirty="0"/>
              <a:t>or in </a:t>
            </a:r>
          </a:p>
          <a:p>
            <a:r>
              <a:rPr lang="da-DK" dirty="0"/>
              <a:t>All </a:t>
            </a:r>
            <a:r>
              <a:rPr lang="da-DK" dirty="0" err="1"/>
              <a:t>dogs</a:t>
            </a:r>
            <a:endParaRPr lang="da-DK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8DD842-EAC0-994E-91F2-8B2D8DBCD9D8}"/>
              </a:ext>
            </a:extLst>
          </p:cNvPr>
          <p:cNvCxnSpPr>
            <a:cxnSpLocks/>
          </p:cNvCxnSpPr>
          <p:nvPr/>
        </p:nvCxnSpPr>
        <p:spPr>
          <a:xfrm flipH="1">
            <a:off x="1407560" y="3821113"/>
            <a:ext cx="2835667" cy="105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F8578A-7C16-D341-A42A-B5210BE3E020}"/>
              </a:ext>
            </a:extLst>
          </p:cNvPr>
          <p:cNvCxnSpPr>
            <a:cxnSpLocks/>
          </p:cNvCxnSpPr>
          <p:nvPr/>
        </p:nvCxnSpPr>
        <p:spPr>
          <a:xfrm flipH="1">
            <a:off x="3591154" y="4347369"/>
            <a:ext cx="688522" cy="36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66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4B31-4685-784A-8C23-A2B2D27D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Distribution of missing </a:t>
            </a:r>
            <a:r>
              <a:rPr lang="da-DK" dirty="0" err="1"/>
              <a:t>SNPs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EEF37-E23E-9B4E-B716-438B90695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Histogram of </a:t>
            </a:r>
            <a:r>
              <a:rPr lang="da-DK" dirty="0" err="1"/>
              <a:t>missed</a:t>
            </a:r>
            <a:r>
              <a:rPr lang="da-DK" dirty="0"/>
              <a:t> </a:t>
            </a:r>
            <a:r>
              <a:rPr lang="da-DK" dirty="0" err="1"/>
              <a:t>SNPs</a:t>
            </a:r>
            <a:r>
              <a:rPr lang="da-DK" dirty="0"/>
              <a:t>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1BE8B49-1A0B-F24C-9709-529F334ECF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94681" y="2823369"/>
            <a:ext cx="3048000" cy="3048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622E6-1F67-684E-A2C1-F35A00575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Zoom in on </a:t>
            </a:r>
            <a:r>
              <a:rPr lang="da-DK" dirty="0" err="1"/>
              <a:t>fraction</a:t>
            </a:r>
            <a:r>
              <a:rPr lang="da-DK" dirty="0"/>
              <a:t> 0.1-0.6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F36087F-BD90-294C-B1D1-8FB1601F040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39794" y="2823369"/>
            <a:ext cx="3048000" cy="3048000"/>
          </a:xfr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1041D2-3A44-4543-9BDE-E673CBF786DB}"/>
              </a:ext>
            </a:extLst>
          </p:cNvPr>
          <p:cNvCxnSpPr/>
          <p:nvPr/>
        </p:nvCxnSpPr>
        <p:spPr>
          <a:xfrm flipV="1">
            <a:off x="2547991" y="5116530"/>
            <a:ext cx="5137079" cy="267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54BF3A-0C36-4C4D-ADFD-682650CDEC80}"/>
              </a:ext>
            </a:extLst>
          </p:cNvPr>
          <p:cNvCxnSpPr>
            <a:cxnSpLocks/>
          </p:cNvCxnSpPr>
          <p:nvPr/>
        </p:nvCxnSpPr>
        <p:spPr>
          <a:xfrm>
            <a:off x="3758629" y="5383658"/>
            <a:ext cx="6223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6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2DB9-9B33-0C4E-A659-29B25466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Distribution of missing </a:t>
            </a:r>
            <a:r>
              <a:rPr lang="da-DK" dirty="0" err="1"/>
              <a:t>SNPs</a:t>
            </a:r>
            <a:r>
              <a:rPr lang="da-DK" dirty="0"/>
              <a:t> - </a:t>
            </a:r>
            <a:r>
              <a:rPr lang="da-DK" dirty="0" err="1"/>
              <a:t>Conclusion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9651-00E2-524A-B538-BFD1F71E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Due to the differences </a:t>
            </a:r>
            <a:r>
              <a:rPr lang="da-DK" dirty="0" err="1"/>
              <a:t>between</a:t>
            </a:r>
            <a:r>
              <a:rPr lang="da-DK" dirty="0"/>
              <a:t> the samples at </a:t>
            </a:r>
            <a:r>
              <a:rPr lang="da-DK" dirty="0" err="1"/>
              <a:t>high</a:t>
            </a:r>
            <a:r>
              <a:rPr lang="da-DK" dirty="0"/>
              <a:t> </a:t>
            </a:r>
            <a:r>
              <a:rPr lang="da-DK" dirty="0" err="1"/>
              <a:t>coverage</a:t>
            </a:r>
            <a:r>
              <a:rPr lang="da-DK" dirty="0"/>
              <a:t>, a </a:t>
            </a:r>
            <a:r>
              <a:rPr lang="da-DK" dirty="0" err="1"/>
              <a:t>count</a:t>
            </a:r>
            <a:r>
              <a:rPr lang="da-DK" dirty="0"/>
              <a:t> of </a:t>
            </a:r>
            <a:r>
              <a:rPr lang="da-DK" dirty="0" err="1"/>
              <a:t>missed</a:t>
            </a:r>
            <a:r>
              <a:rPr lang="da-DK" dirty="0"/>
              <a:t> vs </a:t>
            </a:r>
            <a:r>
              <a:rPr lang="da-DK" dirty="0" err="1"/>
              <a:t>called</a:t>
            </a:r>
            <a:r>
              <a:rPr lang="da-DK" dirty="0"/>
              <a:t> is not </a:t>
            </a:r>
            <a:r>
              <a:rPr lang="da-DK" dirty="0" err="1"/>
              <a:t>meaningful</a:t>
            </a:r>
            <a:endParaRPr lang="da-DK" dirty="0"/>
          </a:p>
          <a:p>
            <a:r>
              <a:rPr lang="da-DK" dirty="0"/>
              <a:t>The same </a:t>
            </a:r>
            <a:r>
              <a:rPr lang="da-DK" dirty="0" err="1"/>
              <a:t>SNPs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missed</a:t>
            </a:r>
            <a:r>
              <a:rPr lang="da-DK" dirty="0"/>
              <a:t> by </a:t>
            </a:r>
            <a:r>
              <a:rPr lang="da-DK" dirty="0" err="1"/>
              <a:t>Gencove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dogs</a:t>
            </a:r>
            <a:endParaRPr lang="da-DK" dirty="0"/>
          </a:p>
          <a:p>
            <a:r>
              <a:rPr lang="da-DK" dirty="0"/>
              <a:t>No </a:t>
            </a:r>
            <a:r>
              <a:rPr lang="da-DK" dirty="0" err="1"/>
              <a:t>obvious</a:t>
            </a:r>
            <a:r>
              <a:rPr lang="da-DK" dirty="0"/>
              <a:t> </a:t>
            </a:r>
            <a:r>
              <a:rPr lang="da-DK" dirty="0" err="1"/>
              <a:t>chromosomes</a:t>
            </a:r>
            <a:r>
              <a:rPr lang="da-DK" dirty="0"/>
              <a:t> with a </a:t>
            </a:r>
            <a:r>
              <a:rPr lang="da-DK" dirty="0" err="1"/>
              <a:t>higher</a:t>
            </a:r>
            <a:r>
              <a:rPr lang="da-DK" dirty="0"/>
              <a:t> miss rate (data not </a:t>
            </a:r>
            <a:r>
              <a:rPr lang="da-DK" dirty="0" err="1"/>
              <a:t>shown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449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419</Words>
  <Application>Microsoft Macintosh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Monaco</vt:lpstr>
      <vt:lpstr>Office Theme</vt:lpstr>
      <vt:lpstr>Gencove</vt:lpstr>
      <vt:lpstr>Distribution of missing SNPs</vt:lpstr>
      <vt:lpstr>Distribution of missing SNPs</vt:lpstr>
      <vt:lpstr>Distribution of missing SNPs</vt:lpstr>
      <vt:lpstr>Distribution of missing SNPs</vt:lpstr>
      <vt:lpstr>Distribution of missing SNPs</vt:lpstr>
      <vt:lpstr>Distribution of missing SNPs - 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Emilie Søborg Agger</dc:creator>
  <cp:lastModifiedBy>Sophie Emilie Søborg Agger</cp:lastModifiedBy>
  <cp:revision>3</cp:revision>
  <dcterms:created xsi:type="dcterms:W3CDTF">2020-03-25T18:29:26Z</dcterms:created>
  <dcterms:modified xsi:type="dcterms:W3CDTF">2020-03-26T15:41:39Z</dcterms:modified>
</cp:coreProperties>
</file>