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5" r:id="rId9"/>
    <p:sldId id="286" r:id="rId10"/>
    <p:sldId id="281" r:id="rId11"/>
    <p:sldId id="283" r:id="rId12"/>
    <p:sldId id="282" r:id="rId13"/>
    <p:sldId id="284" r:id="rId14"/>
    <p:sldId id="280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4501"/>
  </p:normalViewPr>
  <p:slideViewPr>
    <p:cSldViewPr snapToGrid="0" snapToObjects="1">
      <p:cViewPr>
        <p:scale>
          <a:sx n="154" d="100"/>
          <a:sy n="154" d="100"/>
        </p:scale>
        <p:origin x="4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75FA0-BC6B-FB46-8D11-6FA419EBDB36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28325-7A2B-344F-9A27-8B68B555F59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827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Alg</a:t>
            </a:r>
            <a:r>
              <a:rPr lang="da-DK" dirty="0"/>
              <a:t>. Til forudsige race, men har dem ikke </a:t>
            </a:r>
            <a:r>
              <a:rPr lang="da-DK" dirty="0" err="1"/>
              <a:t>io</a:t>
            </a:r>
            <a:r>
              <a:rPr lang="da-DK" dirty="0"/>
              <a:t> </a:t>
            </a:r>
            <a:r>
              <a:rPr lang="da-DK" dirty="0" err="1"/>
              <a:t>ref</a:t>
            </a:r>
            <a:r>
              <a:rPr lang="da-DK" dirty="0"/>
              <a:t> panel, evt. regionforskelle</a:t>
            </a:r>
          </a:p>
          <a:p>
            <a:r>
              <a:rPr lang="da-DK" dirty="0"/>
              <a:t>Vis steder hvor jeg har </a:t>
            </a:r>
            <a:r>
              <a:rPr lang="da-DK" dirty="0" err="1"/>
              <a:t>snp</a:t>
            </a:r>
            <a:r>
              <a:rPr lang="da-DK" dirty="0"/>
              <a:t> og de ikke har etc. </a:t>
            </a:r>
          </a:p>
          <a:p>
            <a:r>
              <a:rPr lang="da-DK" dirty="0"/>
              <a:t>T/N: </a:t>
            </a:r>
            <a:r>
              <a:rPr lang="da-DK" dirty="0" err="1"/>
              <a:t>fcr</a:t>
            </a:r>
            <a:r>
              <a:rPr lang="da-DK" dirty="0"/>
              <a:t> </a:t>
            </a:r>
            <a:r>
              <a:rPr lang="da-DK" dirty="0" err="1"/>
              <a:t>deep</a:t>
            </a:r>
            <a:r>
              <a:rPr lang="da-DK" dirty="0"/>
              <a:t> </a:t>
            </a:r>
            <a:r>
              <a:rPr lang="da-DK" dirty="0" err="1"/>
              <a:t>cov</a:t>
            </a:r>
            <a:r>
              <a:rPr lang="da-DK" dirty="0"/>
              <a:t> som tumor og </a:t>
            </a:r>
            <a:r>
              <a:rPr lang="da-DK" dirty="0" err="1"/>
              <a:t>low</a:t>
            </a:r>
            <a:r>
              <a:rPr lang="da-DK" dirty="0"/>
              <a:t> </a:t>
            </a:r>
            <a:r>
              <a:rPr lang="da-DK" dirty="0" err="1"/>
              <a:t>cov</a:t>
            </a:r>
            <a:r>
              <a:rPr lang="da-DK" dirty="0"/>
              <a:t> som normal i mutect2. 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30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20A-0F17-F748-80FC-E7E2F9D69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1BF3B-42CA-194A-8DCC-37FE5E837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29DE-2071-F84E-BB0F-114DA839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083C-6C72-3045-9D31-FF496954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DFB45-2796-1F45-B670-6361921E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635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5404-15A8-0D43-86DB-7D9104A8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E6A33-BAE9-6046-AEA3-BDBA4E331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33E2-4E53-F14D-AF06-E8401EFE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0441-3E05-F843-AF7D-274EE8B7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CC5C-2A46-944B-894B-FE453DC0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829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DEB3F-BD88-AE46-8351-36F93915A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BCEEA-DAED-9742-990C-98B07512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21B89-AC4F-7144-BC40-5339431A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B3F23-25FD-6A4C-A3AE-5A61D088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EAAD-333A-E64E-9FB0-5B8E3A3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961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F68D-1827-684A-9C59-E368AFFF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CA2C-9DA0-C04B-A2AD-193A7F3E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1BA0-84CD-EC40-BDB8-DDD22B38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B6BB-A7A0-9948-A3A5-9D173735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8F1F-B66C-2745-9B52-260BA88D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381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0C15-CA87-184E-9F81-FE1868C3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A0A57-4F3A-0140-9D24-B602CA4A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FA36-AC16-0241-8F1B-0252F779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7793-8C49-7941-B398-996E0331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6DDC-E47C-B04B-8B92-34495957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804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C63E-2299-D54A-A8AE-0DA8E50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0F21-7B53-3A4A-B53F-E013C21B7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482B-526E-684D-8F9B-1B5740C2E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7D436-46A3-0540-B240-5C3FC728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8FDDE-7C85-AD4E-B09D-337D0A5F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ED661-AFEF-E047-B5E7-0AB5BB85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15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FC28-6486-E741-A15E-BCDB8CDA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9E8BF-9A3E-FD47-B7E7-08979055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A5ED6-C105-2349-91C8-9A8AA6495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A2519-3C97-694B-A8BA-806850D5F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EBD78-102F-3D4B-9F8A-15CE259E6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72985-BAC6-4440-9ED0-DE94AD13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9A987-5032-B446-BB04-B8342F8C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42ED1-5CA3-8B48-A3D8-A3DF97E8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73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E3E4-D451-8548-B6F6-7AF94C36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4A895-4A33-5F46-BF9B-7F8F4AF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BD22E-F696-E247-BB35-C33E9F84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2B5C2-C324-064F-83C4-989F8243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56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5F8FA-9D42-D847-A9E5-868BB6E7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748D5-B09C-BC41-BF94-F78FC77C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56ABA-EDE4-834E-8237-0FDABC61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025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8572-5B39-3048-8635-5BEF147E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A82F-816B-8149-A2C2-91F2DF053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38FB3-5D64-0E4B-81AF-A532EDE6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A29A2-A13D-3940-A199-ACA41E1F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2A3D1-092F-6348-AAB5-06595579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547D8-8FE1-774E-A66C-BFB9869E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16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F2E7-6D4D-0741-86C5-D3462452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F9F19-3D38-0A4A-B988-A39713747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6915B-498A-7C49-9059-678D25899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45B30-7217-1C42-AC60-471EF52F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CB1A-BF83-5F44-A222-15F9E48D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179A1-55FF-0247-9A90-1CABC5A7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558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2DC7F-4BB4-2C45-8573-ACF0F34A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7E36A-5140-7148-B115-A2E79F73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66B6-BB6D-124F-A32F-B24FB0963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1BB7-D4D1-0440-80E5-2D89A75329F7}" type="datetimeFigureOut">
              <a:rPr lang="da-DK" smtClean="0"/>
              <a:t>10/12/2019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72E55-0452-254F-8CDC-AA65FBF69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B743-557B-704F-A55F-63B507B1E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EE0F-A9D2-B343-AD77-564F660CC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274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0B6-3858-9E40-8D45-F15BCE403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Gencove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A1C87-39F5-154E-B447-20ECC45D4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066" y="3940705"/>
            <a:ext cx="7399867" cy="1037695"/>
          </a:xfrm>
        </p:spPr>
        <p:txBody>
          <a:bodyPr/>
          <a:lstStyle/>
          <a:p>
            <a:r>
              <a:rPr lang="da-DK" dirty="0"/>
              <a:t>Low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sequencing</a:t>
            </a:r>
            <a:r>
              <a:rPr lang="da-DK" dirty="0"/>
              <a:t> with </a:t>
            </a:r>
            <a:r>
              <a:rPr lang="da-DK" dirty="0" err="1"/>
              <a:t>imputation</a:t>
            </a:r>
            <a:r>
              <a:rPr lang="da-DK" dirty="0"/>
              <a:t> as an alternative </a:t>
            </a:r>
            <a:r>
              <a:rPr lang="da-DK" dirty="0" err="1"/>
              <a:t>traditional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190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3D72-DF72-F94C-B950-8DC0EF8F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Comparisons</a:t>
            </a:r>
            <a:r>
              <a:rPr lang="da-DK" dirty="0"/>
              <a:t> – All variants – GP 0.9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72F06A4-58CC-6B4E-8E53-73721D8B6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58732"/>
              </p:ext>
            </p:extLst>
          </p:nvPr>
        </p:nvGraphicFramePr>
        <p:xfrm>
          <a:off x="839788" y="1690688"/>
          <a:ext cx="10514012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9385300" imgH="3060700" progId="Excel.Sheet.12">
                  <p:embed/>
                </p:oleObj>
              </mc:Choice>
              <mc:Fallback>
                <p:oleObj name="Worksheet" r:id="rId3" imgW="9385300" imgH="306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9788" y="1690688"/>
                        <a:ext cx="10514012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43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3D72-DF72-F94C-B950-8DC0EF8F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Comparisons</a:t>
            </a:r>
            <a:r>
              <a:rPr lang="da-DK" dirty="0"/>
              <a:t> – All variants – GP 0.7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B5A18DC-30C0-2444-978E-FBDDF80B5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660787"/>
              </p:ext>
            </p:extLst>
          </p:nvPr>
        </p:nvGraphicFramePr>
        <p:xfrm>
          <a:off x="838200" y="1690688"/>
          <a:ext cx="10515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r:id="rId3" imgW="9474200" imgH="3060700" progId="Excel.Sheet.12">
                  <p:embed/>
                </p:oleObj>
              </mc:Choice>
              <mc:Fallback>
                <p:oleObj name="Worksheet" r:id="rId3" imgW="9474200" imgH="306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105156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26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3D72-DF72-F94C-B950-8DC0EF8F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Comparisons</a:t>
            </a:r>
            <a:r>
              <a:rPr lang="da-DK" dirty="0"/>
              <a:t> – </a:t>
            </a:r>
            <a:r>
              <a:rPr lang="da-DK" dirty="0" err="1"/>
              <a:t>SNPs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– GP 0.9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DFAC68D-2D7F-314B-A96A-F2DDED7E1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948398"/>
              </p:ext>
            </p:extLst>
          </p:nvPr>
        </p:nvGraphicFramePr>
        <p:xfrm>
          <a:off x="838199" y="1690688"/>
          <a:ext cx="10515601" cy="411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3" imgW="9385300" imgH="3060700" progId="Excel.Sheet.12">
                  <p:embed/>
                </p:oleObj>
              </mc:Choice>
              <mc:Fallback>
                <p:oleObj name="Worksheet" r:id="rId3" imgW="9385300" imgH="306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1690688"/>
                        <a:ext cx="10515601" cy="411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69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3D72-DF72-F94C-B950-8DC0EF8F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Comparisons</a:t>
            </a:r>
            <a:r>
              <a:rPr lang="da-DK" dirty="0"/>
              <a:t> – </a:t>
            </a:r>
            <a:r>
              <a:rPr lang="da-DK" dirty="0" err="1"/>
              <a:t>SNPs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– GP 0.7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660B016-202D-8E43-A29E-76F7A921E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190788"/>
              </p:ext>
            </p:extLst>
          </p:nvPr>
        </p:nvGraphicFramePr>
        <p:xfrm>
          <a:off x="838200" y="1690688"/>
          <a:ext cx="10515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Worksheet" r:id="rId3" imgW="9474200" imgH="3098800" progId="Excel.Sheet.12">
                  <p:embed/>
                </p:oleObj>
              </mc:Choice>
              <mc:Fallback>
                <p:oleObj name="Worksheet" r:id="rId3" imgW="9474200" imgH="3098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105156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7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AAB5-9AB0-4847-9237-A5DDE638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Conclusions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E2D2-3106-F149-AD9F-FD4C7EE1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low</a:t>
            </a:r>
            <a:r>
              <a:rPr lang="da-DK" dirty="0"/>
              <a:t> %-</a:t>
            </a:r>
            <a:r>
              <a:rPr lang="da-DK" dirty="0" err="1"/>
              <a:t>percentage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wrong</a:t>
            </a:r>
            <a:endParaRPr lang="da-DK" dirty="0"/>
          </a:p>
          <a:p>
            <a:r>
              <a:rPr lang="da-DK" dirty="0"/>
              <a:t>Still </a:t>
            </a:r>
            <a:r>
              <a:rPr lang="da-DK" dirty="0" err="1"/>
              <a:t>around</a:t>
            </a:r>
            <a:r>
              <a:rPr lang="da-DK" dirty="0"/>
              <a:t> 200 </a:t>
            </a:r>
            <a:r>
              <a:rPr lang="da-DK" dirty="0" err="1"/>
              <a:t>wrong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lvl="1"/>
            <a:r>
              <a:rPr lang="da-DK" dirty="0"/>
              <a:t>Will it 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results</a:t>
            </a:r>
            <a:r>
              <a:rPr lang="da-DK" dirty="0"/>
              <a:t> of </a:t>
            </a:r>
            <a:r>
              <a:rPr lang="da-DK" dirty="0" err="1"/>
              <a:t>analysis</a:t>
            </a:r>
            <a:r>
              <a:rPr lang="da-DK" dirty="0"/>
              <a:t>?</a:t>
            </a:r>
          </a:p>
          <a:p>
            <a:r>
              <a:rPr lang="da-DK" dirty="0" err="1"/>
              <a:t>Lowering</a:t>
            </a:r>
            <a:r>
              <a:rPr lang="da-DK" dirty="0"/>
              <a:t> min(GP) </a:t>
            </a:r>
            <a:r>
              <a:rPr lang="da-DK" dirty="0" err="1"/>
              <a:t>lead</a:t>
            </a:r>
            <a:r>
              <a:rPr lang="da-DK" dirty="0"/>
              <a:t> to more </a:t>
            </a:r>
            <a:r>
              <a:rPr lang="da-DK" dirty="0" err="1"/>
              <a:t>mistakes</a:t>
            </a:r>
            <a:r>
              <a:rPr lang="da-DK" dirty="0"/>
              <a:t>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missed</a:t>
            </a:r>
            <a:r>
              <a:rPr lang="da-DK" dirty="0"/>
              <a:t> variants</a:t>
            </a:r>
          </a:p>
          <a:p>
            <a:r>
              <a:rPr lang="da-DK" dirty="0" err="1"/>
              <a:t>Suitable</a:t>
            </a:r>
            <a:r>
              <a:rPr lang="da-DK" dirty="0"/>
              <a:t> for </a:t>
            </a:r>
            <a:r>
              <a:rPr lang="da-DK" dirty="0" err="1"/>
              <a:t>genotyping</a:t>
            </a:r>
            <a:r>
              <a:rPr lang="da-DK" dirty="0"/>
              <a:t>?</a:t>
            </a:r>
          </a:p>
          <a:p>
            <a:r>
              <a:rPr lang="da-DK" dirty="0"/>
              <a:t>Not </a:t>
            </a:r>
            <a:r>
              <a:rPr lang="da-DK" dirty="0" err="1"/>
              <a:t>sufficiently</a:t>
            </a:r>
            <a:r>
              <a:rPr lang="da-DK" dirty="0"/>
              <a:t> </a:t>
            </a:r>
            <a:r>
              <a:rPr lang="da-DK" dirty="0" err="1"/>
              <a:t>precise</a:t>
            </a:r>
            <a:r>
              <a:rPr lang="da-DK" dirty="0"/>
              <a:t> for tumor-normal data</a:t>
            </a:r>
          </a:p>
        </p:txBody>
      </p:sp>
    </p:spTree>
    <p:extLst>
      <p:ext uri="{BB962C8B-B14F-4D97-AF65-F5344CB8AC3E}">
        <p14:creationId xmlns:p14="http://schemas.microsoft.com/office/powerpoint/2010/main" val="211611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1B09-BFE3-944C-8CBE-B737DE25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Gencove</a:t>
            </a:r>
            <a:r>
              <a:rPr lang="da-DK" dirty="0"/>
              <a:t> – </a:t>
            </a:r>
            <a:r>
              <a:rPr lang="da-DK" dirty="0" err="1"/>
              <a:t>Theory</a:t>
            </a:r>
            <a:r>
              <a:rPr lang="da-D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C304-650A-A446-B56C-46C70EC7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Low-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sequencing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 err="1"/>
              <a:t>Imputation</a:t>
            </a:r>
            <a:r>
              <a:rPr lang="da-DK" dirty="0"/>
              <a:t> of genotypes </a:t>
            </a:r>
            <a:r>
              <a:rPr lang="da-DK" dirty="0" err="1"/>
              <a:t>based</a:t>
            </a:r>
            <a:r>
              <a:rPr lang="da-DK" dirty="0"/>
              <a:t> on </a:t>
            </a:r>
            <a:r>
              <a:rPr lang="da-DK" dirty="0" err="1"/>
              <a:t>algorithms</a:t>
            </a:r>
            <a:r>
              <a:rPr lang="da-DK" dirty="0"/>
              <a:t> and a dataset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b="1" dirty="0" err="1"/>
              <a:t>Questions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Does</a:t>
            </a:r>
            <a:r>
              <a:rPr lang="da-DK" dirty="0"/>
              <a:t> it </a:t>
            </a:r>
            <a:r>
              <a:rPr lang="da-DK" dirty="0" err="1"/>
              <a:t>call</a:t>
            </a:r>
            <a:r>
              <a:rPr lang="da-DK" dirty="0"/>
              <a:t> variants </a:t>
            </a:r>
            <a:r>
              <a:rPr lang="da-DK" dirty="0" err="1"/>
              <a:t>accurately</a:t>
            </a:r>
            <a:r>
              <a:rPr lang="da-DK" dirty="0"/>
              <a:t> </a:t>
            </a:r>
            <a:r>
              <a:rPr lang="da-DK" dirty="0" err="1"/>
              <a:t>across</a:t>
            </a:r>
            <a:r>
              <a:rPr lang="da-DK" dirty="0"/>
              <a:t> the </a:t>
            </a:r>
            <a:r>
              <a:rPr lang="da-DK" dirty="0" err="1"/>
              <a:t>genome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Is it a </a:t>
            </a:r>
            <a:r>
              <a:rPr lang="da-DK" dirty="0" err="1"/>
              <a:t>cost</a:t>
            </a:r>
            <a:r>
              <a:rPr lang="da-DK" dirty="0"/>
              <a:t> </a:t>
            </a:r>
            <a:r>
              <a:rPr lang="da-DK" dirty="0" err="1"/>
              <a:t>efficient</a:t>
            </a:r>
            <a:r>
              <a:rPr lang="da-DK" dirty="0"/>
              <a:t> alternative to standard </a:t>
            </a:r>
            <a:r>
              <a:rPr lang="da-DK" dirty="0" err="1"/>
              <a:t>sequencing</a:t>
            </a:r>
            <a:r>
              <a:rPr lang="da-DK" dirty="0"/>
              <a:t> of normal samples for tumor/normal </a:t>
            </a:r>
            <a:r>
              <a:rPr lang="da-DK" dirty="0" err="1"/>
              <a:t>analysis</a:t>
            </a:r>
            <a:r>
              <a:rPr lang="da-DK" dirty="0"/>
              <a:t>?</a:t>
            </a:r>
          </a:p>
          <a:p>
            <a:pPr marL="0" indent="0">
              <a:buNone/>
            </a:pPr>
            <a:r>
              <a:rPr lang="da-DK" dirty="0"/>
              <a:t>Can it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genotyping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3EE9-C012-6743-A0ED-E08CFAE6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57D3-3A06-42DE-8329-4A599228B9A1}" type="datetime1">
              <a:rPr lang="en-GB" smtClean="0"/>
              <a:t>10/12/2019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856E2-5F12-004F-A697-5A07EB6A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5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7C62-4A6C-D642-A956-FF22952B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556D-B5BF-0446-A02E-668260B2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6 </a:t>
            </a:r>
            <a:r>
              <a:rPr lang="da-DK" dirty="0" err="1"/>
              <a:t>dogs</a:t>
            </a:r>
            <a:r>
              <a:rPr lang="da-DK" dirty="0"/>
              <a:t> </a:t>
            </a:r>
            <a:r>
              <a:rPr lang="da-DK" dirty="0" err="1"/>
              <a:t>sequenced</a:t>
            </a:r>
            <a:r>
              <a:rPr lang="da-DK" dirty="0"/>
              <a:t> (~22X)</a:t>
            </a:r>
          </a:p>
          <a:p>
            <a:pPr lvl="1"/>
            <a:r>
              <a:rPr lang="da-DK" dirty="0"/>
              <a:t>4 </a:t>
            </a:r>
            <a:r>
              <a:rPr lang="da-DK" dirty="0" err="1"/>
              <a:t>Flat-coated</a:t>
            </a:r>
            <a:r>
              <a:rPr lang="da-DK" dirty="0"/>
              <a:t> Retrievers</a:t>
            </a:r>
          </a:p>
          <a:p>
            <a:pPr lvl="1"/>
            <a:r>
              <a:rPr lang="da-DK" dirty="0"/>
              <a:t>1 German </a:t>
            </a:r>
            <a:r>
              <a:rPr lang="da-DK" dirty="0" err="1"/>
              <a:t>shepherd</a:t>
            </a:r>
            <a:endParaRPr lang="da-DK" dirty="0"/>
          </a:p>
          <a:p>
            <a:pPr lvl="1"/>
            <a:r>
              <a:rPr lang="da-DK" dirty="0"/>
              <a:t>1 Cocker Spaniel</a:t>
            </a:r>
          </a:p>
          <a:p>
            <a:pPr marL="0" indent="0">
              <a:buNone/>
            </a:pPr>
            <a:r>
              <a:rPr lang="da-DK" dirty="0"/>
              <a:t>Low-</a:t>
            </a:r>
            <a:r>
              <a:rPr lang="da-DK" dirty="0" err="1"/>
              <a:t>coverage</a:t>
            </a:r>
            <a:r>
              <a:rPr lang="da-DK" dirty="0"/>
              <a:t> (~1X) </a:t>
            </a:r>
            <a:r>
              <a:rPr lang="da-DK" dirty="0" err="1"/>
              <a:t>fastq</a:t>
            </a:r>
            <a:r>
              <a:rPr lang="da-DK" dirty="0"/>
              <a:t> files </a:t>
            </a:r>
            <a:r>
              <a:rPr lang="da-DK" dirty="0" err="1"/>
              <a:t>extracted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Uploaded</a:t>
            </a:r>
            <a:r>
              <a:rPr lang="da-DK" dirty="0"/>
              <a:t> to </a:t>
            </a:r>
            <a:r>
              <a:rPr lang="da-DK" dirty="0" err="1"/>
              <a:t>Gencoves</a:t>
            </a:r>
            <a:r>
              <a:rPr lang="da-DK" dirty="0"/>
              <a:t> webpage and </a:t>
            </a:r>
            <a:r>
              <a:rPr lang="da-DK" dirty="0" err="1"/>
              <a:t>analyzed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617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7C62-4A6C-D642-A956-FF22952B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556D-B5BF-0446-A02E-668260B2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Output</a:t>
            </a:r>
          </a:p>
          <a:p>
            <a:pPr lvl="1"/>
            <a:r>
              <a:rPr lang="da-DK" dirty="0" err="1"/>
              <a:t>Aligned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(BAM/BAI file)</a:t>
            </a:r>
          </a:p>
          <a:p>
            <a:pPr lvl="1"/>
            <a:r>
              <a:rPr lang="da-DK" dirty="0" err="1"/>
              <a:t>Ancestry</a:t>
            </a:r>
            <a:r>
              <a:rPr lang="da-DK" dirty="0"/>
              <a:t> (</a:t>
            </a:r>
            <a:r>
              <a:rPr lang="da-DK" dirty="0" err="1"/>
              <a:t>json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Microbiome</a:t>
            </a:r>
            <a:r>
              <a:rPr lang="da-DK" dirty="0"/>
              <a:t> </a:t>
            </a:r>
          </a:p>
          <a:p>
            <a:pPr lvl="2"/>
            <a:r>
              <a:rPr lang="da-DK" dirty="0" err="1"/>
              <a:t>Unmapped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 to the </a:t>
            </a:r>
            <a:r>
              <a:rPr lang="da-DK" dirty="0" err="1"/>
              <a:t>targeted</a:t>
            </a:r>
            <a:r>
              <a:rPr lang="da-DK" dirty="0"/>
              <a:t> </a:t>
            </a:r>
            <a:r>
              <a:rPr lang="da-DK" dirty="0" err="1"/>
              <a:t>genome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investigated</a:t>
            </a:r>
            <a:r>
              <a:rPr lang="da-DK" dirty="0"/>
              <a:t> for </a:t>
            </a:r>
            <a:r>
              <a:rPr lang="da-DK" dirty="0" err="1"/>
              <a:t>ancestry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VCF files</a:t>
            </a:r>
          </a:p>
        </p:txBody>
      </p:sp>
    </p:spTree>
    <p:extLst>
      <p:ext uri="{BB962C8B-B14F-4D97-AF65-F5344CB8AC3E}">
        <p14:creationId xmlns:p14="http://schemas.microsoft.com/office/powerpoint/2010/main" val="242147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A5FA-2AFC-AD47-816B-9F14FD78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Breed</a:t>
            </a:r>
            <a:r>
              <a:rPr lang="da-DK" dirty="0"/>
              <a:t> </a:t>
            </a:r>
            <a:r>
              <a:rPr lang="da-DK" dirty="0" err="1"/>
              <a:t>analysis</a:t>
            </a:r>
            <a:br>
              <a:rPr lang="da-DK" dirty="0"/>
            </a:b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276E-BB22-0C4C-967E-0E420E89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Flat-coateds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mixes of </a:t>
            </a:r>
            <a:r>
              <a:rPr lang="da-DK" dirty="0" err="1"/>
              <a:t>primarily</a:t>
            </a:r>
            <a:r>
              <a:rPr lang="da-DK" dirty="0"/>
              <a:t> Labradors and Golden Retrievers</a:t>
            </a:r>
          </a:p>
          <a:p>
            <a:pPr marL="0" indent="0">
              <a:buNone/>
            </a:pPr>
            <a:r>
              <a:rPr lang="da-DK" dirty="0"/>
              <a:t>German </a:t>
            </a:r>
            <a:r>
              <a:rPr lang="da-DK" dirty="0" err="1"/>
              <a:t>Shepherd</a:t>
            </a:r>
            <a:r>
              <a:rPr lang="da-DK" dirty="0"/>
              <a:t> is 5% Saint Bernhard</a:t>
            </a:r>
          </a:p>
          <a:p>
            <a:pPr marL="0" indent="0">
              <a:buNone/>
            </a:pPr>
            <a:r>
              <a:rPr lang="da-DK" dirty="0"/>
              <a:t>Cocker Spaniel is 76% English Cocker Spaniel and 8% Cocker Spaniel</a:t>
            </a:r>
          </a:p>
          <a:p>
            <a:endParaRPr lang="da-DK" dirty="0"/>
          </a:p>
          <a:p>
            <a:pPr lvl="1"/>
            <a:endParaRPr lang="da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0A6125-ACCA-B048-8549-821DDC7603AD}"/>
              </a:ext>
            </a:extLst>
          </p:cNvPr>
          <p:cNvGrpSpPr/>
          <p:nvPr/>
        </p:nvGrpSpPr>
        <p:grpSpPr>
          <a:xfrm>
            <a:off x="3381704" y="4102733"/>
            <a:ext cx="7779984" cy="1902372"/>
            <a:chOff x="137072" y="1177159"/>
            <a:chExt cx="11037753" cy="26275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2731F0-2992-B24C-889A-2E2AD8A1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72" y="1442545"/>
              <a:ext cx="3530600" cy="2362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B1B802-4436-B34F-9D73-392DE562BD19}"/>
                </a:ext>
              </a:extLst>
            </p:cNvPr>
            <p:cNvSpPr txBox="1"/>
            <p:nvPr/>
          </p:nvSpPr>
          <p:spPr>
            <a:xfrm>
              <a:off x="588963" y="1177159"/>
              <a:ext cx="3509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/>
                <a:t>Ancestry</a:t>
              </a:r>
              <a:r>
                <a:rPr lang="da-DK" dirty="0"/>
                <a:t> of </a:t>
              </a:r>
              <a:r>
                <a:rPr lang="da-DK" dirty="0" err="1"/>
                <a:t>Flat-coated</a:t>
              </a:r>
              <a:r>
                <a:rPr lang="da-DK" dirty="0"/>
                <a:t> Retriever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A666C5-FD3E-3B41-98E5-43B9E4E7C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3485" y="1751286"/>
              <a:ext cx="1841500" cy="711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35EDA4F-1FC9-A145-8A25-35B31AFD7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0725" y="1306348"/>
              <a:ext cx="2654300" cy="2413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F87C07-6D69-354C-B172-634A94F02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65025" y="1446267"/>
              <a:ext cx="2209800" cy="1041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F58AA6-F29B-5542-B1DE-E2E428C8EC10}"/>
                </a:ext>
              </a:extLst>
            </p:cNvPr>
            <p:cNvSpPr txBox="1"/>
            <p:nvPr/>
          </p:nvSpPr>
          <p:spPr>
            <a:xfrm>
              <a:off x="5821734" y="1177159"/>
              <a:ext cx="2028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German </a:t>
              </a:r>
              <a:r>
                <a:rPr lang="da-DK" dirty="0" err="1"/>
                <a:t>Shepherd</a:t>
              </a:r>
              <a:endParaRPr lang="da-DK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76F7F0D-5097-E045-B635-64D6F98EE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63" y="4294872"/>
            <a:ext cx="2094849" cy="17102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7D278A-9B53-B34C-9CF1-3DBC8064C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985" y="4447626"/>
            <a:ext cx="1064063" cy="264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4DAE68-E4B5-CD42-AA78-2A5C2DC629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4345" y="4717492"/>
            <a:ext cx="1326432" cy="2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3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19CE-2B83-3B42-B9A9-2A94730B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Genotype </a:t>
            </a:r>
            <a:r>
              <a:rPr lang="da-DK" dirty="0" err="1"/>
              <a:t>Calling</a:t>
            </a:r>
            <a:r>
              <a:rPr lang="da-DK" dirty="0"/>
              <a:t> -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CB11-BC6E-8F41-8811-8DC88E9900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High </a:t>
            </a:r>
            <a:r>
              <a:rPr lang="da-DK" dirty="0" err="1"/>
              <a:t>coverage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QD &lt; 2.0</a:t>
            </a:r>
          </a:p>
          <a:p>
            <a:pPr lvl="1"/>
            <a:r>
              <a:rPr lang="da-DK" dirty="0"/>
              <a:t>FS &gt; 60.0</a:t>
            </a:r>
          </a:p>
          <a:p>
            <a:pPr lvl="1"/>
            <a:r>
              <a:rPr lang="da-DK" dirty="0"/>
              <a:t>SOR &gt; 3.0</a:t>
            </a:r>
          </a:p>
          <a:p>
            <a:pPr lvl="1"/>
            <a:r>
              <a:rPr lang="da-DK" dirty="0"/>
              <a:t>MQ &lt; 40.0</a:t>
            </a:r>
          </a:p>
          <a:p>
            <a:pPr lvl="1"/>
            <a:r>
              <a:rPr lang="da-DK" dirty="0" err="1"/>
              <a:t>MQRankSum</a:t>
            </a:r>
            <a:r>
              <a:rPr lang="da-DK" dirty="0"/>
              <a:t> &lt; -12.5</a:t>
            </a:r>
          </a:p>
          <a:p>
            <a:pPr lvl="1"/>
            <a:r>
              <a:rPr lang="da-DK" dirty="0" err="1"/>
              <a:t>ReadPosRankSum</a:t>
            </a:r>
            <a:r>
              <a:rPr lang="da-DK" dirty="0"/>
              <a:t> &lt; -8.0</a:t>
            </a:r>
          </a:p>
          <a:p>
            <a:pPr lvl="1"/>
            <a:r>
              <a:rPr lang="da-DK" dirty="0"/>
              <a:t>MAF 0.00001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4A5F7-262B-374C-AD82-DD5E7B39F8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Low </a:t>
            </a:r>
            <a:r>
              <a:rPr lang="da-DK" dirty="0" err="1"/>
              <a:t>coverage</a:t>
            </a:r>
            <a:endParaRPr lang="da-DK" dirty="0"/>
          </a:p>
          <a:p>
            <a:r>
              <a:rPr lang="da-DK" dirty="0"/>
              <a:t>GP &gt; 0.9</a:t>
            </a:r>
          </a:p>
          <a:p>
            <a:pPr marL="0" indent="0">
              <a:buNone/>
            </a:pPr>
            <a:r>
              <a:rPr lang="da-DK" dirty="0"/>
              <a:t>Or</a:t>
            </a:r>
          </a:p>
          <a:p>
            <a:r>
              <a:rPr lang="da-DK" dirty="0"/>
              <a:t>GP &gt; 0.7</a:t>
            </a:r>
          </a:p>
        </p:txBody>
      </p:sp>
    </p:spTree>
    <p:extLst>
      <p:ext uri="{BB962C8B-B14F-4D97-AF65-F5344CB8AC3E}">
        <p14:creationId xmlns:p14="http://schemas.microsoft.com/office/powerpoint/2010/main" val="8514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39FC-5228-A846-A097-0908CB76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Genotyping</a:t>
            </a:r>
            <a:r>
              <a:rPr lang="da-DK" dirty="0"/>
              <a:t> – Summary of </a:t>
            </a:r>
            <a:r>
              <a:rPr lang="da-DK" dirty="0" err="1"/>
              <a:t>Results</a:t>
            </a:r>
            <a:r>
              <a:rPr lang="da-DK" dirty="0"/>
              <a:t> – GP 0.9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93ED-52E0-6541-A344-F3DDA7645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451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No difference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breeds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F4D5442-304D-DB4F-8536-DA3EFD4F76A1}"/>
              </a:ext>
            </a:extLst>
          </p:cNvPr>
          <p:cNvSpPr txBox="1">
            <a:spLocks/>
          </p:cNvSpPr>
          <p:nvPr/>
        </p:nvSpPr>
        <p:spPr>
          <a:xfrm>
            <a:off x="838200" y="2412472"/>
            <a:ext cx="5181600" cy="390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All positions and all variants</a:t>
            </a:r>
          </a:p>
          <a:p>
            <a:r>
              <a:rPr lang="da-DK" dirty="0"/>
              <a:t>378530 </a:t>
            </a:r>
            <a:r>
              <a:rPr lang="da-DK" dirty="0" err="1"/>
              <a:t>wrong</a:t>
            </a:r>
            <a:r>
              <a:rPr lang="da-DK" dirty="0"/>
              <a:t> variants </a:t>
            </a:r>
          </a:p>
          <a:p>
            <a:pPr lvl="1"/>
            <a:r>
              <a:rPr lang="da-DK" dirty="0"/>
              <a:t>~6 % </a:t>
            </a:r>
          </a:p>
          <a:p>
            <a:r>
              <a:rPr lang="da-DK" dirty="0"/>
              <a:t>1848160 </a:t>
            </a:r>
            <a:r>
              <a:rPr lang="da-DK" dirty="0" err="1"/>
              <a:t>missed</a:t>
            </a:r>
            <a:r>
              <a:rPr lang="da-DK" dirty="0"/>
              <a:t> variants</a:t>
            </a:r>
          </a:p>
          <a:p>
            <a:pPr lvl="1"/>
            <a:r>
              <a:rPr lang="da-DK" dirty="0"/>
              <a:t>~29 %</a:t>
            </a:r>
          </a:p>
          <a:p>
            <a:pPr marL="0" indent="0">
              <a:buNone/>
            </a:pPr>
            <a:r>
              <a:rPr lang="da-DK" dirty="0"/>
              <a:t>All positions and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SNPs</a:t>
            </a:r>
            <a:r>
              <a:rPr lang="da-DK" dirty="0"/>
              <a:t>	</a:t>
            </a:r>
          </a:p>
          <a:p>
            <a:r>
              <a:rPr lang="da-DK" dirty="0"/>
              <a:t>47063 </a:t>
            </a:r>
            <a:r>
              <a:rPr lang="da-DK" dirty="0" err="1"/>
              <a:t>wrong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lvl="1"/>
            <a:r>
              <a:rPr lang="da-DK" dirty="0"/>
              <a:t>~1 %</a:t>
            </a:r>
          </a:p>
          <a:p>
            <a:r>
              <a:rPr lang="da-DK" dirty="0"/>
              <a:t>11941456 </a:t>
            </a:r>
            <a:r>
              <a:rPr lang="da-DK" dirty="0" err="1"/>
              <a:t>missed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lvl="1"/>
            <a:r>
              <a:rPr lang="da-DK" dirty="0"/>
              <a:t>~26 %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87F90BE-D935-BD4D-A01D-B83D8DA3006D}"/>
              </a:ext>
            </a:extLst>
          </p:cNvPr>
          <p:cNvSpPr txBox="1">
            <a:spLocks/>
          </p:cNvSpPr>
          <p:nvPr/>
        </p:nvSpPr>
        <p:spPr>
          <a:xfrm>
            <a:off x="6019800" y="2405940"/>
            <a:ext cx="5181600" cy="374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174k positions (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SNPs</a:t>
            </a:r>
            <a:r>
              <a:rPr lang="da-DK" dirty="0"/>
              <a:t>)</a:t>
            </a:r>
          </a:p>
          <a:p>
            <a:r>
              <a:rPr lang="da-DK" dirty="0"/>
              <a:t>183 </a:t>
            </a:r>
            <a:r>
              <a:rPr lang="da-DK" dirty="0" err="1"/>
              <a:t>wrong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0.003%</a:t>
            </a:r>
          </a:p>
          <a:p>
            <a:r>
              <a:rPr lang="da-DK" dirty="0"/>
              <a:t>3735 </a:t>
            </a:r>
            <a:r>
              <a:rPr lang="da-DK" dirty="0" err="1"/>
              <a:t>missed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lvl="1"/>
            <a:r>
              <a:rPr lang="da-DK" dirty="0"/>
              <a:t>~4%</a:t>
            </a:r>
          </a:p>
        </p:txBody>
      </p:sp>
    </p:spTree>
    <p:extLst>
      <p:ext uri="{BB962C8B-B14F-4D97-AF65-F5344CB8AC3E}">
        <p14:creationId xmlns:p14="http://schemas.microsoft.com/office/powerpoint/2010/main" val="323375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39FC-5228-A846-A097-0908CB76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Genotyping</a:t>
            </a:r>
            <a:r>
              <a:rPr lang="da-DK" dirty="0"/>
              <a:t> – Summary of </a:t>
            </a:r>
            <a:r>
              <a:rPr lang="da-DK" dirty="0" err="1"/>
              <a:t>Results</a:t>
            </a:r>
            <a:r>
              <a:rPr lang="da-DK" dirty="0"/>
              <a:t> – GP 0.7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93ED-52E0-6541-A344-F3DDA7645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451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No difference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breeds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F4D5442-304D-DB4F-8536-DA3EFD4F76A1}"/>
              </a:ext>
            </a:extLst>
          </p:cNvPr>
          <p:cNvSpPr txBox="1">
            <a:spLocks/>
          </p:cNvSpPr>
          <p:nvPr/>
        </p:nvSpPr>
        <p:spPr>
          <a:xfrm>
            <a:off x="838200" y="2412472"/>
            <a:ext cx="5181600" cy="390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All positions and all variants</a:t>
            </a:r>
          </a:p>
          <a:p>
            <a:r>
              <a:rPr lang="da-DK" dirty="0"/>
              <a:t>486698 </a:t>
            </a:r>
            <a:r>
              <a:rPr lang="da-DK" dirty="0" err="1"/>
              <a:t>wrong</a:t>
            </a:r>
            <a:r>
              <a:rPr lang="da-DK" dirty="0"/>
              <a:t> variants </a:t>
            </a:r>
          </a:p>
          <a:p>
            <a:pPr lvl="1"/>
            <a:r>
              <a:rPr lang="da-DK" dirty="0"/>
              <a:t>~8 % </a:t>
            </a:r>
          </a:p>
          <a:p>
            <a:r>
              <a:rPr lang="da-DK" dirty="0"/>
              <a:t> 1726881 </a:t>
            </a:r>
            <a:r>
              <a:rPr lang="da-DK" dirty="0" err="1"/>
              <a:t>missed</a:t>
            </a:r>
            <a:r>
              <a:rPr lang="da-DK" dirty="0"/>
              <a:t> variants</a:t>
            </a:r>
          </a:p>
          <a:p>
            <a:pPr lvl="1"/>
            <a:r>
              <a:rPr lang="da-DK" dirty="0"/>
              <a:t>~27%</a:t>
            </a:r>
          </a:p>
          <a:p>
            <a:pPr marL="0" indent="0">
              <a:buNone/>
            </a:pPr>
            <a:r>
              <a:rPr lang="da-DK" dirty="0"/>
              <a:t>All positions and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SNPs</a:t>
            </a:r>
            <a:r>
              <a:rPr lang="da-DK" dirty="0"/>
              <a:t>	</a:t>
            </a:r>
          </a:p>
          <a:p>
            <a:r>
              <a:rPr lang="da-DK" dirty="0"/>
              <a:t>62065 </a:t>
            </a:r>
            <a:r>
              <a:rPr lang="da-DK" dirty="0" err="1"/>
              <a:t>wrong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lvl="1"/>
            <a:r>
              <a:rPr lang="da-DK" dirty="0"/>
              <a:t>~1 %</a:t>
            </a:r>
          </a:p>
          <a:p>
            <a:r>
              <a:rPr lang="da-DK" dirty="0"/>
              <a:t>1158178 </a:t>
            </a:r>
            <a:r>
              <a:rPr lang="da-DK" dirty="0" err="1"/>
              <a:t>missed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lvl="1"/>
            <a:r>
              <a:rPr lang="da-DK" dirty="0"/>
              <a:t>~25 %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87F90BE-D935-BD4D-A01D-B83D8DA3006D}"/>
              </a:ext>
            </a:extLst>
          </p:cNvPr>
          <p:cNvSpPr txBox="1">
            <a:spLocks/>
          </p:cNvSpPr>
          <p:nvPr/>
        </p:nvSpPr>
        <p:spPr>
          <a:xfrm>
            <a:off x="6019800" y="2412472"/>
            <a:ext cx="5181600" cy="374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174k positions (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SNPs</a:t>
            </a:r>
            <a:r>
              <a:rPr lang="da-DK" dirty="0"/>
              <a:t>)</a:t>
            </a:r>
          </a:p>
          <a:p>
            <a:r>
              <a:rPr lang="da-DK" dirty="0"/>
              <a:t>233 </a:t>
            </a:r>
            <a:r>
              <a:rPr lang="da-DK" dirty="0" err="1"/>
              <a:t>wrong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0.3 %</a:t>
            </a:r>
          </a:p>
          <a:p>
            <a:r>
              <a:rPr lang="da-DK" dirty="0"/>
              <a:t>3092 </a:t>
            </a:r>
            <a:r>
              <a:rPr lang="da-DK" dirty="0" err="1"/>
              <a:t>missed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lvl="1"/>
            <a:r>
              <a:rPr lang="da-DK" dirty="0"/>
              <a:t>~4 %</a:t>
            </a:r>
          </a:p>
        </p:txBody>
      </p:sp>
    </p:spTree>
    <p:extLst>
      <p:ext uri="{BB962C8B-B14F-4D97-AF65-F5344CB8AC3E}">
        <p14:creationId xmlns:p14="http://schemas.microsoft.com/office/powerpoint/2010/main" val="221449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B6F2-0E60-F643-9272-716946C7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endParaRPr lang="da-DK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611AF0E-4E52-A04A-91E5-CB443ACF1547}"/>
              </a:ext>
            </a:extLst>
          </p:cNvPr>
          <p:cNvSpPr txBox="1">
            <a:spLocks/>
          </p:cNvSpPr>
          <p:nvPr/>
        </p:nvSpPr>
        <p:spPr>
          <a:xfrm>
            <a:off x="838200" y="2412472"/>
            <a:ext cx="5181600" cy="390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All positions and all variants</a:t>
            </a:r>
          </a:p>
          <a:p>
            <a:r>
              <a:rPr lang="da-DK" dirty="0" err="1"/>
              <a:t>Wrong</a:t>
            </a:r>
            <a:r>
              <a:rPr lang="da-DK" dirty="0"/>
              <a:t> variants: </a:t>
            </a:r>
          </a:p>
          <a:p>
            <a:pPr lvl="1"/>
            <a:r>
              <a:rPr lang="da-DK" dirty="0"/>
              <a:t>6 % -&gt;  8 % </a:t>
            </a:r>
          </a:p>
          <a:p>
            <a:r>
              <a:rPr lang="da-DK" dirty="0" err="1"/>
              <a:t>Missed</a:t>
            </a:r>
            <a:r>
              <a:rPr lang="da-DK" dirty="0"/>
              <a:t> variants: </a:t>
            </a:r>
          </a:p>
          <a:p>
            <a:pPr lvl="1"/>
            <a:r>
              <a:rPr lang="da-DK" dirty="0"/>
              <a:t>29 % -&gt; 27 %</a:t>
            </a:r>
          </a:p>
          <a:p>
            <a:pPr marL="0" indent="0">
              <a:buNone/>
            </a:pPr>
            <a:r>
              <a:rPr lang="da-DK" dirty="0"/>
              <a:t>All positions and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SNPs</a:t>
            </a:r>
            <a:r>
              <a:rPr lang="da-DK" dirty="0"/>
              <a:t>	</a:t>
            </a:r>
          </a:p>
          <a:p>
            <a:r>
              <a:rPr lang="da-DK" dirty="0" err="1"/>
              <a:t>Wrong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lvl="1"/>
            <a:r>
              <a:rPr lang="da-DK" dirty="0"/>
              <a:t>1 % -&gt; 1 %</a:t>
            </a:r>
          </a:p>
          <a:p>
            <a:r>
              <a:rPr lang="da-DK" dirty="0" err="1"/>
              <a:t>Missed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lvl="1"/>
            <a:r>
              <a:rPr lang="da-DK" dirty="0"/>
              <a:t>26 % -&gt; 25 %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C3F42AE-EBFB-354B-B324-4D67248269C5}"/>
              </a:ext>
            </a:extLst>
          </p:cNvPr>
          <p:cNvSpPr txBox="1">
            <a:spLocks/>
          </p:cNvSpPr>
          <p:nvPr/>
        </p:nvSpPr>
        <p:spPr>
          <a:xfrm>
            <a:off x="6019800" y="2412472"/>
            <a:ext cx="5181600" cy="374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174k positions and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SNPs</a:t>
            </a:r>
            <a:endParaRPr lang="da-DK" dirty="0"/>
          </a:p>
          <a:p>
            <a:r>
              <a:rPr lang="da-DK" dirty="0" err="1"/>
              <a:t>Wrong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0.2 % -&gt; 0.3 %</a:t>
            </a:r>
          </a:p>
          <a:p>
            <a:r>
              <a:rPr lang="da-DK" dirty="0" err="1"/>
              <a:t>Missed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lvl="1"/>
            <a:r>
              <a:rPr lang="da-DK" dirty="0"/>
              <a:t>5 % -&gt; 4 %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B74373-DFAA-4E42-95C9-8467DBC1C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451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lowering</a:t>
            </a:r>
            <a:r>
              <a:rPr lang="da-DK" dirty="0"/>
              <a:t> min(GP) from 0.9 to 0.7</a:t>
            </a:r>
          </a:p>
        </p:txBody>
      </p:sp>
    </p:spTree>
    <p:extLst>
      <p:ext uri="{BB962C8B-B14F-4D97-AF65-F5344CB8AC3E}">
        <p14:creationId xmlns:p14="http://schemas.microsoft.com/office/powerpoint/2010/main" val="684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473</Words>
  <Application>Microsoft Macintosh PowerPoint</Application>
  <PresentationFormat>Widescreen</PresentationFormat>
  <Paragraphs>113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Microsoft Excel Worksheet</vt:lpstr>
      <vt:lpstr>Gencove</vt:lpstr>
      <vt:lpstr>Gencove – Theory </vt:lpstr>
      <vt:lpstr>Method </vt:lpstr>
      <vt:lpstr>Method</vt:lpstr>
      <vt:lpstr>Breed analysis </vt:lpstr>
      <vt:lpstr>Genotype Calling - Filters</vt:lpstr>
      <vt:lpstr>Genotyping – Summary of Results – GP 0.9</vt:lpstr>
      <vt:lpstr>Genotyping – Summary of Results – GP 0.7</vt:lpstr>
      <vt:lpstr>Comparison</vt:lpstr>
      <vt:lpstr>Comparisons – All variants – GP 0.9</vt:lpstr>
      <vt:lpstr>Comparisons – All variants – GP 0.7</vt:lpstr>
      <vt:lpstr>Comparisons – SNPs only – GP 0.9</vt:lpstr>
      <vt:lpstr>Comparisons – SNPs only – GP 0.7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Emilie Søborg Agger</dc:creator>
  <cp:lastModifiedBy>Sophie Emilie Søborg Agger</cp:lastModifiedBy>
  <cp:revision>32</cp:revision>
  <cp:lastPrinted>2019-12-10T11:07:37Z</cp:lastPrinted>
  <dcterms:created xsi:type="dcterms:W3CDTF">2019-11-11T12:30:04Z</dcterms:created>
  <dcterms:modified xsi:type="dcterms:W3CDTF">2019-12-10T11:41:32Z</dcterms:modified>
</cp:coreProperties>
</file>