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3" r:id="rId2"/>
    <p:sldId id="271" r:id="rId3"/>
    <p:sldId id="274" r:id="rId4"/>
    <p:sldId id="275" r:id="rId5"/>
    <p:sldId id="256" r:id="rId6"/>
    <p:sldId id="272" r:id="rId7"/>
    <p:sldId id="257" r:id="rId8"/>
    <p:sldId id="263" r:id="rId9"/>
    <p:sldId id="262" r:id="rId10"/>
    <p:sldId id="258" r:id="rId11"/>
    <p:sldId id="264" r:id="rId12"/>
    <p:sldId id="269" r:id="rId13"/>
    <p:sldId id="260" r:id="rId14"/>
    <p:sldId id="265" r:id="rId15"/>
    <p:sldId id="268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6E6E6E"/>
        </a:solidFill>
        <a:effectLst/>
        <a:uFillTx/>
        <a:latin typeface="+mj-lt"/>
        <a:ea typeface="+mj-ea"/>
        <a:cs typeface="+mj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84684"/>
  </p:normalViewPr>
  <p:slideViewPr>
    <p:cSldViewPr snapToGrid="0" snapToObjects="1">
      <p:cViewPr varScale="1">
        <p:scale>
          <a:sx n="127" d="100"/>
          <a:sy n="127" d="100"/>
        </p:scale>
        <p:origin x="2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150-F3DB-5740-8422-15FB3B55F3E3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BD6F1-39D8-7549-B896-AB5569AA9F0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8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r>
              <a:rPr lang="da-DK"/>
              <a:t> 10% </a:t>
            </a:r>
            <a:r>
              <a:rPr lang="da-DK" err="1"/>
              <a:t>complete</a:t>
            </a:r>
            <a:r>
              <a:rPr lang="da-DK"/>
              <a:t> </a:t>
            </a:r>
            <a:r>
              <a:rPr lang="da-DK" err="1"/>
              <a:t>disagreement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pathologists</a:t>
            </a:r>
            <a:r>
              <a:rPr lang="da-DK"/>
              <a:t> in 1 </a:t>
            </a:r>
            <a:r>
              <a:rPr lang="da-DK" err="1"/>
              <a:t>study</a:t>
            </a:r>
            <a:r>
              <a:rPr lang="da-DK"/>
              <a:t>!</a:t>
            </a:r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Even with </a:t>
            </a:r>
            <a:r>
              <a:rPr lang="da-DK" err="1"/>
              <a:t>ihc</a:t>
            </a:r>
            <a:r>
              <a:rPr lang="da-DK"/>
              <a:t> </a:t>
            </a:r>
            <a:r>
              <a:rPr lang="da-DK" err="1"/>
              <a:t>limited</a:t>
            </a:r>
            <a:r>
              <a:rPr lang="da-DK"/>
              <a:t> information is </a:t>
            </a:r>
            <a:r>
              <a:rPr lang="da-DK" err="1"/>
              <a:t>available</a:t>
            </a:r>
            <a:endParaRPr lang="da-DK"/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68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49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All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circulating</a:t>
            </a:r>
            <a:r>
              <a:rPr lang="da-DK" dirty="0"/>
              <a:t> DNA, </a:t>
            </a:r>
            <a:r>
              <a:rPr lang="da-DK" dirty="0" err="1"/>
              <a:t>released</a:t>
            </a:r>
            <a:r>
              <a:rPr lang="da-DK" dirty="0"/>
              <a:t> from </a:t>
            </a:r>
            <a:r>
              <a:rPr lang="da-DK" dirty="0" err="1"/>
              <a:t>cells</a:t>
            </a:r>
            <a:r>
              <a:rPr lang="da-DK" dirty="0"/>
              <a:t> </a:t>
            </a:r>
            <a:r>
              <a:rPr lang="da-DK" dirty="0" err="1"/>
              <a:t>dying</a:t>
            </a:r>
            <a:r>
              <a:rPr lang="da-DK" dirty="0"/>
              <a:t> (</a:t>
            </a:r>
            <a:r>
              <a:rPr lang="da-DK" dirty="0" err="1"/>
              <a:t>necrosis</a:t>
            </a:r>
            <a:r>
              <a:rPr lang="da-DK" dirty="0"/>
              <a:t>, </a:t>
            </a:r>
            <a:r>
              <a:rPr lang="da-DK" dirty="0" err="1"/>
              <a:t>apoptosis</a:t>
            </a:r>
            <a:r>
              <a:rPr lang="da-DK" dirty="0"/>
              <a:t>, trauma etc.)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Serious</a:t>
            </a:r>
            <a:r>
              <a:rPr lang="da-DK" dirty="0"/>
              <a:t> </a:t>
            </a:r>
            <a:r>
              <a:rPr lang="da-DK" dirty="0" err="1"/>
              <a:t>issues</a:t>
            </a:r>
            <a:r>
              <a:rPr lang="da-DK" dirty="0"/>
              <a:t> as of </a:t>
            </a:r>
            <a:r>
              <a:rPr lang="da-DK" dirty="0" err="1"/>
              <a:t>now</a:t>
            </a:r>
            <a:r>
              <a:rPr lang="da-DK" dirty="0"/>
              <a:t> for screening. </a:t>
            </a:r>
            <a:r>
              <a:rPr lang="da-DK" dirty="0" err="1"/>
              <a:t>Overdiagnosis</a:t>
            </a:r>
            <a:r>
              <a:rPr lang="da-DK" dirty="0"/>
              <a:t>, but if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patients with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risk</a:t>
            </a:r>
            <a:r>
              <a:rPr lang="da-DK" dirty="0"/>
              <a:t> factors. Done with </a:t>
            </a:r>
            <a:r>
              <a:rPr lang="da-DK" dirty="0" err="1"/>
              <a:t>ctCells</a:t>
            </a:r>
            <a:r>
              <a:rPr lang="da-DK" dirty="0"/>
              <a:t> in COPD patients in relation to </a:t>
            </a:r>
            <a:r>
              <a:rPr lang="da-DK" dirty="0" err="1"/>
              <a:t>developing</a:t>
            </a:r>
            <a:r>
              <a:rPr lang="da-DK" dirty="0"/>
              <a:t> </a:t>
            </a:r>
            <a:r>
              <a:rPr lang="da-DK" dirty="0" err="1"/>
              <a:t>lung</a:t>
            </a:r>
            <a:r>
              <a:rPr lang="da-DK" dirty="0"/>
              <a:t> cancer </a:t>
            </a:r>
          </a:p>
          <a:p>
            <a:r>
              <a:rPr lang="da-DK" dirty="0"/>
              <a:t>Levels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intent</a:t>
            </a:r>
            <a:r>
              <a:rPr lang="da-DK" dirty="0"/>
              <a:t>-to-</a:t>
            </a:r>
            <a:r>
              <a:rPr lang="da-DK" dirty="0" err="1"/>
              <a:t>cure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</a:t>
            </a:r>
            <a:r>
              <a:rPr lang="da-DK" dirty="0" err="1"/>
              <a:t>correlates</a:t>
            </a:r>
            <a:r>
              <a:rPr lang="da-DK" dirty="0"/>
              <a:t> with </a:t>
            </a:r>
            <a:r>
              <a:rPr lang="da-DK" dirty="0" err="1"/>
              <a:t>relapse</a:t>
            </a:r>
            <a:r>
              <a:rPr lang="da-DK" dirty="0"/>
              <a:t>, if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-&gt; bad </a:t>
            </a:r>
            <a:r>
              <a:rPr lang="da-DK" dirty="0" err="1"/>
              <a:t>prognosis</a:t>
            </a:r>
            <a:r>
              <a:rPr lang="da-DK" dirty="0"/>
              <a:t> 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macroscopic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</a:t>
            </a:r>
            <a:r>
              <a:rPr lang="da-DK" dirty="0" err="1"/>
              <a:t>occurs</a:t>
            </a:r>
            <a:r>
              <a:rPr lang="da-DK" dirty="0"/>
              <a:t> in case of </a:t>
            </a:r>
            <a:r>
              <a:rPr lang="da-DK" dirty="0" err="1"/>
              <a:t>relapse</a:t>
            </a:r>
            <a:r>
              <a:rPr lang="da-DK" dirty="0"/>
              <a:t>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r>
              <a:rPr lang="da-DK" dirty="0"/>
              <a:t>.</a:t>
            </a:r>
          </a:p>
          <a:p>
            <a:r>
              <a:rPr lang="da-DK" dirty="0"/>
              <a:t>Levels of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predictive</a:t>
            </a:r>
            <a:r>
              <a:rPr lang="da-DK" dirty="0"/>
              <a:t> for </a:t>
            </a:r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17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r>
              <a:rPr lang="da-DK" dirty="0" err="1"/>
              <a:t>Treatment</a:t>
            </a:r>
            <a:r>
              <a:rPr lang="da-DK" dirty="0"/>
              <a:t> = </a:t>
            </a:r>
            <a:r>
              <a:rPr lang="da-DK" dirty="0" err="1"/>
              <a:t>curative</a:t>
            </a:r>
            <a:r>
              <a:rPr lang="da-DK" dirty="0"/>
              <a:t> </a:t>
            </a:r>
            <a:r>
              <a:rPr lang="da-DK" dirty="0" err="1"/>
              <a:t>intent</a:t>
            </a:r>
            <a:r>
              <a:rPr lang="da-DK" dirty="0"/>
              <a:t> </a:t>
            </a:r>
            <a:r>
              <a:rPr lang="da-DK" dirty="0" err="1"/>
              <a:t>surgery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71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If &gt;10% of cfDNA -&gt; whole exome sequencing</a:t>
            </a:r>
            <a:endParaRPr lang="en-US" altLang="da-DK" sz="1200">
              <a:ea typeface="ＭＳ Ｐゴシック" panose="020B0600070205080204" pitchFamily="34" charset="-128"/>
            </a:endParaRPr>
          </a:p>
          <a:p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Repeated clinical follow-up with collection of liquid biopsies</a:t>
            </a:r>
            <a:endParaRPr lang="da-DK"/>
          </a:p>
          <a:p>
            <a:endParaRPr lang="da-DK"/>
          </a:p>
          <a:p>
            <a:r>
              <a:rPr lang="da-DK"/>
              <a:t>Sampling </a:t>
            </a:r>
            <a:r>
              <a:rPr lang="da-DK" err="1"/>
              <a:t>ever</a:t>
            </a:r>
            <a:r>
              <a:rPr lang="da-DK"/>
              <a:t> 2nd </a:t>
            </a:r>
            <a:r>
              <a:rPr lang="da-DK" err="1"/>
              <a:t>months</a:t>
            </a:r>
            <a:r>
              <a:rPr lang="da-DK"/>
              <a:t> the </a:t>
            </a:r>
            <a:r>
              <a:rPr lang="da-DK" err="1"/>
              <a:t>first</a:t>
            </a:r>
            <a:r>
              <a:rPr lang="da-DK"/>
              <a:t> </a:t>
            </a:r>
            <a:r>
              <a:rPr lang="da-DK" err="1"/>
              <a:t>year</a:t>
            </a:r>
            <a:r>
              <a:rPr lang="da-DK"/>
              <a:t>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every</a:t>
            </a:r>
            <a:r>
              <a:rPr lang="da-DK"/>
              <a:t> 6 </a:t>
            </a:r>
            <a:r>
              <a:rPr lang="da-DK" err="1"/>
              <a:t>months</a:t>
            </a:r>
            <a:r>
              <a:rPr lang="da-DK"/>
              <a:t> (8 visits in total).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09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1600"/>
              <a:t>Canine patients with mammary tumors, multicentric lymphoma, or osteosarcoma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One time sampling</a:t>
            </a:r>
          </a:p>
          <a:p>
            <a:pPr marL="0" indent="0"/>
            <a:endParaRPr lang="en-US" sz="1600"/>
          </a:p>
          <a:p>
            <a:pPr marL="0" indent="0"/>
            <a:r>
              <a:rPr lang="en-US" sz="1600"/>
              <a:t>Canine patients with mammary tumors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Must tolerate vet visits well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Sampling at surgery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Follow-up: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/>
              <a:t>Every 2</a:t>
            </a:r>
            <a:r>
              <a:rPr lang="en-US" sz="1600" baseline="30000"/>
              <a:t>nd</a:t>
            </a:r>
            <a:r>
              <a:rPr lang="en-US" sz="1600"/>
              <a:t> month for 1 year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/>
              <a:t>Twice a year for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Risk factors for poor outcome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Ulceration unrelated to trauma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Large size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/>
              <a:t>High 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567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endParaRPr lang="da-DK"/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71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err="1"/>
              <a:t>What’s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 with </a:t>
            </a:r>
            <a:r>
              <a:rPr lang="da-DK" err="1"/>
              <a:t>histopathology</a:t>
            </a:r>
            <a:r>
              <a:rPr lang="da-DK"/>
              <a:t>??</a:t>
            </a:r>
          </a:p>
          <a:p>
            <a:r>
              <a:rPr lang="da-DK" err="1"/>
              <a:t>Subjective</a:t>
            </a:r>
            <a:endParaRPr lang="da-DK"/>
          </a:p>
          <a:p>
            <a:r>
              <a:rPr lang="da-DK"/>
              <a:t>Can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wrong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. </a:t>
            </a:r>
            <a:r>
              <a:rPr lang="da-DK" err="1"/>
              <a:t>Recently</a:t>
            </a:r>
            <a:r>
              <a:rPr lang="da-DK"/>
              <a:t> </a:t>
            </a:r>
            <a:r>
              <a:rPr lang="da-DK" err="1"/>
              <a:t>got</a:t>
            </a:r>
            <a:r>
              <a:rPr lang="da-DK"/>
              <a:t> a </a:t>
            </a:r>
            <a:r>
              <a:rPr lang="da-DK" err="1"/>
              <a:t>histopathology</a:t>
            </a:r>
            <a:r>
              <a:rPr lang="da-DK"/>
              <a:t> </a:t>
            </a:r>
            <a:r>
              <a:rPr lang="da-DK" err="1"/>
              <a:t>report</a:t>
            </a:r>
            <a:r>
              <a:rPr lang="da-DK"/>
              <a:t> with plasma </a:t>
            </a:r>
            <a:r>
              <a:rPr lang="da-DK" err="1"/>
              <a:t>cell</a:t>
            </a:r>
            <a:r>
              <a:rPr lang="da-DK"/>
              <a:t> tumor as the </a:t>
            </a:r>
            <a:r>
              <a:rPr lang="da-DK" err="1"/>
              <a:t>diagnosis</a:t>
            </a:r>
            <a:r>
              <a:rPr lang="da-DK"/>
              <a:t>,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diagnosed</a:t>
            </a:r>
            <a:r>
              <a:rPr lang="da-DK"/>
              <a:t> as </a:t>
            </a:r>
            <a:r>
              <a:rPr lang="da-DK" err="1"/>
              <a:t>melanoma</a:t>
            </a:r>
            <a:r>
              <a:rPr lang="da-DK"/>
              <a:t> on </a:t>
            </a:r>
            <a:r>
              <a:rPr lang="da-DK" err="1"/>
              <a:t>cytology</a:t>
            </a:r>
            <a:r>
              <a:rPr lang="da-DK"/>
              <a:t>, </a:t>
            </a:r>
            <a:r>
              <a:rPr lang="da-DK" err="1"/>
              <a:t>immunhistologial</a:t>
            </a:r>
            <a:r>
              <a:rPr lang="da-DK"/>
              <a:t> </a:t>
            </a:r>
            <a:r>
              <a:rPr lang="da-DK" err="1"/>
              <a:t>showed</a:t>
            </a:r>
            <a:r>
              <a:rPr lang="da-DK"/>
              <a:t> </a:t>
            </a:r>
            <a:r>
              <a:rPr lang="da-DK" err="1"/>
              <a:t>melanoma</a:t>
            </a:r>
            <a:endParaRPr lang="da-DK"/>
          </a:p>
          <a:p>
            <a:r>
              <a:rPr lang="da-DK" err="1"/>
              <a:t>Cannot</a:t>
            </a:r>
            <a:r>
              <a:rPr lang="da-DK"/>
              <a:t> </a:t>
            </a:r>
            <a:r>
              <a:rPr lang="da-DK" err="1"/>
              <a:t>necessarily</a:t>
            </a:r>
            <a:r>
              <a:rPr lang="da-DK"/>
              <a:t> </a:t>
            </a:r>
            <a:r>
              <a:rPr lang="da-DK" err="1"/>
              <a:t>distinguish</a:t>
            </a:r>
            <a:r>
              <a:rPr lang="da-DK"/>
              <a:t> </a:t>
            </a:r>
            <a:r>
              <a:rPr lang="da-DK" err="1"/>
              <a:t>between</a:t>
            </a:r>
            <a:r>
              <a:rPr lang="da-DK"/>
              <a:t> </a:t>
            </a:r>
            <a:r>
              <a:rPr lang="da-DK" err="1"/>
              <a:t>different</a:t>
            </a:r>
            <a:r>
              <a:rPr lang="da-DK"/>
              <a:t> types of cancer </a:t>
            </a:r>
            <a:r>
              <a:rPr lang="da-DK" err="1"/>
              <a:t>fex</a:t>
            </a:r>
            <a:r>
              <a:rPr lang="da-DK"/>
              <a:t> small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r>
              <a:rPr lang="da-DK"/>
              <a:t> and </a:t>
            </a:r>
            <a:r>
              <a:rPr lang="da-DK" err="1"/>
              <a:t>mantle</a:t>
            </a:r>
            <a:r>
              <a:rPr lang="da-DK"/>
              <a:t> 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</a:t>
            </a:r>
            <a:endParaRPr lang="da-DK"/>
          </a:p>
          <a:p>
            <a:r>
              <a:rPr lang="da-DK" err="1"/>
              <a:t>Tissue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hard</a:t>
            </a:r>
            <a:r>
              <a:rPr lang="da-DK"/>
              <a:t> to </a:t>
            </a:r>
            <a:r>
              <a:rPr lang="da-DK" err="1"/>
              <a:t>reach</a:t>
            </a:r>
            <a:r>
              <a:rPr lang="da-DK"/>
              <a:t>/</a:t>
            </a:r>
            <a:r>
              <a:rPr lang="da-DK" err="1"/>
              <a:t>invasive</a:t>
            </a:r>
            <a:r>
              <a:rPr lang="da-DK"/>
              <a:t> to </a:t>
            </a:r>
            <a:r>
              <a:rPr lang="da-DK" err="1"/>
              <a:t>get</a:t>
            </a:r>
            <a:r>
              <a:rPr lang="da-DK"/>
              <a:t> or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dangerous</a:t>
            </a:r>
            <a:r>
              <a:rPr lang="da-DK"/>
              <a:t> to </a:t>
            </a:r>
            <a:r>
              <a:rPr lang="da-DK" err="1"/>
              <a:t>extract</a:t>
            </a:r>
            <a:r>
              <a:rPr lang="da-DK"/>
              <a:t>, </a:t>
            </a:r>
            <a:r>
              <a:rPr lang="da-DK" err="1"/>
              <a:t>fex</a:t>
            </a:r>
            <a:r>
              <a:rPr lang="da-DK"/>
              <a:t> </a:t>
            </a:r>
            <a:r>
              <a:rPr lang="da-DK" err="1"/>
              <a:t>splenic</a:t>
            </a:r>
            <a:r>
              <a:rPr lang="da-DK"/>
              <a:t> tumor and a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thrombocyte</a:t>
            </a:r>
            <a:r>
              <a:rPr lang="da-DK"/>
              <a:t> </a:t>
            </a:r>
            <a:r>
              <a:rPr lang="da-DK" err="1"/>
              <a:t>count</a:t>
            </a:r>
            <a:r>
              <a:rPr lang="da-DK"/>
              <a:t>. </a:t>
            </a:r>
          </a:p>
          <a:p>
            <a:r>
              <a:rPr lang="da-DK"/>
              <a:t>In </a:t>
            </a:r>
            <a:r>
              <a:rPr lang="da-DK" err="1"/>
              <a:t>theory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diagnose on a </a:t>
            </a:r>
            <a:r>
              <a:rPr lang="da-DK" err="1"/>
              <a:t>blood</a:t>
            </a:r>
            <a:r>
              <a:rPr lang="da-DK"/>
              <a:t> sample</a:t>
            </a:r>
          </a:p>
          <a:p>
            <a:endParaRPr lang="da-DK"/>
          </a:p>
          <a:p>
            <a:r>
              <a:rPr lang="da-DK"/>
              <a:t>	</a:t>
            </a:r>
          </a:p>
          <a:p>
            <a:endParaRPr lang="da-DK"/>
          </a:p>
          <a:p>
            <a:r>
              <a:rPr lang="da-DK"/>
              <a:t>Dogs as a model has the </a:t>
            </a:r>
            <a:r>
              <a:rPr lang="da-DK" err="1"/>
              <a:t>advantage</a:t>
            </a:r>
            <a:r>
              <a:rPr lang="da-DK"/>
              <a:t> of </a:t>
            </a:r>
            <a:r>
              <a:rPr lang="da-DK" err="1"/>
              <a:t>low</a:t>
            </a:r>
            <a:r>
              <a:rPr lang="da-DK"/>
              <a:t> </a:t>
            </a:r>
            <a:r>
              <a:rPr lang="da-DK" err="1"/>
              <a:t>genetic</a:t>
            </a:r>
            <a:r>
              <a:rPr lang="da-DK"/>
              <a:t> </a:t>
            </a:r>
            <a:r>
              <a:rPr lang="da-DK" err="1"/>
              <a:t>diversity</a:t>
            </a:r>
            <a:r>
              <a:rPr lang="da-DK"/>
              <a:t> </a:t>
            </a:r>
            <a:r>
              <a:rPr lang="da-DK" err="1"/>
              <a:t>like</a:t>
            </a:r>
            <a:r>
              <a:rPr lang="da-DK"/>
              <a:t> </a:t>
            </a:r>
            <a:r>
              <a:rPr lang="da-DK" err="1"/>
              <a:t>rodent</a:t>
            </a:r>
            <a:r>
              <a:rPr lang="da-DK"/>
              <a:t> models, but the cancers still </a:t>
            </a:r>
            <a:r>
              <a:rPr lang="da-DK" err="1"/>
              <a:t>occur</a:t>
            </a:r>
            <a:r>
              <a:rPr lang="da-DK"/>
              <a:t> </a:t>
            </a:r>
            <a:r>
              <a:rPr lang="da-DK" err="1"/>
              <a:t>spontaneously</a:t>
            </a:r>
            <a:endParaRPr lang="da-DK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320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Mammary</a:t>
            </a:r>
            <a:r>
              <a:rPr lang="da-DK" dirty="0"/>
              <a:t> </a:t>
            </a:r>
            <a:r>
              <a:rPr lang="da-DK" dirty="0" err="1"/>
              <a:t>tissue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control</a:t>
            </a:r>
            <a:r>
              <a:rPr lang="da-DK" dirty="0"/>
              <a:t> as most of it is changed 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(</a:t>
            </a:r>
            <a:r>
              <a:rPr lang="da-DK" dirty="0" err="1"/>
              <a:t>hyperplasia</a:t>
            </a:r>
            <a:r>
              <a:rPr lang="da-DK" dirty="0"/>
              <a:t>  ≠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)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PCR builds on traditional PCR amplification and fluorescent-probe–based detection methods to provide highly sensitive absolute quantification of nucleic acids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01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43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360000" defTabSz="360000"/>
            <a:r>
              <a:rPr lang="en-US" sz="1200" b="1" dirty="0"/>
              <a:t>Background</a:t>
            </a:r>
          </a:p>
          <a:p>
            <a:pPr marL="0" indent="-360000" defTabSz="360000"/>
            <a:r>
              <a:rPr lang="en-US" sz="1200" dirty="0"/>
              <a:t>Proto-oncogene stimulating proliferation </a:t>
            </a:r>
          </a:p>
          <a:p>
            <a:pPr marL="0" indent="-360000" defTabSz="360000"/>
            <a:r>
              <a:rPr lang="en-US" sz="1200" dirty="0"/>
              <a:t>Some types of breast cancer in humans have overexpression of HER2</a:t>
            </a:r>
          </a:p>
          <a:p>
            <a:pPr marL="0" indent="-360000" defTabSz="360000"/>
            <a:r>
              <a:rPr lang="en-US" sz="1200" dirty="0"/>
              <a:t>Associated with worse outcome</a:t>
            </a: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potential drug target and amplification of the gene is prognostic.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Her2=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ligner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epidermal growth factor receptor1 Ingen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kendte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ligander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dirty="0"/>
          </a:p>
          <a:p>
            <a:r>
              <a:rPr lang="da-DK" dirty="0" err="1"/>
              <a:t>Proto-oncogene</a:t>
            </a:r>
            <a:r>
              <a:rPr lang="da-DK" dirty="0"/>
              <a:t> som promoter </a:t>
            </a:r>
            <a:r>
              <a:rPr lang="da-DK" dirty="0" err="1"/>
              <a:t>proliferation</a:t>
            </a:r>
            <a:r>
              <a:rPr lang="da-DK" dirty="0"/>
              <a:t> og modvirker </a:t>
            </a:r>
            <a:r>
              <a:rPr lang="da-DK" dirty="0" err="1"/>
              <a:t>apoptotiske</a:t>
            </a:r>
            <a:r>
              <a:rPr lang="da-DK" dirty="0"/>
              <a:t> </a:t>
            </a:r>
            <a:r>
              <a:rPr lang="da-DK" dirty="0" err="1"/>
              <a:t>pathways</a:t>
            </a:r>
            <a:r>
              <a:rPr lang="da-DK" dirty="0"/>
              <a:t> via forskellige </a:t>
            </a:r>
            <a:r>
              <a:rPr lang="da-DK" dirty="0" err="1"/>
              <a:t>proteinkinase</a:t>
            </a:r>
            <a:r>
              <a:rPr lang="da-DK" dirty="0"/>
              <a:t> </a:t>
            </a:r>
            <a:r>
              <a:rPr lang="da-DK" dirty="0" err="1"/>
              <a:t>pathvej</a:t>
            </a:r>
            <a:endParaRPr lang="da-DK" dirty="0"/>
          </a:p>
          <a:p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dirty="0" err="1"/>
              <a:t>role</a:t>
            </a:r>
            <a:r>
              <a:rPr lang="da-DK" dirty="0"/>
              <a:t> for </a:t>
            </a:r>
            <a:r>
              <a:rPr lang="da-DK" dirty="0" err="1"/>
              <a:t>development</a:t>
            </a:r>
            <a:r>
              <a:rPr lang="da-DK" dirty="0"/>
              <a:t> and progression of </a:t>
            </a:r>
            <a:r>
              <a:rPr lang="da-DK" dirty="0" err="1"/>
              <a:t>certain</a:t>
            </a:r>
            <a:r>
              <a:rPr lang="da-DK" dirty="0"/>
              <a:t> types of </a:t>
            </a:r>
            <a:r>
              <a:rPr lang="da-DK" dirty="0" err="1"/>
              <a:t>breast</a:t>
            </a:r>
            <a:r>
              <a:rPr lang="da-DK" dirty="0"/>
              <a:t> cancer.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Is a </a:t>
            </a:r>
            <a:r>
              <a:rPr lang="da-DK" dirty="0" err="1"/>
              <a:t>target</a:t>
            </a:r>
            <a:r>
              <a:rPr lang="da-DK" dirty="0"/>
              <a:t> for </a:t>
            </a:r>
            <a:r>
              <a:rPr lang="da-DK" dirty="0" err="1"/>
              <a:t>therapy</a:t>
            </a:r>
            <a:r>
              <a:rPr lang="da-DK" dirty="0"/>
              <a:t> in </a:t>
            </a:r>
            <a:r>
              <a:rPr lang="da-DK" dirty="0" err="1"/>
              <a:t>humans</a:t>
            </a:r>
            <a:r>
              <a:rPr lang="da-DK" dirty="0"/>
              <a:t> -&gt;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relvant</a:t>
            </a:r>
            <a:r>
              <a:rPr lang="da-DK" dirty="0"/>
              <a:t> for </a:t>
            </a:r>
            <a:r>
              <a:rPr lang="da-DK" dirty="0" err="1"/>
              <a:t>development</a:t>
            </a:r>
            <a:r>
              <a:rPr lang="da-DK" dirty="0"/>
              <a:t> of </a:t>
            </a:r>
            <a:r>
              <a:rPr lang="da-DK" dirty="0" err="1"/>
              <a:t>treatment</a:t>
            </a:r>
            <a:r>
              <a:rPr lang="da-DK" dirty="0"/>
              <a:t> in </a:t>
            </a:r>
            <a:r>
              <a:rPr lang="da-DK" dirty="0" err="1"/>
              <a:t>humans</a:t>
            </a:r>
            <a:r>
              <a:rPr lang="da-DK" dirty="0"/>
              <a:t> with </a:t>
            </a:r>
            <a:r>
              <a:rPr lang="da-DK" dirty="0" err="1"/>
              <a:t>monoclonal</a:t>
            </a:r>
            <a:r>
              <a:rPr lang="da-DK" dirty="0"/>
              <a:t> </a:t>
            </a:r>
            <a:r>
              <a:rPr lang="da-DK" dirty="0" err="1"/>
              <a:t>antibodies</a:t>
            </a:r>
            <a:r>
              <a:rPr lang="da-DK" dirty="0"/>
              <a:t>(</a:t>
            </a:r>
            <a:r>
              <a:rPr lang="da-D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trastuzumab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Pertuzumab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392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Work will be done in Uppsala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Samples already collected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We’re looking for </a:t>
            </a:r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2639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Mammary</a:t>
            </a:r>
            <a:r>
              <a:rPr lang="da-DK" dirty="0"/>
              <a:t> </a:t>
            </a:r>
            <a:r>
              <a:rPr lang="da-DK" dirty="0" err="1"/>
              <a:t>tissue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control</a:t>
            </a:r>
            <a:r>
              <a:rPr lang="da-DK" dirty="0"/>
              <a:t> as most of it is changed 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(</a:t>
            </a:r>
            <a:r>
              <a:rPr lang="da-DK" dirty="0" err="1"/>
              <a:t>hyperplasia</a:t>
            </a:r>
            <a:r>
              <a:rPr lang="da-DK" dirty="0"/>
              <a:t>  ≠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)</a:t>
            </a:r>
          </a:p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PCR builds on traditional PCR amplification and fluorescent-probe–based detection methods to provide highly sensitive absolute quantification of nucleic acids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51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F.eks. </a:t>
            </a:r>
            <a:r>
              <a:rPr lang="da-DK" err="1"/>
              <a:t>OSAs</a:t>
            </a:r>
            <a:r>
              <a:rPr lang="da-DK"/>
              <a:t> </a:t>
            </a:r>
            <a:r>
              <a:rPr lang="da-DK" err="1"/>
              <a:t>often</a:t>
            </a:r>
            <a:r>
              <a:rPr lang="da-DK"/>
              <a:t> have p53 mutations, do </a:t>
            </a:r>
            <a:r>
              <a:rPr lang="da-DK" err="1"/>
              <a:t>these</a:t>
            </a:r>
            <a:r>
              <a:rPr lang="da-DK"/>
              <a:t> cases have a </a:t>
            </a:r>
            <a:r>
              <a:rPr lang="da-DK" err="1"/>
              <a:t>worse</a:t>
            </a:r>
            <a:r>
              <a:rPr lang="da-DK"/>
              <a:t> </a:t>
            </a:r>
            <a:r>
              <a:rPr lang="da-DK" err="1"/>
              <a:t>outcome</a:t>
            </a:r>
            <a:r>
              <a:rPr lang="da-DK"/>
              <a:t>? </a:t>
            </a:r>
          </a:p>
          <a:p>
            <a:r>
              <a:rPr lang="da-DK"/>
              <a:t>Can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say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dogs</a:t>
            </a:r>
            <a:r>
              <a:rPr lang="da-DK"/>
              <a:t> with x mutation </a:t>
            </a:r>
            <a:r>
              <a:rPr lang="da-DK" err="1"/>
              <a:t>won’t</a:t>
            </a:r>
            <a:r>
              <a:rPr lang="da-DK"/>
              <a:t> </a:t>
            </a:r>
            <a:r>
              <a:rPr lang="da-DK" err="1"/>
              <a:t>benefit</a:t>
            </a:r>
            <a:r>
              <a:rPr lang="da-DK"/>
              <a:t> from </a:t>
            </a:r>
            <a:r>
              <a:rPr lang="da-DK" err="1"/>
              <a:t>some</a:t>
            </a:r>
            <a:r>
              <a:rPr lang="da-DK"/>
              <a:t> (or </a:t>
            </a:r>
            <a:r>
              <a:rPr lang="da-DK" err="1"/>
              <a:t>any</a:t>
            </a:r>
            <a:r>
              <a:rPr lang="da-DK"/>
              <a:t>) interventions?</a:t>
            </a:r>
          </a:p>
          <a:p>
            <a:r>
              <a:rPr lang="da-DK" err="1"/>
              <a:t>Possible</a:t>
            </a:r>
            <a:r>
              <a:rPr lang="da-DK"/>
              <a:t> drug </a:t>
            </a:r>
            <a:r>
              <a:rPr lang="da-DK" err="1"/>
              <a:t>targets</a:t>
            </a:r>
            <a:r>
              <a:rPr lang="da-DK"/>
              <a:t>. F.eks. All simple </a:t>
            </a:r>
            <a:r>
              <a:rPr lang="da-DK" err="1"/>
              <a:t>carcinomas</a:t>
            </a:r>
            <a:r>
              <a:rPr lang="da-DK"/>
              <a:t> or a </a:t>
            </a:r>
            <a:r>
              <a:rPr lang="da-DK" err="1"/>
              <a:t>specific</a:t>
            </a:r>
            <a:r>
              <a:rPr lang="da-DK"/>
              <a:t> </a:t>
            </a:r>
            <a:r>
              <a:rPr lang="da-DK" err="1"/>
              <a:t>subset</a:t>
            </a:r>
            <a:r>
              <a:rPr lang="da-DK"/>
              <a:t> of t-</a:t>
            </a:r>
            <a:r>
              <a:rPr lang="da-DK" err="1"/>
              <a:t>cell</a:t>
            </a:r>
            <a:r>
              <a:rPr lang="da-DK"/>
              <a:t> </a:t>
            </a:r>
            <a:r>
              <a:rPr lang="da-DK" err="1"/>
              <a:t>lymphomas</a:t>
            </a:r>
            <a:r>
              <a:rPr lang="da-DK"/>
              <a:t> have KIT mutations,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Masitinib</a:t>
            </a:r>
            <a:r>
              <a:rPr lang="da-DK"/>
              <a:t> </a:t>
            </a:r>
            <a:r>
              <a:rPr lang="da-DK" err="1"/>
              <a:t>might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beneficial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 err="1"/>
              <a:t>Nonsense</a:t>
            </a:r>
            <a:r>
              <a:rPr lang="da-DK"/>
              <a:t> mutations: stop </a:t>
            </a:r>
            <a:r>
              <a:rPr lang="da-DK" err="1"/>
              <a:t>codon</a:t>
            </a:r>
            <a:r>
              <a:rPr lang="da-DK"/>
              <a:t> </a:t>
            </a:r>
            <a:r>
              <a:rPr lang="da-DK" err="1"/>
              <a:t>fex</a:t>
            </a:r>
            <a:r>
              <a:rPr lang="da-DK"/>
              <a:t> ‘TAA’ so </a:t>
            </a:r>
            <a:r>
              <a:rPr lang="da-DK" err="1"/>
              <a:t>you</a:t>
            </a:r>
            <a:r>
              <a:rPr lang="da-DK"/>
              <a:t> have a point mutation in TAC (</a:t>
            </a:r>
            <a:r>
              <a:rPr lang="da-DK" err="1"/>
              <a:t>tyrosin</a:t>
            </a:r>
            <a:r>
              <a:rPr lang="da-DK"/>
              <a:t>) -&gt;TAA: Translation is </a:t>
            </a:r>
            <a:r>
              <a:rPr lang="da-DK" err="1"/>
              <a:t>stopped</a:t>
            </a:r>
            <a:r>
              <a:rPr lang="da-DK"/>
              <a:t> = </a:t>
            </a:r>
            <a:r>
              <a:rPr lang="da-DK" err="1"/>
              <a:t>nonfunctioning</a:t>
            </a:r>
            <a:r>
              <a:rPr lang="da-DK"/>
              <a:t> protein</a:t>
            </a:r>
          </a:p>
          <a:p>
            <a:r>
              <a:rPr lang="da-DK" err="1"/>
              <a:t>Startcodon</a:t>
            </a:r>
            <a:r>
              <a:rPr lang="da-DK"/>
              <a:t>=</a:t>
            </a:r>
            <a:r>
              <a:rPr lang="da-DK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</a:t>
            </a:r>
            <a:endParaRPr lang="da-DK"/>
          </a:p>
          <a:p>
            <a:endParaRPr lang="da-DK"/>
          </a:p>
          <a:p>
            <a:r>
              <a:rPr lang="da-DK"/>
              <a:t>If mutations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known</a:t>
            </a:r>
            <a:r>
              <a:rPr lang="da-DK"/>
              <a:t>, </a:t>
            </a:r>
            <a:r>
              <a:rPr lang="da-DK" err="1"/>
              <a:t>then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drug </a:t>
            </a:r>
            <a:r>
              <a:rPr lang="da-DK" err="1"/>
              <a:t>targets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known</a:t>
            </a:r>
            <a:endParaRPr lang="da-DK"/>
          </a:p>
          <a:p>
            <a:r>
              <a:rPr lang="da-DK" err="1"/>
              <a:t>Masivet</a:t>
            </a:r>
            <a:r>
              <a:rPr lang="da-DK"/>
              <a:t> for KIT+ </a:t>
            </a:r>
            <a:r>
              <a:rPr lang="da-DK" err="1"/>
              <a:t>mct</a:t>
            </a:r>
            <a:endParaRPr lang="da-DK"/>
          </a:p>
          <a:p>
            <a:endParaRPr lang="da-DK"/>
          </a:p>
          <a:p>
            <a:r>
              <a:rPr lang="da-DK"/>
              <a:t>Can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say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specific</a:t>
            </a:r>
            <a:r>
              <a:rPr lang="da-DK"/>
              <a:t> mutations is </a:t>
            </a:r>
            <a:r>
              <a:rPr lang="da-DK" err="1"/>
              <a:t>correlated</a:t>
            </a:r>
            <a:r>
              <a:rPr lang="da-DK"/>
              <a:t> with </a:t>
            </a:r>
            <a:r>
              <a:rPr lang="da-DK" err="1"/>
              <a:t>better</a:t>
            </a:r>
            <a:r>
              <a:rPr lang="da-DK"/>
              <a:t> or </a:t>
            </a:r>
            <a:r>
              <a:rPr lang="da-DK" err="1"/>
              <a:t>worse</a:t>
            </a:r>
            <a:r>
              <a:rPr lang="da-DK"/>
              <a:t> </a:t>
            </a:r>
            <a:r>
              <a:rPr lang="da-DK" err="1"/>
              <a:t>outcome</a:t>
            </a:r>
            <a:r>
              <a:rPr lang="da-DK"/>
              <a:t>? </a:t>
            </a:r>
            <a:r>
              <a:rPr lang="da-DK" err="1"/>
              <a:t>F.ex</a:t>
            </a:r>
            <a:r>
              <a:rPr lang="da-DK"/>
              <a:t>. Is </a:t>
            </a:r>
            <a:r>
              <a:rPr lang="da-DK" err="1"/>
              <a:t>outcome</a:t>
            </a:r>
            <a:r>
              <a:rPr lang="da-DK"/>
              <a:t> </a:t>
            </a:r>
            <a:r>
              <a:rPr lang="da-DK" err="1"/>
              <a:t>worse</a:t>
            </a:r>
            <a:r>
              <a:rPr lang="da-DK"/>
              <a:t> with a tp53 mutation </a:t>
            </a:r>
            <a:r>
              <a:rPr lang="da-DK" err="1"/>
              <a:t>which</a:t>
            </a:r>
            <a:r>
              <a:rPr lang="da-DK"/>
              <a:t> is a </a:t>
            </a:r>
            <a:r>
              <a:rPr lang="da-DK" err="1"/>
              <a:t>common</a:t>
            </a:r>
            <a:r>
              <a:rPr lang="da-DK"/>
              <a:t> mutation in </a:t>
            </a:r>
            <a:r>
              <a:rPr lang="da-DK" err="1"/>
              <a:t>osa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/>
              <a:t>If tumor stage is </a:t>
            </a:r>
            <a:r>
              <a:rPr lang="da-DK" err="1"/>
              <a:t>correlated</a:t>
            </a:r>
            <a:r>
              <a:rPr lang="da-DK"/>
              <a:t> with mutations, </a:t>
            </a:r>
            <a:r>
              <a:rPr lang="da-DK" err="1"/>
              <a:t>then</a:t>
            </a:r>
            <a:r>
              <a:rPr lang="da-DK"/>
              <a:t> it </a:t>
            </a:r>
            <a:r>
              <a:rPr lang="da-DK" err="1"/>
              <a:t>would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possible</a:t>
            </a:r>
            <a:r>
              <a:rPr lang="da-DK"/>
              <a:t> to stage </a:t>
            </a:r>
            <a:r>
              <a:rPr lang="da-DK" err="1"/>
              <a:t>without</a:t>
            </a:r>
            <a:r>
              <a:rPr lang="da-DK"/>
              <a:t> </a:t>
            </a:r>
            <a:r>
              <a:rPr lang="da-DK" err="1"/>
              <a:t>doing</a:t>
            </a:r>
            <a:r>
              <a:rPr lang="da-DK"/>
              <a:t> a </a:t>
            </a:r>
            <a:r>
              <a:rPr lang="da-DK" err="1"/>
              <a:t>full</a:t>
            </a:r>
            <a:r>
              <a:rPr lang="da-DK"/>
              <a:t> </a:t>
            </a:r>
            <a:r>
              <a:rPr lang="da-DK" err="1"/>
              <a:t>body</a:t>
            </a:r>
            <a:r>
              <a:rPr lang="da-DK"/>
              <a:t> </a:t>
            </a:r>
            <a:r>
              <a:rPr lang="da-DK" err="1"/>
              <a:t>ct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 err="1"/>
              <a:t>Breast</a:t>
            </a:r>
            <a:r>
              <a:rPr lang="da-DK"/>
              <a:t> cancer </a:t>
            </a:r>
            <a:r>
              <a:rPr lang="da-DK" err="1"/>
              <a:t>very</a:t>
            </a:r>
            <a:r>
              <a:rPr lang="da-DK"/>
              <a:t> </a:t>
            </a:r>
            <a:r>
              <a:rPr lang="da-DK" err="1"/>
              <a:t>prevalent</a:t>
            </a:r>
            <a:r>
              <a:rPr lang="da-DK"/>
              <a:t> </a:t>
            </a:r>
            <a:r>
              <a:rPr lang="da-DK" err="1"/>
              <a:t>disease</a:t>
            </a:r>
            <a:r>
              <a:rPr lang="da-DK"/>
              <a:t>, </a:t>
            </a:r>
            <a:r>
              <a:rPr lang="da-DK" err="1"/>
              <a:t>treatment</a:t>
            </a:r>
            <a:r>
              <a:rPr lang="da-DK"/>
              <a:t> has </a:t>
            </a:r>
            <a:r>
              <a:rPr lang="da-DK" err="1"/>
              <a:t>gotten</a:t>
            </a:r>
            <a:r>
              <a:rPr lang="da-DK"/>
              <a:t> </a:t>
            </a:r>
            <a:r>
              <a:rPr lang="da-DK" err="1"/>
              <a:t>better</a:t>
            </a:r>
            <a:r>
              <a:rPr lang="da-DK"/>
              <a:t>, but still </a:t>
            </a:r>
            <a:r>
              <a:rPr lang="da-DK" err="1"/>
              <a:t>high</a:t>
            </a:r>
            <a:r>
              <a:rPr lang="da-DK"/>
              <a:t> </a:t>
            </a:r>
            <a:r>
              <a:rPr lang="da-DK" err="1"/>
              <a:t>mortality</a:t>
            </a:r>
            <a:r>
              <a:rPr lang="da-DK"/>
              <a:t>. </a:t>
            </a:r>
            <a:r>
              <a:rPr lang="da-DK" err="1"/>
              <a:t>Affect</a:t>
            </a:r>
            <a:r>
              <a:rPr lang="da-DK"/>
              <a:t> 2.1 million </a:t>
            </a:r>
            <a:r>
              <a:rPr lang="da-DK" err="1"/>
              <a:t>women</a:t>
            </a:r>
            <a:r>
              <a:rPr lang="da-DK"/>
              <a:t>/</a:t>
            </a:r>
            <a:r>
              <a:rPr lang="da-DK" err="1"/>
              <a:t>year</a:t>
            </a:r>
            <a:r>
              <a:rPr lang="da-DK"/>
              <a:t> ~627.000 </a:t>
            </a:r>
            <a:r>
              <a:rPr lang="da-DK" err="1"/>
              <a:t>died</a:t>
            </a:r>
            <a:r>
              <a:rPr lang="da-DK"/>
              <a:t> in 2018, </a:t>
            </a:r>
            <a:r>
              <a:rPr lang="da-DK" err="1"/>
              <a:t>around</a:t>
            </a:r>
            <a:r>
              <a:rPr lang="da-DK"/>
              <a:t> 15% of cancer </a:t>
            </a:r>
            <a:r>
              <a:rPr lang="da-DK" err="1"/>
              <a:t>deaths</a:t>
            </a:r>
            <a:r>
              <a:rPr lang="da-DK"/>
              <a:t> </a:t>
            </a:r>
            <a:r>
              <a:rPr lang="da-DK" err="1"/>
              <a:t>among</a:t>
            </a:r>
            <a:r>
              <a:rPr lang="da-DK"/>
              <a:t> </a:t>
            </a:r>
            <a:r>
              <a:rPr lang="da-DK" err="1"/>
              <a:t>women</a:t>
            </a:r>
            <a:r>
              <a:rPr lang="da-DK"/>
              <a:t>.</a:t>
            </a:r>
          </a:p>
          <a:p>
            <a:r>
              <a:rPr lang="da-DK"/>
              <a:t>High </a:t>
            </a:r>
            <a:r>
              <a:rPr lang="da-DK" err="1"/>
              <a:t>mortality</a:t>
            </a:r>
            <a:r>
              <a:rPr lang="da-DK"/>
              <a:t> of </a:t>
            </a:r>
            <a:r>
              <a:rPr lang="da-DK" err="1"/>
              <a:t>both</a:t>
            </a:r>
            <a:r>
              <a:rPr lang="da-DK"/>
              <a:t> LSA and OSA. More </a:t>
            </a:r>
            <a:r>
              <a:rPr lang="da-DK" err="1"/>
              <a:t>common</a:t>
            </a:r>
            <a:r>
              <a:rPr lang="da-DK"/>
              <a:t> in </a:t>
            </a:r>
            <a:r>
              <a:rPr lang="da-DK" err="1"/>
              <a:t>dogs</a:t>
            </a:r>
            <a:r>
              <a:rPr lang="da-DK"/>
              <a:t>, </a:t>
            </a:r>
            <a:r>
              <a:rPr lang="da-DK" err="1"/>
              <a:t>easier</a:t>
            </a:r>
            <a:r>
              <a:rPr lang="da-DK"/>
              <a:t> to </a:t>
            </a:r>
            <a:r>
              <a:rPr lang="da-DK" err="1"/>
              <a:t>investigate</a:t>
            </a:r>
            <a:r>
              <a:rPr lang="da-DK"/>
              <a:t>. </a:t>
            </a:r>
            <a:r>
              <a:rPr lang="da-DK" err="1"/>
              <a:t>Unknown</a:t>
            </a:r>
            <a:r>
              <a:rPr lang="da-DK"/>
              <a:t> </a:t>
            </a:r>
            <a:r>
              <a:rPr lang="da-DK" err="1"/>
              <a:t>which</a:t>
            </a:r>
            <a:r>
              <a:rPr lang="da-DK"/>
              <a:t> subtypes of LSA </a:t>
            </a:r>
            <a:r>
              <a:rPr lang="da-DK" err="1"/>
              <a:t>dogs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</a:t>
            </a:r>
            <a:r>
              <a:rPr lang="da-DK" err="1"/>
              <a:t>good</a:t>
            </a:r>
            <a:r>
              <a:rPr lang="da-DK"/>
              <a:t> models for.</a:t>
            </a:r>
          </a:p>
          <a:p>
            <a:endParaRPr lang="da-DK"/>
          </a:p>
          <a:p>
            <a:r>
              <a:rPr lang="da-DK" err="1"/>
              <a:t>Also</a:t>
            </a:r>
            <a:r>
              <a:rPr lang="da-DK"/>
              <a:t>, </a:t>
            </a:r>
            <a:r>
              <a:rPr lang="da-DK" err="1"/>
              <a:t>does</a:t>
            </a:r>
            <a:r>
              <a:rPr lang="da-DK"/>
              <a:t> it </a:t>
            </a:r>
            <a:r>
              <a:rPr lang="da-DK" err="1"/>
              <a:t>compare</a:t>
            </a:r>
            <a:r>
              <a:rPr lang="da-DK"/>
              <a:t> to </a:t>
            </a:r>
            <a:r>
              <a:rPr lang="da-DK" err="1"/>
              <a:t>people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BD6F1-39D8-7549-B896-AB5569AA9F0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28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UND_bottom.png" descr="SUND_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712"/>
            <a:ext cx="9144000" cy="128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top_dk_58.jpg" descr="top_dk_58"/>
          <p:cNvPicPr>
            <a:picLocks noChangeAspect="1"/>
          </p:cNvPicPr>
          <p:nvPr/>
        </p:nvPicPr>
        <p:blipFill>
          <a:blip r:embed="rId3"/>
          <a:srcRect r="20376"/>
          <a:stretch>
            <a:fillRect/>
          </a:stretch>
        </p:blipFill>
        <p:spPr>
          <a:xfrm>
            <a:off x="-1" y="0"/>
            <a:ext cx="9144001" cy="26193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 flipH="1" flipV="1">
            <a:off x="4763" y="6691314"/>
            <a:ext cx="9148763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0" name="fke3b.jpg" descr="fke3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4937" y="2708275"/>
            <a:ext cx="466726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404937" y="1474787"/>
            <a:ext cx="1296989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Tekst starter uden punktopstilling</a:t>
            </a:r>
            <a:br>
              <a:rPr sz="825"/>
            </a:b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punkt-opstilling på teksten, brug forøg indrykning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få venstre-stillet tekst uden punktopstilling, brug formindsk indrykning</a:t>
            </a:r>
          </a:p>
        </p:txBody>
      </p:sp>
      <p:sp>
        <p:nvSpPr>
          <p:cNvPr id="92" name="Shape 92"/>
          <p:cNvSpPr/>
          <p:nvPr/>
        </p:nvSpPr>
        <p:spPr>
          <a:xfrm>
            <a:off x="-1404937" y="14128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3" name="Shape 93"/>
          <p:cNvSpPr/>
          <p:nvPr/>
        </p:nvSpPr>
        <p:spPr>
          <a:xfrm>
            <a:off x="-1404937" y="827088"/>
            <a:ext cx="1296989" cy="126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sz="825"/>
              <a:t>Overskrift her</a:t>
            </a:r>
          </a:p>
        </p:txBody>
      </p:sp>
      <p:sp>
        <p:nvSpPr>
          <p:cNvPr id="94" name="Shape 94"/>
          <p:cNvSpPr/>
          <p:nvPr/>
        </p:nvSpPr>
        <p:spPr>
          <a:xfrm>
            <a:off x="-1404937" y="7651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5" name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4938" y="3875087"/>
            <a:ext cx="5048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 flipV="1">
            <a:off x="-1270000" y="4164014"/>
            <a:ext cx="0" cy="215901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7" name="Shape 97"/>
          <p:cNvSpPr/>
          <p:nvPr/>
        </p:nvSpPr>
        <p:spPr>
          <a:xfrm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8" name="Shape 98"/>
          <p:cNvSpPr/>
          <p:nvPr/>
        </p:nvSpPr>
        <p:spPr>
          <a:xfrm flipH="1">
            <a:off x="-1116013" y="3875087"/>
            <a:ext cx="215901" cy="288926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9" name="Shape 99"/>
          <p:cNvSpPr/>
          <p:nvPr/>
        </p:nvSpPr>
        <p:spPr>
          <a:xfrm>
            <a:off x="-1404938" y="2679701"/>
            <a:ext cx="215901" cy="288927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0" name="Shape 100"/>
          <p:cNvSpPr/>
          <p:nvPr/>
        </p:nvSpPr>
        <p:spPr>
          <a:xfrm flipH="1">
            <a:off x="-1404938" y="2679702"/>
            <a:ext cx="215901" cy="288925"/>
          </a:xfrm>
          <a:prstGeom prst="line">
            <a:avLst/>
          </a:prstGeom>
          <a:ln w="28575">
            <a:solidFill>
              <a:srgbClr val="6E6E6E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1" name="Shape 101"/>
          <p:cNvSpPr/>
          <p:nvPr/>
        </p:nvSpPr>
        <p:spPr>
          <a:xfrm flipH="1">
            <a:off x="-900113" y="2800350"/>
            <a:ext cx="215901" cy="0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2" name="Shape 102"/>
          <p:cNvSpPr/>
          <p:nvPr/>
        </p:nvSpPr>
        <p:spPr>
          <a:xfrm>
            <a:off x="-1404937" y="46767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3" name="Shape 103"/>
          <p:cNvSpPr/>
          <p:nvPr/>
        </p:nvSpPr>
        <p:spPr>
          <a:xfrm>
            <a:off x="-1404938" y="4722813"/>
            <a:ext cx="1404938" cy="114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ændre ”Enhedens navn” og ”Sted og dato”: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Klik i menulinjen, 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vælg ”Indsæt” &gt; ”Sidehoved / Sidefod”.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Indføj ”Sted og dato” i feltet for dato og ”Enhedens navn” i Sidefod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1042988" y="460377"/>
            <a:ext cx="6577013" cy="5762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6577013" cy="44815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8988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CC29-6FC3-3E40-B66D-6AA3023C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11FB-2C24-3D4D-B535-049E30525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4B35-92E6-F844-9DE6-ED26157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618-2AB6-D149-B10F-DDA4B868E890}" type="datetimeFigureOut">
              <a:rPr lang="da-DK" smtClean="0"/>
              <a:t>29/11/2019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A895-E1B5-7D4A-8860-93CD81DF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3B02-24A1-9346-BF1A-1902646A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UND_new_power_final2.jpg" descr="SUND_new_power_final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02"/>
            <a:ext cx="9144000" cy="12858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H="1" flipV="1">
            <a:off x="4763" y="1171574"/>
            <a:ext cx="9148763" cy="2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top_dk_58.jpg" descr="top_dk_58"/>
          <p:cNvPicPr>
            <a:picLocks noChangeAspect="1"/>
          </p:cNvPicPr>
          <p:nvPr/>
        </p:nvPicPr>
        <p:blipFill>
          <a:blip r:embed="rId5"/>
          <a:srcRect r="20376"/>
          <a:stretch>
            <a:fillRect/>
          </a:stretch>
        </p:blipFill>
        <p:spPr>
          <a:xfrm>
            <a:off x="-1" y="0"/>
            <a:ext cx="9144001" cy="2619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-1404937" y="4676775"/>
            <a:ext cx="129698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6" name="Shape 6"/>
          <p:cNvSpPr/>
          <p:nvPr/>
        </p:nvSpPr>
        <p:spPr>
          <a:xfrm>
            <a:off x="-1357312" y="2044701"/>
            <a:ext cx="129698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Overskrift her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Navn på oplægsholder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Navn på KU-enhed</a:t>
            </a:r>
          </a:p>
        </p:txBody>
      </p:sp>
      <p:sp>
        <p:nvSpPr>
          <p:cNvPr id="7" name="Shape 7"/>
          <p:cNvSpPr/>
          <p:nvPr/>
        </p:nvSpPr>
        <p:spPr>
          <a:xfrm>
            <a:off x="-1357312" y="1982788"/>
            <a:ext cx="1296989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Shape 8"/>
          <p:cNvSpPr/>
          <p:nvPr/>
        </p:nvSpPr>
        <p:spPr>
          <a:xfrm>
            <a:off x="-1404938" y="4722813"/>
            <a:ext cx="1404938" cy="114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For at ændre ”Enhedens navn” og ”Sted og dato”: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endParaRPr sz="825"/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Klik i menulinjen, 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vælg ”Indsæt” &gt; ”Sidehoved / Sidefod”.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rPr sz="825"/>
              <a:t>Indføj ”Sted og dato” i feltet for dato og ”Enhedens navn” i Sidefod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044576" y="6283883"/>
            <a:ext cx="530594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/>
          <a:p>
            <a:fld id="{41A887BE-C661-1E42-AABC-2C0BAF6978B7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776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ransition spd="med"/>
  <p:txStyles>
    <p:titleStyle>
      <a:lvl1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1pPr>
      <a:lvl2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2pPr>
      <a:lvl3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3pPr>
      <a:lvl4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4pPr>
      <a:lvl5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5pPr>
      <a:lvl6pPr marL="0" marR="0" indent="3429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6pPr>
      <a:lvl7pPr marL="0" marR="0" indent="6858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7pPr>
      <a:lvl8pPr marL="0" marR="0" indent="10287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8pPr>
      <a:lvl9pPr marL="0" marR="0" indent="13716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Verdana"/>
        </a:defRPr>
      </a:lvl9pPr>
    </p:titleStyle>
    <p:bodyStyle>
      <a:lvl1pPr marL="257175" marR="0" indent="-257175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1pPr>
      <a:lvl2pPr marL="533400" marR="0" indent="-1905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2pPr>
      <a:lvl3pPr marL="840581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3pPr>
      <a:lvl4pPr marL="11811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4pPr>
      <a:lvl5pPr marL="15240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5pPr>
      <a:lvl6pPr marL="18669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6pPr>
      <a:lvl7pPr marL="22098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7pPr>
      <a:lvl8pPr marL="25527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8pPr>
      <a:lvl9pPr marL="2895600" marR="0" indent="-152400" algn="l" defTabSz="685800" rtl="0" eaLnBrk="1" latinLnBrk="0" hangingPunct="1">
        <a:lnSpc>
          <a:spcPct val="100000"/>
        </a:lnSpc>
        <a:spcBef>
          <a:spcPts val="225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Verdana"/>
        </a:defRPr>
      </a:lvl9pPr>
    </p:bodyStyle>
    <p:otherStyle>
      <a:lvl1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3429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6858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0287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3716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379117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/>
            <a:r>
              <a:rPr lang="en-US" sz="1600" dirty="0"/>
              <a:t>Immunohistochemistry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no. of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in conjunction with histopathology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8746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Identification of somatic variants and correlation with tumor characteristics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Aim</a:t>
            </a:r>
          </a:p>
          <a:p>
            <a:pPr marL="0" indent="0"/>
            <a:r>
              <a:rPr lang="en-US" sz="1600" dirty="0"/>
              <a:t>Investigate</a:t>
            </a:r>
            <a:r>
              <a:rPr lang="en-US" sz="1600" b="1" dirty="0"/>
              <a:t> </a:t>
            </a:r>
            <a:r>
              <a:rPr lang="en-US" sz="1600" dirty="0"/>
              <a:t>mutational patterns in CMT, osteosarcoma (OSA), and lymphoma (LSA) and the relationship with tumor stage, grade, and clinical outcome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b="1" dirty="0"/>
              <a:t>Research questions:</a:t>
            </a:r>
          </a:p>
          <a:p>
            <a:pPr marL="0" indent="0"/>
            <a:r>
              <a:rPr lang="en-US" sz="1600" dirty="0"/>
              <a:t>Can CMT, OSA, and LSA be subtyped based on their mutation patterns?</a:t>
            </a:r>
          </a:p>
          <a:p>
            <a:pPr marL="0" indent="0"/>
            <a:r>
              <a:rPr lang="en-US" sz="1600" dirty="0"/>
              <a:t>Do the subtypes have clinical significance?</a:t>
            </a:r>
          </a:p>
          <a:p>
            <a:pPr marL="0" indent="0"/>
            <a:r>
              <a:rPr lang="en-US" sz="1600" dirty="0"/>
              <a:t>Is tumor stage reflected in the mutational profile for each tumor type.</a:t>
            </a:r>
          </a:p>
          <a:p>
            <a:pPr marL="0" indent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9939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Identification of somatic variants and correlation with tumor characteristics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da-DK" sz="1600" b="1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Collection of t/n samples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Exome sequencing of 40 t/n samples each year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Classify tumors based on their mutational landscape 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Correlate clinical parameters to mutational signatures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Compare to equivalent human cancers</a:t>
            </a:r>
            <a:endParaRPr lang="en-US" altLang="da-DK" sz="1600" i="1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 b="1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da-DK" altLang="da-DK" sz="1600">
              <a:ea typeface="ＭＳ Ｐゴシック" panose="020B0600070205080204" pitchFamily="34" charset="-128"/>
            </a:endParaRPr>
          </a:p>
          <a:p>
            <a:pPr marL="0" indent="0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071388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/>
              <a:t>Liquid </a:t>
            </a:r>
            <a:r>
              <a:rPr lang="da-DK" sz="2000" err="1"/>
              <a:t>biopsies</a:t>
            </a:r>
            <a:endParaRPr lang="da-DK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Theory</a:t>
            </a:r>
          </a:p>
          <a:p>
            <a:pPr marL="0" indent="0"/>
            <a:r>
              <a:rPr lang="en-US" sz="1600" dirty="0"/>
              <a:t>Tumors release circulating tumor DNA (</a:t>
            </a:r>
            <a:r>
              <a:rPr lang="en-US" sz="1600" dirty="0" err="1"/>
              <a:t>ctDNA</a:t>
            </a:r>
            <a:r>
              <a:rPr lang="en-US" sz="1600" dirty="0"/>
              <a:t>) to the blood</a:t>
            </a:r>
          </a:p>
          <a:p>
            <a:pPr marL="0" indent="0"/>
            <a:r>
              <a:rPr lang="en-US" sz="1600" dirty="0"/>
              <a:t>This DNA can be used to detect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Minimal residual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Recurrence</a:t>
            </a:r>
          </a:p>
          <a:p>
            <a:endParaRPr lang="en-US" sz="1600" dirty="0"/>
          </a:p>
          <a:p>
            <a:pPr marL="0" indent="0"/>
            <a:r>
              <a:rPr lang="en-US" sz="1600" b="1" dirty="0"/>
              <a:t>Advantages</a:t>
            </a:r>
          </a:p>
          <a:p>
            <a:pPr marL="0" indent="0"/>
            <a:r>
              <a:rPr lang="en-US" sz="1600" dirty="0"/>
              <a:t>Less invasive</a:t>
            </a:r>
          </a:p>
          <a:p>
            <a:pPr marL="0" indent="0"/>
            <a:r>
              <a:rPr lang="en-US" sz="1600" dirty="0"/>
              <a:t>Easy to follow disease progression</a:t>
            </a:r>
          </a:p>
          <a:p>
            <a:pPr marL="0" indent="0"/>
            <a:r>
              <a:rPr lang="en-US" sz="1600" dirty="0"/>
              <a:t>Screening for cancers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15644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Identification of somatic mutations for diagnosis, monitoring disease relapse, and progression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dirty="0"/>
              <a:t>Aim</a:t>
            </a:r>
          </a:p>
          <a:p>
            <a:pPr marL="0" indent="0"/>
            <a:r>
              <a:rPr lang="en-US" sz="1600" dirty="0"/>
              <a:t>Investigate levels of circulating tumor DNA (</a:t>
            </a:r>
            <a:r>
              <a:rPr lang="en-US" sz="1600" dirty="0" err="1"/>
              <a:t>ctDNA</a:t>
            </a:r>
            <a:r>
              <a:rPr lang="en-US" sz="1600" dirty="0"/>
              <a:t>) in dogs with high grade mammary tumors</a:t>
            </a:r>
          </a:p>
          <a:p>
            <a:pPr marL="0" indent="0"/>
            <a:r>
              <a:rPr lang="en-US" sz="1600" dirty="0"/>
              <a:t>Study tumor evolution</a:t>
            </a:r>
          </a:p>
          <a:p>
            <a:pPr marL="0" indent="0"/>
            <a:endParaRPr lang="en-US" sz="1600" b="1" dirty="0"/>
          </a:p>
          <a:p>
            <a:pPr marL="0" indent="0"/>
            <a:endParaRPr lang="en-US" sz="1600" b="1" dirty="0"/>
          </a:p>
          <a:p>
            <a:pPr marL="0" indent="0"/>
            <a:r>
              <a:rPr lang="en-US" sz="1600" b="1" dirty="0"/>
              <a:t>Research questions</a:t>
            </a:r>
          </a:p>
          <a:p>
            <a:pPr marL="0" indent="0"/>
            <a:r>
              <a:rPr lang="en-US" sz="1600" dirty="0"/>
              <a:t>Can </a:t>
            </a:r>
            <a:r>
              <a:rPr lang="en-US" sz="1600" dirty="0" err="1"/>
              <a:t>ctDNA</a:t>
            </a:r>
            <a:r>
              <a:rPr lang="en-US" sz="1600" dirty="0"/>
              <a:t> from the tumors be identified in the cell-free DNA fraction?</a:t>
            </a:r>
          </a:p>
          <a:p>
            <a:pPr marL="0" indent="0"/>
            <a:r>
              <a:rPr lang="en-US" sz="1600" dirty="0"/>
              <a:t>Are the levels of </a:t>
            </a:r>
            <a:r>
              <a:rPr lang="en-US" sz="1600" dirty="0" err="1"/>
              <a:t>ctDNA</a:t>
            </a:r>
            <a:r>
              <a:rPr lang="en-US" sz="1600" dirty="0"/>
              <a:t> stable over time?</a:t>
            </a:r>
          </a:p>
          <a:p>
            <a:pPr marL="0" indent="0"/>
            <a:r>
              <a:rPr lang="en-US" sz="1600" dirty="0"/>
              <a:t>What kind of mutations are observed over time? Evolution of these?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32447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Identification of somatic mutations for diagnosis, monitoring disease relapse, and progression</a:t>
            </a:r>
            <a:endParaRPr 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da-DK" sz="1600" b="1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sz="1600"/>
              <a:t>Extraction of cfDNA from liquid biopsies</a:t>
            </a:r>
          </a:p>
          <a:p>
            <a:pPr marL="0" indent="0"/>
            <a:endParaRPr lang="en-US" sz="1600"/>
          </a:p>
          <a:p>
            <a:pPr marL="0" indent="0"/>
            <a:r>
              <a:rPr lang="en-US" sz="1600"/>
              <a:t>Quantify levels of </a:t>
            </a:r>
            <a:r>
              <a:rPr lang="en-US" sz="1600" err="1"/>
              <a:t>ctDNA</a:t>
            </a:r>
            <a:r>
              <a:rPr lang="en-US" sz="1600"/>
              <a:t> in cfDNA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Identify somatic mutations in liquid biopsies 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Repeated collection of liquid biopsies</a:t>
            </a:r>
          </a:p>
          <a:p>
            <a:pPr marL="0" indent="0"/>
            <a:endParaRPr lang="en-US" altLang="da-DK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sz="1600"/>
              <a:t>Study tumor evolution over a 2 year period</a:t>
            </a:r>
          </a:p>
          <a:p>
            <a:pPr marL="0" indent="0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906262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Patient requirements</a:t>
            </a:r>
            <a:endParaRPr lang="da-DK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da-DK" sz="1600">
                <a:ea typeface="ＭＳ Ｐゴシック" panose="020B0600070205080204" pitchFamily="34" charset="-128"/>
              </a:rPr>
              <a:t>Identification of somatic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Canine patients with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Mammary tumors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Lymphoma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Osteosarcoma</a:t>
            </a:r>
          </a:p>
          <a:p>
            <a:pPr marL="561975" lvl="1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0" indent="0"/>
            <a:r>
              <a:rPr lang="en-US" sz="1600"/>
              <a:t>Identification of somatic mutations in cfDNA</a:t>
            </a:r>
            <a:endParaRPr lang="en-US" sz="1600">
              <a:ea typeface="ＭＳ Ｐゴシック" panose="020B0600070205080204" pitchFamily="34" charset="-128"/>
            </a:endParaRPr>
          </a:p>
          <a:p>
            <a:pPr marL="561975" lvl="1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Canine patients with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r>
              <a:rPr lang="en-US" sz="1600">
                <a:ea typeface="ＭＳ Ｐゴシック" panose="020B0600070205080204" pitchFamily="34" charset="-128"/>
              </a:rPr>
              <a:t>High-grade mammary tumors</a:t>
            </a: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869156" lvl="2" indent="-285750">
              <a:buFont typeface="Arial" panose="020B0604020202020204" pitchFamily="34" charset="0"/>
              <a:buChar char="•"/>
            </a:pPr>
            <a:endParaRPr lang="en-US" sz="1600">
              <a:ea typeface="ＭＳ Ｐゴシック" panose="020B0600070205080204" pitchFamily="34" charset="-128"/>
            </a:endParaRPr>
          </a:p>
          <a:p>
            <a:pPr marL="583406" lvl="2" indent="0" algn="ctr">
              <a:buNone/>
            </a:pPr>
            <a:r>
              <a:rPr lang="en-US" sz="1600" b="1" i="1">
                <a:ea typeface="ＭＳ Ｐゴシック" panose="020B0600070205080204" pitchFamily="34" charset="-128"/>
              </a:rPr>
              <a:t>Recruitment starts in ~April!</a:t>
            </a:r>
          </a:p>
        </p:txBody>
      </p:sp>
    </p:spTree>
    <p:extLst>
      <p:ext uri="{BB962C8B-B14F-4D97-AF65-F5344CB8AC3E}">
        <p14:creationId xmlns:p14="http://schemas.microsoft.com/office/powerpoint/2010/main" val="12853364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38486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0" indent="0"/>
            <a:endParaRPr lang="en-US" sz="1600" dirty="0"/>
          </a:p>
          <a:p>
            <a:pPr marL="0" indent="0" algn="ctr"/>
            <a:r>
              <a:rPr lang="en-US" sz="1600" dirty="0"/>
              <a:t>“Can’t you just take a blood sample and tell me if my dog has cancer??”</a:t>
            </a:r>
          </a:p>
        </p:txBody>
      </p:sp>
    </p:spTree>
    <p:extLst>
      <p:ext uri="{BB962C8B-B14F-4D97-AF65-F5344CB8AC3E}">
        <p14:creationId xmlns:p14="http://schemas.microsoft.com/office/powerpoint/2010/main" val="13466855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Background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38486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Diagnostic techniques</a:t>
            </a:r>
          </a:p>
          <a:p>
            <a:pPr marL="0" indent="0"/>
            <a:r>
              <a:rPr lang="en-US" sz="1600" dirty="0"/>
              <a:t>Histopathology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Morphologic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Tumor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Invasive</a:t>
            </a:r>
          </a:p>
          <a:p>
            <a:pPr marL="0" indent="0"/>
            <a:endParaRPr lang="en-US" sz="1600" dirty="0"/>
          </a:p>
          <a:p>
            <a:pPr marL="0" indent="0" algn="ctr"/>
            <a:r>
              <a:rPr lang="en-US" sz="1600" dirty="0"/>
              <a:t>“Can’t you just take a blood sample and tell me if my dog has cancer??”</a:t>
            </a:r>
          </a:p>
          <a:p>
            <a:pPr marL="0" indent="0" algn="ctr"/>
            <a:r>
              <a:rPr lang="en-US" sz="1600" dirty="0"/>
              <a:t>We are working on it!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Cytogenetics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Less 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Earlier detection (liquid biopsies)</a:t>
            </a:r>
          </a:p>
        </p:txBody>
      </p:sp>
    </p:spTree>
    <p:extLst>
      <p:ext uri="{BB962C8B-B14F-4D97-AF65-F5344CB8AC3E}">
        <p14:creationId xmlns:p14="http://schemas.microsoft.com/office/powerpoint/2010/main" val="28474684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112471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b="1" dirty="0"/>
              <a:t>Tumor/normal data </a:t>
            </a:r>
          </a:p>
          <a:p>
            <a:pPr marL="0" indent="0"/>
            <a:r>
              <a:rPr lang="en-US" sz="1600" dirty="0"/>
              <a:t>To account for genetic variation between individuals, each individual is used as its own control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Blood is often used as control tissue</a:t>
            </a:r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B17E7-1560-B448-A688-AFF9192F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42" y="3154328"/>
            <a:ext cx="5123903" cy="3040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EBEB0-DF79-7E46-A808-C23C9B05B0A4}"/>
              </a:ext>
            </a:extLst>
          </p:cNvPr>
          <p:cNvSpPr txBox="1"/>
          <p:nvPr/>
        </p:nvSpPr>
        <p:spPr>
          <a:xfrm>
            <a:off x="1522373" y="6490989"/>
            <a:ext cx="537107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da-DK" sz="800" b="0" i="0" u="none" strike="noStrike" cap="none" spc="0" normalizeH="0" baseline="0" dirty="0" err="1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Edited</a:t>
            </a:r>
            <a:r>
              <a:rPr kumimoji="0" lang="da-DK" sz="800" b="0" i="0" u="none" strike="noStrike" cap="none" spc="0" normalizeH="0" baseline="0" dirty="0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 from </a:t>
            </a:r>
            <a:r>
              <a:rPr kumimoji="0" lang="da-DK" sz="800" b="0" i="0" u="none" strike="noStrike" cap="none" spc="0" normalizeH="0" baseline="0" dirty="0" err="1">
                <a:ln>
                  <a:noFill/>
                </a:ln>
                <a:solidFill>
                  <a:srgbClr val="6E6E6E"/>
                </a:solidFill>
                <a:effectLst/>
                <a:uFillTx/>
                <a:latin typeface="+mj-lt"/>
                <a:ea typeface="+mj-ea"/>
                <a:cs typeface="+mj-cs"/>
                <a:sym typeface="Verdana"/>
              </a:rPr>
              <a:t>publicdomainpictures</a:t>
            </a:r>
            <a:r>
              <a:rPr lang="da-DK" sz="800" dirty="0"/>
              <a:t> and http://</a:t>
            </a:r>
            <a:r>
              <a:rPr lang="da-DK" sz="800" dirty="0" err="1"/>
              <a:t>clinchem.aaccjnls.org</a:t>
            </a:r>
            <a:r>
              <a:rPr lang="da-DK" sz="800" dirty="0"/>
              <a:t>/</a:t>
            </a:r>
            <a:r>
              <a:rPr lang="da-DK" sz="800" dirty="0" err="1"/>
              <a:t>content</a:t>
            </a:r>
            <a:r>
              <a:rPr lang="da-DK" sz="800" dirty="0"/>
              <a:t>/59/1/127</a:t>
            </a:r>
            <a:endParaRPr kumimoji="0" lang="da-DK" sz="800" b="0" i="0" u="none" strike="noStrike" cap="none" spc="0" normalizeH="0" baseline="0" dirty="0">
              <a:ln>
                <a:noFill/>
              </a:ln>
              <a:solidFill>
                <a:srgbClr val="6E6E6E"/>
              </a:solidFill>
              <a:effectLst/>
              <a:uFillTx/>
              <a:latin typeface="+mj-lt"/>
              <a:ea typeface="+mj-ea"/>
              <a:cs typeface="+mj-cs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958428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BADB-D37D-1941-95A8-4796B6CF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242685"/>
            <a:ext cx="7019223" cy="1267277"/>
          </a:xfrm>
        </p:spPr>
        <p:txBody>
          <a:bodyPr anchor="ctr"/>
          <a:lstStyle/>
          <a:p>
            <a:r>
              <a:rPr lang="en-GB" sz="3200" b="1" dirty="0"/>
              <a:t>Applied canine cancer and comparative genetics</a:t>
            </a:r>
            <a:r>
              <a:rPr lang="en-GB" sz="3200" u="sng" dirty="0"/>
              <a:t> </a:t>
            </a:r>
            <a:endParaRPr lang="da-DK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9082-6CB4-594B-A877-5766BD7B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22" y="3934590"/>
            <a:ext cx="6858000" cy="165576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Enhancing the dog as a model for human cancers: from genome sequence towards clinical trials”</a:t>
            </a:r>
          </a:p>
        </p:txBody>
      </p:sp>
    </p:spTree>
    <p:extLst>
      <p:ext uri="{BB962C8B-B14F-4D97-AF65-F5344CB8AC3E}">
        <p14:creationId xmlns:p14="http://schemas.microsoft.com/office/powerpoint/2010/main" val="15946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sz="2000" dirty="0"/>
              <a:t>Aims</a:t>
            </a:r>
            <a:endParaRPr lang="da-DK" altLang="da-DK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374777"/>
            <a:ext cx="7379117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/>
              <a:t>Better understanding of disease progression</a:t>
            </a:r>
          </a:p>
          <a:p>
            <a:pPr marL="0" indent="0"/>
            <a:r>
              <a:rPr lang="en-US" sz="1600" b="1" dirty="0"/>
              <a:t>Background</a:t>
            </a:r>
          </a:p>
          <a:p>
            <a:pPr marL="0" indent="0"/>
            <a:r>
              <a:rPr lang="en-US" sz="1600" dirty="0"/>
              <a:t>No good way of tracking disease progression without macroscopic disease</a:t>
            </a:r>
            <a:r>
              <a:rPr lang="da-DK" sz="1600" dirty="0"/>
              <a:t> </a:t>
            </a:r>
          </a:p>
          <a:p>
            <a:pPr marL="0" indent="0"/>
            <a:r>
              <a:rPr lang="da-DK" sz="1600" dirty="0"/>
              <a:t>No </a:t>
            </a:r>
            <a:r>
              <a:rPr lang="da-DK" sz="1600" dirty="0" err="1"/>
              <a:t>good</a:t>
            </a:r>
            <a:r>
              <a:rPr lang="da-DK" sz="1600" dirty="0"/>
              <a:t> </a:t>
            </a:r>
            <a:r>
              <a:rPr lang="da-DK" sz="1600" dirty="0" err="1"/>
              <a:t>medical</a:t>
            </a:r>
            <a:r>
              <a:rPr lang="da-DK" sz="1600" dirty="0"/>
              <a:t> intervention so </a:t>
            </a:r>
          </a:p>
          <a:p>
            <a:pPr marL="0" indent="0"/>
            <a:r>
              <a:rPr lang="en-US" sz="1600" dirty="0"/>
              <a:t>Vi </a:t>
            </a:r>
            <a:r>
              <a:rPr lang="en-US" sz="1600" dirty="0" err="1"/>
              <a:t>ved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skid vi </a:t>
            </a:r>
            <a:r>
              <a:rPr lang="en-US" sz="1600" dirty="0" err="1"/>
              <a:t>vil</a:t>
            </a:r>
            <a:r>
              <a:rPr lang="en-US" sz="1600" dirty="0"/>
              <a:t> </a:t>
            </a:r>
            <a:r>
              <a:rPr lang="en-US" sz="1600" dirty="0" err="1"/>
              <a:t>gerne</a:t>
            </a:r>
            <a:r>
              <a:rPr lang="en-US" sz="1600" dirty="0"/>
              <a:t> vide </a:t>
            </a:r>
            <a:r>
              <a:rPr lang="en-US" sz="1600" dirty="0" err="1"/>
              <a:t>en</a:t>
            </a:r>
            <a:r>
              <a:rPr lang="en-US" sz="1600" dirty="0"/>
              <a:t> skid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 err="1"/>
              <a:t>Metoder</a:t>
            </a:r>
            <a:r>
              <a:rPr lang="en-US" sz="1600" dirty="0"/>
              <a:t> vi </a:t>
            </a:r>
            <a:r>
              <a:rPr lang="en-US" sz="1600" dirty="0" err="1"/>
              <a:t>bruger</a:t>
            </a:r>
            <a:r>
              <a:rPr lang="en-US" sz="1600" dirty="0"/>
              <a:t> </a:t>
            </a:r>
            <a:r>
              <a:rPr lang="en-US" sz="1600" dirty="0" err="1"/>
              <a:t>liq</a:t>
            </a:r>
            <a:r>
              <a:rPr lang="en-US" sz="1600" dirty="0"/>
              <a:t>, t/n </a:t>
            </a:r>
            <a:r>
              <a:rPr lang="en-US" sz="1600" dirty="0" err="1"/>
              <a:t>og</a:t>
            </a:r>
            <a:r>
              <a:rPr lang="en-US" sz="1600" dirty="0"/>
              <a:t> </a:t>
            </a:r>
            <a:r>
              <a:rPr lang="en-US" sz="1600" dirty="0" err="1"/>
              <a:t>digi</a:t>
            </a:r>
            <a:r>
              <a:rPr lang="en-US" sz="1600" dirty="0"/>
              <a:t> </a:t>
            </a:r>
            <a:r>
              <a:rPr lang="en-US" sz="1600" dirty="0" err="1"/>
              <a:t>pcr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4135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Evaluation of ERBB2 Copy Number Variation in canine mammary tumors</a:t>
            </a:r>
            <a:endParaRPr lang="da-DK" altLang="da-DK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-360000" defTabSz="360000"/>
            <a:r>
              <a:rPr lang="en-US" sz="1600" b="1" dirty="0"/>
              <a:t>Aim</a:t>
            </a:r>
          </a:p>
          <a:p>
            <a:pPr marL="0" indent="-360000" defTabSz="360000"/>
            <a:r>
              <a:rPr lang="en-US" sz="1600" dirty="0"/>
              <a:t>To evaluate whether some canine mammary tumors (CMT) contain ERBB2 amplification like some breast cancers in humans. </a:t>
            </a:r>
          </a:p>
          <a:p>
            <a:pPr marL="0" indent="0" defTabSz="360000"/>
            <a:endParaRPr lang="en-US" sz="1600" dirty="0"/>
          </a:p>
          <a:p>
            <a:pPr marL="0" indent="-360000" defTabSz="360000"/>
            <a:r>
              <a:rPr lang="en-US" sz="1600" b="1" dirty="0"/>
              <a:t>Research questions:</a:t>
            </a:r>
          </a:p>
          <a:p>
            <a:pPr marL="0" indent="-360000" defTabSz="360000"/>
            <a:r>
              <a:rPr lang="en-US" sz="1600" dirty="0"/>
              <a:t>Is there amplification of the ERBB2 gene in certain subtypes of CMT?</a:t>
            </a:r>
          </a:p>
          <a:p>
            <a:pPr marL="0" indent="-360000" defTabSz="360000"/>
            <a:r>
              <a:rPr lang="en-US" sz="1600" dirty="0"/>
              <a:t>Is amplification prognostic in CMT</a:t>
            </a:r>
          </a:p>
          <a:p>
            <a:pPr marL="0" indent="-360000" defTabSz="360000"/>
            <a:r>
              <a:rPr lang="en-US" sz="1600" dirty="0"/>
              <a:t>Can droplet digital PCR accurately estimate copy number variation?</a:t>
            </a:r>
            <a:endParaRPr lang="da-DK" sz="1600" dirty="0"/>
          </a:p>
          <a:p>
            <a:pPr marL="0" indent="-360000" defTabSz="360000"/>
            <a:r>
              <a:rPr lang="en-US" sz="1600" dirty="0"/>
              <a:t>Are there any similarities to HER2+ breast cancer? </a:t>
            </a:r>
            <a:endParaRPr lang="da-DK" sz="1600" dirty="0"/>
          </a:p>
          <a:p>
            <a:pPr marL="0" indent="-360000" defTabSz="360000"/>
            <a:endParaRPr lang="da-DK" sz="1600" dirty="0"/>
          </a:p>
          <a:p>
            <a:pPr marL="285750" indent="-360000" defTabSz="360000">
              <a:buFont typeface="Arial" panose="020B0604020202020204" pitchFamily="34" charset="0"/>
              <a:buChar char="•"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4272377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da-DK" sz="2000" dirty="0">
                <a:ea typeface="ＭＳ Ｐゴシック" panose="020B0600070205080204" pitchFamily="34" charset="-128"/>
              </a:rPr>
              <a:t>Evaluation of ERBB2 Copy Number Variation in canine mammary tumors</a:t>
            </a:r>
            <a:endParaRPr lang="da-DK" altLang="da-DK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da-DK" sz="1600" b="1" dirty="0">
                <a:ea typeface="ＭＳ Ｐゴシック" panose="020B0600070205080204" pitchFamily="34" charset="-128"/>
              </a:rPr>
              <a:t>Methods</a:t>
            </a:r>
          </a:p>
          <a:p>
            <a:pPr marL="0" indent="0"/>
            <a:r>
              <a:rPr lang="en-US" altLang="da-DK" sz="1600" dirty="0">
                <a:ea typeface="ＭＳ Ｐゴシック" panose="020B0600070205080204" pitchFamily="34" charset="-128"/>
              </a:rPr>
              <a:t>Design a CNV assay targeting the canine ERRB2 gene</a:t>
            </a:r>
          </a:p>
          <a:p>
            <a:pPr marL="0" indent="0"/>
            <a:endParaRPr lang="en-US" sz="1600" b="1" dirty="0"/>
          </a:p>
          <a:p>
            <a:pPr marL="0" indent="0"/>
            <a:r>
              <a:rPr lang="en-US" sz="1600" dirty="0"/>
              <a:t>Extraction of DNA from liquid biopsies and mammary tumors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Digital PCR on DNA samples</a:t>
            </a:r>
          </a:p>
          <a:p>
            <a:pPr marL="0" indent="0"/>
            <a:endParaRPr lang="en-US" altLang="da-DK" sz="1600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sz="1600" dirty="0">
                <a:ea typeface="ＭＳ Ｐゴシック" panose="020B0600070205080204" pitchFamily="34" charset="-128"/>
              </a:rPr>
              <a:t>Estimate the copy number in paired tumor/normal (t/n) samples from 60 individuals with CMT</a:t>
            </a:r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Evaluation of ERRB2 CNV in 60 paired t/n samples and comparison with histopathology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03582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5BC-89F7-824D-86B4-94B01A7C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Droplet digital PCR for CNV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8D80-0212-FA4F-BCC6-0A51C11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9" y="1374777"/>
            <a:ext cx="3580874" cy="4481513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/>
              <a:t>Sensitive PCR method</a:t>
            </a:r>
          </a:p>
          <a:p>
            <a:pPr marL="0" indent="0"/>
            <a:r>
              <a:rPr lang="en-US" sz="1600" dirty="0"/>
              <a:t>1 molecule per well 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2 fluorescent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gene with a known 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gene with unknown 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/>
            <a:r>
              <a:rPr lang="en-US" sz="1600" dirty="0"/>
              <a:t>Difference in fluorescence amplitude show CN difference</a:t>
            </a:r>
          </a:p>
          <a:p>
            <a:pPr marL="0" indent="0"/>
            <a:endParaRPr lang="en-US" sz="1600" dirty="0"/>
          </a:p>
          <a:p>
            <a:pPr marL="0" indent="0"/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6F5AC0-A46A-AB42-A6D0-2C6116B63138}"/>
              </a:ext>
            </a:extLst>
          </p:cNvPr>
          <p:cNvGrpSpPr/>
          <p:nvPr/>
        </p:nvGrpSpPr>
        <p:grpSpPr>
          <a:xfrm>
            <a:off x="1266172" y="3991232"/>
            <a:ext cx="2328799" cy="2406391"/>
            <a:chOff x="5943599" y="2628897"/>
            <a:chExt cx="2409569" cy="35659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D5E4E5-5583-C042-994B-EE4D332ED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599" y="2628897"/>
              <a:ext cx="2157413" cy="33966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BBEE5A-73F3-4C4D-8EAC-4A5A0D007D9A}"/>
                </a:ext>
              </a:extLst>
            </p:cNvPr>
            <p:cNvSpPr/>
            <p:nvPr/>
          </p:nvSpPr>
          <p:spPr>
            <a:xfrm>
              <a:off x="6102694" y="5856290"/>
              <a:ext cx="22504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800" dirty="0"/>
                <a:t>http://</a:t>
              </a:r>
              <a:r>
                <a:rPr lang="da-DK" sz="800" dirty="0" err="1"/>
                <a:t>www.bio-rad.com</a:t>
              </a:r>
              <a:r>
                <a:rPr lang="da-DK" sz="800" dirty="0"/>
                <a:t>/en-dk/</a:t>
              </a:r>
              <a:r>
                <a:rPr lang="da-DK" sz="800" dirty="0" err="1"/>
                <a:t>category</a:t>
              </a:r>
              <a:r>
                <a:rPr lang="da-DK" sz="800" dirty="0"/>
                <a:t>/</a:t>
              </a:r>
              <a:r>
                <a:rPr lang="da-DK" sz="800" dirty="0" err="1"/>
                <a:t>digital-pcr?ID</a:t>
              </a:r>
              <a:r>
                <a:rPr lang="da-DK" sz="800" dirty="0"/>
                <a:t>=M9HE2R15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B5383-F550-414A-A818-4F98D8FCACCB}"/>
              </a:ext>
            </a:extLst>
          </p:cNvPr>
          <p:cNvGrpSpPr/>
          <p:nvPr/>
        </p:nvGrpSpPr>
        <p:grpSpPr>
          <a:xfrm>
            <a:off x="4623863" y="1045591"/>
            <a:ext cx="4880919" cy="3753249"/>
            <a:chOff x="4151869" y="3090673"/>
            <a:chExt cx="4880919" cy="37532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0721BA-9B73-D442-A01B-3F55498EF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91" t="339" r="2098"/>
            <a:stretch/>
          </p:blipFill>
          <p:spPr>
            <a:xfrm>
              <a:off x="4151870" y="3090673"/>
              <a:ext cx="3837539" cy="36524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9F993A-BB0D-084D-ABB3-8D3A00FCAEEB}"/>
                </a:ext>
              </a:extLst>
            </p:cNvPr>
            <p:cNvSpPr txBox="1"/>
            <p:nvPr/>
          </p:nvSpPr>
          <p:spPr>
            <a:xfrm>
              <a:off x="4151869" y="6628480"/>
              <a:ext cx="4880919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" sz="800" dirty="0">
                  <a:solidFill>
                    <a:schemeClr val="accent1">
                      <a:lumMod val="50000"/>
                    </a:schemeClr>
                  </a:solidFill>
                </a:rPr>
                <a:t>Digital Droplet PCR: CNV Analysis and Other Applications </a:t>
              </a:r>
              <a:r>
                <a:rPr lang="da-DK" sz="800" dirty="0">
                  <a:solidFill>
                    <a:schemeClr val="accent1">
                      <a:lumMod val="50000"/>
                    </a:schemeClr>
                  </a:solidFill>
                </a:rPr>
                <a:t>Erica </a:t>
              </a:r>
              <a:r>
                <a:rPr lang="da-DK" sz="800" dirty="0" err="1">
                  <a:solidFill>
                    <a:schemeClr val="accent1">
                      <a:lumMod val="50000"/>
                    </a:schemeClr>
                  </a:solidFill>
                </a:rPr>
                <a:t>Mazaika</a:t>
              </a:r>
              <a:r>
                <a:rPr lang="da-DK" sz="800" dirty="0">
                  <a:solidFill>
                    <a:schemeClr val="accent1">
                      <a:lumMod val="50000"/>
                    </a:schemeClr>
                  </a:solidFill>
                </a:rPr>
                <a:t> et al. 2014</a:t>
              </a:r>
              <a:endParaRPr kumimoji="0" lang="da-DK" sz="800" b="0" i="0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739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U-egen">
  <a:themeElements>
    <a:clrScheme name="SUND_DK">
      <a:dk1>
        <a:srgbClr val="6E6E6E"/>
      </a:dk1>
      <a:lt1>
        <a:srgbClr val="FFFFFF"/>
      </a:lt1>
      <a:dk2>
        <a:srgbClr val="A7A7A7"/>
      </a:dk2>
      <a:lt2>
        <a:srgbClr val="535353"/>
      </a:lt2>
      <a:accent1>
        <a:srgbClr val="2A216A"/>
      </a:accent1>
      <a:accent2>
        <a:srgbClr val="3B2F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UND_DK">
      <a:majorFont>
        <a:latin typeface="Verdana"/>
        <a:ea typeface="Verdana"/>
        <a:cs typeface="Verdana"/>
      </a:majorFont>
      <a:minorFont>
        <a:latin typeface="Helvetica"/>
        <a:ea typeface="Helvetica"/>
        <a:cs typeface="Helvetica"/>
      </a:minorFont>
    </a:fontScheme>
    <a:fmtScheme name="SUND_D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6E6E6E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6E6E6E"/>
            </a:solidFill>
            <a:effectLst/>
            <a:uFillTx/>
            <a:latin typeface="+mj-lt"/>
            <a:ea typeface="+mj-ea"/>
            <a:cs typeface="+mj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U-egen" id="{D538226F-9584-0147-A7F2-19B7EED28F07}" vid="{5C79F71A-F613-AE4B-BA15-6A2B34CE5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KU-egen</Template>
  <TotalTime>2165</TotalTime>
  <Words>1616</Words>
  <Application>Microsoft Macintosh PowerPoint</Application>
  <PresentationFormat>On-screen Show (4:3)</PresentationFormat>
  <Paragraphs>263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Verdana</vt:lpstr>
      <vt:lpstr>KU-egen</vt:lpstr>
      <vt:lpstr>Background</vt:lpstr>
      <vt:lpstr>Background</vt:lpstr>
      <vt:lpstr>Background</vt:lpstr>
      <vt:lpstr>Analysis</vt:lpstr>
      <vt:lpstr>Applied canine cancer and comparative genetics </vt:lpstr>
      <vt:lpstr>Aims</vt:lpstr>
      <vt:lpstr>Evaluation of ERBB2 Copy Number Variation in canine mammary tumors</vt:lpstr>
      <vt:lpstr>Evaluation of ERBB2 Copy Number Variation in canine mammary tumors</vt:lpstr>
      <vt:lpstr>Droplet digital PCR for CNV</vt:lpstr>
      <vt:lpstr>Identification of somatic variants and correlation with tumor characteristics</vt:lpstr>
      <vt:lpstr>Identification of somatic variants and correlation with tumor characteristics</vt:lpstr>
      <vt:lpstr>Liquid biopsies</vt:lpstr>
      <vt:lpstr>Identification of somatic mutations for diagnosis, monitoring disease relapse, and progression</vt:lpstr>
      <vt:lpstr>Identification of somatic mutations for diagnosis, monitoring disease relapse, and progression</vt:lpstr>
      <vt:lpstr>Patient requirements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Ph.D projekt</dc:title>
  <dc:creator>Sophie Emilie Søborg Agger</dc:creator>
  <cp:lastModifiedBy>Sophie Emilie Søborg Agger</cp:lastModifiedBy>
  <cp:revision>79</cp:revision>
  <dcterms:created xsi:type="dcterms:W3CDTF">2019-01-28T09:38:15Z</dcterms:created>
  <dcterms:modified xsi:type="dcterms:W3CDTF">2019-11-29T10:08:04Z</dcterms:modified>
</cp:coreProperties>
</file>