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84" r:id="rId4"/>
    <p:sldId id="285" r:id="rId5"/>
    <p:sldId id="286" r:id="rId6"/>
    <p:sldId id="287" r:id="rId7"/>
    <p:sldId id="257" r:id="rId8"/>
    <p:sldId id="259" r:id="rId9"/>
    <p:sldId id="280" r:id="rId10"/>
    <p:sldId id="281" r:id="rId11"/>
    <p:sldId id="282" r:id="rId12"/>
    <p:sldId id="283" r:id="rId13"/>
    <p:sldId id="258" r:id="rId14"/>
    <p:sldId id="274" r:id="rId15"/>
    <p:sldId id="275" r:id="rId16"/>
    <p:sldId id="276" r:id="rId17"/>
    <p:sldId id="271" r:id="rId18"/>
    <p:sldId id="277" r:id="rId19"/>
    <p:sldId id="273" r:id="rId20"/>
    <p:sldId id="278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7"/>
    <p:restoredTop sz="80781"/>
  </p:normalViewPr>
  <p:slideViewPr>
    <p:cSldViewPr snapToGrid="0" snapToObjects="1" showGuides="1">
      <p:cViewPr>
        <p:scale>
          <a:sx n="190" d="100"/>
          <a:sy n="190" d="100"/>
        </p:scale>
        <p:origin x="6296" y="2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7C088-3894-D744-AEF9-AB9AA1875635}" type="doc">
      <dgm:prSet loTypeId="urn:microsoft.com/office/officeart/2009/3/layout/HorizontalOrganizationChart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607E71-2FEC-F647-94CB-228ABE7D742A}">
      <dgm:prSet custT="1"/>
      <dgm:spPr/>
      <dgm:t>
        <a:bodyPr lIns="360000"/>
        <a:lstStyle/>
        <a:p>
          <a:pPr algn="l"/>
          <a:r>
            <a:rPr lang="en-US" sz="2700" dirty="0"/>
            <a:t>Operation</a:t>
          </a:r>
          <a:br>
            <a:rPr lang="en-US" sz="2700" dirty="0"/>
          </a:br>
          <a:r>
            <a:rPr lang="en-US" sz="1600" i="1" dirty="0"/>
            <a:t>Tumor sample </a:t>
          </a:r>
          <a:br>
            <a:rPr lang="en-US" sz="1600" i="1" dirty="0"/>
          </a:br>
          <a:r>
            <a:rPr lang="en-US" sz="1600" i="1" dirty="0"/>
            <a:t>Liquid biopsy</a:t>
          </a:r>
        </a:p>
      </dgm:t>
    </dgm:pt>
    <dgm:pt modelId="{67607CF9-7B76-4F47-93EC-573EFD76F06A}" type="sibTrans" cxnId="{597BF940-9986-F641-A46F-6B4C1B913BCC}">
      <dgm:prSet/>
      <dgm:spPr/>
      <dgm:t>
        <a:bodyPr/>
        <a:lstStyle/>
        <a:p>
          <a:endParaRPr lang="en-US"/>
        </a:p>
      </dgm:t>
    </dgm:pt>
    <dgm:pt modelId="{AA69E813-3FFE-4F43-B678-C52236C65B0E}" type="parTrans" cxnId="{597BF940-9986-F641-A46F-6B4C1B913BCC}">
      <dgm:prSet/>
      <dgm:spPr/>
      <dgm:t>
        <a:bodyPr/>
        <a:lstStyle/>
        <a:p>
          <a:endParaRPr lang="en-US"/>
        </a:p>
      </dgm:t>
    </dgm:pt>
    <dgm:pt modelId="{88DCD0CD-45E3-DB4E-BF07-C23E3FD6B10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 lIns="180000"/>
        <a:lstStyle/>
        <a:p>
          <a:pPr algn="l">
            <a:buNone/>
          </a:pPr>
          <a:r>
            <a:rPr lang="en-US" sz="2700" dirty="0"/>
            <a:t>Tumor Sample</a:t>
          </a:r>
          <a:br>
            <a:rPr lang="en-US" sz="2700" dirty="0"/>
          </a:br>
          <a:r>
            <a:rPr lang="en-US" sz="1600" i="1" dirty="0"/>
            <a:t>0.3 cm ⌀ tumor sample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600" dirty="0"/>
            <a:t>RNAlater at 4˚C for 24 h</a:t>
          </a:r>
          <a:br>
            <a:rPr lang="en-US" sz="1600" dirty="0"/>
          </a:br>
          <a:r>
            <a:rPr lang="en-US" sz="1600" dirty="0"/>
            <a:t>Freeze at -80˚C</a:t>
          </a:r>
        </a:p>
      </dgm:t>
    </dgm:pt>
    <dgm:pt modelId="{6F6BAF71-280E-0B47-AE8A-3503F24EAC35}" type="sibTrans" cxnId="{CC443CC9-51ED-3144-AFC1-E9B23B2FCF72}">
      <dgm:prSet/>
      <dgm:spPr/>
      <dgm:t>
        <a:bodyPr/>
        <a:lstStyle/>
        <a:p>
          <a:endParaRPr lang="en-US"/>
        </a:p>
      </dgm:t>
    </dgm:pt>
    <dgm:pt modelId="{8FC93A89-4391-5C45-BDE4-617FFFDD6223}" type="parTrans" cxnId="{CC443CC9-51ED-3144-AFC1-E9B23B2FCF72}">
      <dgm:prSet/>
      <dgm:spPr>
        <a:ln>
          <a:tailEnd type="stealth"/>
        </a:ln>
      </dgm:spPr>
      <dgm:t>
        <a:bodyPr/>
        <a:lstStyle/>
        <a:p>
          <a:endParaRPr lang="en-US"/>
        </a:p>
      </dgm:t>
    </dgm:pt>
    <dgm:pt modelId="{A16FD853-8561-E749-B9A4-057E8BDDE8E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 lIns="180000"/>
        <a:lstStyle/>
        <a:p>
          <a:pPr algn="l"/>
          <a:r>
            <a:rPr lang="en-US" sz="2700" dirty="0"/>
            <a:t>Liquid biopsy</a:t>
          </a:r>
          <a:br>
            <a:rPr lang="en-US" sz="4000" dirty="0"/>
          </a:br>
          <a:r>
            <a:rPr lang="en-US" sz="1600" i="1" dirty="0"/>
            <a:t>4 ml blood in EDTA</a:t>
          </a:r>
        </a:p>
        <a:p>
          <a:pPr algn="l"/>
          <a:r>
            <a:rPr lang="en-US" sz="1600" dirty="0"/>
            <a:t>Separate plasma</a:t>
          </a:r>
        </a:p>
      </dgm:t>
    </dgm:pt>
    <dgm:pt modelId="{C232454A-B82B-0F4E-B865-4991FE549C4E}" type="sibTrans" cxnId="{32794BEF-3C40-C048-89D1-EB2CD6FCF6ED}">
      <dgm:prSet/>
      <dgm:spPr/>
      <dgm:t>
        <a:bodyPr/>
        <a:lstStyle/>
        <a:p>
          <a:endParaRPr lang="en-US"/>
        </a:p>
      </dgm:t>
    </dgm:pt>
    <dgm:pt modelId="{083FC739-42DA-A145-AE7C-C857A14325F9}" type="parTrans" cxnId="{32794BEF-3C40-C048-89D1-EB2CD6FCF6ED}">
      <dgm:prSet/>
      <dgm:spPr>
        <a:ln>
          <a:tailEnd type="stealth"/>
        </a:ln>
      </dgm:spPr>
      <dgm:t>
        <a:bodyPr/>
        <a:lstStyle/>
        <a:p>
          <a:endParaRPr lang="en-US"/>
        </a:p>
      </dgm:t>
    </dgm:pt>
    <dgm:pt modelId="{2D410DA9-DF95-AE45-975E-9603D1C0F30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 lIns="180000"/>
        <a:lstStyle/>
        <a:p>
          <a:pPr algn="l"/>
          <a:r>
            <a:rPr lang="en-US" sz="2700" dirty="0"/>
            <a:t>Buffy Coat</a:t>
          </a:r>
          <a:br>
            <a:rPr lang="en-US" sz="2700" dirty="0"/>
          </a:br>
          <a:r>
            <a:rPr lang="en-US" sz="1600" dirty="0"/>
            <a:t>Freeze at -80˚C</a:t>
          </a:r>
        </a:p>
      </dgm:t>
    </dgm:pt>
    <dgm:pt modelId="{1D0BDAA5-F88E-6443-ABD5-D39A63682E0C}" type="parTrans" cxnId="{3F17C322-6EEA-E549-9F1E-9F9F6C41356A}">
      <dgm:prSet/>
      <dgm:spPr>
        <a:ln>
          <a:tailEnd type="stealth"/>
        </a:ln>
      </dgm:spPr>
      <dgm:t>
        <a:bodyPr/>
        <a:lstStyle/>
        <a:p>
          <a:endParaRPr lang="en-US"/>
        </a:p>
      </dgm:t>
    </dgm:pt>
    <dgm:pt modelId="{D18A5C6D-E9F1-0146-844E-3B5909212F4C}" type="sibTrans" cxnId="{3F17C322-6EEA-E549-9F1E-9F9F6C41356A}">
      <dgm:prSet/>
      <dgm:spPr/>
      <dgm:t>
        <a:bodyPr/>
        <a:lstStyle/>
        <a:p>
          <a:endParaRPr lang="en-US"/>
        </a:p>
      </dgm:t>
    </dgm:pt>
    <dgm:pt modelId="{3109E035-185F-2446-B5CF-02D56B14F89A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 lIns="180000"/>
        <a:lstStyle/>
        <a:p>
          <a:pPr algn="l"/>
          <a:r>
            <a:rPr lang="en-US" sz="2900" dirty="0"/>
            <a:t>Plasma</a:t>
          </a:r>
          <a:br>
            <a:rPr lang="en-US" sz="2900" dirty="0"/>
          </a:br>
          <a:r>
            <a:rPr lang="en-US" sz="1600" dirty="0"/>
            <a:t>Remove cellular debris</a:t>
          </a:r>
          <a:br>
            <a:rPr lang="en-US" sz="1600" dirty="0"/>
          </a:br>
          <a:r>
            <a:rPr lang="en-US" sz="1600" dirty="0"/>
            <a:t>Freeze at -80˚C</a:t>
          </a:r>
        </a:p>
      </dgm:t>
    </dgm:pt>
    <dgm:pt modelId="{137EDA1F-C234-8048-982D-CCB150B4606E}" type="parTrans" cxnId="{533272AC-25F6-154B-BED5-6514BAE5994A}">
      <dgm:prSet/>
      <dgm:spPr>
        <a:ln>
          <a:tailEnd type="stealth"/>
        </a:ln>
      </dgm:spPr>
      <dgm:t>
        <a:bodyPr/>
        <a:lstStyle/>
        <a:p>
          <a:endParaRPr lang="en-US"/>
        </a:p>
      </dgm:t>
    </dgm:pt>
    <dgm:pt modelId="{586DCFFF-46C6-DE46-BE6A-91DB304D024A}" type="sibTrans" cxnId="{533272AC-25F6-154B-BED5-6514BAE5994A}">
      <dgm:prSet/>
      <dgm:spPr/>
      <dgm:t>
        <a:bodyPr/>
        <a:lstStyle/>
        <a:p>
          <a:endParaRPr lang="en-US"/>
        </a:p>
      </dgm:t>
    </dgm:pt>
    <dgm:pt modelId="{9D106117-DF53-3E4C-91C2-F7D90B8C9027}">
      <dgm:prSet custT="1"/>
      <dgm:spPr/>
      <dgm:t>
        <a:bodyPr lIns="360000"/>
        <a:lstStyle/>
        <a:p>
          <a:pPr algn="l"/>
          <a:r>
            <a:rPr lang="en-US" sz="2700" dirty="0"/>
            <a:t>Follow-up visits</a:t>
          </a:r>
        </a:p>
        <a:p>
          <a:pPr algn="l"/>
          <a:r>
            <a:rPr lang="en-US" sz="1600" dirty="0"/>
            <a:t>Every 2 months for 1 y </a:t>
          </a:r>
        </a:p>
        <a:p>
          <a:pPr algn="l"/>
          <a:r>
            <a:rPr lang="en-US" sz="1600" dirty="0"/>
            <a:t>1.5 y after operation</a:t>
          </a:r>
        </a:p>
      </dgm:t>
    </dgm:pt>
    <dgm:pt modelId="{9DD02251-E337-2E4B-AE85-E6409F73F6B7}" type="parTrans" cxnId="{89271154-99B9-2E44-929D-2DEB095088EC}">
      <dgm:prSet/>
      <dgm:spPr/>
      <dgm:t>
        <a:bodyPr/>
        <a:lstStyle/>
        <a:p>
          <a:endParaRPr lang="en-US"/>
        </a:p>
      </dgm:t>
    </dgm:pt>
    <dgm:pt modelId="{3779B3DC-A36C-B74F-895C-EA2587DB39B1}" type="sibTrans" cxnId="{89271154-99B9-2E44-929D-2DEB095088EC}">
      <dgm:prSet/>
      <dgm:spPr/>
      <dgm:t>
        <a:bodyPr/>
        <a:lstStyle/>
        <a:p>
          <a:endParaRPr lang="en-US"/>
        </a:p>
      </dgm:t>
    </dgm:pt>
    <dgm:pt modelId="{621BB8CD-0808-1A44-89E2-32C57E59A76F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 lIns="180000"/>
        <a:lstStyle/>
        <a:p>
          <a:pPr algn="l"/>
          <a:r>
            <a:rPr lang="en-US" sz="2700" dirty="0"/>
            <a:t>Staging </a:t>
          </a:r>
          <a:br>
            <a:rPr lang="en-US" sz="2700" dirty="0"/>
          </a:br>
          <a:r>
            <a:rPr lang="en-US" sz="1600" i="1" dirty="0"/>
            <a:t>if indicated</a:t>
          </a:r>
        </a:p>
        <a:p>
          <a:pPr algn="l"/>
          <a:r>
            <a:rPr lang="en-US" sz="1600" i="0" dirty="0"/>
            <a:t>X-ray / CT / US</a:t>
          </a:r>
        </a:p>
      </dgm:t>
    </dgm:pt>
    <dgm:pt modelId="{33198114-9857-1F4F-89C9-294BAE15EC8B}" type="parTrans" cxnId="{659348BE-313A-3B4C-A1BF-EC960E78838C}">
      <dgm:prSet/>
      <dgm:spPr>
        <a:ln>
          <a:tailEnd type="stealth"/>
        </a:ln>
      </dgm:spPr>
      <dgm:t>
        <a:bodyPr/>
        <a:lstStyle/>
        <a:p>
          <a:endParaRPr lang="en-US"/>
        </a:p>
      </dgm:t>
    </dgm:pt>
    <dgm:pt modelId="{5CF33388-60EB-C040-9DA5-66E8C54E7E00}" type="sibTrans" cxnId="{659348BE-313A-3B4C-A1BF-EC960E78838C}">
      <dgm:prSet/>
      <dgm:spPr/>
      <dgm:t>
        <a:bodyPr/>
        <a:lstStyle/>
        <a:p>
          <a:endParaRPr lang="en-US"/>
        </a:p>
      </dgm:t>
    </dgm:pt>
    <dgm:pt modelId="{8A5515E2-A8C4-CC42-9A41-571EE51039E6}" type="pres">
      <dgm:prSet presAssocID="{4EC7C088-3894-D744-AEF9-AB9AA18756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B0903B-BDB2-724C-84D5-5B622AE9DA49}" type="pres">
      <dgm:prSet presAssocID="{78607E71-2FEC-F647-94CB-228ABE7D742A}" presName="hierRoot1" presStyleCnt="0">
        <dgm:presLayoutVars>
          <dgm:hierBranch/>
        </dgm:presLayoutVars>
      </dgm:prSet>
      <dgm:spPr/>
    </dgm:pt>
    <dgm:pt modelId="{06F01206-ECFE-C949-A97E-12D6EC1DEF28}" type="pres">
      <dgm:prSet presAssocID="{78607E71-2FEC-F647-94CB-228ABE7D742A}" presName="rootComposite1" presStyleCnt="0"/>
      <dgm:spPr/>
    </dgm:pt>
    <dgm:pt modelId="{2FCDD280-BDB7-2E4C-9083-1079F70DC273}" type="pres">
      <dgm:prSet presAssocID="{78607E71-2FEC-F647-94CB-228ABE7D742A}" presName="rootText1" presStyleLbl="node0" presStyleIdx="0" presStyleCnt="2" custScaleX="78015" custScaleY="125122" custLinFactNeighborX="-21580" custLinFactNeighborY="14506">
        <dgm:presLayoutVars>
          <dgm:chPref val="3"/>
        </dgm:presLayoutVars>
      </dgm:prSet>
      <dgm:spPr/>
    </dgm:pt>
    <dgm:pt modelId="{49E3F459-89F1-CB44-AAC9-6373F8A8B6D7}" type="pres">
      <dgm:prSet presAssocID="{78607E71-2FEC-F647-94CB-228ABE7D742A}" presName="rootConnector1" presStyleLbl="node1" presStyleIdx="0" presStyleCnt="0"/>
      <dgm:spPr/>
    </dgm:pt>
    <dgm:pt modelId="{67CA773E-31EA-7F45-AD1D-5A2232FC85B0}" type="pres">
      <dgm:prSet presAssocID="{78607E71-2FEC-F647-94CB-228ABE7D742A}" presName="hierChild2" presStyleCnt="0"/>
      <dgm:spPr/>
    </dgm:pt>
    <dgm:pt modelId="{94BE50B2-1BF3-5E40-B2A3-B8CD4F563F4E}" type="pres">
      <dgm:prSet presAssocID="{8FC93A89-4391-5C45-BDE4-617FFFDD6223}" presName="Name64" presStyleLbl="parChTrans1D2" presStyleIdx="0" presStyleCnt="3"/>
      <dgm:spPr/>
    </dgm:pt>
    <dgm:pt modelId="{AD08611B-13C0-1A43-8C7D-0288C785B9D3}" type="pres">
      <dgm:prSet presAssocID="{88DCD0CD-45E3-DB4E-BF07-C23E3FD6B10D}" presName="hierRoot2" presStyleCnt="0">
        <dgm:presLayoutVars>
          <dgm:hierBranch val="r"/>
        </dgm:presLayoutVars>
      </dgm:prSet>
      <dgm:spPr/>
    </dgm:pt>
    <dgm:pt modelId="{22A2924B-4B55-0549-968C-5350178156AC}" type="pres">
      <dgm:prSet presAssocID="{88DCD0CD-45E3-DB4E-BF07-C23E3FD6B10D}" presName="rootComposite" presStyleCnt="0"/>
      <dgm:spPr/>
    </dgm:pt>
    <dgm:pt modelId="{CBDCE54E-2143-1945-B0F6-DA9B44C84590}" type="pres">
      <dgm:prSet presAssocID="{88DCD0CD-45E3-DB4E-BF07-C23E3FD6B10D}" presName="rootText" presStyleLbl="node2" presStyleIdx="0" presStyleCnt="3" custScaleX="64227" custScaleY="100978" custLinFactNeighborX="5352" custLinFactNeighborY="12233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9F4A2D88-6F33-7349-A14E-94338D060C60}" type="pres">
      <dgm:prSet presAssocID="{88DCD0CD-45E3-DB4E-BF07-C23E3FD6B10D}" presName="rootConnector" presStyleLbl="node2" presStyleIdx="0" presStyleCnt="3"/>
      <dgm:spPr/>
    </dgm:pt>
    <dgm:pt modelId="{E13BA92F-3796-5349-BBC4-72F843B70EB1}" type="pres">
      <dgm:prSet presAssocID="{88DCD0CD-45E3-DB4E-BF07-C23E3FD6B10D}" presName="hierChild4" presStyleCnt="0"/>
      <dgm:spPr/>
    </dgm:pt>
    <dgm:pt modelId="{63B5D623-D3F7-704D-BF87-5EA84A149863}" type="pres">
      <dgm:prSet presAssocID="{88DCD0CD-45E3-DB4E-BF07-C23E3FD6B10D}" presName="hierChild5" presStyleCnt="0"/>
      <dgm:spPr/>
    </dgm:pt>
    <dgm:pt modelId="{CB580DAA-B4E4-EA48-BF35-384A7AA5D51D}" type="pres">
      <dgm:prSet presAssocID="{083FC739-42DA-A145-AE7C-C857A14325F9}" presName="Name64" presStyleLbl="parChTrans1D2" presStyleIdx="1" presStyleCnt="3"/>
      <dgm:spPr/>
    </dgm:pt>
    <dgm:pt modelId="{3E8568B8-603A-DE46-A1DA-BA6F0398433E}" type="pres">
      <dgm:prSet presAssocID="{A16FD853-8561-E749-B9A4-057E8BDDE8E5}" presName="hierRoot2" presStyleCnt="0">
        <dgm:presLayoutVars>
          <dgm:hierBranch val="init"/>
        </dgm:presLayoutVars>
      </dgm:prSet>
      <dgm:spPr/>
    </dgm:pt>
    <dgm:pt modelId="{862442DC-2C12-3F4E-B352-B39DC8915056}" type="pres">
      <dgm:prSet presAssocID="{A16FD853-8561-E749-B9A4-057E8BDDE8E5}" presName="rootComposite" presStyleCnt="0"/>
      <dgm:spPr/>
    </dgm:pt>
    <dgm:pt modelId="{C4477503-C647-B44D-A0EE-8100CD73E952}" type="pres">
      <dgm:prSet presAssocID="{A16FD853-8561-E749-B9A4-057E8BDDE8E5}" presName="rootText" presStyleLbl="node2" presStyleIdx="1" presStyleCnt="3" custScaleX="64209" custScaleY="100950" custLinFactNeighborX="5240" custLinFactNeighborY="7756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A9721294-17B9-774A-8B9F-02425CEC1EAD}" type="pres">
      <dgm:prSet presAssocID="{A16FD853-8561-E749-B9A4-057E8BDDE8E5}" presName="rootConnector" presStyleLbl="node2" presStyleIdx="1" presStyleCnt="3"/>
      <dgm:spPr/>
    </dgm:pt>
    <dgm:pt modelId="{E0CEF79F-B07F-F04E-A3D4-DD761729A0AD}" type="pres">
      <dgm:prSet presAssocID="{A16FD853-8561-E749-B9A4-057E8BDDE8E5}" presName="hierChild4" presStyleCnt="0"/>
      <dgm:spPr/>
    </dgm:pt>
    <dgm:pt modelId="{45A9338F-1C95-D84F-8F9D-5274ADF31DC5}" type="pres">
      <dgm:prSet presAssocID="{1D0BDAA5-F88E-6443-ABD5-D39A63682E0C}" presName="Name64" presStyleLbl="parChTrans1D3" presStyleIdx="0" presStyleCnt="2"/>
      <dgm:spPr/>
    </dgm:pt>
    <dgm:pt modelId="{FF5DBC2C-6723-9646-A031-3C7022CDBC8A}" type="pres">
      <dgm:prSet presAssocID="{2D410DA9-DF95-AE45-975E-9603D1C0F30D}" presName="hierRoot2" presStyleCnt="0">
        <dgm:presLayoutVars>
          <dgm:hierBranch val="init"/>
        </dgm:presLayoutVars>
      </dgm:prSet>
      <dgm:spPr/>
    </dgm:pt>
    <dgm:pt modelId="{1C4006FB-270D-5645-A207-821A909328D4}" type="pres">
      <dgm:prSet presAssocID="{2D410DA9-DF95-AE45-975E-9603D1C0F30D}" presName="rootComposite" presStyleCnt="0"/>
      <dgm:spPr/>
    </dgm:pt>
    <dgm:pt modelId="{BEDF4B51-DBF7-8C4A-8001-4B7B010488F5}" type="pres">
      <dgm:prSet presAssocID="{2D410DA9-DF95-AE45-975E-9603D1C0F30D}" presName="rootText" presStyleLbl="node3" presStyleIdx="0" presStyleCnt="2" custScaleX="59908" custScaleY="97812" custLinFactNeighborX="15520" custLinFactNeighborY="6667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A7DC23A7-4C68-8A4D-BF64-00188692154E}" type="pres">
      <dgm:prSet presAssocID="{2D410DA9-DF95-AE45-975E-9603D1C0F30D}" presName="rootConnector" presStyleLbl="node3" presStyleIdx="0" presStyleCnt="2"/>
      <dgm:spPr/>
    </dgm:pt>
    <dgm:pt modelId="{CA6B42FE-4D47-0F4B-A437-BAF4ED3FF7CD}" type="pres">
      <dgm:prSet presAssocID="{2D410DA9-DF95-AE45-975E-9603D1C0F30D}" presName="hierChild4" presStyleCnt="0"/>
      <dgm:spPr/>
    </dgm:pt>
    <dgm:pt modelId="{FDC2625F-1580-0746-B8C8-7DC53293AABD}" type="pres">
      <dgm:prSet presAssocID="{2D410DA9-DF95-AE45-975E-9603D1C0F30D}" presName="hierChild5" presStyleCnt="0"/>
      <dgm:spPr/>
    </dgm:pt>
    <dgm:pt modelId="{FC6326BD-4C3B-6D41-8141-4B6FE03F8E94}" type="pres">
      <dgm:prSet presAssocID="{137EDA1F-C234-8048-982D-CCB150B4606E}" presName="Name64" presStyleLbl="parChTrans1D3" presStyleIdx="1" presStyleCnt="2"/>
      <dgm:spPr/>
    </dgm:pt>
    <dgm:pt modelId="{80976279-8E4A-E64F-9469-B2174429A76D}" type="pres">
      <dgm:prSet presAssocID="{3109E035-185F-2446-B5CF-02D56B14F89A}" presName="hierRoot2" presStyleCnt="0">
        <dgm:presLayoutVars>
          <dgm:hierBranch val="init"/>
        </dgm:presLayoutVars>
      </dgm:prSet>
      <dgm:spPr/>
    </dgm:pt>
    <dgm:pt modelId="{47B7C67D-8CED-AA4D-9A73-9ABBAFB564DE}" type="pres">
      <dgm:prSet presAssocID="{3109E035-185F-2446-B5CF-02D56B14F89A}" presName="rootComposite" presStyleCnt="0"/>
      <dgm:spPr/>
    </dgm:pt>
    <dgm:pt modelId="{7C632798-C25A-D04F-9957-2B4F40EFE6A6}" type="pres">
      <dgm:prSet presAssocID="{3109E035-185F-2446-B5CF-02D56B14F89A}" presName="rootText" presStyleLbl="node3" presStyleIdx="1" presStyleCnt="2" custScaleX="59244" custScaleY="97812" custLinFactNeighborX="15851" custLinFactNeighborY="-4200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C6AE79B1-F914-0C42-9C64-59648AF531AD}" type="pres">
      <dgm:prSet presAssocID="{3109E035-185F-2446-B5CF-02D56B14F89A}" presName="rootConnector" presStyleLbl="node3" presStyleIdx="1" presStyleCnt="2"/>
      <dgm:spPr/>
    </dgm:pt>
    <dgm:pt modelId="{CF2013DB-133F-5A47-9A1E-39997E6C5E63}" type="pres">
      <dgm:prSet presAssocID="{3109E035-185F-2446-B5CF-02D56B14F89A}" presName="hierChild4" presStyleCnt="0"/>
      <dgm:spPr/>
    </dgm:pt>
    <dgm:pt modelId="{2ADDD4B7-5935-B84D-8DFB-E916AF69676C}" type="pres">
      <dgm:prSet presAssocID="{3109E035-185F-2446-B5CF-02D56B14F89A}" presName="hierChild5" presStyleCnt="0"/>
      <dgm:spPr/>
    </dgm:pt>
    <dgm:pt modelId="{71704447-6D45-D244-9EA8-725E909E272D}" type="pres">
      <dgm:prSet presAssocID="{A16FD853-8561-E749-B9A4-057E8BDDE8E5}" presName="hierChild5" presStyleCnt="0"/>
      <dgm:spPr/>
    </dgm:pt>
    <dgm:pt modelId="{5CF1586F-81A7-C340-ADEB-C34F9F4D25C4}" type="pres">
      <dgm:prSet presAssocID="{78607E71-2FEC-F647-94CB-228ABE7D742A}" presName="hierChild3" presStyleCnt="0"/>
      <dgm:spPr/>
    </dgm:pt>
    <dgm:pt modelId="{38A9AAD3-4EE1-BA40-B95B-E7C10896342C}" type="pres">
      <dgm:prSet presAssocID="{9D106117-DF53-3E4C-91C2-F7D90B8C9027}" presName="hierRoot1" presStyleCnt="0">
        <dgm:presLayoutVars>
          <dgm:hierBranch val="init"/>
        </dgm:presLayoutVars>
      </dgm:prSet>
      <dgm:spPr/>
    </dgm:pt>
    <dgm:pt modelId="{18F4D662-73B3-CA49-A84A-E0CCA4203CDD}" type="pres">
      <dgm:prSet presAssocID="{9D106117-DF53-3E4C-91C2-F7D90B8C9027}" presName="rootComposite1" presStyleCnt="0"/>
      <dgm:spPr/>
    </dgm:pt>
    <dgm:pt modelId="{14B6D20F-5FA1-C847-828F-762C73DD26D8}" type="pres">
      <dgm:prSet presAssocID="{9D106117-DF53-3E4C-91C2-F7D90B8C9027}" presName="rootText1" presStyleLbl="node0" presStyleIdx="1" presStyleCnt="2" custScaleX="78018" custScaleY="125122" custLinFactNeighborX="-21583" custLinFactNeighborY="-18060">
        <dgm:presLayoutVars>
          <dgm:chPref val="3"/>
        </dgm:presLayoutVars>
      </dgm:prSet>
      <dgm:spPr/>
    </dgm:pt>
    <dgm:pt modelId="{90CE10F8-776B-FC40-99D3-93B832192591}" type="pres">
      <dgm:prSet presAssocID="{9D106117-DF53-3E4C-91C2-F7D90B8C9027}" presName="rootConnector1" presStyleLbl="node1" presStyleIdx="0" presStyleCnt="0"/>
      <dgm:spPr/>
    </dgm:pt>
    <dgm:pt modelId="{8FCFEB47-FAE6-574A-8B10-148CCDFD4941}" type="pres">
      <dgm:prSet presAssocID="{9D106117-DF53-3E4C-91C2-F7D90B8C9027}" presName="hierChild2" presStyleCnt="0"/>
      <dgm:spPr/>
    </dgm:pt>
    <dgm:pt modelId="{74C409C5-B5F0-9A4A-9760-58FDD8258850}" type="pres">
      <dgm:prSet presAssocID="{33198114-9857-1F4F-89C9-294BAE15EC8B}" presName="Name64" presStyleLbl="parChTrans1D2" presStyleIdx="2" presStyleCnt="3"/>
      <dgm:spPr/>
    </dgm:pt>
    <dgm:pt modelId="{0C38E1B7-8741-2446-8AA7-27D6E8F54E3E}" type="pres">
      <dgm:prSet presAssocID="{621BB8CD-0808-1A44-89E2-32C57E59A76F}" presName="hierRoot2" presStyleCnt="0">
        <dgm:presLayoutVars>
          <dgm:hierBranch val="init"/>
        </dgm:presLayoutVars>
      </dgm:prSet>
      <dgm:spPr/>
    </dgm:pt>
    <dgm:pt modelId="{586669CA-9999-C343-8A6A-A831E85EEE7D}" type="pres">
      <dgm:prSet presAssocID="{621BB8CD-0808-1A44-89E2-32C57E59A76F}" presName="rootComposite" presStyleCnt="0"/>
      <dgm:spPr/>
    </dgm:pt>
    <dgm:pt modelId="{64D53BE6-FD25-6C4D-971A-26933CD00750}" type="pres">
      <dgm:prSet presAssocID="{621BB8CD-0808-1A44-89E2-32C57E59A76F}" presName="rootText" presStyleLbl="node2" presStyleIdx="2" presStyleCnt="3" custFlipVert="0" custFlipHor="1" custScaleX="64209" custScaleY="101626" custLinFactNeighborX="5151" custLinFactNeighborY="3510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3D40126F-896E-6F4F-B270-733BB165B70D}" type="pres">
      <dgm:prSet presAssocID="{621BB8CD-0808-1A44-89E2-32C57E59A76F}" presName="rootConnector" presStyleLbl="node2" presStyleIdx="2" presStyleCnt="3"/>
      <dgm:spPr/>
    </dgm:pt>
    <dgm:pt modelId="{54B45BBD-7A63-E64B-A86D-2C9F3DECFAC2}" type="pres">
      <dgm:prSet presAssocID="{621BB8CD-0808-1A44-89E2-32C57E59A76F}" presName="hierChild4" presStyleCnt="0"/>
      <dgm:spPr/>
    </dgm:pt>
    <dgm:pt modelId="{F2A419C3-C306-7241-9AB4-5A5C50435F9F}" type="pres">
      <dgm:prSet presAssocID="{621BB8CD-0808-1A44-89E2-32C57E59A76F}" presName="hierChild5" presStyleCnt="0"/>
      <dgm:spPr/>
    </dgm:pt>
    <dgm:pt modelId="{EF65445B-4D31-9543-8B85-0F025FC286C2}" type="pres">
      <dgm:prSet presAssocID="{9D106117-DF53-3E4C-91C2-F7D90B8C9027}" presName="hierChild3" presStyleCnt="0"/>
      <dgm:spPr/>
    </dgm:pt>
  </dgm:ptLst>
  <dgm:cxnLst>
    <dgm:cxn modelId="{3F17C322-6EEA-E549-9F1E-9F9F6C41356A}" srcId="{A16FD853-8561-E749-B9A4-057E8BDDE8E5}" destId="{2D410DA9-DF95-AE45-975E-9603D1C0F30D}" srcOrd="0" destOrd="0" parTransId="{1D0BDAA5-F88E-6443-ABD5-D39A63682E0C}" sibTransId="{D18A5C6D-E9F1-0146-844E-3B5909212F4C}"/>
    <dgm:cxn modelId="{01368A2E-7B1F-E043-AF88-F02D0A5FC564}" type="presOf" srcId="{3109E035-185F-2446-B5CF-02D56B14F89A}" destId="{C6AE79B1-F914-0C42-9C64-59648AF531AD}" srcOrd="1" destOrd="0" presId="urn:microsoft.com/office/officeart/2009/3/layout/HorizontalOrganizationChart"/>
    <dgm:cxn modelId="{4E0D9939-50A6-FC42-BB5D-60184F143785}" type="presOf" srcId="{1D0BDAA5-F88E-6443-ABD5-D39A63682E0C}" destId="{45A9338F-1C95-D84F-8F9D-5274ADF31DC5}" srcOrd="0" destOrd="0" presId="urn:microsoft.com/office/officeart/2009/3/layout/HorizontalOrganizationChart"/>
    <dgm:cxn modelId="{8178C63E-E61D-5A48-A71E-1487938FBD71}" type="presOf" srcId="{083FC739-42DA-A145-AE7C-C857A14325F9}" destId="{CB580DAA-B4E4-EA48-BF35-384A7AA5D51D}" srcOrd="0" destOrd="0" presId="urn:microsoft.com/office/officeart/2009/3/layout/HorizontalOrganizationChart"/>
    <dgm:cxn modelId="{B00CED3E-4FB4-F041-8F01-10C6B90586B1}" type="presOf" srcId="{78607E71-2FEC-F647-94CB-228ABE7D742A}" destId="{2FCDD280-BDB7-2E4C-9083-1079F70DC273}" srcOrd="0" destOrd="0" presId="urn:microsoft.com/office/officeart/2009/3/layout/HorizontalOrganizationChart"/>
    <dgm:cxn modelId="{597BF940-9986-F641-A46F-6B4C1B913BCC}" srcId="{4EC7C088-3894-D744-AEF9-AB9AA1875635}" destId="{78607E71-2FEC-F647-94CB-228ABE7D742A}" srcOrd="0" destOrd="0" parTransId="{AA69E813-3FFE-4F43-B678-C52236C65B0E}" sibTransId="{67607CF9-7B76-4F47-93EC-573EFD76F06A}"/>
    <dgm:cxn modelId="{F0995747-3ABC-714E-8297-3971033E55D6}" type="presOf" srcId="{3109E035-185F-2446-B5CF-02D56B14F89A}" destId="{7C632798-C25A-D04F-9957-2B4F40EFE6A6}" srcOrd="0" destOrd="0" presId="urn:microsoft.com/office/officeart/2009/3/layout/HorizontalOrganizationChart"/>
    <dgm:cxn modelId="{E73D504D-1A9F-1346-972F-3C0C146D69ED}" type="presOf" srcId="{137EDA1F-C234-8048-982D-CCB150B4606E}" destId="{FC6326BD-4C3B-6D41-8141-4B6FE03F8E94}" srcOrd="0" destOrd="0" presId="urn:microsoft.com/office/officeart/2009/3/layout/HorizontalOrganizationChart"/>
    <dgm:cxn modelId="{89271154-99B9-2E44-929D-2DEB095088EC}" srcId="{4EC7C088-3894-D744-AEF9-AB9AA1875635}" destId="{9D106117-DF53-3E4C-91C2-F7D90B8C9027}" srcOrd="1" destOrd="0" parTransId="{9DD02251-E337-2E4B-AE85-E6409F73F6B7}" sibTransId="{3779B3DC-A36C-B74F-895C-EA2587DB39B1}"/>
    <dgm:cxn modelId="{680C0071-216A-E349-8A27-B278526834A4}" type="presOf" srcId="{A16FD853-8561-E749-B9A4-057E8BDDE8E5}" destId="{A9721294-17B9-774A-8B9F-02425CEC1EAD}" srcOrd="1" destOrd="0" presId="urn:microsoft.com/office/officeart/2009/3/layout/HorizontalOrganizationChart"/>
    <dgm:cxn modelId="{07A4328F-6479-DA48-BF83-05285AACDE1F}" type="presOf" srcId="{A16FD853-8561-E749-B9A4-057E8BDDE8E5}" destId="{C4477503-C647-B44D-A0EE-8100CD73E952}" srcOrd="0" destOrd="0" presId="urn:microsoft.com/office/officeart/2009/3/layout/HorizontalOrganizationChart"/>
    <dgm:cxn modelId="{EC137F8F-6A11-954B-A694-B5CFDDF1E4EF}" type="presOf" srcId="{621BB8CD-0808-1A44-89E2-32C57E59A76F}" destId="{64D53BE6-FD25-6C4D-971A-26933CD00750}" srcOrd="0" destOrd="0" presId="urn:microsoft.com/office/officeart/2009/3/layout/HorizontalOrganizationChart"/>
    <dgm:cxn modelId="{856DBA90-1F12-8C4C-AEDF-6FCA61C70E20}" type="presOf" srcId="{9D106117-DF53-3E4C-91C2-F7D90B8C9027}" destId="{14B6D20F-5FA1-C847-828F-762C73DD26D8}" srcOrd="0" destOrd="0" presId="urn:microsoft.com/office/officeart/2009/3/layout/HorizontalOrganizationChart"/>
    <dgm:cxn modelId="{BB27A69A-20AF-4D40-A26F-E19822D0A2B0}" type="presOf" srcId="{2D410DA9-DF95-AE45-975E-9603D1C0F30D}" destId="{BEDF4B51-DBF7-8C4A-8001-4B7B010488F5}" srcOrd="0" destOrd="0" presId="urn:microsoft.com/office/officeart/2009/3/layout/HorizontalOrganizationChart"/>
    <dgm:cxn modelId="{868046A5-222F-2E4D-8E18-6CB67766D870}" type="presOf" srcId="{8FC93A89-4391-5C45-BDE4-617FFFDD6223}" destId="{94BE50B2-1BF3-5E40-B2A3-B8CD4F563F4E}" srcOrd="0" destOrd="0" presId="urn:microsoft.com/office/officeart/2009/3/layout/HorizontalOrganizationChart"/>
    <dgm:cxn modelId="{7B36B8AA-2FD7-CF46-9A86-51A90B7007A2}" type="presOf" srcId="{88DCD0CD-45E3-DB4E-BF07-C23E3FD6B10D}" destId="{CBDCE54E-2143-1945-B0F6-DA9B44C84590}" srcOrd="0" destOrd="0" presId="urn:microsoft.com/office/officeart/2009/3/layout/HorizontalOrganizationChart"/>
    <dgm:cxn modelId="{533272AC-25F6-154B-BED5-6514BAE5994A}" srcId="{A16FD853-8561-E749-B9A4-057E8BDDE8E5}" destId="{3109E035-185F-2446-B5CF-02D56B14F89A}" srcOrd="1" destOrd="0" parTransId="{137EDA1F-C234-8048-982D-CCB150B4606E}" sibTransId="{586DCFFF-46C6-DE46-BE6A-91DB304D024A}"/>
    <dgm:cxn modelId="{F7D6DFAF-2E65-DC44-ACE9-BA2795EA026C}" type="presOf" srcId="{2D410DA9-DF95-AE45-975E-9603D1C0F30D}" destId="{A7DC23A7-4C68-8A4D-BF64-00188692154E}" srcOrd="1" destOrd="0" presId="urn:microsoft.com/office/officeart/2009/3/layout/HorizontalOrganizationChart"/>
    <dgm:cxn modelId="{659348BE-313A-3B4C-A1BF-EC960E78838C}" srcId="{9D106117-DF53-3E4C-91C2-F7D90B8C9027}" destId="{621BB8CD-0808-1A44-89E2-32C57E59A76F}" srcOrd="0" destOrd="0" parTransId="{33198114-9857-1F4F-89C9-294BAE15EC8B}" sibTransId="{5CF33388-60EB-C040-9DA5-66E8C54E7E00}"/>
    <dgm:cxn modelId="{CC443CC9-51ED-3144-AFC1-E9B23B2FCF72}" srcId="{78607E71-2FEC-F647-94CB-228ABE7D742A}" destId="{88DCD0CD-45E3-DB4E-BF07-C23E3FD6B10D}" srcOrd="0" destOrd="0" parTransId="{8FC93A89-4391-5C45-BDE4-617FFFDD6223}" sibTransId="{6F6BAF71-280E-0B47-AE8A-3503F24EAC35}"/>
    <dgm:cxn modelId="{3E119CCD-9E54-C644-B516-EC660F286AEA}" type="presOf" srcId="{9D106117-DF53-3E4C-91C2-F7D90B8C9027}" destId="{90CE10F8-776B-FC40-99D3-93B832192591}" srcOrd="1" destOrd="0" presId="urn:microsoft.com/office/officeart/2009/3/layout/HorizontalOrganizationChart"/>
    <dgm:cxn modelId="{415888D6-99C9-7343-A7A7-F8C0079243CB}" type="presOf" srcId="{33198114-9857-1F4F-89C9-294BAE15EC8B}" destId="{74C409C5-B5F0-9A4A-9760-58FDD8258850}" srcOrd="0" destOrd="0" presId="urn:microsoft.com/office/officeart/2009/3/layout/HorizontalOrganizationChart"/>
    <dgm:cxn modelId="{0361E1D8-AFA6-F348-B949-C09D0568AD94}" type="presOf" srcId="{621BB8CD-0808-1A44-89E2-32C57E59A76F}" destId="{3D40126F-896E-6F4F-B270-733BB165B70D}" srcOrd="1" destOrd="0" presId="urn:microsoft.com/office/officeart/2009/3/layout/HorizontalOrganizationChart"/>
    <dgm:cxn modelId="{AAD15AE3-B140-1045-8CCE-163D0B3128DE}" type="presOf" srcId="{88DCD0CD-45E3-DB4E-BF07-C23E3FD6B10D}" destId="{9F4A2D88-6F33-7349-A14E-94338D060C60}" srcOrd="1" destOrd="0" presId="urn:microsoft.com/office/officeart/2009/3/layout/HorizontalOrganizationChart"/>
    <dgm:cxn modelId="{865603E8-0046-2446-B46E-B3B2B0F3250D}" type="presOf" srcId="{78607E71-2FEC-F647-94CB-228ABE7D742A}" destId="{49E3F459-89F1-CB44-AAC9-6373F8A8B6D7}" srcOrd="1" destOrd="0" presId="urn:microsoft.com/office/officeart/2009/3/layout/HorizontalOrganizationChart"/>
    <dgm:cxn modelId="{94EE5CEA-0464-8442-9B21-17171BD8806F}" type="presOf" srcId="{4EC7C088-3894-D744-AEF9-AB9AA1875635}" destId="{8A5515E2-A8C4-CC42-9A41-571EE51039E6}" srcOrd="0" destOrd="0" presId="urn:microsoft.com/office/officeart/2009/3/layout/HorizontalOrganizationChart"/>
    <dgm:cxn modelId="{32794BEF-3C40-C048-89D1-EB2CD6FCF6ED}" srcId="{78607E71-2FEC-F647-94CB-228ABE7D742A}" destId="{A16FD853-8561-E749-B9A4-057E8BDDE8E5}" srcOrd="1" destOrd="0" parTransId="{083FC739-42DA-A145-AE7C-C857A14325F9}" sibTransId="{C232454A-B82B-0F4E-B865-4991FE549C4E}"/>
    <dgm:cxn modelId="{F1B7239E-D7BB-8C4B-9D12-52F85CA0F5CB}" type="presParOf" srcId="{8A5515E2-A8C4-CC42-9A41-571EE51039E6}" destId="{B6B0903B-BDB2-724C-84D5-5B622AE9DA49}" srcOrd="0" destOrd="0" presId="urn:microsoft.com/office/officeart/2009/3/layout/HorizontalOrganizationChart"/>
    <dgm:cxn modelId="{8DB6121E-5B16-8D47-8ACA-CEBF5A30CF22}" type="presParOf" srcId="{B6B0903B-BDB2-724C-84D5-5B622AE9DA49}" destId="{06F01206-ECFE-C949-A97E-12D6EC1DEF28}" srcOrd="0" destOrd="0" presId="urn:microsoft.com/office/officeart/2009/3/layout/HorizontalOrganizationChart"/>
    <dgm:cxn modelId="{17B68AAA-A604-E241-8005-046A1CE4C575}" type="presParOf" srcId="{06F01206-ECFE-C949-A97E-12D6EC1DEF28}" destId="{2FCDD280-BDB7-2E4C-9083-1079F70DC273}" srcOrd="0" destOrd="0" presId="urn:microsoft.com/office/officeart/2009/3/layout/HorizontalOrganizationChart"/>
    <dgm:cxn modelId="{F99260AE-5225-FA4A-9690-E66B644A40A9}" type="presParOf" srcId="{06F01206-ECFE-C949-A97E-12D6EC1DEF28}" destId="{49E3F459-89F1-CB44-AAC9-6373F8A8B6D7}" srcOrd="1" destOrd="0" presId="urn:microsoft.com/office/officeart/2009/3/layout/HorizontalOrganizationChart"/>
    <dgm:cxn modelId="{C5BB8350-54E4-D746-8214-0FA756E09C85}" type="presParOf" srcId="{B6B0903B-BDB2-724C-84D5-5B622AE9DA49}" destId="{67CA773E-31EA-7F45-AD1D-5A2232FC85B0}" srcOrd="1" destOrd="0" presId="urn:microsoft.com/office/officeart/2009/3/layout/HorizontalOrganizationChart"/>
    <dgm:cxn modelId="{6EFE09C9-712B-E546-99CA-49597B76A825}" type="presParOf" srcId="{67CA773E-31EA-7F45-AD1D-5A2232FC85B0}" destId="{94BE50B2-1BF3-5E40-B2A3-B8CD4F563F4E}" srcOrd="0" destOrd="0" presId="urn:microsoft.com/office/officeart/2009/3/layout/HorizontalOrganizationChart"/>
    <dgm:cxn modelId="{7E90EDA5-24E3-4745-8A90-7D1DB47F169E}" type="presParOf" srcId="{67CA773E-31EA-7F45-AD1D-5A2232FC85B0}" destId="{AD08611B-13C0-1A43-8C7D-0288C785B9D3}" srcOrd="1" destOrd="0" presId="urn:microsoft.com/office/officeart/2009/3/layout/HorizontalOrganizationChart"/>
    <dgm:cxn modelId="{0839A02E-58A6-7747-A57D-16ED3A8B939B}" type="presParOf" srcId="{AD08611B-13C0-1A43-8C7D-0288C785B9D3}" destId="{22A2924B-4B55-0549-968C-5350178156AC}" srcOrd="0" destOrd="0" presId="urn:microsoft.com/office/officeart/2009/3/layout/HorizontalOrganizationChart"/>
    <dgm:cxn modelId="{2EBA740A-2F95-C64B-850B-F132D4CF1846}" type="presParOf" srcId="{22A2924B-4B55-0549-968C-5350178156AC}" destId="{CBDCE54E-2143-1945-B0F6-DA9B44C84590}" srcOrd="0" destOrd="0" presId="urn:microsoft.com/office/officeart/2009/3/layout/HorizontalOrganizationChart"/>
    <dgm:cxn modelId="{C147D288-E3BB-DB46-B6CC-9628F14E0DD6}" type="presParOf" srcId="{22A2924B-4B55-0549-968C-5350178156AC}" destId="{9F4A2D88-6F33-7349-A14E-94338D060C60}" srcOrd="1" destOrd="0" presId="urn:microsoft.com/office/officeart/2009/3/layout/HorizontalOrganizationChart"/>
    <dgm:cxn modelId="{950A1C0C-1A96-3044-B344-95AD64487FE8}" type="presParOf" srcId="{AD08611B-13C0-1A43-8C7D-0288C785B9D3}" destId="{E13BA92F-3796-5349-BBC4-72F843B70EB1}" srcOrd="1" destOrd="0" presId="urn:microsoft.com/office/officeart/2009/3/layout/HorizontalOrganizationChart"/>
    <dgm:cxn modelId="{A5DD561C-6719-DE49-859B-BEF1DBC9F798}" type="presParOf" srcId="{AD08611B-13C0-1A43-8C7D-0288C785B9D3}" destId="{63B5D623-D3F7-704D-BF87-5EA84A149863}" srcOrd="2" destOrd="0" presId="urn:microsoft.com/office/officeart/2009/3/layout/HorizontalOrganizationChart"/>
    <dgm:cxn modelId="{50F03FD2-67A5-9046-A96C-99E86BD96B7B}" type="presParOf" srcId="{67CA773E-31EA-7F45-AD1D-5A2232FC85B0}" destId="{CB580DAA-B4E4-EA48-BF35-384A7AA5D51D}" srcOrd="2" destOrd="0" presId="urn:microsoft.com/office/officeart/2009/3/layout/HorizontalOrganizationChart"/>
    <dgm:cxn modelId="{5D6195F9-DC43-254F-A4FD-47BB383F4EB4}" type="presParOf" srcId="{67CA773E-31EA-7F45-AD1D-5A2232FC85B0}" destId="{3E8568B8-603A-DE46-A1DA-BA6F0398433E}" srcOrd="3" destOrd="0" presId="urn:microsoft.com/office/officeart/2009/3/layout/HorizontalOrganizationChart"/>
    <dgm:cxn modelId="{16338E88-D02C-1A42-BEC0-8100FFD86F4E}" type="presParOf" srcId="{3E8568B8-603A-DE46-A1DA-BA6F0398433E}" destId="{862442DC-2C12-3F4E-B352-B39DC8915056}" srcOrd="0" destOrd="0" presId="urn:microsoft.com/office/officeart/2009/3/layout/HorizontalOrganizationChart"/>
    <dgm:cxn modelId="{B6C9DB29-930A-CC40-84C3-4A436023A444}" type="presParOf" srcId="{862442DC-2C12-3F4E-B352-B39DC8915056}" destId="{C4477503-C647-B44D-A0EE-8100CD73E952}" srcOrd="0" destOrd="0" presId="urn:microsoft.com/office/officeart/2009/3/layout/HorizontalOrganizationChart"/>
    <dgm:cxn modelId="{B516EE90-F772-3A41-99FB-EDB7A622A818}" type="presParOf" srcId="{862442DC-2C12-3F4E-B352-B39DC8915056}" destId="{A9721294-17B9-774A-8B9F-02425CEC1EAD}" srcOrd="1" destOrd="0" presId="urn:microsoft.com/office/officeart/2009/3/layout/HorizontalOrganizationChart"/>
    <dgm:cxn modelId="{486A5448-EB63-6E4A-9403-3ADB6447AEF8}" type="presParOf" srcId="{3E8568B8-603A-DE46-A1DA-BA6F0398433E}" destId="{E0CEF79F-B07F-F04E-A3D4-DD761729A0AD}" srcOrd="1" destOrd="0" presId="urn:microsoft.com/office/officeart/2009/3/layout/HorizontalOrganizationChart"/>
    <dgm:cxn modelId="{3F2E411B-0A64-9C44-97AC-FFF97D992B7D}" type="presParOf" srcId="{E0CEF79F-B07F-F04E-A3D4-DD761729A0AD}" destId="{45A9338F-1C95-D84F-8F9D-5274ADF31DC5}" srcOrd="0" destOrd="0" presId="urn:microsoft.com/office/officeart/2009/3/layout/HorizontalOrganizationChart"/>
    <dgm:cxn modelId="{19FE7EC0-D151-1E43-B806-261ABE7FE434}" type="presParOf" srcId="{E0CEF79F-B07F-F04E-A3D4-DD761729A0AD}" destId="{FF5DBC2C-6723-9646-A031-3C7022CDBC8A}" srcOrd="1" destOrd="0" presId="urn:microsoft.com/office/officeart/2009/3/layout/HorizontalOrganizationChart"/>
    <dgm:cxn modelId="{2708DD92-A3AF-6044-A766-0E2BE763B103}" type="presParOf" srcId="{FF5DBC2C-6723-9646-A031-3C7022CDBC8A}" destId="{1C4006FB-270D-5645-A207-821A909328D4}" srcOrd="0" destOrd="0" presId="urn:microsoft.com/office/officeart/2009/3/layout/HorizontalOrganizationChart"/>
    <dgm:cxn modelId="{6791F377-9A6A-1141-A9C3-7A965EC6CF45}" type="presParOf" srcId="{1C4006FB-270D-5645-A207-821A909328D4}" destId="{BEDF4B51-DBF7-8C4A-8001-4B7B010488F5}" srcOrd="0" destOrd="0" presId="urn:microsoft.com/office/officeart/2009/3/layout/HorizontalOrganizationChart"/>
    <dgm:cxn modelId="{11998A86-C586-D34C-8C68-030110222E76}" type="presParOf" srcId="{1C4006FB-270D-5645-A207-821A909328D4}" destId="{A7DC23A7-4C68-8A4D-BF64-00188692154E}" srcOrd="1" destOrd="0" presId="urn:microsoft.com/office/officeart/2009/3/layout/HorizontalOrganizationChart"/>
    <dgm:cxn modelId="{943E9982-C09B-DE4B-BAD9-E5B145FB02FB}" type="presParOf" srcId="{FF5DBC2C-6723-9646-A031-3C7022CDBC8A}" destId="{CA6B42FE-4D47-0F4B-A437-BAF4ED3FF7CD}" srcOrd="1" destOrd="0" presId="urn:microsoft.com/office/officeart/2009/3/layout/HorizontalOrganizationChart"/>
    <dgm:cxn modelId="{1CDE00B8-F7C5-6A4A-A29A-2506FBEEC2A1}" type="presParOf" srcId="{FF5DBC2C-6723-9646-A031-3C7022CDBC8A}" destId="{FDC2625F-1580-0746-B8C8-7DC53293AABD}" srcOrd="2" destOrd="0" presId="urn:microsoft.com/office/officeart/2009/3/layout/HorizontalOrganizationChart"/>
    <dgm:cxn modelId="{9A95A31F-E037-2842-9565-C248C39027BB}" type="presParOf" srcId="{E0CEF79F-B07F-F04E-A3D4-DD761729A0AD}" destId="{FC6326BD-4C3B-6D41-8141-4B6FE03F8E94}" srcOrd="2" destOrd="0" presId="urn:microsoft.com/office/officeart/2009/3/layout/HorizontalOrganizationChart"/>
    <dgm:cxn modelId="{41ECAE50-64A0-DB4C-B9F4-062E45D84500}" type="presParOf" srcId="{E0CEF79F-B07F-F04E-A3D4-DD761729A0AD}" destId="{80976279-8E4A-E64F-9469-B2174429A76D}" srcOrd="3" destOrd="0" presId="urn:microsoft.com/office/officeart/2009/3/layout/HorizontalOrganizationChart"/>
    <dgm:cxn modelId="{7EA19D98-88AA-2B48-A760-A4A02193DF66}" type="presParOf" srcId="{80976279-8E4A-E64F-9469-B2174429A76D}" destId="{47B7C67D-8CED-AA4D-9A73-9ABBAFB564DE}" srcOrd="0" destOrd="0" presId="urn:microsoft.com/office/officeart/2009/3/layout/HorizontalOrganizationChart"/>
    <dgm:cxn modelId="{AA7EE34B-370C-224B-8D55-C16D56042208}" type="presParOf" srcId="{47B7C67D-8CED-AA4D-9A73-9ABBAFB564DE}" destId="{7C632798-C25A-D04F-9957-2B4F40EFE6A6}" srcOrd="0" destOrd="0" presId="urn:microsoft.com/office/officeart/2009/3/layout/HorizontalOrganizationChart"/>
    <dgm:cxn modelId="{582538E9-979C-7F48-AFB8-A2572DD4485E}" type="presParOf" srcId="{47B7C67D-8CED-AA4D-9A73-9ABBAFB564DE}" destId="{C6AE79B1-F914-0C42-9C64-59648AF531AD}" srcOrd="1" destOrd="0" presId="urn:microsoft.com/office/officeart/2009/3/layout/HorizontalOrganizationChart"/>
    <dgm:cxn modelId="{BDCB47A3-F685-8D41-9E72-8EEA1262EC3E}" type="presParOf" srcId="{80976279-8E4A-E64F-9469-B2174429A76D}" destId="{CF2013DB-133F-5A47-9A1E-39997E6C5E63}" srcOrd="1" destOrd="0" presId="urn:microsoft.com/office/officeart/2009/3/layout/HorizontalOrganizationChart"/>
    <dgm:cxn modelId="{B7F418F7-387A-044F-AC00-022AC131505C}" type="presParOf" srcId="{80976279-8E4A-E64F-9469-B2174429A76D}" destId="{2ADDD4B7-5935-B84D-8DFB-E916AF69676C}" srcOrd="2" destOrd="0" presId="urn:microsoft.com/office/officeart/2009/3/layout/HorizontalOrganizationChart"/>
    <dgm:cxn modelId="{A3BC9A05-5012-6644-ABEC-CF85F3E49F41}" type="presParOf" srcId="{3E8568B8-603A-DE46-A1DA-BA6F0398433E}" destId="{71704447-6D45-D244-9EA8-725E909E272D}" srcOrd="2" destOrd="0" presId="urn:microsoft.com/office/officeart/2009/3/layout/HorizontalOrganizationChart"/>
    <dgm:cxn modelId="{8034F01D-9C11-FB4A-B325-2DD50C461F08}" type="presParOf" srcId="{B6B0903B-BDB2-724C-84D5-5B622AE9DA49}" destId="{5CF1586F-81A7-C340-ADEB-C34F9F4D25C4}" srcOrd="2" destOrd="0" presId="urn:microsoft.com/office/officeart/2009/3/layout/HorizontalOrganizationChart"/>
    <dgm:cxn modelId="{85572715-BF13-3F4C-B016-E1E1BA8B6125}" type="presParOf" srcId="{8A5515E2-A8C4-CC42-9A41-571EE51039E6}" destId="{38A9AAD3-4EE1-BA40-B95B-E7C10896342C}" srcOrd="1" destOrd="0" presId="urn:microsoft.com/office/officeart/2009/3/layout/HorizontalOrganizationChart"/>
    <dgm:cxn modelId="{88D23FFA-549A-D745-ADF4-A307E15BC1AF}" type="presParOf" srcId="{38A9AAD3-4EE1-BA40-B95B-E7C10896342C}" destId="{18F4D662-73B3-CA49-A84A-E0CCA4203CDD}" srcOrd="0" destOrd="0" presId="urn:microsoft.com/office/officeart/2009/3/layout/HorizontalOrganizationChart"/>
    <dgm:cxn modelId="{3018AE40-4F5E-CA46-89D2-20C814566708}" type="presParOf" srcId="{18F4D662-73B3-CA49-A84A-E0CCA4203CDD}" destId="{14B6D20F-5FA1-C847-828F-762C73DD26D8}" srcOrd="0" destOrd="0" presId="urn:microsoft.com/office/officeart/2009/3/layout/HorizontalOrganizationChart"/>
    <dgm:cxn modelId="{894E03C7-936D-6547-BF8E-E719C899272E}" type="presParOf" srcId="{18F4D662-73B3-CA49-A84A-E0CCA4203CDD}" destId="{90CE10F8-776B-FC40-99D3-93B832192591}" srcOrd="1" destOrd="0" presId="urn:microsoft.com/office/officeart/2009/3/layout/HorizontalOrganizationChart"/>
    <dgm:cxn modelId="{B3E6D30E-D068-DC42-A546-68B449E803DD}" type="presParOf" srcId="{38A9AAD3-4EE1-BA40-B95B-E7C10896342C}" destId="{8FCFEB47-FAE6-574A-8B10-148CCDFD4941}" srcOrd="1" destOrd="0" presId="urn:microsoft.com/office/officeart/2009/3/layout/HorizontalOrganizationChart"/>
    <dgm:cxn modelId="{5FB3BB0D-4EA8-2E42-91AC-51648766B2D2}" type="presParOf" srcId="{8FCFEB47-FAE6-574A-8B10-148CCDFD4941}" destId="{74C409C5-B5F0-9A4A-9760-58FDD8258850}" srcOrd="0" destOrd="0" presId="urn:microsoft.com/office/officeart/2009/3/layout/HorizontalOrganizationChart"/>
    <dgm:cxn modelId="{F759A2EC-7FF5-2E47-801D-E44C8975D16A}" type="presParOf" srcId="{8FCFEB47-FAE6-574A-8B10-148CCDFD4941}" destId="{0C38E1B7-8741-2446-8AA7-27D6E8F54E3E}" srcOrd="1" destOrd="0" presId="urn:microsoft.com/office/officeart/2009/3/layout/HorizontalOrganizationChart"/>
    <dgm:cxn modelId="{831206C0-3340-6745-80A4-158E023478FE}" type="presParOf" srcId="{0C38E1B7-8741-2446-8AA7-27D6E8F54E3E}" destId="{586669CA-9999-C343-8A6A-A831E85EEE7D}" srcOrd="0" destOrd="0" presId="urn:microsoft.com/office/officeart/2009/3/layout/HorizontalOrganizationChart"/>
    <dgm:cxn modelId="{11DFB88B-E706-8B41-A85F-91EE0903B56E}" type="presParOf" srcId="{586669CA-9999-C343-8A6A-A831E85EEE7D}" destId="{64D53BE6-FD25-6C4D-971A-26933CD00750}" srcOrd="0" destOrd="0" presId="urn:microsoft.com/office/officeart/2009/3/layout/HorizontalOrganizationChart"/>
    <dgm:cxn modelId="{EEB73BE1-7ABF-3E45-AEED-B4ABCC43E806}" type="presParOf" srcId="{586669CA-9999-C343-8A6A-A831E85EEE7D}" destId="{3D40126F-896E-6F4F-B270-733BB165B70D}" srcOrd="1" destOrd="0" presId="urn:microsoft.com/office/officeart/2009/3/layout/HorizontalOrganizationChart"/>
    <dgm:cxn modelId="{F450F51A-694D-CA4D-A0CD-7AFE2DF9B121}" type="presParOf" srcId="{0C38E1B7-8741-2446-8AA7-27D6E8F54E3E}" destId="{54B45BBD-7A63-E64B-A86D-2C9F3DECFAC2}" srcOrd="1" destOrd="0" presId="urn:microsoft.com/office/officeart/2009/3/layout/HorizontalOrganizationChart"/>
    <dgm:cxn modelId="{7983EB5A-F70D-EC45-9C3D-6BE3AD7738FA}" type="presParOf" srcId="{0C38E1B7-8741-2446-8AA7-27D6E8F54E3E}" destId="{F2A419C3-C306-7241-9AB4-5A5C50435F9F}" srcOrd="2" destOrd="0" presId="urn:microsoft.com/office/officeart/2009/3/layout/HorizontalOrganizationChart"/>
    <dgm:cxn modelId="{C8EF7F3D-BD04-4744-BDE2-EB46CF66D661}" type="presParOf" srcId="{38A9AAD3-4EE1-BA40-B95B-E7C10896342C}" destId="{EF65445B-4D31-9543-8B85-0F025FC286C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409C5-B5F0-9A4A-9760-58FDD8258850}">
      <dsp:nvSpPr>
        <dsp:cNvPr id="0" name=""/>
        <dsp:cNvSpPr/>
      </dsp:nvSpPr>
      <dsp:spPr>
        <a:xfrm>
          <a:off x="3131950" y="3648663"/>
          <a:ext cx="1764059" cy="24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6591" y="0"/>
              </a:lnTo>
              <a:lnTo>
                <a:pt x="1386591" y="248330"/>
              </a:lnTo>
              <a:lnTo>
                <a:pt x="1764059" y="24833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326BD-4C3B-6D41-8141-4B6FE03F8E94}">
      <dsp:nvSpPr>
        <dsp:cNvPr id="0" name=""/>
        <dsp:cNvSpPr/>
      </dsp:nvSpPr>
      <dsp:spPr>
        <a:xfrm>
          <a:off x="7322940" y="2307936"/>
          <a:ext cx="1155467" cy="661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7999" y="0"/>
              </a:lnTo>
              <a:lnTo>
                <a:pt x="777999" y="661314"/>
              </a:lnTo>
              <a:lnTo>
                <a:pt x="1155467" y="66131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9338F-1C95-D84F-8F9D-5274ADF31DC5}">
      <dsp:nvSpPr>
        <dsp:cNvPr id="0" name=""/>
        <dsp:cNvSpPr/>
      </dsp:nvSpPr>
      <dsp:spPr>
        <a:xfrm>
          <a:off x="7322940" y="1496437"/>
          <a:ext cx="1142973" cy="811498"/>
        </a:xfrm>
        <a:custGeom>
          <a:avLst/>
          <a:gdLst/>
          <a:ahLst/>
          <a:cxnLst/>
          <a:rect l="0" t="0" r="0" b="0"/>
          <a:pathLst>
            <a:path>
              <a:moveTo>
                <a:pt x="0" y="811498"/>
              </a:moveTo>
              <a:lnTo>
                <a:pt x="765505" y="811498"/>
              </a:lnTo>
              <a:lnTo>
                <a:pt x="765505" y="0"/>
              </a:lnTo>
              <a:lnTo>
                <a:pt x="114297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80DAA-B4E4-EA48-BF35-384A7AA5D51D}">
      <dsp:nvSpPr>
        <dsp:cNvPr id="0" name=""/>
        <dsp:cNvSpPr/>
      </dsp:nvSpPr>
      <dsp:spPr>
        <a:xfrm>
          <a:off x="3131950" y="1568461"/>
          <a:ext cx="1767305" cy="739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9837" y="0"/>
              </a:lnTo>
              <a:lnTo>
                <a:pt x="1389837" y="739474"/>
              </a:lnTo>
              <a:lnTo>
                <a:pt x="1767305" y="73947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E50B2-1BF3-5E40-B2A3-B8CD4F563F4E}">
      <dsp:nvSpPr>
        <dsp:cNvPr id="0" name=""/>
        <dsp:cNvSpPr/>
      </dsp:nvSpPr>
      <dsp:spPr>
        <a:xfrm>
          <a:off x="3131950" y="725268"/>
          <a:ext cx="1771533" cy="843193"/>
        </a:xfrm>
        <a:custGeom>
          <a:avLst/>
          <a:gdLst/>
          <a:ahLst/>
          <a:cxnLst/>
          <a:rect l="0" t="0" r="0" b="0"/>
          <a:pathLst>
            <a:path>
              <a:moveTo>
                <a:pt x="0" y="843193"/>
              </a:moveTo>
              <a:lnTo>
                <a:pt x="1394065" y="843193"/>
              </a:lnTo>
              <a:lnTo>
                <a:pt x="1394065" y="0"/>
              </a:lnTo>
              <a:lnTo>
                <a:pt x="177153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DD280-BDB7-2E4C-9083-1079F70DC273}">
      <dsp:nvSpPr>
        <dsp:cNvPr id="0" name=""/>
        <dsp:cNvSpPr/>
      </dsp:nvSpPr>
      <dsp:spPr>
        <a:xfrm>
          <a:off x="187133" y="848210"/>
          <a:ext cx="2944817" cy="1440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00" tIns="17145" rIns="17145" bIns="17145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Operation</a:t>
          </a:r>
          <a:br>
            <a:rPr lang="en-US" sz="2700" kern="1200" dirty="0"/>
          </a:br>
          <a:r>
            <a:rPr lang="en-US" sz="1600" i="1" kern="1200" dirty="0"/>
            <a:t>Tumor sample </a:t>
          </a:r>
          <a:br>
            <a:rPr lang="en-US" sz="1600" i="1" kern="1200" dirty="0"/>
          </a:br>
          <a:r>
            <a:rPr lang="en-US" sz="1600" i="1" kern="1200" dirty="0"/>
            <a:t>Liquid biopsy</a:t>
          </a:r>
        </a:p>
      </dsp:txBody>
      <dsp:txXfrm>
        <a:off x="187133" y="848210"/>
        <a:ext cx="2944817" cy="1440501"/>
      </dsp:txXfrm>
    </dsp:sp>
    <dsp:sp modelId="{CBDCE54E-2143-1945-B0F6-DA9B44C84590}">
      <dsp:nvSpPr>
        <dsp:cNvPr id="0" name=""/>
        <dsp:cNvSpPr/>
      </dsp:nvSpPr>
      <dsp:spPr>
        <a:xfrm>
          <a:off x="4903483" y="143999"/>
          <a:ext cx="2424364" cy="1162537"/>
        </a:xfrm>
        <a:prstGeom prst="flowChartAlternateProcess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80000" tIns="17145" rIns="17145" bIns="17145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Tumor Sample</a:t>
          </a:r>
          <a:br>
            <a:rPr lang="en-US" sz="2700" kern="1200" dirty="0"/>
          </a:br>
          <a:r>
            <a:rPr lang="en-US" sz="1600" i="1" kern="1200" dirty="0"/>
            <a:t>0.3 cm ⌀ tumor sample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RNAlater at 4˚C for 24 h</a:t>
          </a:r>
          <a:br>
            <a:rPr lang="en-US" sz="1600" kern="1200" dirty="0"/>
          </a:br>
          <a:r>
            <a:rPr lang="en-US" sz="1600" kern="1200" dirty="0"/>
            <a:t>Freeze at -80˚C</a:t>
          </a:r>
        </a:p>
      </dsp:txBody>
      <dsp:txXfrm>
        <a:off x="4960232" y="200748"/>
        <a:ext cx="2310866" cy="1049039"/>
      </dsp:txXfrm>
    </dsp:sp>
    <dsp:sp modelId="{C4477503-C647-B44D-A0EE-8100CD73E952}">
      <dsp:nvSpPr>
        <dsp:cNvPr id="0" name=""/>
        <dsp:cNvSpPr/>
      </dsp:nvSpPr>
      <dsp:spPr>
        <a:xfrm>
          <a:off x="4899256" y="1726829"/>
          <a:ext cx="2423684" cy="1162214"/>
        </a:xfrm>
        <a:prstGeom prst="flowChartAlternateProcess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80000" tIns="17145" rIns="17145" bIns="17145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Liquid biopsy</a:t>
          </a:r>
          <a:br>
            <a:rPr lang="en-US" sz="4000" kern="1200" dirty="0"/>
          </a:br>
          <a:r>
            <a:rPr lang="en-US" sz="1600" i="1" kern="1200" dirty="0"/>
            <a:t>4 ml blood in EDTA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Separate plasma</a:t>
          </a:r>
        </a:p>
      </dsp:txBody>
      <dsp:txXfrm>
        <a:off x="4955989" y="1783562"/>
        <a:ext cx="2310218" cy="1048748"/>
      </dsp:txXfrm>
    </dsp:sp>
    <dsp:sp modelId="{BEDF4B51-DBF7-8C4A-8001-4B7B010488F5}">
      <dsp:nvSpPr>
        <dsp:cNvPr id="0" name=""/>
        <dsp:cNvSpPr/>
      </dsp:nvSpPr>
      <dsp:spPr>
        <a:xfrm>
          <a:off x="8465914" y="933393"/>
          <a:ext cx="2261335" cy="1126087"/>
        </a:xfrm>
        <a:prstGeom prst="flowChartAlternateProcess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80000" tIns="17145" rIns="17145" bIns="17145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Buffy Coat</a:t>
          </a:r>
          <a:br>
            <a:rPr lang="en-US" sz="2700" kern="1200" dirty="0"/>
          </a:br>
          <a:r>
            <a:rPr lang="en-US" sz="1600" kern="1200" dirty="0"/>
            <a:t>Freeze at -80˚C</a:t>
          </a:r>
        </a:p>
      </dsp:txBody>
      <dsp:txXfrm>
        <a:off x="8520884" y="988363"/>
        <a:ext cx="2151395" cy="1016147"/>
      </dsp:txXfrm>
    </dsp:sp>
    <dsp:sp modelId="{7C632798-C25A-D04F-9957-2B4F40EFE6A6}">
      <dsp:nvSpPr>
        <dsp:cNvPr id="0" name=""/>
        <dsp:cNvSpPr/>
      </dsp:nvSpPr>
      <dsp:spPr>
        <a:xfrm>
          <a:off x="8478408" y="2406207"/>
          <a:ext cx="2236271" cy="1126087"/>
        </a:xfrm>
        <a:prstGeom prst="flowChartAlternateProcess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80000" tIns="18415" rIns="18415" bIns="18415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Plasma</a:t>
          </a:r>
          <a:br>
            <a:rPr lang="en-US" sz="2900" kern="1200" dirty="0"/>
          </a:br>
          <a:r>
            <a:rPr lang="en-US" sz="1600" kern="1200" dirty="0"/>
            <a:t>Remove cellular debris</a:t>
          </a:r>
          <a:br>
            <a:rPr lang="en-US" sz="1600" kern="1200" dirty="0"/>
          </a:br>
          <a:r>
            <a:rPr lang="en-US" sz="1600" kern="1200" dirty="0"/>
            <a:t>Freeze at -80˚C</a:t>
          </a:r>
        </a:p>
      </dsp:txBody>
      <dsp:txXfrm>
        <a:off x="8533378" y="2461177"/>
        <a:ext cx="2126331" cy="1016147"/>
      </dsp:txXfrm>
    </dsp:sp>
    <dsp:sp modelId="{14B6D20F-5FA1-C847-828F-762C73DD26D8}">
      <dsp:nvSpPr>
        <dsp:cNvPr id="0" name=""/>
        <dsp:cNvSpPr/>
      </dsp:nvSpPr>
      <dsp:spPr>
        <a:xfrm>
          <a:off x="187020" y="2928412"/>
          <a:ext cx="2944930" cy="1440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00" tIns="17145" rIns="17145" bIns="17145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Follow-up visits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Every 2 months for 1 y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1.5 y after operation</a:t>
          </a:r>
        </a:p>
      </dsp:txBody>
      <dsp:txXfrm>
        <a:off x="187020" y="2928412"/>
        <a:ext cx="2944930" cy="1440501"/>
      </dsp:txXfrm>
    </dsp:sp>
    <dsp:sp modelId="{64D53BE6-FD25-6C4D-971A-26933CD00750}">
      <dsp:nvSpPr>
        <dsp:cNvPr id="0" name=""/>
        <dsp:cNvSpPr/>
      </dsp:nvSpPr>
      <dsp:spPr>
        <a:xfrm flipH="1">
          <a:off x="4896009" y="3311995"/>
          <a:ext cx="2423684" cy="1169997"/>
        </a:xfrm>
        <a:prstGeom prst="flowChartAlternateProcess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80000" tIns="17145" rIns="17145" bIns="17145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Staging </a:t>
          </a:r>
          <a:br>
            <a:rPr lang="en-US" sz="2700" kern="1200" dirty="0"/>
          </a:br>
          <a:r>
            <a:rPr lang="en-US" sz="1600" i="1" kern="1200" dirty="0"/>
            <a:t>if indicated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X-ray / CT / US</a:t>
          </a:r>
        </a:p>
      </dsp:txBody>
      <dsp:txXfrm>
        <a:off x="4953122" y="3369108"/>
        <a:ext cx="2309458" cy="105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44B04-E99F-2345-8257-025D158CD6CB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222DB-B6C0-D44A-84E5-FFB8720747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98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284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485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sz="1200" dirty="0"/>
              <a:t>Can </a:t>
            </a:r>
            <a:r>
              <a:rPr lang="en-US" sz="1200" dirty="0" err="1"/>
              <a:t>ctDNA</a:t>
            </a:r>
            <a:r>
              <a:rPr lang="en-US" sz="1200" dirty="0"/>
              <a:t> from the tumors be identified in the cell-free DNA fraction?</a:t>
            </a:r>
          </a:p>
          <a:p>
            <a:pPr marL="0" indent="0"/>
            <a:r>
              <a:rPr lang="en-US" sz="1200" dirty="0"/>
              <a:t>Are the levels of </a:t>
            </a:r>
            <a:r>
              <a:rPr lang="en-US" sz="1200" dirty="0" err="1"/>
              <a:t>ctDNA</a:t>
            </a:r>
            <a:r>
              <a:rPr lang="en-US" sz="1200" dirty="0"/>
              <a:t> stable over time?</a:t>
            </a:r>
          </a:p>
          <a:p>
            <a:pPr marL="0" indent="0"/>
            <a:r>
              <a:rPr lang="en-US" sz="1200" dirty="0"/>
              <a:t>What kind of mutations are observed over time? Evolution of these?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443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If &gt;10% of </a:t>
            </a:r>
            <a:r>
              <a:rPr lang="en-US" sz="1200" dirty="0" err="1"/>
              <a:t>cfDNA</a:t>
            </a:r>
            <a:r>
              <a:rPr lang="en-US" sz="1200" dirty="0"/>
              <a:t> -&gt; whole exome sequencing</a:t>
            </a:r>
            <a:endParaRPr lang="en-US" altLang="da-DK" sz="1200" dirty="0">
              <a:ea typeface="ＭＳ Ｐゴシック" panose="020B0600070205080204" pitchFamily="34" charset="-128"/>
            </a:endParaRPr>
          </a:p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Repeated clinical follow-up with collection of liquid biopsies</a:t>
            </a:r>
            <a:endParaRPr lang="da-DK" dirty="0"/>
          </a:p>
          <a:p>
            <a:endParaRPr lang="da-DK" dirty="0"/>
          </a:p>
          <a:p>
            <a:r>
              <a:rPr lang="da-DK" dirty="0"/>
              <a:t>Sampling </a:t>
            </a:r>
            <a:r>
              <a:rPr lang="da-DK" dirty="0" err="1"/>
              <a:t>ever</a:t>
            </a:r>
            <a:r>
              <a:rPr lang="da-DK" dirty="0"/>
              <a:t> 2nd </a:t>
            </a:r>
            <a:r>
              <a:rPr lang="da-DK" dirty="0" err="1"/>
              <a:t>months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year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every</a:t>
            </a:r>
            <a:r>
              <a:rPr lang="da-DK" dirty="0"/>
              <a:t> 6 </a:t>
            </a:r>
            <a:r>
              <a:rPr lang="da-DK" dirty="0" err="1"/>
              <a:t>months</a:t>
            </a:r>
            <a:r>
              <a:rPr lang="da-DK" dirty="0"/>
              <a:t> (8 visits in total).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2052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374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If &gt;10% of </a:t>
            </a:r>
            <a:r>
              <a:rPr lang="en-US" sz="1200" dirty="0" err="1"/>
              <a:t>cfDNA</a:t>
            </a:r>
            <a:r>
              <a:rPr lang="en-US" sz="1200" dirty="0"/>
              <a:t> -&gt; whole exome sequencing</a:t>
            </a:r>
            <a:endParaRPr lang="en-US" altLang="da-DK" sz="1200" dirty="0">
              <a:ea typeface="ＭＳ Ｐゴシック" panose="020B0600070205080204" pitchFamily="34" charset="-128"/>
            </a:endParaRPr>
          </a:p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Repeated clinical follow-up with collection of liquid biopsies</a:t>
            </a:r>
            <a:endParaRPr lang="da-DK" dirty="0"/>
          </a:p>
          <a:p>
            <a:endParaRPr lang="da-DK" dirty="0"/>
          </a:p>
          <a:p>
            <a:r>
              <a:rPr lang="da-DK" dirty="0"/>
              <a:t>Sampling </a:t>
            </a:r>
            <a:r>
              <a:rPr lang="da-DK" dirty="0" err="1"/>
              <a:t>ever</a:t>
            </a:r>
            <a:r>
              <a:rPr lang="da-DK" dirty="0"/>
              <a:t> 2nd </a:t>
            </a:r>
            <a:r>
              <a:rPr lang="da-DK" dirty="0" err="1"/>
              <a:t>months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year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every</a:t>
            </a:r>
            <a:r>
              <a:rPr lang="da-DK" dirty="0"/>
              <a:t> 6 </a:t>
            </a:r>
            <a:r>
              <a:rPr lang="da-DK" dirty="0" err="1"/>
              <a:t>months</a:t>
            </a:r>
            <a:r>
              <a:rPr lang="da-DK" dirty="0"/>
              <a:t> (8 visits in total).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758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88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769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73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9872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732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15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All </a:t>
            </a:r>
            <a:r>
              <a:rPr lang="da-DK" dirty="0" err="1"/>
              <a:t>blood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circulating</a:t>
            </a:r>
            <a:r>
              <a:rPr lang="da-DK" dirty="0"/>
              <a:t> DNA, </a:t>
            </a:r>
            <a:r>
              <a:rPr lang="da-DK" dirty="0" err="1"/>
              <a:t>released</a:t>
            </a:r>
            <a:r>
              <a:rPr lang="da-DK" dirty="0"/>
              <a:t> from </a:t>
            </a:r>
            <a:r>
              <a:rPr lang="da-DK" dirty="0" err="1"/>
              <a:t>cells</a:t>
            </a:r>
            <a:r>
              <a:rPr lang="da-DK" dirty="0"/>
              <a:t> </a:t>
            </a:r>
            <a:r>
              <a:rPr lang="da-DK" dirty="0" err="1"/>
              <a:t>dying</a:t>
            </a:r>
            <a:r>
              <a:rPr lang="da-DK" dirty="0"/>
              <a:t> (</a:t>
            </a:r>
            <a:r>
              <a:rPr lang="da-DK" dirty="0" err="1"/>
              <a:t>necrosis</a:t>
            </a:r>
            <a:r>
              <a:rPr lang="da-DK" dirty="0"/>
              <a:t>, </a:t>
            </a:r>
            <a:r>
              <a:rPr lang="da-DK" dirty="0" err="1"/>
              <a:t>apoptosis</a:t>
            </a:r>
            <a:r>
              <a:rPr lang="da-DK" dirty="0"/>
              <a:t>, trauma etc.)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Serious</a:t>
            </a:r>
            <a:r>
              <a:rPr lang="da-DK" dirty="0"/>
              <a:t> </a:t>
            </a:r>
            <a:r>
              <a:rPr lang="da-DK" dirty="0" err="1"/>
              <a:t>issues</a:t>
            </a:r>
            <a:r>
              <a:rPr lang="da-DK" dirty="0"/>
              <a:t> as of </a:t>
            </a:r>
            <a:r>
              <a:rPr lang="da-DK" dirty="0" err="1"/>
              <a:t>now</a:t>
            </a:r>
            <a:r>
              <a:rPr lang="da-DK" dirty="0"/>
              <a:t> for screening. </a:t>
            </a:r>
            <a:r>
              <a:rPr lang="da-DK" dirty="0" err="1"/>
              <a:t>Overdiagnosis</a:t>
            </a:r>
            <a:r>
              <a:rPr lang="da-DK" dirty="0"/>
              <a:t>, but if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patients with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risk</a:t>
            </a:r>
            <a:r>
              <a:rPr lang="da-DK" dirty="0"/>
              <a:t> factors. Done with </a:t>
            </a:r>
            <a:r>
              <a:rPr lang="da-DK" dirty="0" err="1"/>
              <a:t>ctCells</a:t>
            </a:r>
            <a:r>
              <a:rPr lang="da-DK" dirty="0"/>
              <a:t> in COPD patients in relation to </a:t>
            </a:r>
            <a:r>
              <a:rPr lang="da-DK" dirty="0" err="1"/>
              <a:t>developing</a:t>
            </a:r>
            <a:r>
              <a:rPr lang="da-DK" dirty="0"/>
              <a:t> </a:t>
            </a:r>
            <a:r>
              <a:rPr lang="da-DK" dirty="0" err="1"/>
              <a:t>lung</a:t>
            </a:r>
            <a:r>
              <a:rPr lang="da-DK" dirty="0"/>
              <a:t> cancer </a:t>
            </a:r>
          </a:p>
          <a:p>
            <a:r>
              <a:rPr lang="da-DK" dirty="0"/>
              <a:t>Levels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intent</a:t>
            </a:r>
            <a:r>
              <a:rPr lang="da-DK" dirty="0"/>
              <a:t>-to-</a:t>
            </a:r>
            <a:r>
              <a:rPr lang="da-DK" dirty="0" err="1"/>
              <a:t>cure</a:t>
            </a:r>
            <a:r>
              <a:rPr lang="da-DK" dirty="0"/>
              <a:t> </a:t>
            </a:r>
            <a:r>
              <a:rPr lang="da-DK" dirty="0" err="1"/>
              <a:t>surgery</a:t>
            </a:r>
            <a:r>
              <a:rPr lang="da-DK" dirty="0"/>
              <a:t> </a:t>
            </a:r>
            <a:r>
              <a:rPr lang="da-DK" dirty="0" err="1"/>
              <a:t>correlates</a:t>
            </a:r>
            <a:r>
              <a:rPr lang="da-DK" dirty="0"/>
              <a:t> with </a:t>
            </a:r>
            <a:r>
              <a:rPr lang="da-DK" dirty="0" err="1"/>
              <a:t>relapse</a:t>
            </a:r>
            <a:r>
              <a:rPr lang="da-DK" dirty="0"/>
              <a:t>, if </a:t>
            </a:r>
            <a:r>
              <a:rPr lang="da-DK" dirty="0" err="1"/>
              <a:t>ctDNA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surgery</a:t>
            </a:r>
            <a:r>
              <a:rPr lang="da-DK" dirty="0"/>
              <a:t> -&gt; bad </a:t>
            </a:r>
            <a:r>
              <a:rPr lang="da-DK" dirty="0" err="1"/>
              <a:t>prognosis</a:t>
            </a:r>
            <a:r>
              <a:rPr lang="da-DK" dirty="0"/>
              <a:t>  -&gt;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adjuvant</a:t>
            </a:r>
            <a:r>
              <a:rPr lang="da-DK" dirty="0"/>
              <a:t> </a:t>
            </a:r>
            <a:r>
              <a:rPr lang="da-DK" dirty="0" err="1"/>
              <a:t>therapy</a:t>
            </a:r>
            <a:endParaRPr lang="da-DK" dirty="0"/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macroscopic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</a:t>
            </a:r>
            <a:r>
              <a:rPr lang="da-DK" dirty="0" err="1"/>
              <a:t>occurs</a:t>
            </a:r>
            <a:r>
              <a:rPr lang="da-DK" dirty="0"/>
              <a:t> in case of </a:t>
            </a:r>
            <a:r>
              <a:rPr lang="da-DK" dirty="0" err="1"/>
              <a:t>relapse</a:t>
            </a:r>
            <a:r>
              <a:rPr lang="da-DK" dirty="0"/>
              <a:t> -&gt;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adjuvant</a:t>
            </a:r>
            <a:r>
              <a:rPr lang="da-DK" dirty="0"/>
              <a:t> </a:t>
            </a:r>
            <a:r>
              <a:rPr lang="da-DK" dirty="0" err="1"/>
              <a:t>therapy</a:t>
            </a:r>
            <a:r>
              <a:rPr lang="da-DK" dirty="0"/>
              <a:t>.</a:t>
            </a:r>
          </a:p>
          <a:p>
            <a:r>
              <a:rPr lang="da-DK" dirty="0"/>
              <a:t>Levels of </a:t>
            </a:r>
            <a:r>
              <a:rPr lang="da-DK" dirty="0" err="1"/>
              <a:t>ctDNA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predictive</a:t>
            </a:r>
            <a:r>
              <a:rPr lang="da-DK" dirty="0"/>
              <a:t> for </a:t>
            </a:r>
            <a:r>
              <a:rPr lang="da-DK" dirty="0" err="1"/>
              <a:t>worse</a:t>
            </a:r>
            <a:r>
              <a:rPr lang="da-DK" dirty="0"/>
              <a:t> </a:t>
            </a:r>
            <a:r>
              <a:rPr lang="da-DK" dirty="0" err="1"/>
              <a:t>outcome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36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So if </a:t>
            </a:r>
            <a:r>
              <a:rPr lang="da-DK" dirty="0" err="1"/>
              <a:t>ctDNA</a:t>
            </a:r>
            <a:r>
              <a:rPr lang="da-DK" dirty="0"/>
              <a:t> is present, tumor is present = </a:t>
            </a:r>
            <a:r>
              <a:rPr lang="da-DK" dirty="0" err="1"/>
              <a:t>residual</a:t>
            </a:r>
            <a:r>
              <a:rPr lang="da-DK" dirty="0"/>
              <a:t> </a:t>
            </a:r>
            <a:r>
              <a:rPr lang="da-DK" dirty="0" err="1"/>
              <a:t>disease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222DB-B6C0-D44A-84E5-FFB87207471D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205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8FC6-D2BA-6E45-A38A-841F765A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E0A37-F07D-1E46-B4C7-158BC5E73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40E0-0194-F64A-BA57-5C79F29A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70B7-EF01-CE4D-8741-46A2342B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C395-83A1-264C-B659-1084B114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96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4A3A-5793-314E-BA35-80F6E7EA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F4738-A460-7344-BE23-A2EF2527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52FB5-1B4B-904D-9C1A-04A5B7B7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32AE-A1F7-5E40-AEE9-73BFB729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46BB-9444-3C48-AE8B-175AF3A4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88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1531E-899B-0340-B6FF-6290BD934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6F3F6-3F79-8142-B936-65EF46488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0FD0-976C-854A-9846-1795DB9D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F4C2-45B3-0047-AAF4-855488FE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BD05-272C-BC44-9F77-B708B906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88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7ABC-BEAE-364B-95EE-BAC62E5E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8338-A634-3040-B5D6-2B60E7E3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0A319-A88C-2F4A-AEC7-EBA62452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4772-00B9-5D49-A328-AA02AC1F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E6BE2-97A4-B742-97C6-3C684508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9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4678-DF28-904E-AADE-7D62C260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3C83-AAEB-F44E-A3C8-D7D1E01B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06E9-A5DD-1E43-8104-50362851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C9AF-B1C6-AE42-A4CD-D7346DB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5EAC-8FB1-AC45-9A34-0D4B242D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74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A25E-52F3-144A-981E-3E70C482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CCB6-BA7B-8949-8986-1AFD35560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596AC-CD19-194E-A250-F4ED9D9B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C0843-BDAD-1A4E-941C-517B6F34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0F5F-B577-1E4E-9D4E-0509D847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DA2F-736A-484A-BE5F-AFF9093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784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EB69-F365-AE4C-8F5A-28DD4323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4B2BF-6B23-AE4D-8A5C-53EE5BB1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4AC6-FE1A-2C4D-94F8-9B269BF0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8AB46-0D28-9E41-BD08-F77FC4A55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48CAB-8065-4749-96C2-74B6A52F5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D1F2C-8BCC-334D-BCC4-3BDFFE29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923CB-437E-C94E-AC44-2F3F8260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1778D-B2AE-5548-A949-DDBF65B3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F326-C01D-0346-A7D3-A5B1170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00B13-8C98-834E-B612-D1881118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24210-763C-F54D-BD46-BEB9DCEE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79D1D-3987-3F43-911E-043D7C4B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3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A31DC-21C0-524D-BC10-FE40C972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52AA2-4756-E343-A9B3-927BF097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6C89-EE44-8347-86AD-C627FC18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71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FE43-81D2-BE40-B401-1270CB90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7E83-0570-0B43-8CF8-3FF0B004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2CB7-724D-DC48-8DBF-FF61D426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C5DD-2ADD-F545-B1EA-502420B5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7A8D-1F6E-6E40-88A1-EFD26F31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4754-ACED-AF4B-BCAA-62EF0057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380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E2F3-A09C-3643-A08E-8ED2C0B1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D5608-B0D8-3049-982C-825C3307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5A3D8-25C4-874E-8618-D4DEF4139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16912-DF32-7747-B6A4-85E08A06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C57DF-3815-AC46-AAF9-A6B10844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F15E5-3445-6E49-BDB0-F653A860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2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3833D-20D3-5C4D-89F5-D8A71D61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B5C4-BE61-684A-BA2B-A4C6CC9D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280A-74D0-FB4B-951E-E0FDCDCE2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E419-A00C-7543-A706-F6112B60970E}" type="datetimeFigureOut">
              <a:rPr lang="da-DK" smtClean="0"/>
              <a:t>23/10/2019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34B5-8599-114B-87DE-5C145E9E1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F4E7-D9A9-2A40-9065-D71527DB5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099C0-17D3-154E-B851-B670650CBC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932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0A60-B2BC-EF4E-8110-B38858688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Clinical</a:t>
            </a:r>
            <a:r>
              <a:rPr lang="da-DK" dirty="0"/>
              <a:t> Cancer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27CEC-0FA1-5643-A919-90EACD2C1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err="1"/>
              <a:t>Mutational</a:t>
            </a:r>
            <a:r>
              <a:rPr lang="da-DK" dirty="0"/>
              <a:t> landscape of </a:t>
            </a:r>
            <a:r>
              <a:rPr lang="da-DK" dirty="0" err="1"/>
              <a:t>canine</a:t>
            </a:r>
            <a:r>
              <a:rPr lang="da-DK" dirty="0"/>
              <a:t> </a:t>
            </a:r>
            <a:r>
              <a:rPr lang="da-DK" dirty="0" err="1"/>
              <a:t>lymphoma</a:t>
            </a:r>
            <a:r>
              <a:rPr lang="da-DK" dirty="0"/>
              <a:t>, </a:t>
            </a:r>
            <a:r>
              <a:rPr lang="da-DK" dirty="0" err="1"/>
              <a:t>osteosarcoma</a:t>
            </a:r>
            <a:r>
              <a:rPr lang="da-DK" dirty="0"/>
              <a:t>, and </a:t>
            </a:r>
            <a:r>
              <a:rPr lang="da-DK" dirty="0" err="1"/>
              <a:t>mammary</a:t>
            </a:r>
            <a:r>
              <a:rPr lang="da-DK" dirty="0"/>
              <a:t> tumors</a:t>
            </a:r>
          </a:p>
          <a:p>
            <a:r>
              <a:rPr lang="da-DK" dirty="0"/>
              <a:t>&amp;</a:t>
            </a:r>
          </a:p>
          <a:p>
            <a:r>
              <a:rPr lang="da-DK" dirty="0"/>
              <a:t>The </a:t>
            </a:r>
            <a:r>
              <a:rPr lang="da-DK" dirty="0" err="1"/>
              <a:t>use</a:t>
            </a:r>
            <a:r>
              <a:rPr lang="da-DK" dirty="0"/>
              <a:t> of </a:t>
            </a:r>
            <a:r>
              <a:rPr lang="da-DK" dirty="0" err="1"/>
              <a:t>liquid</a:t>
            </a:r>
            <a:r>
              <a:rPr lang="da-DK" dirty="0"/>
              <a:t> </a:t>
            </a:r>
            <a:r>
              <a:rPr lang="da-DK" dirty="0" err="1"/>
              <a:t>biopsies</a:t>
            </a:r>
            <a:r>
              <a:rPr lang="da-DK" dirty="0"/>
              <a:t> as a </a:t>
            </a:r>
            <a:r>
              <a:rPr lang="da-DK" dirty="0" err="1"/>
              <a:t>tool</a:t>
            </a:r>
            <a:r>
              <a:rPr lang="da-DK" dirty="0"/>
              <a:t> for </a:t>
            </a:r>
            <a:r>
              <a:rPr lang="da-DK" dirty="0" err="1"/>
              <a:t>monitoring</a:t>
            </a:r>
            <a:r>
              <a:rPr lang="da-DK" dirty="0"/>
              <a:t> </a:t>
            </a:r>
            <a:r>
              <a:rPr lang="da-DK" dirty="0" err="1"/>
              <a:t>malignant</a:t>
            </a:r>
            <a:r>
              <a:rPr lang="da-DK" dirty="0"/>
              <a:t> </a:t>
            </a:r>
            <a:r>
              <a:rPr lang="da-DK" dirty="0" err="1"/>
              <a:t>canine</a:t>
            </a:r>
            <a:r>
              <a:rPr lang="da-DK" dirty="0"/>
              <a:t> </a:t>
            </a:r>
            <a:r>
              <a:rPr lang="da-DK" dirty="0" err="1"/>
              <a:t>mammary</a:t>
            </a:r>
            <a:r>
              <a:rPr lang="da-DK" dirty="0"/>
              <a:t> tumors</a:t>
            </a:r>
          </a:p>
        </p:txBody>
      </p:sp>
    </p:spTree>
    <p:extLst>
      <p:ext uri="{BB962C8B-B14F-4D97-AF65-F5344CB8AC3E}">
        <p14:creationId xmlns:p14="http://schemas.microsoft.com/office/powerpoint/2010/main" val="138954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C60B-2B84-C841-9F64-B3FDBD7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- Clinics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BBBD-C3E6-4C47-ABB2-319BD356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47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C60B-2B84-C841-9F64-B3FDBD7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- </a:t>
            </a:r>
            <a:r>
              <a:rPr lang="da-DK" dirty="0" err="1"/>
              <a:t>bioinformatic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BBBD-C3E6-4C47-ABB2-319BD356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017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C60B-2B84-C841-9F64-B3FDBD7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- Clinics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BBBD-C3E6-4C47-ABB2-319BD356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staging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are</a:t>
            </a:r>
            <a:endParaRPr lang="da-DK" dirty="0"/>
          </a:p>
          <a:p>
            <a:pPr lvl="1"/>
            <a:r>
              <a:rPr lang="da-DK" dirty="0" err="1"/>
              <a:t>Expensive</a:t>
            </a:r>
            <a:endParaRPr lang="da-DK" dirty="0"/>
          </a:p>
          <a:p>
            <a:pPr lvl="1"/>
            <a:r>
              <a:rPr lang="da-DK" dirty="0" err="1"/>
              <a:t>Invasive</a:t>
            </a:r>
            <a:endParaRPr lang="da-DK" dirty="0"/>
          </a:p>
          <a:p>
            <a:pPr lvl="1"/>
            <a:r>
              <a:rPr lang="da-DK" dirty="0"/>
              <a:t>Low </a:t>
            </a:r>
            <a:r>
              <a:rPr lang="da-DK" dirty="0" err="1"/>
              <a:t>sensitivity</a:t>
            </a:r>
            <a:endParaRPr lang="da-DK" dirty="0"/>
          </a:p>
          <a:p>
            <a:r>
              <a:rPr lang="da-DK" dirty="0" err="1"/>
              <a:t>Treatment</a:t>
            </a:r>
            <a:r>
              <a:rPr lang="da-DK" dirty="0"/>
              <a:t> </a:t>
            </a:r>
            <a:r>
              <a:rPr lang="da-DK" dirty="0" err="1"/>
              <a:t>dose</a:t>
            </a:r>
            <a:r>
              <a:rPr lang="da-DK" dirty="0"/>
              <a:t> </a:t>
            </a:r>
          </a:p>
          <a:p>
            <a:r>
              <a:rPr lang="da-DK" dirty="0" err="1"/>
              <a:t>ctDNA</a:t>
            </a:r>
            <a:r>
              <a:rPr lang="da-DK" dirty="0"/>
              <a:t> in </a:t>
            </a:r>
            <a:r>
              <a:rPr lang="da-DK" dirty="0" err="1"/>
              <a:t>peripheral</a:t>
            </a:r>
            <a:r>
              <a:rPr lang="da-DK" dirty="0"/>
              <a:t> </a:t>
            </a:r>
            <a:r>
              <a:rPr lang="da-DK" dirty="0" err="1"/>
              <a:t>blood</a:t>
            </a:r>
            <a:r>
              <a:rPr lang="da-DK" dirty="0"/>
              <a:t> </a:t>
            </a:r>
            <a:r>
              <a:rPr lang="da-DK" dirty="0" err="1"/>
              <a:t>indicates</a:t>
            </a:r>
            <a:r>
              <a:rPr lang="da-DK" dirty="0"/>
              <a:t> </a:t>
            </a:r>
            <a:r>
              <a:rPr lang="da-DK" dirty="0" err="1"/>
              <a:t>residual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/</a:t>
            </a:r>
            <a:r>
              <a:rPr lang="da-DK" dirty="0" err="1"/>
              <a:t>recurrence</a:t>
            </a:r>
            <a:endParaRPr lang="da-DK" dirty="0"/>
          </a:p>
          <a:p>
            <a:pPr lvl="1"/>
            <a:r>
              <a:rPr lang="da-DK" dirty="0" err="1"/>
              <a:t>Minimally-invasive</a:t>
            </a:r>
            <a:endParaRPr lang="da-DK" dirty="0"/>
          </a:p>
          <a:p>
            <a:pPr lvl="1"/>
            <a:r>
              <a:rPr lang="da-DK" dirty="0"/>
              <a:t>Can (in </a:t>
            </a:r>
            <a:r>
              <a:rPr lang="da-DK" dirty="0" err="1"/>
              <a:t>theory</a:t>
            </a:r>
            <a:r>
              <a:rPr lang="da-DK" dirty="0"/>
              <a:t>) </a:t>
            </a:r>
            <a:r>
              <a:rPr lang="da-DK" dirty="0" err="1"/>
              <a:t>detect</a:t>
            </a:r>
            <a:r>
              <a:rPr lang="da-DK" dirty="0"/>
              <a:t> </a:t>
            </a:r>
            <a:r>
              <a:rPr lang="da-DK" dirty="0" err="1"/>
              <a:t>micro-disease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835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9696A-1750-0F42-A191-38AB72E0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2862265"/>
            <a:ext cx="10515600" cy="1133475"/>
          </a:xfrm>
        </p:spPr>
        <p:txBody>
          <a:bodyPr anchor="b">
            <a:normAutofit/>
          </a:bodyPr>
          <a:lstStyle/>
          <a:p>
            <a:r>
              <a:rPr lang="da-DK" sz="3300" dirty="0"/>
              <a:t>The </a:t>
            </a:r>
            <a:r>
              <a:rPr lang="da-DK" sz="3300" dirty="0" err="1"/>
              <a:t>use</a:t>
            </a:r>
            <a:r>
              <a:rPr lang="da-DK" sz="3300" dirty="0"/>
              <a:t> of </a:t>
            </a:r>
            <a:r>
              <a:rPr lang="da-DK" sz="3300" dirty="0" err="1"/>
              <a:t>liquid</a:t>
            </a:r>
            <a:r>
              <a:rPr lang="da-DK" sz="3300" dirty="0"/>
              <a:t> </a:t>
            </a:r>
            <a:r>
              <a:rPr lang="da-DK" sz="3300" dirty="0" err="1"/>
              <a:t>biopsies</a:t>
            </a:r>
            <a:r>
              <a:rPr lang="da-DK" sz="3300" dirty="0"/>
              <a:t> as a </a:t>
            </a:r>
            <a:r>
              <a:rPr lang="da-DK" sz="3300" dirty="0" err="1"/>
              <a:t>tool</a:t>
            </a:r>
            <a:r>
              <a:rPr lang="da-DK" sz="3300" dirty="0"/>
              <a:t> for </a:t>
            </a:r>
            <a:r>
              <a:rPr lang="da-DK" sz="3300" dirty="0" err="1"/>
              <a:t>monitoring</a:t>
            </a:r>
            <a:r>
              <a:rPr lang="da-DK" sz="3300" dirty="0"/>
              <a:t> </a:t>
            </a:r>
            <a:r>
              <a:rPr lang="da-DK" sz="3300" dirty="0" err="1"/>
              <a:t>malignant</a:t>
            </a:r>
            <a:r>
              <a:rPr lang="da-DK" sz="3300" dirty="0"/>
              <a:t> </a:t>
            </a:r>
            <a:r>
              <a:rPr lang="da-DK" sz="3300" dirty="0" err="1"/>
              <a:t>mammary</a:t>
            </a:r>
            <a:r>
              <a:rPr lang="da-DK" sz="3300" dirty="0"/>
              <a:t> tumors in </a:t>
            </a:r>
            <a:r>
              <a:rPr lang="da-DK" sz="3300" dirty="0" err="1"/>
              <a:t>dogs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895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EB14-2179-D542-B635-94654FC5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A100-C294-F444-9BD6-F7E7F0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7400" cy="4351339"/>
          </a:xfrm>
        </p:spPr>
        <p:txBody>
          <a:bodyPr>
            <a:normAutofit/>
          </a:bodyPr>
          <a:lstStyle/>
          <a:p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modalities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track</a:t>
            </a:r>
            <a:r>
              <a:rPr lang="da-DK" dirty="0"/>
              <a:t> </a:t>
            </a:r>
            <a:r>
              <a:rPr lang="da-DK" dirty="0" err="1"/>
              <a:t>microscopic</a:t>
            </a:r>
            <a:r>
              <a:rPr lang="da-DK" dirty="0"/>
              <a:t> </a:t>
            </a:r>
            <a:r>
              <a:rPr lang="da-DK" dirty="0" err="1"/>
              <a:t>disease</a:t>
            </a:r>
            <a:endParaRPr lang="da-DK" dirty="0"/>
          </a:p>
          <a:p>
            <a:pPr lvl="1"/>
            <a:r>
              <a:rPr lang="da-DK" dirty="0" err="1"/>
              <a:t>Residual</a:t>
            </a:r>
            <a:r>
              <a:rPr lang="da-DK" dirty="0"/>
              <a:t> </a:t>
            </a:r>
            <a:r>
              <a:rPr lang="da-DK" dirty="0" err="1"/>
              <a:t>disease</a:t>
            </a:r>
            <a:endParaRPr lang="da-DK" dirty="0"/>
          </a:p>
          <a:p>
            <a:pPr lvl="1"/>
            <a:r>
              <a:rPr lang="da-DK" dirty="0" err="1"/>
              <a:t>Relapse</a:t>
            </a:r>
            <a:endParaRPr lang="da-DK" dirty="0"/>
          </a:p>
          <a:p>
            <a:r>
              <a:rPr lang="da-DK" dirty="0" err="1"/>
              <a:t>Adjuvant</a:t>
            </a:r>
            <a:r>
              <a:rPr lang="da-DK" dirty="0"/>
              <a:t> </a:t>
            </a:r>
            <a:r>
              <a:rPr lang="da-DK" dirty="0" err="1"/>
              <a:t>therapy</a:t>
            </a:r>
            <a:endParaRPr lang="da-DK" dirty="0"/>
          </a:p>
          <a:p>
            <a:pPr lvl="1"/>
            <a:r>
              <a:rPr lang="da-DK" dirty="0" err="1"/>
              <a:t>Based</a:t>
            </a:r>
            <a:r>
              <a:rPr lang="da-DK" dirty="0"/>
              <a:t> on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risk</a:t>
            </a:r>
            <a:r>
              <a:rPr lang="da-DK" dirty="0"/>
              <a:t> factors</a:t>
            </a:r>
          </a:p>
          <a:p>
            <a:pPr lvl="1"/>
            <a:r>
              <a:rPr lang="da-DK" dirty="0" err="1"/>
              <a:t>Undertreatment</a:t>
            </a:r>
            <a:r>
              <a:rPr lang="da-DK" dirty="0"/>
              <a:t> of </a:t>
            </a:r>
            <a:r>
              <a:rPr lang="da-DK" dirty="0" err="1"/>
              <a:t>some</a:t>
            </a:r>
            <a:r>
              <a:rPr lang="da-DK" dirty="0"/>
              <a:t> patients</a:t>
            </a:r>
          </a:p>
          <a:p>
            <a:pPr lvl="2"/>
            <a:r>
              <a:rPr lang="da-DK" dirty="0" err="1"/>
              <a:t>Worse</a:t>
            </a:r>
            <a:r>
              <a:rPr lang="da-DK" dirty="0"/>
              <a:t> </a:t>
            </a:r>
            <a:r>
              <a:rPr lang="da-DK" dirty="0" err="1"/>
              <a:t>prognosis</a:t>
            </a:r>
            <a:endParaRPr lang="da-DK" dirty="0"/>
          </a:p>
          <a:p>
            <a:pPr lvl="1"/>
            <a:r>
              <a:rPr lang="da-DK" dirty="0" err="1"/>
              <a:t>Overtreatment</a:t>
            </a:r>
            <a:r>
              <a:rPr lang="da-DK" dirty="0"/>
              <a:t> of </a:t>
            </a:r>
            <a:r>
              <a:rPr lang="da-DK" dirty="0" err="1"/>
              <a:t>other</a:t>
            </a:r>
            <a:r>
              <a:rPr lang="da-DK" dirty="0"/>
              <a:t> patients</a:t>
            </a:r>
          </a:p>
          <a:p>
            <a:pPr lvl="2"/>
            <a:r>
              <a:rPr lang="da-DK" dirty="0" err="1"/>
              <a:t>Morbidity</a:t>
            </a:r>
            <a:r>
              <a:rPr lang="da-DK" dirty="0"/>
              <a:t> in relation to </a:t>
            </a:r>
            <a:r>
              <a:rPr lang="da-DK" dirty="0" err="1"/>
              <a:t>treatment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479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6A1D-9176-A94F-9364-AF8AC808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A75D-9A07-914E-A5B1-D48D65F2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Cell-</a:t>
            </a:r>
            <a:r>
              <a:rPr lang="da-DK" dirty="0" err="1"/>
              <a:t>free</a:t>
            </a:r>
            <a:r>
              <a:rPr lang="da-DK" dirty="0"/>
              <a:t> DNA (</a:t>
            </a:r>
            <a:r>
              <a:rPr lang="da-DK" dirty="0" err="1"/>
              <a:t>cfDNA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Short DNA-fragments</a:t>
            </a:r>
          </a:p>
          <a:p>
            <a:pPr lvl="1"/>
            <a:r>
              <a:rPr lang="da-DK" dirty="0"/>
              <a:t>Is present in all </a:t>
            </a:r>
            <a:r>
              <a:rPr lang="da-DK" dirty="0" err="1"/>
              <a:t>blood</a:t>
            </a:r>
            <a:endParaRPr lang="da-DK" dirty="0"/>
          </a:p>
          <a:p>
            <a:pPr lvl="1"/>
            <a:r>
              <a:rPr lang="da-DK" dirty="0" err="1"/>
              <a:t>Derives</a:t>
            </a:r>
            <a:r>
              <a:rPr lang="da-DK" dirty="0"/>
              <a:t> (</a:t>
            </a:r>
            <a:r>
              <a:rPr lang="da-DK" dirty="0" err="1"/>
              <a:t>mostly</a:t>
            </a:r>
            <a:r>
              <a:rPr lang="da-DK" dirty="0"/>
              <a:t>) from </a:t>
            </a:r>
            <a:r>
              <a:rPr lang="da-DK" dirty="0" err="1"/>
              <a:t>dying</a:t>
            </a:r>
            <a:r>
              <a:rPr lang="da-DK" dirty="0"/>
              <a:t> </a:t>
            </a:r>
            <a:r>
              <a:rPr lang="da-DK" dirty="0" err="1"/>
              <a:t>cells</a:t>
            </a:r>
            <a:r>
              <a:rPr lang="da-DK" dirty="0"/>
              <a:t> </a:t>
            </a:r>
          </a:p>
          <a:p>
            <a:r>
              <a:rPr lang="da-DK" dirty="0"/>
              <a:t>Tumor-</a:t>
            </a:r>
            <a:r>
              <a:rPr lang="da-DK" dirty="0" err="1"/>
              <a:t>derived</a:t>
            </a:r>
            <a:r>
              <a:rPr lang="da-DK" dirty="0"/>
              <a:t> </a:t>
            </a:r>
            <a:r>
              <a:rPr lang="da-DK" dirty="0" err="1"/>
              <a:t>cfDNA</a:t>
            </a:r>
            <a:r>
              <a:rPr lang="da-DK" dirty="0"/>
              <a:t> (</a:t>
            </a:r>
            <a:r>
              <a:rPr lang="da-DK" dirty="0" err="1"/>
              <a:t>ctDNA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an </a:t>
            </a:r>
            <a:r>
              <a:rPr lang="da-DK" dirty="0" err="1"/>
              <a:t>indicator</a:t>
            </a:r>
            <a:r>
              <a:rPr lang="da-DK" dirty="0"/>
              <a:t> for </a:t>
            </a:r>
            <a:r>
              <a:rPr lang="da-DK" dirty="0" err="1"/>
              <a:t>presence</a:t>
            </a:r>
            <a:r>
              <a:rPr lang="da-DK" dirty="0"/>
              <a:t> of tumor </a:t>
            </a:r>
            <a:r>
              <a:rPr lang="da-DK" dirty="0" err="1"/>
              <a:t>cells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161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C60B-2B84-C841-9F64-B3FDBD7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- Clinics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BBBD-C3E6-4C47-ABB2-319BD356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staging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are</a:t>
            </a:r>
            <a:endParaRPr lang="da-DK" dirty="0"/>
          </a:p>
          <a:p>
            <a:pPr lvl="1"/>
            <a:r>
              <a:rPr lang="da-DK" dirty="0" err="1"/>
              <a:t>Expensive</a:t>
            </a:r>
            <a:endParaRPr lang="da-DK" dirty="0"/>
          </a:p>
          <a:p>
            <a:pPr lvl="1"/>
            <a:r>
              <a:rPr lang="da-DK" dirty="0" err="1"/>
              <a:t>Invasive</a:t>
            </a:r>
            <a:endParaRPr lang="da-DK" dirty="0"/>
          </a:p>
          <a:p>
            <a:pPr lvl="1"/>
            <a:r>
              <a:rPr lang="da-DK" dirty="0"/>
              <a:t>Low </a:t>
            </a:r>
            <a:r>
              <a:rPr lang="da-DK" dirty="0" err="1"/>
              <a:t>sensitivity</a:t>
            </a:r>
            <a:endParaRPr lang="da-DK" dirty="0"/>
          </a:p>
          <a:p>
            <a:r>
              <a:rPr lang="da-DK" dirty="0" err="1"/>
              <a:t>Treatment</a:t>
            </a:r>
            <a:r>
              <a:rPr lang="da-DK" dirty="0"/>
              <a:t> </a:t>
            </a:r>
            <a:r>
              <a:rPr lang="da-DK" dirty="0" err="1"/>
              <a:t>dose</a:t>
            </a:r>
            <a:r>
              <a:rPr lang="da-DK" dirty="0"/>
              <a:t> </a:t>
            </a:r>
          </a:p>
          <a:p>
            <a:r>
              <a:rPr lang="da-DK" dirty="0" err="1"/>
              <a:t>ctDNA</a:t>
            </a:r>
            <a:r>
              <a:rPr lang="da-DK" dirty="0"/>
              <a:t> in </a:t>
            </a:r>
            <a:r>
              <a:rPr lang="da-DK" dirty="0" err="1"/>
              <a:t>peripheral</a:t>
            </a:r>
            <a:r>
              <a:rPr lang="da-DK" dirty="0"/>
              <a:t> </a:t>
            </a:r>
            <a:r>
              <a:rPr lang="da-DK" dirty="0" err="1"/>
              <a:t>blood</a:t>
            </a:r>
            <a:r>
              <a:rPr lang="da-DK" dirty="0"/>
              <a:t> </a:t>
            </a:r>
            <a:r>
              <a:rPr lang="da-DK" dirty="0" err="1"/>
              <a:t>indicates</a:t>
            </a:r>
            <a:r>
              <a:rPr lang="da-DK" dirty="0"/>
              <a:t> </a:t>
            </a:r>
            <a:r>
              <a:rPr lang="da-DK" dirty="0" err="1"/>
              <a:t>residual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/</a:t>
            </a:r>
            <a:r>
              <a:rPr lang="da-DK" dirty="0" err="1"/>
              <a:t>recurrence</a:t>
            </a:r>
            <a:endParaRPr lang="da-DK" dirty="0"/>
          </a:p>
          <a:p>
            <a:pPr lvl="1"/>
            <a:r>
              <a:rPr lang="da-DK" dirty="0" err="1"/>
              <a:t>Minimally-invasive</a:t>
            </a:r>
            <a:endParaRPr lang="da-DK" dirty="0"/>
          </a:p>
          <a:p>
            <a:pPr lvl="1"/>
            <a:r>
              <a:rPr lang="da-DK" dirty="0"/>
              <a:t>Can (in </a:t>
            </a:r>
            <a:r>
              <a:rPr lang="da-DK" dirty="0" err="1"/>
              <a:t>theory</a:t>
            </a:r>
            <a:r>
              <a:rPr lang="da-DK" dirty="0"/>
              <a:t>) </a:t>
            </a:r>
            <a:r>
              <a:rPr lang="da-DK" dirty="0" err="1"/>
              <a:t>detect</a:t>
            </a:r>
            <a:r>
              <a:rPr lang="da-DK" dirty="0"/>
              <a:t> </a:t>
            </a:r>
            <a:r>
              <a:rPr lang="da-DK" dirty="0" err="1"/>
              <a:t>micro-disease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476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87FD57-19A3-5448-9F53-81755428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Study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7DFF6-0B6A-D145-B1CA-7D0BA969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Aim</a:t>
            </a:r>
            <a:endParaRPr lang="da-DK" dirty="0"/>
          </a:p>
          <a:p>
            <a:r>
              <a:rPr lang="en-US" dirty="0"/>
              <a:t>Demonstrate tumor derived cell-free DNA is present in the peripheral blood</a:t>
            </a:r>
          </a:p>
          <a:p>
            <a:pPr lvl="1"/>
            <a:r>
              <a:rPr lang="en-US" dirty="0"/>
              <a:t>While tumor is still present</a:t>
            </a:r>
          </a:p>
          <a:p>
            <a:pPr lvl="1"/>
            <a:r>
              <a:rPr lang="en-US" dirty="0"/>
              <a:t>At disease recurrence (regrowth/metastasis) </a:t>
            </a:r>
          </a:p>
          <a:p>
            <a:r>
              <a:rPr lang="en-US" dirty="0"/>
              <a:t>Study tumor evolution</a:t>
            </a:r>
          </a:p>
          <a:p>
            <a:pPr lvl="1"/>
            <a:r>
              <a:rPr lang="en-US" dirty="0"/>
              <a:t>New mutations compared to original tumor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303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BED4-AB17-B74F-8A0C-E2B2D90F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Study</a:t>
            </a:r>
            <a:r>
              <a:rPr lang="da-DK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7946-7852-394E-A67A-576D6EFD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10 </a:t>
            </a:r>
            <a:r>
              <a:rPr lang="da-DK" dirty="0" err="1"/>
              <a:t>client-owned</a:t>
            </a:r>
            <a:r>
              <a:rPr lang="da-DK" dirty="0"/>
              <a:t> </a:t>
            </a:r>
            <a:r>
              <a:rPr lang="da-DK" dirty="0" err="1"/>
              <a:t>female</a:t>
            </a:r>
            <a:r>
              <a:rPr lang="da-DK" dirty="0"/>
              <a:t> </a:t>
            </a:r>
            <a:r>
              <a:rPr lang="da-DK" dirty="0" err="1"/>
              <a:t>dogs</a:t>
            </a:r>
            <a:r>
              <a:rPr lang="da-DK" dirty="0"/>
              <a:t> with aggressive </a:t>
            </a:r>
            <a:r>
              <a:rPr lang="da-DK" dirty="0" err="1"/>
              <a:t>mammary</a:t>
            </a:r>
            <a:r>
              <a:rPr lang="da-DK" dirty="0"/>
              <a:t> cancer</a:t>
            </a:r>
          </a:p>
          <a:p>
            <a:r>
              <a:rPr lang="da-DK" dirty="0" err="1"/>
              <a:t>Longitudinal</a:t>
            </a:r>
            <a:r>
              <a:rPr lang="da-DK" dirty="0"/>
              <a:t> </a:t>
            </a:r>
            <a:r>
              <a:rPr lang="da-DK" dirty="0" err="1"/>
              <a:t>study</a:t>
            </a:r>
            <a:r>
              <a:rPr lang="da-DK" dirty="0"/>
              <a:t> over 18 </a:t>
            </a:r>
            <a:r>
              <a:rPr lang="da-DK" dirty="0" err="1"/>
              <a:t>months</a:t>
            </a:r>
            <a:endParaRPr lang="da-DK" dirty="0"/>
          </a:p>
          <a:p>
            <a:r>
              <a:rPr lang="da-DK" dirty="0" err="1"/>
              <a:t>Tissue</a:t>
            </a:r>
            <a:r>
              <a:rPr lang="da-DK" dirty="0"/>
              <a:t> sample is </a:t>
            </a:r>
            <a:r>
              <a:rPr lang="da-DK" dirty="0" err="1"/>
              <a:t>taken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</a:t>
            </a:r>
            <a:r>
              <a:rPr lang="da-DK" dirty="0" err="1"/>
              <a:t>surgery</a:t>
            </a:r>
            <a:r>
              <a:rPr lang="da-DK" dirty="0"/>
              <a:t> </a:t>
            </a:r>
            <a:r>
              <a:rPr lang="da-DK" dirty="0" err="1"/>
              <a:t>along</a:t>
            </a:r>
            <a:r>
              <a:rPr lang="da-DK" dirty="0"/>
              <a:t> with </a:t>
            </a:r>
            <a:r>
              <a:rPr lang="da-DK" dirty="0" err="1"/>
              <a:t>liquid</a:t>
            </a:r>
            <a:r>
              <a:rPr lang="da-DK" dirty="0"/>
              <a:t> </a:t>
            </a:r>
            <a:r>
              <a:rPr lang="da-DK" dirty="0" err="1"/>
              <a:t>biopsy</a:t>
            </a:r>
            <a:endParaRPr lang="da-DK" dirty="0"/>
          </a:p>
          <a:p>
            <a:r>
              <a:rPr lang="da-DK" dirty="0" err="1"/>
              <a:t>Additional</a:t>
            </a:r>
            <a:r>
              <a:rPr lang="da-DK" dirty="0"/>
              <a:t> </a:t>
            </a:r>
            <a:r>
              <a:rPr lang="da-DK" dirty="0" err="1"/>
              <a:t>liquid</a:t>
            </a:r>
            <a:r>
              <a:rPr lang="da-DK" dirty="0"/>
              <a:t> </a:t>
            </a:r>
            <a:r>
              <a:rPr lang="da-DK" dirty="0" err="1"/>
              <a:t>biopsies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to monitor </a:t>
            </a:r>
            <a:r>
              <a:rPr lang="da-DK" dirty="0" err="1"/>
              <a:t>ctDNA</a:t>
            </a:r>
            <a:r>
              <a:rPr lang="da-DK" dirty="0"/>
              <a:t> </a:t>
            </a:r>
            <a:r>
              <a:rPr lang="da-DK" dirty="0" err="1"/>
              <a:t>levels</a:t>
            </a:r>
            <a:endParaRPr lang="da-DK" dirty="0"/>
          </a:p>
          <a:p>
            <a:r>
              <a:rPr lang="da-DK" dirty="0" err="1"/>
              <a:t>Restaging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performed</a:t>
            </a:r>
            <a:r>
              <a:rPr lang="da-DK" dirty="0"/>
              <a:t> as </a:t>
            </a:r>
            <a:r>
              <a:rPr lang="da-DK" dirty="0" err="1"/>
              <a:t>necessary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Recurrence</a:t>
            </a:r>
            <a:r>
              <a:rPr lang="da-DK" dirty="0"/>
              <a:t> of </a:t>
            </a:r>
            <a:r>
              <a:rPr lang="da-DK" dirty="0" err="1"/>
              <a:t>ctDNA</a:t>
            </a:r>
            <a:r>
              <a:rPr lang="da-DK" dirty="0"/>
              <a:t> (not in </a:t>
            </a:r>
            <a:r>
              <a:rPr lang="da-DK" dirty="0" err="1"/>
              <a:t>practice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On </a:t>
            </a:r>
            <a:r>
              <a:rPr lang="da-DK" dirty="0" err="1"/>
              <a:t>clinical</a:t>
            </a:r>
            <a:r>
              <a:rPr lang="da-DK" dirty="0"/>
              <a:t> </a:t>
            </a:r>
            <a:r>
              <a:rPr lang="da-DK" dirty="0" err="1"/>
              <a:t>suspicion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358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E9AC9269-6523-2746-97B2-2F76536CA9EE}"/>
              </a:ext>
            </a:extLst>
          </p:cNvPr>
          <p:cNvCxnSpPr>
            <a:cxnSpLocks/>
          </p:cNvCxnSpPr>
          <p:nvPr/>
        </p:nvCxnSpPr>
        <p:spPr>
          <a:xfrm flipV="1">
            <a:off x="3254829" y="4125687"/>
            <a:ext cx="1850571" cy="1186543"/>
          </a:xfrm>
          <a:prstGeom prst="bentConnector3">
            <a:avLst>
              <a:gd name="adj1" fmla="val 80882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27FE11-773A-7140-B2E6-8EF97E1BA508}"/>
              </a:ext>
            </a:extLst>
          </p:cNvPr>
          <p:cNvSpPr txBox="1"/>
          <p:nvPr/>
        </p:nvSpPr>
        <p:spPr>
          <a:xfrm>
            <a:off x="3648006" y="505536"/>
            <a:ext cx="3100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 err="1"/>
              <a:t>Study</a:t>
            </a:r>
            <a:r>
              <a:rPr lang="da-DK" sz="4400" dirty="0"/>
              <a:t> design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2A102B2-E325-AC44-AF8A-7E8404735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374479"/>
              </p:ext>
            </p:extLst>
          </p:nvPr>
        </p:nvGraphicFramePr>
        <p:xfrm>
          <a:off x="246234" y="1659937"/>
          <a:ext cx="11143129" cy="457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13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9696A-1750-0F42-A191-38AB72E0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187817"/>
            <a:ext cx="10515600" cy="1374659"/>
          </a:xfrm>
        </p:spPr>
        <p:txBody>
          <a:bodyPr>
            <a:normAutofit/>
          </a:bodyPr>
          <a:lstStyle/>
          <a:p>
            <a:r>
              <a:rPr lang="da-DK" sz="3600" dirty="0" err="1"/>
              <a:t>Germline</a:t>
            </a:r>
            <a:r>
              <a:rPr lang="da-DK" sz="3600" dirty="0"/>
              <a:t> mutations in </a:t>
            </a:r>
            <a:r>
              <a:rPr lang="da-DK" sz="3600" dirty="0" err="1"/>
              <a:t>Flat-coated</a:t>
            </a:r>
            <a:r>
              <a:rPr lang="da-DK" sz="3600" dirty="0"/>
              <a:t> Retriever </a:t>
            </a:r>
          </a:p>
        </p:txBody>
      </p:sp>
    </p:spTree>
    <p:extLst>
      <p:ext uri="{BB962C8B-B14F-4D97-AF65-F5344CB8AC3E}">
        <p14:creationId xmlns:p14="http://schemas.microsoft.com/office/powerpoint/2010/main" val="39295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BED4-AB17-B74F-8A0C-E2B2D90F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Aim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7946-7852-394E-A67A-576D6EFD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Research questions</a:t>
            </a:r>
          </a:p>
          <a:p>
            <a:pPr marL="0" indent="0">
              <a:buNone/>
            </a:pPr>
            <a:r>
              <a:rPr lang="en-US" dirty="0"/>
              <a:t>Can </a:t>
            </a:r>
            <a:r>
              <a:rPr lang="en-US" dirty="0" err="1"/>
              <a:t>ctDNA</a:t>
            </a:r>
            <a:r>
              <a:rPr lang="en-US" dirty="0"/>
              <a:t> from the tumors be identified in the cell-free DNA fraction?</a:t>
            </a:r>
          </a:p>
          <a:p>
            <a:pPr marL="0" indent="0">
              <a:buNone/>
            </a:pPr>
            <a:r>
              <a:rPr lang="en-US" dirty="0"/>
              <a:t>Are the levels of </a:t>
            </a:r>
            <a:r>
              <a:rPr lang="en-US" dirty="0" err="1"/>
              <a:t>ctDNA</a:t>
            </a:r>
            <a:r>
              <a:rPr lang="en-US" dirty="0"/>
              <a:t> stable over time?</a:t>
            </a:r>
          </a:p>
          <a:p>
            <a:pPr marL="0" indent="0">
              <a:buNone/>
            </a:pPr>
            <a:r>
              <a:rPr lang="en-US" dirty="0"/>
              <a:t>What kind of mutations are observed over time? Evolution of these?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C60B-2B84-C841-9F64-B3FDBD7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BBBD-C3E6-4C47-ABB2-319BD356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Flat-coated</a:t>
            </a:r>
            <a:r>
              <a:rPr lang="da-DK" dirty="0"/>
              <a:t> Retrievers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prone</a:t>
            </a:r>
            <a:r>
              <a:rPr lang="da-DK" dirty="0"/>
              <a:t> to </a:t>
            </a:r>
            <a:r>
              <a:rPr lang="da-DK" dirty="0" err="1"/>
              <a:t>histiocytic</a:t>
            </a:r>
            <a:r>
              <a:rPr lang="da-DK" dirty="0"/>
              <a:t> </a:t>
            </a:r>
            <a:r>
              <a:rPr lang="da-DK" dirty="0" err="1"/>
              <a:t>sarcoma</a:t>
            </a:r>
            <a:endParaRPr lang="da-DK" dirty="0"/>
          </a:p>
          <a:p>
            <a:r>
              <a:rPr lang="da-DK" dirty="0" err="1"/>
              <a:t>Several</a:t>
            </a:r>
            <a:r>
              <a:rPr lang="da-DK" dirty="0"/>
              <a:t> mutations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with </a:t>
            </a:r>
            <a:r>
              <a:rPr lang="da-DK" dirty="0" err="1"/>
              <a:t>histiocytic</a:t>
            </a:r>
            <a:r>
              <a:rPr lang="da-DK" dirty="0"/>
              <a:t> </a:t>
            </a:r>
            <a:r>
              <a:rPr lang="da-DK" dirty="0" err="1"/>
              <a:t>disease</a:t>
            </a:r>
            <a:r>
              <a:rPr lang="da-DK" dirty="0"/>
              <a:t> in </a:t>
            </a:r>
            <a:r>
              <a:rPr lang="da-DK" dirty="0" err="1"/>
              <a:t>murine</a:t>
            </a:r>
            <a:r>
              <a:rPr lang="da-DK" dirty="0"/>
              <a:t> models and </a:t>
            </a:r>
            <a:r>
              <a:rPr lang="da-DK" dirty="0" err="1"/>
              <a:t>humans</a:t>
            </a:r>
            <a:endParaRPr lang="da-DK" dirty="0"/>
          </a:p>
          <a:p>
            <a:pPr lvl="1"/>
            <a:r>
              <a:rPr lang="da-DK" dirty="0"/>
              <a:t>MAPK2</a:t>
            </a:r>
          </a:p>
          <a:p>
            <a:pPr lvl="1"/>
            <a:r>
              <a:rPr lang="da-DK" dirty="0"/>
              <a:t>BRAF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71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C60B-2B84-C841-9F64-B3FDBD7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BBBD-C3E6-4C47-ABB2-319BD356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dirty="0"/>
              <a:t>Mean </a:t>
            </a:r>
            <a:r>
              <a:rPr lang="da-DK" dirty="0" err="1"/>
              <a:t>coverage</a:t>
            </a:r>
            <a:r>
              <a:rPr lang="da-DK" dirty="0"/>
              <a:t> == 23.3 [20.98 - 25.21]</a:t>
            </a:r>
          </a:p>
          <a:p>
            <a:r>
              <a:rPr lang="da-DK" dirty="0"/>
              <a:t>607 </a:t>
            </a:r>
            <a:r>
              <a:rPr lang="da-DK" dirty="0" err="1"/>
              <a:t>SNPs</a:t>
            </a:r>
            <a:r>
              <a:rPr lang="da-DK" dirty="0"/>
              <a:t> with F</a:t>
            </a:r>
            <a:r>
              <a:rPr lang="da-DK" baseline="-25000" dirty="0"/>
              <a:t>ST</a:t>
            </a:r>
            <a:r>
              <a:rPr lang="da-DK" dirty="0"/>
              <a:t> == 1</a:t>
            </a:r>
          </a:p>
          <a:p>
            <a:r>
              <a:rPr lang="da-DK" dirty="0"/>
              <a:t>Practical </a:t>
            </a:r>
            <a:r>
              <a:rPr lang="da-DK" dirty="0" err="1"/>
              <a:t>issues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 err="1"/>
              <a:t>Filtering</a:t>
            </a:r>
            <a:r>
              <a:rPr lang="da-DK" dirty="0"/>
              <a:t> in Pipeline set to filter all </a:t>
            </a:r>
            <a:r>
              <a:rPr lang="da-DK" dirty="0" err="1"/>
              <a:t>homozygote</a:t>
            </a:r>
            <a:r>
              <a:rPr lang="da-DK" dirty="0"/>
              <a:t> variants</a:t>
            </a:r>
          </a:p>
          <a:p>
            <a:pPr marL="912813" lvl="2" indent="0">
              <a:buNone/>
              <a:tabLst>
                <a:tab pos="793750" algn="l"/>
              </a:tabLst>
            </a:pPr>
            <a:r>
              <a:rPr lang="da-DK" sz="2800" dirty="0" err="1"/>
              <a:t>Coverage</a:t>
            </a:r>
            <a:r>
              <a:rPr lang="da-DK" sz="2800" dirty="0"/>
              <a:t> </a:t>
            </a:r>
            <a:r>
              <a:rPr lang="da-DK" sz="2800" dirty="0" err="1"/>
              <a:t>lower</a:t>
            </a:r>
            <a:r>
              <a:rPr lang="da-DK" sz="2800" dirty="0"/>
              <a:t> </a:t>
            </a:r>
            <a:r>
              <a:rPr lang="da-DK" sz="2800" dirty="0" err="1"/>
              <a:t>than</a:t>
            </a:r>
            <a:r>
              <a:rPr lang="da-DK" sz="2800" dirty="0"/>
              <a:t> </a:t>
            </a:r>
            <a:r>
              <a:rPr lang="da-DK" sz="2800" dirty="0" err="1"/>
              <a:t>what</a:t>
            </a:r>
            <a:r>
              <a:rPr lang="da-DK" sz="2800" dirty="0"/>
              <a:t> </a:t>
            </a:r>
            <a:r>
              <a:rPr lang="da-DK" sz="2800" dirty="0" err="1"/>
              <a:t>we</a:t>
            </a:r>
            <a:r>
              <a:rPr lang="da-DK" sz="2800" dirty="0"/>
              <a:t> </a:t>
            </a:r>
            <a:br>
              <a:rPr lang="da-DK" dirty="0"/>
            </a:br>
            <a:r>
              <a:rPr lang="da-DK" dirty="0"/>
              <a:t>	</a:t>
            </a:r>
          </a:p>
          <a:p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06F2B8-107B-554E-939F-26E2ED873D0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825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5320648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20.98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Monac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68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30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C60B-2B84-C841-9F64-B3FDBD7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- Clinics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BBBD-C3E6-4C47-ABB2-319BD356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171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C60B-2B84-C841-9F64-B3FDBD7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- Clinics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BBBD-C3E6-4C47-ABB2-319BD356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736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9696A-1750-0F42-A191-38AB72E0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187817"/>
            <a:ext cx="10515600" cy="1374659"/>
          </a:xfrm>
        </p:spPr>
        <p:txBody>
          <a:bodyPr>
            <a:normAutofit/>
          </a:bodyPr>
          <a:lstStyle/>
          <a:p>
            <a:r>
              <a:rPr lang="da-DK" sz="3600" dirty="0" err="1"/>
              <a:t>Mutational</a:t>
            </a:r>
            <a:r>
              <a:rPr lang="da-DK" sz="3600" dirty="0"/>
              <a:t> landscape of </a:t>
            </a:r>
            <a:r>
              <a:rPr lang="da-DK" sz="3600" dirty="0" err="1"/>
              <a:t>canine</a:t>
            </a:r>
            <a:r>
              <a:rPr lang="da-DK" sz="3600" dirty="0"/>
              <a:t> </a:t>
            </a:r>
            <a:r>
              <a:rPr lang="da-DK" sz="3600" dirty="0" err="1"/>
              <a:t>lymphoma</a:t>
            </a:r>
            <a:r>
              <a:rPr lang="da-DK" sz="3600" dirty="0"/>
              <a:t>, </a:t>
            </a:r>
            <a:r>
              <a:rPr lang="da-DK" sz="3600" dirty="0" err="1"/>
              <a:t>osteosarcoma</a:t>
            </a:r>
            <a:r>
              <a:rPr lang="da-DK" sz="3600" dirty="0"/>
              <a:t>, and </a:t>
            </a:r>
            <a:r>
              <a:rPr lang="da-DK" sz="3600" dirty="0" err="1"/>
              <a:t>mammary</a:t>
            </a:r>
            <a:r>
              <a:rPr lang="da-DK" sz="3600" dirty="0"/>
              <a:t> tumors</a:t>
            </a:r>
          </a:p>
        </p:txBody>
      </p:sp>
    </p:spTree>
    <p:extLst>
      <p:ext uri="{BB962C8B-B14F-4D97-AF65-F5344CB8AC3E}">
        <p14:creationId xmlns:p14="http://schemas.microsoft.com/office/powerpoint/2010/main" val="297153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2E4F39-7E32-0D42-B2A1-B3EFF622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DEF9BC-8431-334A-824F-B1FD3EE066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46571-BB18-DB43-895E-41F0C8B774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051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9696A-1750-0F42-A191-38AB72E0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187817"/>
            <a:ext cx="10515600" cy="1374659"/>
          </a:xfrm>
        </p:spPr>
        <p:txBody>
          <a:bodyPr>
            <a:normAutofit/>
          </a:bodyPr>
          <a:lstStyle/>
          <a:p>
            <a:r>
              <a:rPr lang="da-DK" sz="3600" dirty="0"/>
              <a:t>ERBB2 CNV in </a:t>
            </a:r>
            <a:r>
              <a:rPr lang="da-DK" sz="3600" dirty="0" err="1"/>
              <a:t>mammary</a:t>
            </a:r>
            <a:r>
              <a:rPr lang="da-DK" sz="3600" dirty="0"/>
              <a:t> tumors</a:t>
            </a:r>
          </a:p>
        </p:txBody>
      </p:sp>
    </p:spTree>
    <p:extLst>
      <p:ext uri="{BB962C8B-B14F-4D97-AF65-F5344CB8AC3E}">
        <p14:creationId xmlns:p14="http://schemas.microsoft.com/office/powerpoint/2010/main" val="266525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3196</TotalTime>
  <Words>623</Words>
  <Application>Microsoft Macintosh PowerPoint</Application>
  <PresentationFormat>Widescreen</PresentationFormat>
  <Paragraphs>128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Monaco</vt:lpstr>
      <vt:lpstr>Office Theme</vt:lpstr>
      <vt:lpstr>Clinical Cancer Studies</vt:lpstr>
      <vt:lpstr>Germline mutations in Flat-coated Retriever </vt:lpstr>
      <vt:lpstr>Background</vt:lpstr>
      <vt:lpstr>Results</vt:lpstr>
      <vt:lpstr>Background - Clinics</vt:lpstr>
      <vt:lpstr>Background - Clinics</vt:lpstr>
      <vt:lpstr>Mutational landscape of canine lymphoma, osteosarcoma, and mammary tumors</vt:lpstr>
      <vt:lpstr>Background</vt:lpstr>
      <vt:lpstr>ERBB2 CNV in mammary tumors</vt:lpstr>
      <vt:lpstr>Background - Clinics</vt:lpstr>
      <vt:lpstr>Background - bioinformatic</vt:lpstr>
      <vt:lpstr>Background - Clinics</vt:lpstr>
      <vt:lpstr>The use of liquid biopsies as a tool for monitoring malignant mammary tumors in dogs</vt:lpstr>
      <vt:lpstr>Background </vt:lpstr>
      <vt:lpstr>Background</vt:lpstr>
      <vt:lpstr>Background - Clinics</vt:lpstr>
      <vt:lpstr>Study</vt:lpstr>
      <vt:lpstr>Study design</vt:lpstr>
      <vt:lpstr>PowerPoint Presentation</vt:lpstr>
      <vt:lpstr>Aim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Cancer Studies</dc:title>
  <dc:creator>Sophie Emilie Søborg Agger</dc:creator>
  <cp:lastModifiedBy>Sophie Emilie Søborg Agger</cp:lastModifiedBy>
  <cp:revision>46</cp:revision>
  <dcterms:created xsi:type="dcterms:W3CDTF">2019-10-07T13:50:37Z</dcterms:created>
  <dcterms:modified xsi:type="dcterms:W3CDTF">2019-10-23T16:00:58Z</dcterms:modified>
</cp:coreProperties>
</file>