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7562850" cx="1007745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6F999F-81D0-41C3-9547-42095AAF3C87}">
  <a:tblStyle styleId="{6E6F999F-81D0-41C3-9547-42095AAF3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09663" y="801688"/>
            <a:ext cx="534193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09663" y="801688"/>
            <a:ext cx="534193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21eed2c2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21eed2c2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21eed2c2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21eed2c2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21eed2c2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21eed2c2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21eed2c2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21eed2c2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1640" y="4105080"/>
            <a:ext cx="8565120" cy="144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5920" y="688824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48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108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36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592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48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1640" y="3994560"/>
            <a:ext cx="8565120" cy="16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Введение в нейросети и глубокое обучение</a:t>
            </a:r>
            <a:endParaRPr b="1" i="0" sz="4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3200"/>
              <a:t>5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Операция свертки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1101125" y="1499325"/>
            <a:ext cx="80898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Есть изображение и фильтр. Попиксельно проходим фильтром по изображению, на каждом шаге поэлементно умножаем значения фильтра на значения соответствующих пикселей и суммируем</a:t>
            </a:r>
            <a:endParaRPr sz="1800"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625" y="2698350"/>
            <a:ext cx="6043325" cy="392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8"/>
          <p:cNvGraphicFramePr/>
          <p:nvPr/>
        </p:nvGraphicFramePr>
        <p:xfrm>
          <a:off x="944450" y="345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{6E6F999F-81D0-41C3-9547-42095AAF3C87}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8"/>
          <p:cNvSpPr txBox="1"/>
          <p:nvPr/>
        </p:nvSpPr>
        <p:spPr>
          <a:xfrm>
            <a:off x="1082600" y="2932075"/>
            <a:ext cx="1068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Фильтр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2340700"/>
            <a:ext cx="9617824" cy="4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О</a:t>
            </a:r>
            <a:r>
              <a:rPr b="1" lang="en-US" sz="4400">
                <a:solidFill>
                  <a:srgbClr val="333333"/>
                </a:solidFill>
              </a:rPr>
              <a:t>тступ (padding)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916400" y="1617713"/>
            <a:ext cx="8089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Чтобы изображение не уменьшалось после свертки, добавляют отступ: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Ш</a:t>
            </a:r>
            <a:r>
              <a:rPr b="1" lang="en-US" sz="4400">
                <a:solidFill>
                  <a:srgbClr val="333333"/>
                </a:solidFill>
              </a:rPr>
              <a:t>аг (stride) и размер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72475" y="1616075"/>
            <a:ext cx="4156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Шаг может быть и не равен единице:</a:t>
            </a:r>
            <a:endParaRPr sz="1800"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" y="2627725"/>
            <a:ext cx="3979000" cy="38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275" y="2521839"/>
            <a:ext cx="4714875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5139500" y="1574600"/>
            <a:ext cx="4156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Размер может быть любым, но нужен соответствующий отступ</a:t>
            </a:r>
            <a:r>
              <a:rPr lang="en-US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719650" y="279725"/>
            <a:ext cx="90225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M</a:t>
            </a:r>
            <a:r>
              <a:rPr b="1" lang="en-US" sz="4400">
                <a:solidFill>
                  <a:srgbClr val="333333"/>
                </a:solidFill>
              </a:rPr>
              <a:t>ax Pooling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75" y="2372395"/>
            <a:ext cx="74580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719650" y="279725"/>
            <a:ext cx="90225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Max Pooling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75" y="2898650"/>
            <a:ext cx="9496900" cy="36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/>
        </p:nvSpPr>
        <p:spPr>
          <a:xfrm>
            <a:off x="868975" y="1749950"/>
            <a:ext cx="8089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Понижение размерности для ускорения вычислений + инвариантность признаков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719650" y="279725"/>
            <a:ext cx="90225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Сверточная нейросеть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1602525"/>
            <a:ext cx="9526250" cy="3858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3"/>
          <p:cNvCxnSpPr>
            <a:stCxn id="166" idx="0"/>
          </p:cNvCxnSpPr>
          <p:nvPr/>
        </p:nvCxnSpPr>
        <p:spPr>
          <a:xfrm rot="10800000">
            <a:off x="4102000" y="4370400"/>
            <a:ext cx="1140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33"/>
          <p:cNvSpPr txBox="1"/>
          <p:nvPr/>
        </p:nvSpPr>
        <p:spPr>
          <a:xfrm>
            <a:off x="3874150" y="5399400"/>
            <a:ext cx="68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ReLu</a:t>
            </a:r>
            <a:endParaRPr b="1"/>
          </a:p>
        </p:txBody>
      </p:sp>
      <p:cxnSp>
        <p:nvCxnSpPr>
          <p:cNvPr id="167" name="Google Shape;167;p33"/>
          <p:cNvCxnSpPr>
            <a:stCxn id="168" idx="0"/>
          </p:cNvCxnSpPr>
          <p:nvPr/>
        </p:nvCxnSpPr>
        <p:spPr>
          <a:xfrm rot="10800000">
            <a:off x="7530325" y="4498775"/>
            <a:ext cx="21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3"/>
          <p:cNvSpPr txBox="1"/>
          <p:nvPr/>
        </p:nvSpPr>
        <p:spPr>
          <a:xfrm>
            <a:off x="7190575" y="5548475"/>
            <a:ext cx="68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ReLu</a:t>
            </a:r>
            <a:endParaRPr b="1"/>
          </a:p>
        </p:txBody>
      </p:sp>
      <p:sp>
        <p:nvSpPr>
          <p:cNvPr id="169" name="Google Shape;169;p33"/>
          <p:cNvSpPr txBox="1"/>
          <p:nvPr/>
        </p:nvSpPr>
        <p:spPr>
          <a:xfrm>
            <a:off x="1125325" y="6265300"/>
            <a:ext cx="80898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Коэффициенты в фильтрах  - это веса, которые подбираются градиентным спуском!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